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20"/>
  </p:notesMasterIdLst>
  <p:sldIdLst>
    <p:sldId id="275" r:id="rId8"/>
    <p:sldId id="260" r:id="rId9"/>
    <p:sldId id="261" r:id="rId10"/>
    <p:sldId id="263" r:id="rId11"/>
    <p:sldId id="265" r:id="rId12"/>
    <p:sldId id="266" r:id="rId13"/>
    <p:sldId id="267" r:id="rId14"/>
    <p:sldId id="269" r:id="rId15"/>
    <p:sldId id="270" r:id="rId16"/>
    <p:sldId id="271" r:id="rId17"/>
    <p:sldId id="272"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57" d="100"/>
          <a:sy n="157" d="100"/>
        </p:scale>
        <p:origin x="-2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A1FE76-CCAC-BA4C-BE21-918B3F0993E2}" type="datetimeFigureOut">
              <a:rPr lang="en-US" smtClean="0"/>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DC2C39-7712-A444-A0A1-FD7E634809D5}" type="slidenum">
              <a:rPr lang="en-US" smtClean="0"/>
              <a:t>‹#›</a:t>
            </a:fld>
            <a:endParaRPr lang="en-US"/>
          </a:p>
        </p:txBody>
      </p:sp>
    </p:spTree>
    <p:extLst>
      <p:ext uri="{BB962C8B-B14F-4D97-AF65-F5344CB8AC3E}">
        <p14:creationId xmlns:p14="http://schemas.microsoft.com/office/powerpoint/2010/main" val="31259704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B8AFC-1978-7C45-BF93-18F45174C904}" type="slidenum">
              <a:rPr lang="en-US">
                <a:solidFill>
                  <a:prstClr val="black"/>
                </a:solidFill>
                <a:latin typeface="Calibri"/>
              </a:rPr>
              <a:pPr/>
              <a:t>1</a:t>
            </a:fld>
            <a:endParaRPr lang="en-US">
              <a:solidFill>
                <a:prstClr val="black"/>
              </a:solidFill>
              <a:latin typeface="Calibri"/>
            </a:endParaRPr>
          </a:p>
        </p:txBody>
      </p:sp>
      <p:sp>
        <p:nvSpPr>
          <p:cNvPr id="30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C0F745-9110-6B44-9551-4EDFCDD26DEE}" type="slidenum">
              <a:rPr lang="en-US"/>
              <a:pPr/>
              <a:t>10</a:t>
            </a:fld>
            <a:endParaRPr lang="en-US"/>
          </a:p>
        </p:txBody>
      </p:sp>
      <p:sp>
        <p:nvSpPr>
          <p:cNvPr id="27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7507" name="Rectangle 3"/>
          <p:cNvSpPr>
            <a:spLocks noGrp="1" noChangeArrowheads="1"/>
          </p:cNvSpPr>
          <p:nvPr>
            <p:ph type="body" idx="1"/>
          </p:nvPr>
        </p:nvSpPr>
        <p:spPr/>
        <p:txBody>
          <a:bodyPr/>
          <a:lstStyle/>
          <a:p>
            <a:r>
              <a:rPr lang="en-US"/>
              <a:t>The correct answer is d. Experiments must be performed to test and see if the gas is in fact helium.  For example, a good test to perform would be a flammability test.  This would produce new observations that could support or contradict your hypothesis.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EA64F-D941-364E-BF05-D6907149C821}" type="slidenum">
              <a:rPr lang="en-US"/>
              <a:pPr/>
              <a:t>11</a:t>
            </a:fld>
            <a:endParaRPr lang="en-US"/>
          </a:p>
        </p:txBody>
      </p:sp>
      <p:sp>
        <p:nvSpPr>
          <p:cNvPr id="27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F8451-B249-134C-BB30-A3B4CFCE10FC}" type="slidenum">
              <a:rPr lang="en-US"/>
              <a:pPr/>
              <a:t>12</a:t>
            </a:fld>
            <a:endParaRPr lang="en-US"/>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A9574-2BCC-1040-A4B2-9818DC49F7D7}" type="slidenum">
              <a:rPr lang="en-US"/>
              <a:pPr/>
              <a:t>2</a:t>
            </a:fld>
            <a:endParaRPr lang="en-US"/>
          </a:p>
        </p:txBody>
      </p:sp>
      <p:sp>
        <p:nvSpPr>
          <p:cNvPr id="262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F5D46-5EAD-9548-8703-8BE17A9785B3}" type="slidenum">
              <a:rPr lang="en-US"/>
              <a:pPr/>
              <a:t>3</a:t>
            </a:fld>
            <a:endParaRPr lang="en-US"/>
          </a:p>
        </p:txBody>
      </p:sp>
      <p:sp>
        <p:nvSpPr>
          <p:cNvPr id="264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A617D-9EFF-BC4A-8A6A-469B75227602}" type="slidenum">
              <a:rPr lang="en-US"/>
              <a:pPr/>
              <a:t>4</a:t>
            </a:fld>
            <a:endParaRPr lang="en-US"/>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B1F80-3DCB-E548-A8A8-6E49085E3868}" type="slidenum">
              <a:rPr lang="en-US"/>
              <a:pPr/>
              <a:t>5</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E3A73-099F-B547-A83E-D9C0B0BF101D}" type="slidenum">
              <a:rPr lang="en-US"/>
              <a:pPr/>
              <a:t>6</a:t>
            </a:fld>
            <a:endParaRPr lang="en-US"/>
          </a:p>
        </p:txBody>
      </p:sp>
      <p:sp>
        <p:nvSpPr>
          <p:cNvPr id="268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D64EF-7D52-824F-9569-CC81A18F9080}" type="slidenum">
              <a:rPr lang="en-US"/>
              <a:pPr/>
              <a:t>7</a:t>
            </a:fld>
            <a:endParaRPr lang="en-US"/>
          </a:p>
        </p:txBody>
      </p:sp>
      <p:sp>
        <p:nvSpPr>
          <p:cNvPr id="270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B0B90-B62F-CF4F-B808-D52229B04B24}" type="slidenum">
              <a:rPr lang="en-US"/>
              <a:pPr/>
              <a:t>8</a:t>
            </a:fld>
            <a:endParaRPr lang="en-US"/>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B27AC-F446-9742-A68E-3157F21B85DA}" type="slidenum">
              <a:rPr lang="en-US"/>
              <a:pPr/>
              <a:t>9</a:t>
            </a:fld>
            <a:endParaRPr lang="en-US"/>
          </a:p>
        </p:txBody>
      </p:sp>
      <p:sp>
        <p:nvSpPr>
          <p:cNvPr id="27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2676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128396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906557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8305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865795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34736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156334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950821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1583524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543621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633029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7053797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659454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131641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414864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0342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804047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867561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175038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371201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944309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390781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199580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71046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390637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5758048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136346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8099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050141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38872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80703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21805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487224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165709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918208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31837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641658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446732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1573695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5187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33498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048067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78482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40278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35138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932296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5993326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188123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704170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105725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8247100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663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42145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195292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8843172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638847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793358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626663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386950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119508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71251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281882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881460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2433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ea typeface="ＭＳ Ｐゴシック"/>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22375171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ea typeface="ＭＳ Ｐゴシック"/>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0582968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2228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ea typeface="ＭＳ Ｐゴシック"/>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9110791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ea typeface="ＭＳ Ｐゴシック"/>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3639509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ea typeface="ＭＳ Ｐゴシック"/>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912192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ea typeface="ＭＳ Ｐゴシック"/>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4327054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ea typeface="ＭＳ Ｐゴシック"/>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2939233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ea typeface="ＭＳ Ｐゴシック"/>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7024013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ea typeface="ＭＳ Ｐゴシック"/>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3749106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ea typeface="ＭＳ Ｐゴシック"/>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21641497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98448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792166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Table of Contents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
        <p:nvSpPr>
          <p:cNvPr id="12"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Chapter 1</a:t>
            </a:r>
          </a:p>
        </p:txBody>
      </p:sp>
    </p:spTree>
    <p:extLst>
      <p:ext uri="{BB962C8B-B14F-4D97-AF65-F5344CB8AC3E}">
        <p14:creationId xmlns:p14="http://schemas.microsoft.com/office/powerpoint/2010/main" val="116239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Chemistry: An Introduction</a:t>
            </a:r>
            <a:r>
              <a:rPr lang="en-US" sz="2400" b="1" dirty="0">
                <a:solidFill>
                  <a:srgbClr val="FFFFFF"/>
                </a:solidFill>
                <a:latin typeface="Arial" charset="0"/>
                <a:ea typeface="ＭＳ Ｐゴシック" charset="0"/>
              </a:rPr>
              <a:t> </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
        <p:nvSpPr>
          <p:cNvPr id="12"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1.1</a:t>
            </a:r>
          </a:p>
        </p:txBody>
      </p:sp>
    </p:spTree>
    <p:extLst>
      <p:ext uri="{BB962C8B-B14F-4D97-AF65-F5344CB8AC3E}">
        <p14:creationId xmlns:p14="http://schemas.microsoft.com/office/powerpoint/2010/main" val="1641887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What Is Chemistry?</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
        <p:nvSpPr>
          <p:cNvPr id="12"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1.2</a:t>
            </a:r>
          </a:p>
        </p:txBody>
      </p:sp>
    </p:spTree>
    <p:extLst>
      <p:ext uri="{BB962C8B-B14F-4D97-AF65-F5344CB8AC3E}">
        <p14:creationId xmlns:p14="http://schemas.microsoft.com/office/powerpoint/2010/main" val="25967872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Solving Problems Using a Scientific Approach</a:t>
            </a:r>
            <a:r>
              <a:rPr lang="en-US" sz="2400" b="1" dirty="0">
                <a:solidFill>
                  <a:srgbClr val="FFFFFF"/>
                </a:solidFill>
                <a:latin typeface="Arial" charset="0"/>
                <a:ea typeface="ＭＳ Ｐゴシック" charset="0"/>
              </a:rPr>
              <a:t> </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
        <p:nvSpPr>
          <p:cNvPr id="12"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1.3</a:t>
            </a:r>
          </a:p>
        </p:txBody>
      </p:sp>
    </p:spTree>
    <p:extLst>
      <p:ext uri="{BB962C8B-B14F-4D97-AF65-F5344CB8AC3E}">
        <p14:creationId xmlns:p14="http://schemas.microsoft.com/office/powerpoint/2010/main" val="33494124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The Scientific Method</a:t>
            </a:r>
            <a:r>
              <a:rPr lang="en-US" sz="2400" b="1" dirty="0">
                <a:solidFill>
                  <a:srgbClr val="FFFFFF"/>
                </a:solidFill>
                <a:latin typeface="Arial" charset="0"/>
                <a:ea typeface="ＭＳ Ｐゴシック" charset="0"/>
              </a:rPr>
              <a:t> </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
        <p:nvSpPr>
          <p:cNvPr id="12"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1.4</a:t>
            </a:r>
          </a:p>
        </p:txBody>
      </p:sp>
    </p:spTree>
    <p:extLst>
      <p:ext uri="{BB962C8B-B14F-4D97-AF65-F5344CB8AC3E}">
        <p14:creationId xmlns:p14="http://schemas.microsoft.com/office/powerpoint/2010/main" val="34174268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Learning Chemistry</a:t>
            </a:r>
            <a:r>
              <a:rPr lang="en-US" sz="2400" b="1" dirty="0">
                <a:solidFill>
                  <a:srgbClr val="FFFFFF"/>
                </a:solidFill>
                <a:latin typeface="Arial" charset="0"/>
                <a:ea typeface="ＭＳ Ｐゴシック" charset="0"/>
              </a:rPr>
              <a:t> </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
        <p:nvSpPr>
          <p:cNvPr id="12"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1.5</a:t>
            </a:r>
          </a:p>
        </p:txBody>
      </p:sp>
    </p:spTree>
    <p:extLst>
      <p:ext uri="{BB962C8B-B14F-4D97-AF65-F5344CB8AC3E}">
        <p14:creationId xmlns:p14="http://schemas.microsoft.com/office/powerpoint/2010/main" val="38347995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
        <p:nvSpPr>
          <p:cNvPr id="12"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dirty="0">
                <a:solidFill>
                  <a:srgbClr val="FFFFFF"/>
                </a:solidFill>
                <a:latin typeface="Arial"/>
                <a:ea typeface="ＭＳ Ｐゴシック"/>
              </a:rPr>
              <a:t>Chemistry:</a:t>
            </a:r>
            <a:r>
              <a:rPr lang="en-US" dirty="0">
                <a:solidFill>
                  <a:srgbClr val="000000"/>
                </a:solidFill>
                <a:latin typeface="Arial"/>
                <a:ea typeface="ＭＳ Ｐゴシック"/>
              </a:rPr>
              <a:t> </a:t>
            </a:r>
            <a:r>
              <a:rPr lang="en-US" sz="2400" b="1" dirty="0">
                <a:solidFill>
                  <a:srgbClr val="FFFFFF"/>
                </a:solidFill>
                <a:latin typeface="Arial"/>
                <a:ea typeface="ＭＳ Ｐゴシック"/>
              </a:rPr>
              <a:t>An</a:t>
            </a:r>
            <a:r>
              <a:rPr lang="en-US" dirty="0">
                <a:solidFill>
                  <a:srgbClr val="000000"/>
                </a:solidFill>
                <a:latin typeface="Arial"/>
                <a:ea typeface="ＭＳ Ｐゴシック"/>
              </a:rPr>
              <a:t> </a:t>
            </a:r>
            <a:r>
              <a:rPr lang="en-US" sz="2400" b="1" dirty="0">
                <a:solidFill>
                  <a:srgbClr val="FFFFFF"/>
                </a:solidFill>
                <a:latin typeface="Arial"/>
                <a:ea typeface="ＭＳ Ｐゴシック"/>
              </a:rPr>
              <a:t>Introduction</a:t>
            </a:r>
            <a:endParaRPr lang="en-US" sz="2400" b="1" dirty="0">
              <a:solidFill>
                <a:srgbClr val="FFFFFF"/>
              </a:solidFill>
              <a:latin typeface="Arial" charset="0"/>
              <a:ea typeface="ＭＳ Ｐゴシック"/>
            </a:endParaRPr>
          </a:p>
        </p:txBody>
      </p:sp>
      <p:sp>
        <p:nvSpPr>
          <p:cNvPr id="14"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dirty="0">
                <a:solidFill>
                  <a:srgbClr val="6F662E"/>
                </a:solidFill>
                <a:latin typeface="Arial" charset="0"/>
                <a:ea typeface="ＭＳ Ｐゴシック"/>
              </a:rPr>
              <a:t>Section 1.1</a:t>
            </a:r>
          </a:p>
        </p:txBody>
      </p:sp>
    </p:spTree>
    <p:extLst>
      <p:ext uri="{BB962C8B-B14F-4D97-AF65-F5344CB8AC3E}">
        <p14:creationId xmlns:p14="http://schemas.microsoft.com/office/powerpoint/2010/main" val="13812040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 Id="rId3"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4" name="Rectangle 6"/>
          <p:cNvSpPr>
            <a:spLocks noGrp="1" noChangeArrowheads="1"/>
          </p:cNvSpPr>
          <p:nvPr>
            <p:ph type="ctrTitle"/>
          </p:nvPr>
        </p:nvSpPr>
        <p:spPr>
          <a:xfrm>
            <a:off x="4953000" y="2286000"/>
            <a:ext cx="3505200" cy="1143000"/>
          </a:xfrm>
        </p:spPr>
        <p:txBody>
          <a:bodyPr/>
          <a:lstStyle/>
          <a:p>
            <a:r>
              <a:rPr lang="en-US" dirty="0"/>
              <a:t>Chapter 1</a:t>
            </a:r>
          </a:p>
        </p:txBody>
      </p:sp>
      <p:sp>
        <p:nvSpPr>
          <p:cNvPr id="191495" name="Rectangle 7"/>
          <p:cNvSpPr>
            <a:spLocks noGrp="1" noChangeArrowheads="1"/>
          </p:cNvSpPr>
          <p:nvPr>
            <p:ph type="subTitle" idx="1"/>
          </p:nvPr>
        </p:nvSpPr>
        <p:spPr>
          <a:xfrm>
            <a:off x="4953000" y="3276600"/>
            <a:ext cx="3505200" cy="822325"/>
          </a:xfrm>
        </p:spPr>
        <p:txBody>
          <a:bodyPr/>
          <a:lstStyle/>
          <a:p>
            <a:r>
              <a:rPr lang="en-US" dirty="0"/>
              <a:t>Chemistry: An Introduction</a:t>
            </a:r>
            <a:endParaRPr lang="en-US" dirty="0">
              <a:solidFill>
                <a:srgbClr val="FF0000"/>
              </a:solidFill>
            </a:endParaRPr>
          </a:p>
        </p:txBody>
      </p:sp>
    </p:spTree>
    <p:extLst>
      <p:ext uri="{BB962C8B-B14F-4D97-AF65-F5344CB8AC3E}">
        <p14:creationId xmlns:p14="http://schemas.microsoft.com/office/powerpoint/2010/main" val="29205872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1480490" y="1143000"/>
            <a:ext cx="6183021" cy="533400"/>
          </a:xfrm>
        </p:spPr>
        <p:txBody>
          <a:bodyPr/>
          <a:lstStyle/>
          <a:p>
            <a:r>
              <a:rPr lang="en-US" dirty="0"/>
              <a:t>Concept Check</a:t>
            </a:r>
          </a:p>
        </p:txBody>
      </p:sp>
      <p:sp>
        <p:nvSpPr>
          <p:cNvPr id="276483" name="Rectangle 3"/>
          <p:cNvSpPr>
            <a:spLocks noGrp="1" noChangeArrowheads="1"/>
          </p:cNvSpPr>
          <p:nvPr>
            <p:ph idx="1"/>
          </p:nvPr>
        </p:nvSpPr>
        <p:spPr>
          <a:xfrm>
            <a:off x="180279" y="1952924"/>
            <a:ext cx="8229600" cy="4780122"/>
          </a:xfrm>
        </p:spPr>
        <p:txBody>
          <a:bodyPr/>
          <a:lstStyle/>
          <a:p>
            <a:pPr marL="457200" indent="-457200">
              <a:buFontTx/>
              <a:buNone/>
            </a:pPr>
            <a:r>
              <a:rPr lang="en-US" sz="2000" dirty="0"/>
              <a:t>	Which of the steps in the scientific method is missing from the following situation?</a:t>
            </a:r>
          </a:p>
          <a:p>
            <a:pPr marL="457200" indent="-457200">
              <a:buFontTx/>
              <a:buNone/>
            </a:pPr>
            <a:endParaRPr lang="en-US" sz="1400" dirty="0"/>
          </a:p>
          <a:p>
            <a:pPr marL="457200" indent="-457200">
              <a:buFontTx/>
              <a:buNone/>
            </a:pPr>
            <a:r>
              <a:rPr lang="en-US" sz="2000" dirty="0"/>
              <a:t>	</a:t>
            </a:r>
            <a:r>
              <a:rPr lang="ja-JP" altLang="en-US" sz="2000" dirty="0">
                <a:latin typeface="Arial"/>
              </a:rPr>
              <a:t>“</a:t>
            </a:r>
            <a:r>
              <a:rPr lang="en-US" sz="2000" dirty="0"/>
              <a:t>Your instructor is holding a balloon and quickly inhales some of the gas inside the balloon.  He then speaks and his voice changes to a high-pitched sound (and sounds quite funny!).  He then asks you to determine what gas was inside the balloon that he inhaled.  Based on your observations, you conclude that the gas must be helium.</a:t>
            </a:r>
            <a:r>
              <a:rPr lang="ja-JP" altLang="en-US" sz="2000" dirty="0">
                <a:latin typeface="Arial"/>
              </a:rPr>
              <a:t>”</a:t>
            </a:r>
            <a:endParaRPr lang="en-US" dirty="0"/>
          </a:p>
          <a:p>
            <a:pPr marL="457200" indent="-457200">
              <a:buFontTx/>
              <a:buNone/>
            </a:pPr>
            <a:endParaRPr lang="en-US" sz="1200" dirty="0"/>
          </a:p>
          <a:p>
            <a:pPr marL="914400" lvl="1" indent="-457200">
              <a:buFont typeface="Arial" charset="0"/>
              <a:buAutoNum type="alphaLcParenR"/>
            </a:pPr>
            <a:r>
              <a:rPr lang="en-US" sz="2000" dirty="0"/>
              <a:t>State the problem.</a:t>
            </a:r>
            <a:endParaRPr lang="en-US" baseline="30000" dirty="0"/>
          </a:p>
          <a:p>
            <a:pPr marL="914400" lvl="1" indent="-457200">
              <a:buFont typeface="Arial" charset="0"/>
              <a:buAutoNum type="alphaLcParenR"/>
            </a:pPr>
            <a:r>
              <a:rPr lang="en-US" sz="2000" dirty="0"/>
              <a:t>Make observations.</a:t>
            </a:r>
            <a:endParaRPr lang="en-US" baseline="30000" dirty="0"/>
          </a:p>
          <a:p>
            <a:pPr marL="914400" lvl="1" indent="-457200">
              <a:buFont typeface="Arial" charset="0"/>
              <a:buAutoNum type="alphaLcParenR"/>
            </a:pPr>
            <a:r>
              <a:rPr lang="en-US" sz="2000" dirty="0"/>
              <a:t>Formulate a hypothesis.</a:t>
            </a:r>
            <a:endParaRPr lang="en-US" baseline="30000" dirty="0"/>
          </a:p>
          <a:p>
            <a:pPr marL="914400" lvl="1" indent="-457200">
              <a:buFont typeface="Arial" charset="0"/>
              <a:buAutoNum type="alphaLcParenR"/>
            </a:pPr>
            <a:r>
              <a:rPr lang="en-US" sz="2000" dirty="0"/>
              <a:t>Perform experiments.</a:t>
            </a:r>
            <a:endParaRPr lang="en-US" baseline="30000" dirty="0"/>
          </a:p>
        </p:txBody>
      </p:sp>
      <p:sp>
        <p:nvSpPr>
          <p:cNvPr id="6" name="Footer Placeholder 3"/>
          <p:cNvSpPr>
            <a:spLocks noGrp="1"/>
          </p:cNvSpPr>
          <p:nvPr>
            <p:ph type="ftr" sz="quarter" idx="10"/>
          </p:nvPr>
        </p:nvSpPr>
        <p:spPr/>
        <p:txBody>
          <a:bodyPr/>
          <a:lstStyle/>
          <a:p>
            <a:r>
              <a:rPr lang="en-US"/>
              <a:t>Copyright © Cengage Learning. All rights reserved</a:t>
            </a:r>
          </a:p>
        </p:txBody>
      </p:sp>
      <p:pic>
        <p:nvPicPr>
          <p:cNvPr id="276484"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276485" name="Rectangle 5"/>
          <p:cNvSpPr>
            <a:spLocks noChangeArrowheads="1"/>
          </p:cNvSpPr>
          <p:nvPr/>
        </p:nvSpPr>
        <p:spPr bwMode="auto">
          <a:xfrm>
            <a:off x="666702" y="6105548"/>
            <a:ext cx="30480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4617653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a:t>Scientific Models</a:t>
            </a:r>
          </a:p>
        </p:txBody>
      </p:sp>
      <p:sp>
        <p:nvSpPr>
          <p:cNvPr id="274435" name="Rectangle 3"/>
          <p:cNvSpPr>
            <a:spLocks noGrp="1" noChangeArrowheads="1"/>
          </p:cNvSpPr>
          <p:nvPr>
            <p:ph idx="1"/>
          </p:nvPr>
        </p:nvSpPr>
        <p:spPr>
          <a:xfrm>
            <a:off x="838200" y="2143137"/>
            <a:ext cx="8229600" cy="904863"/>
          </a:xfrm>
        </p:spPr>
        <p:txBody>
          <a:bodyPr/>
          <a:lstStyle/>
          <a:p>
            <a:r>
              <a:rPr lang="en-US" dirty="0" smtClean="0">
                <a:cs typeface="Times New Roman" charset="0"/>
              </a:rPr>
              <a:t>A statement of fact</a:t>
            </a:r>
          </a:p>
          <a:p>
            <a:r>
              <a:rPr lang="en-US" dirty="0" smtClean="0">
                <a:cs typeface="Times New Roman" charset="0"/>
              </a:rPr>
              <a:t>Summarizes </a:t>
            </a:r>
            <a:r>
              <a:rPr lang="en-US" i="1" dirty="0">
                <a:cs typeface="Times New Roman" charset="0"/>
              </a:rPr>
              <a:t>what</a:t>
            </a:r>
            <a:r>
              <a:rPr lang="en-US" dirty="0">
                <a:cs typeface="Times New Roman" charset="0"/>
              </a:rPr>
              <a:t> </a:t>
            </a:r>
            <a:r>
              <a:rPr lang="en-US" dirty="0" smtClean="0">
                <a:cs typeface="Times New Roman" charset="0"/>
              </a:rPr>
              <a:t>happens</a:t>
            </a:r>
            <a:endParaRPr lang="en-US" dirty="0"/>
          </a:p>
        </p:txBody>
      </p:sp>
      <p:sp>
        <p:nvSpPr>
          <p:cNvPr id="9" name="Footer Placeholder 3"/>
          <p:cNvSpPr>
            <a:spLocks noGrp="1"/>
          </p:cNvSpPr>
          <p:nvPr>
            <p:ph type="ftr" sz="quarter" idx="10"/>
          </p:nvPr>
        </p:nvSpPr>
        <p:spPr/>
        <p:txBody>
          <a:bodyPr/>
          <a:lstStyle/>
          <a:p>
            <a:r>
              <a:rPr lang="en-US"/>
              <a:t>Copyright © Cengage Learning. All rights reserved</a:t>
            </a:r>
          </a:p>
        </p:txBody>
      </p:sp>
      <p:sp>
        <p:nvSpPr>
          <p:cNvPr id="274436" name="Rectangle 4"/>
          <p:cNvSpPr>
            <a:spLocks noChangeArrowheads="1"/>
          </p:cNvSpPr>
          <p:nvPr/>
        </p:nvSpPr>
        <p:spPr bwMode="auto">
          <a:xfrm>
            <a:off x="457200" y="1792288"/>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742950" lvl="1" indent="-285750" eaLnBrk="1" hangingPunct="1">
              <a:spcBef>
                <a:spcPct val="20000"/>
              </a:spcBef>
            </a:pPr>
            <a:r>
              <a:rPr lang="en-US" sz="2400" b="1" baseline="0" dirty="0">
                <a:latin typeface="Arial" charset="0"/>
                <a:cs typeface="Times New Roman" charset="0"/>
              </a:rPr>
              <a:t>Law</a:t>
            </a:r>
          </a:p>
        </p:txBody>
      </p:sp>
      <p:sp>
        <p:nvSpPr>
          <p:cNvPr id="274437" name="Rectangle 5"/>
          <p:cNvSpPr>
            <a:spLocks noChangeArrowheads="1"/>
          </p:cNvSpPr>
          <p:nvPr/>
        </p:nvSpPr>
        <p:spPr bwMode="auto">
          <a:xfrm>
            <a:off x="457200" y="4724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742950" lvl="1" indent="-285750" eaLnBrk="1" hangingPunct="1">
              <a:spcBef>
                <a:spcPct val="20000"/>
              </a:spcBef>
            </a:pPr>
            <a:r>
              <a:rPr lang="en-US" sz="2400" b="1" baseline="0">
                <a:latin typeface="Arial" charset="0"/>
                <a:cs typeface="Times New Roman" charset="0"/>
              </a:rPr>
              <a:t>Theory (Model)</a:t>
            </a:r>
          </a:p>
        </p:txBody>
      </p:sp>
      <p:sp>
        <p:nvSpPr>
          <p:cNvPr id="274438" name="Rectangle 6"/>
          <p:cNvSpPr>
            <a:spLocks noChangeArrowheads="1"/>
          </p:cNvSpPr>
          <p:nvPr/>
        </p:nvSpPr>
        <p:spPr bwMode="auto">
          <a:xfrm>
            <a:off x="838200" y="5276712"/>
            <a:ext cx="83058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42900" indent="-342900" eaLnBrk="1" hangingPunct="1">
              <a:spcBef>
                <a:spcPct val="20000"/>
              </a:spcBef>
              <a:buFontTx/>
              <a:buChar char="•"/>
            </a:pPr>
            <a:r>
              <a:rPr lang="en-US" sz="2400" baseline="0" dirty="0" smtClean="0">
                <a:latin typeface="Arial" charset="0"/>
              </a:rPr>
              <a:t>Provides </a:t>
            </a:r>
            <a:r>
              <a:rPr lang="en-US" sz="2400" baseline="0" dirty="0" smtClean="0">
                <a:latin typeface="Arial" charset="0"/>
              </a:rPr>
              <a:t>an overall </a:t>
            </a:r>
            <a:r>
              <a:rPr lang="en-US" sz="2400" baseline="0" dirty="0" smtClean="0">
                <a:latin typeface="Arial" charset="0"/>
              </a:rPr>
              <a:t>explanation as to </a:t>
            </a:r>
            <a:r>
              <a:rPr lang="en-US" sz="2400" i="1" baseline="0" dirty="0">
                <a:latin typeface="Arial" charset="0"/>
              </a:rPr>
              <a:t>why</a:t>
            </a:r>
            <a:r>
              <a:rPr lang="en-US" sz="2400" baseline="0" dirty="0">
                <a:latin typeface="Arial" charset="0"/>
              </a:rPr>
              <a:t> it </a:t>
            </a:r>
            <a:r>
              <a:rPr lang="en-US" sz="2400" baseline="0" dirty="0" smtClean="0">
                <a:latin typeface="Arial" charset="0"/>
              </a:rPr>
              <a:t>happens</a:t>
            </a:r>
            <a:endParaRPr lang="en-US" sz="2400" baseline="0" dirty="0">
              <a:latin typeface="Arial" charset="0"/>
              <a:cs typeface="Times New Roman" charset="0"/>
            </a:endParaRPr>
          </a:p>
          <a:p>
            <a:pPr marL="342900" indent="-342900" eaLnBrk="1" hangingPunct="1">
              <a:spcBef>
                <a:spcPct val="20000"/>
              </a:spcBef>
              <a:buFontTx/>
              <a:buChar char="•"/>
            </a:pPr>
            <a:r>
              <a:rPr lang="en-US" sz="2400" baseline="0" dirty="0">
                <a:latin typeface="Arial" charset="0"/>
                <a:cs typeface="Times New Roman" charset="0"/>
              </a:rPr>
              <a:t>Set of tested hypotheses that gives an overall explanation of some natural phenomenon.</a:t>
            </a:r>
          </a:p>
        </p:txBody>
      </p:sp>
      <p:sp>
        <p:nvSpPr>
          <p:cNvPr id="274439" name="Rectangle 7"/>
          <p:cNvSpPr>
            <a:spLocks noChangeArrowheads="1"/>
          </p:cNvSpPr>
          <p:nvPr/>
        </p:nvSpPr>
        <p:spPr bwMode="auto">
          <a:xfrm>
            <a:off x="457200" y="3200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742950" lvl="1" indent="-285750" eaLnBrk="1" hangingPunct="1">
              <a:spcBef>
                <a:spcPct val="20000"/>
              </a:spcBef>
            </a:pPr>
            <a:r>
              <a:rPr lang="en-US" sz="2400" b="1" baseline="0" dirty="0">
                <a:latin typeface="Arial" charset="0"/>
                <a:cs typeface="Times New Roman" charset="0"/>
              </a:rPr>
              <a:t>Hypothesis</a:t>
            </a:r>
          </a:p>
        </p:txBody>
      </p:sp>
      <p:sp>
        <p:nvSpPr>
          <p:cNvPr id="274440" name="Rectangle 8"/>
          <p:cNvSpPr>
            <a:spLocks noChangeArrowheads="1"/>
          </p:cNvSpPr>
          <p:nvPr/>
        </p:nvSpPr>
        <p:spPr bwMode="auto">
          <a:xfrm>
            <a:off x="838200" y="3657600"/>
            <a:ext cx="82296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eaLnBrk="1" hangingPunct="1">
              <a:spcBef>
                <a:spcPct val="20000"/>
              </a:spcBef>
              <a:buFontTx/>
              <a:buChar char="•"/>
            </a:pPr>
            <a:r>
              <a:rPr lang="en-US" sz="2400" baseline="0" dirty="0">
                <a:latin typeface="Arial" charset="0"/>
              </a:rPr>
              <a:t>A possible explanation for an </a:t>
            </a:r>
            <a:r>
              <a:rPr lang="en-US" sz="2400" baseline="0" dirty="0" smtClean="0">
                <a:latin typeface="Arial" charset="0"/>
              </a:rPr>
              <a:t>observation</a:t>
            </a:r>
            <a:endParaRPr lang="en-US" sz="2400" baseline="0" dirty="0" smtClean="0">
              <a:latin typeface="Arial" charset="0"/>
            </a:endParaRPr>
          </a:p>
          <a:p>
            <a:pPr marL="342900" indent="-342900" eaLnBrk="1" hangingPunct="1">
              <a:spcBef>
                <a:spcPct val="20000"/>
              </a:spcBef>
              <a:buFontTx/>
              <a:buChar char="•"/>
            </a:pPr>
            <a:r>
              <a:rPr lang="en-US" sz="2400" dirty="0" smtClean="0">
                <a:latin typeface="Arial" charset="0"/>
                <a:cs typeface="Times New Roman" charset="0"/>
              </a:rPr>
              <a:t>Attempts to explain </a:t>
            </a:r>
            <a:r>
              <a:rPr lang="en-US" sz="2400" i="1" dirty="0" smtClean="0">
                <a:latin typeface="Arial" charset="0"/>
                <a:cs typeface="Times New Roman" charset="0"/>
              </a:rPr>
              <a:t>why</a:t>
            </a:r>
            <a:r>
              <a:rPr lang="en-US" sz="2400" dirty="0" smtClean="0">
                <a:latin typeface="Arial" charset="0"/>
                <a:cs typeface="Times New Roman" charset="0"/>
              </a:rPr>
              <a:t> something happens</a:t>
            </a:r>
            <a:endParaRPr lang="en-US" sz="2400" baseline="0" dirty="0">
              <a:latin typeface="Arial" charset="0"/>
              <a:cs typeface="Times New Roman" charset="0"/>
            </a:endParaRPr>
          </a:p>
        </p:txBody>
      </p:sp>
    </p:spTree>
    <p:extLst>
      <p:ext uri="{BB962C8B-B14F-4D97-AF65-F5344CB8AC3E}">
        <p14:creationId xmlns:p14="http://schemas.microsoft.com/office/powerpoint/2010/main" val="1917809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idx="1"/>
          </p:nvPr>
        </p:nvSpPr>
        <p:spPr/>
        <p:txBody>
          <a:bodyPr/>
          <a:lstStyle/>
          <a:p>
            <a:pPr marL="533400" indent="-533400"/>
            <a:r>
              <a:rPr lang="en-US" sz="2800" dirty="0"/>
              <a:t>Learn the vocabulary.</a:t>
            </a:r>
          </a:p>
          <a:p>
            <a:pPr marL="533400" indent="-533400"/>
            <a:r>
              <a:rPr lang="en-US" sz="2800" dirty="0"/>
              <a:t>Memorize important information.</a:t>
            </a:r>
          </a:p>
          <a:p>
            <a:pPr marL="533400" indent="-533400"/>
            <a:r>
              <a:rPr lang="en-US" sz="2800" dirty="0"/>
              <a:t>Learn and practice </a:t>
            </a:r>
            <a:r>
              <a:rPr lang="en-US" sz="2800" dirty="0" smtClean="0"/>
              <a:t>solving problems.</a:t>
            </a:r>
            <a:endParaRPr lang="en-US" sz="2800" dirty="0"/>
          </a:p>
          <a:p>
            <a:pPr marL="533400" indent="-533400"/>
            <a:r>
              <a:rPr lang="en-US" sz="2800" dirty="0"/>
              <a:t>Keep working and learning from your mistakes.</a:t>
            </a:r>
          </a:p>
          <a:p>
            <a:pPr marL="533400" indent="-533400"/>
            <a:r>
              <a:rPr lang="en-US" sz="2800" dirty="0"/>
              <a:t>Ask questions!</a:t>
            </a:r>
          </a:p>
        </p:txBody>
      </p:sp>
      <p:sp>
        <p:nvSpPr>
          <p:cNvPr id="3"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39893317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Copyright © Cengage Learning. All rights reserved</a:t>
            </a:r>
          </a:p>
        </p:txBody>
      </p:sp>
      <p:sp>
        <p:nvSpPr>
          <p:cNvPr id="261122" name="Rectangle 2"/>
          <p:cNvSpPr>
            <a:spLocks noGrp="1" noChangeArrowheads="1"/>
          </p:cNvSpPr>
          <p:nvPr>
            <p:ph type="title"/>
          </p:nvPr>
        </p:nvSpPr>
        <p:spPr/>
        <p:txBody>
          <a:bodyPr/>
          <a:lstStyle/>
          <a:p>
            <a:r>
              <a:rPr lang="en-US"/>
              <a:t>Why Is Chemistry Important?</a:t>
            </a:r>
          </a:p>
        </p:txBody>
      </p:sp>
      <p:sp>
        <p:nvSpPr>
          <p:cNvPr id="261123" name="Rectangle 3"/>
          <p:cNvSpPr>
            <a:spLocks noGrp="1" noChangeArrowheads="1"/>
          </p:cNvSpPr>
          <p:nvPr>
            <p:ph type="body" sz="half" idx="1"/>
          </p:nvPr>
        </p:nvSpPr>
        <p:spPr>
          <a:xfrm>
            <a:off x="457200" y="1752600"/>
            <a:ext cx="4038600" cy="2647950"/>
          </a:xfrm>
        </p:spPr>
        <p:txBody>
          <a:bodyPr/>
          <a:lstStyle/>
          <a:p>
            <a:r>
              <a:rPr lang="en-US" sz="2400">
                <a:cs typeface="Times New Roman" charset="0"/>
              </a:rPr>
              <a:t>New materials</a:t>
            </a:r>
          </a:p>
          <a:p>
            <a:r>
              <a:rPr lang="en-US" sz="2400"/>
              <a:t>New pharmaceuticals</a:t>
            </a:r>
          </a:p>
          <a:p>
            <a:r>
              <a:rPr lang="en-US" sz="2400"/>
              <a:t>New energy sources</a:t>
            </a:r>
          </a:p>
          <a:p>
            <a:r>
              <a:rPr lang="en-US" sz="2400"/>
              <a:t>Food supplies</a:t>
            </a:r>
          </a:p>
          <a:p>
            <a:r>
              <a:rPr lang="en-US" sz="2400"/>
              <a:t>Help the environment</a:t>
            </a:r>
          </a:p>
          <a:p>
            <a:r>
              <a:rPr lang="en-US" sz="2400"/>
              <a:t>Can you think of others?</a:t>
            </a:r>
          </a:p>
        </p:txBody>
      </p:sp>
      <p:pic>
        <p:nvPicPr>
          <p:cNvPr id="2" name="Picture 1" descr="01p002_u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243" y="1835657"/>
            <a:ext cx="4018650" cy="3898091"/>
          </a:xfrm>
          <a:prstGeom prst="rect">
            <a:avLst/>
          </a:prstGeom>
        </p:spPr>
      </p:pic>
    </p:spTree>
    <p:extLst>
      <p:ext uri="{BB962C8B-B14F-4D97-AF65-F5344CB8AC3E}">
        <p14:creationId xmlns:p14="http://schemas.microsoft.com/office/powerpoint/2010/main" val="20705258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Copyright © Cengage Learning. All rights reserved</a:t>
            </a:r>
          </a:p>
        </p:txBody>
      </p:sp>
      <p:sp>
        <p:nvSpPr>
          <p:cNvPr id="263170" name="Rectangle 2"/>
          <p:cNvSpPr>
            <a:spLocks noGrp="1" noChangeArrowheads="1"/>
          </p:cNvSpPr>
          <p:nvPr>
            <p:ph type="title"/>
          </p:nvPr>
        </p:nvSpPr>
        <p:spPr/>
        <p:txBody>
          <a:bodyPr/>
          <a:lstStyle/>
          <a:p>
            <a:r>
              <a:rPr lang="en-US"/>
              <a:t>In this course, you will:</a:t>
            </a:r>
          </a:p>
        </p:txBody>
      </p:sp>
      <p:sp>
        <p:nvSpPr>
          <p:cNvPr id="263171" name="Rectangle 3"/>
          <p:cNvSpPr>
            <a:spLocks noGrp="1" noChangeArrowheads="1"/>
          </p:cNvSpPr>
          <p:nvPr>
            <p:ph type="body" sz="half" idx="1"/>
          </p:nvPr>
        </p:nvSpPr>
        <p:spPr>
          <a:xfrm>
            <a:off x="457200" y="1752600"/>
            <a:ext cx="4038600" cy="1625600"/>
          </a:xfrm>
        </p:spPr>
        <p:txBody>
          <a:bodyPr/>
          <a:lstStyle/>
          <a:p>
            <a:r>
              <a:rPr lang="en-US" sz="2400">
                <a:cs typeface="Times New Roman" charset="0"/>
              </a:rPr>
              <a:t>Learn the principles of chemistry.</a:t>
            </a:r>
          </a:p>
          <a:p>
            <a:r>
              <a:rPr lang="en-US" sz="2400">
                <a:cs typeface="Times New Roman" charset="0"/>
              </a:rPr>
              <a:t>Become a better problem solver!</a:t>
            </a:r>
          </a:p>
        </p:txBody>
      </p:sp>
      <p:pic>
        <p:nvPicPr>
          <p:cNvPr id="2" name="Picture 1" descr="01p004_u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050" y="1691439"/>
            <a:ext cx="3939150" cy="3684417"/>
          </a:xfrm>
          <a:prstGeom prst="rect">
            <a:avLst/>
          </a:prstGeom>
        </p:spPr>
      </p:pic>
    </p:spTree>
    <p:extLst>
      <p:ext uri="{BB962C8B-B14F-4D97-AF65-F5344CB8AC3E}">
        <p14:creationId xmlns:p14="http://schemas.microsoft.com/office/powerpoint/2010/main" val="24707163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a:xfrm>
            <a:off x="457200" y="1752600"/>
            <a:ext cx="8229600" cy="3662541"/>
          </a:xfrm>
        </p:spPr>
        <p:txBody>
          <a:bodyPr/>
          <a:lstStyle/>
          <a:p>
            <a:pPr marL="533400" indent="-533400"/>
            <a:r>
              <a:rPr lang="en-US" sz="2800" dirty="0"/>
              <a:t>The science that deals with the materials of the universe and the changes </a:t>
            </a:r>
            <a:r>
              <a:rPr lang="en-US" sz="2800" dirty="0" smtClean="0"/>
              <a:t>that these </a:t>
            </a:r>
            <a:r>
              <a:rPr lang="en-US" sz="2800" dirty="0"/>
              <a:t>materials undergo</a:t>
            </a:r>
            <a:r>
              <a:rPr lang="en-US" sz="2800" dirty="0" smtClean="0"/>
              <a:t>.</a:t>
            </a:r>
          </a:p>
          <a:p>
            <a:pPr marL="533400" indent="-533400"/>
            <a:r>
              <a:rPr lang="en-US" sz="2800" dirty="0" smtClean="0"/>
              <a:t>Chemistry is the study of matter: its properties, interactions, reactions, and energy changes.</a:t>
            </a:r>
            <a:endParaRPr lang="en-US" sz="2800" dirty="0"/>
          </a:p>
          <a:p>
            <a:pPr marL="533400" indent="-533400"/>
            <a:r>
              <a:rPr lang="en-US" sz="2800" dirty="0"/>
              <a:t>The central science.</a:t>
            </a:r>
          </a:p>
          <a:p>
            <a:pPr marL="914400" lvl="1" indent="-457200">
              <a:buFont typeface="Wingdings" charset="0"/>
              <a:buChar char="§"/>
            </a:pPr>
            <a:r>
              <a:rPr lang="en-US" dirty="0"/>
              <a:t>Understanding most other fields of science requires an understanding of chemistry.</a:t>
            </a:r>
          </a:p>
        </p:txBody>
      </p:sp>
      <p:sp>
        <p:nvSpPr>
          <p:cNvPr id="3"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8239598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idx="1"/>
          </p:nvPr>
        </p:nvSpPr>
        <p:spPr/>
        <p:txBody>
          <a:bodyPr/>
          <a:lstStyle/>
          <a:p>
            <a:pPr marL="533400" indent="-533400">
              <a:buFontTx/>
              <a:buAutoNum type="arabicPeriod"/>
            </a:pPr>
            <a:r>
              <a:rPr lang="en-US" sz="2800" dirty="0"/>
              <a:t>Recognize the problem and state it clearly.</a:t>
            </a:r>
          </a:p>
          <a:p>
            <a:pPr marL="914400" lvl="1" indent="-457200">
              <a:buFontTx/>
              <a:buAutoNum type="alphaLcParenR"/>
            </a:pPr>
            <a:r>
              <a:rPr lang="en-US" sz="2800" dirty="0"/>
              <a:t>Making an observation.</a:t>
            </a:r>
          </a:p>
        </p:txBody>
      </p:sp>
      <p:sp>
        <p:nvSpPr>
          <p:cNvPr id="3"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24125618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idx="1"/>
          </p:nvPr>
        </p:nvSpPr>
        <p:spPr/>
        <p:txBody>
          <a:bodyPr/>
          <a:lstStyle/>
          <a:p>
            <a:pPr marL="533400" indent="-533400">
              <a:buFontTx/>
              <a:buNone/>
            </a:pPr>
            <a:r>
              <a:rPr lang="en-US" sz="2800"/>
              <a:t>2.	Propose possible solutions to the problem or possible explanations for the observation.</a:t>
            </a:r>
          </a:p>
          <a:p>
            <a:pPr marL="914400" lvl="1" indent="-457200">
              <a:buFontTx/>
              <a:buAutoNum type="alphaLcParenR"/>
            </a:pPr>
            <a:r>
              <a:rPr lang="en-US" sz="2800"/>
              <a:t>Formulating a hypothesis.</a:t>
            </a:r>
          </a:p>
        </p:txBody>
      </p:sp>
      <p:sp>
        <p:nvSpPr>
          <p:cNvPr id="3"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15851617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idx="1"/>
          </p:nvPr>
        </p:nvSpPr>
        <p:spPr/>
        <p:txBody>
          <a:bodyPr/>
          <a:lstStyle/>
          <a:p>
            <a:pPr marL="533400" indent="-533400">
              <a:buFontTx/>
              <a:buNone/>
            </a:pPr>
            <a:r>
              <a:rPr lang="en-US" sz="2800" dirty="0"/>
              <a:t>3.	Decide which of the solutions is the best or decide whether the explanation proposed is reasonable.</a:t>
            </a:r>
          </a:p>
          <a:p>
            <a:pPr marL="914400" lvl="1" indent="-457200">
              <a:buFontTx/>
              <a:buAutoNum type="alphaLcParenR"/>
            </a:pPr>
            <a:r>
              <a:rPr lang="en-US" sz="2800" dirty="0"/>
              <a:t>Performing an experiment.</a:t>
            </a:r>
          </a:p>
          <a:p>
            <a:pPr marL="914400" lvl="1" indent="-457200">
              <a:buFontTx/>
              <a:buNone/>
            </a:pPr>
            <a:endParaRPr lang="en-US" sz="2800" dirty="0"/>
          </a:p>
          <a:p>
            <a:pPr marL="914400" lvl="1" indent="-457200">
              <a:buFontTx/>
              <a:buNone/>
            </a:pPr>
            <a:endParaRPr lang="en-US" sz="2800" dirty="0"/>
          </a:p>
          <a:p>
            <a:pPr marL="914400" lvl="1" indent="-457200">
              <a:buFontTx/>
              <a:buNone/>
            </a:pPr>
            <a:r>
              <a:rPr lang="en-US" dirty="0">
                <a:solidFill>
                  <a:srgbClr val="0000FF"/>
                </a:solidFill>
              </a:rPr>
              <a:t>Scientific thinking can help you in all parts of your life!</a:t>
            </a:r>
          </a:p>
        </p:txBody>
      </p:sp>
      <p:sp>
        <p:nvSpPr>
          <p:cNvPr id="3"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38244834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Science</a:t>
            </a:r>
          </a:p>
        </p:txBody>
      </p:sp>
      <p:sp>
        <p:nvSpPr>
          <p:cNvPr id="55299" name="Rectangle 3"/>
          <p:cNvSpPr>
            <a:spLocks noGrp="1" noChangeArrowheads="1"/>
          </p:cNvSpPr>
          <p:nvPr>
            <p:ph idx="1"/>
          </p:nvPr>
        </p:nvSpPr>
        <p:spPr/>
        <p:txBody>
          <a:bodyPr/>
          <a:lstStyle/>
          <a:p>
            <a:r>
              <a:rPr lang="en-US" sz="2800"/>
              <a:t>Science is a framework for gaining and organizing knowledge.</a:t>
            </a:r>
          </a:p>
          <a:p>
            <a:r>
              <a:rPr lang="en-US" sz="2800"/>
              <a:t>Science is a plan of action </a:t>
            </a:r>
            <a:r>
              <a:rPr lang="en-US" sz="2800">
                <a:cs typeface="Arial" charset="0"/>
              </a:rPr>
              <a:t>— </a:t>
            </a:r>
            <a:r>
              <a:rPr lang="en-US" sz="2800"/>
              <a:t>a procedure for processing and understanding certain types of information.</a:t>
            </a:r>
          </a:p>
          <a:p>
            <a:r>
              <a:rPr lang="en-US" sz="2800"/>
              <a:t>Scientists are always challenging our current beliefs about science, asking questions, and experimenting to gain new knowledge.</a:t>
            </a:r>
          </a:p>
          <a:p>
            <a:pPr lvl="1">
              <a:buFont typeface="Wingdings" charset="0"/>
              <a:buChar char="§"/>
            </a:pPr>
            <a:r>
              <a:rPr lang="en-US" sz="2800"/>
              <a:t>Scientific method is needed.</a:t>
            </a:r>
          </a:p>
        </p:txBody>
      </p:sp>
      <p:sp>
        <p:nvSpPr>
          <p:cNvPr id="4" name="Footer Placeholder 3"/>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8683565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1p008_f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644" y="1145348"/>
            <a:ext cx="3527756" cy="5152516"/>
          </a:xfrm>
          <a:prstGeom prst="rect">
            <a:avLst/>
          </a:prstGeom>
        </p:spPr>
      </p:pic>
      <p:sp>
        <p:nvSpPr>
          <p:cNvPr id="271362" name="Rectangle 2"/>
          <p:cNvSpPr>
            <a:spLocks noGrp="1" noChangeArrowheads="1"/>
          </p:cNvSpPr>
          <p:nvPr>
            <p:ph type="title"/>
          </p:nvPr>
        </p:nvSpPr>
        <p:spPr/>
        <p:txBody>
          <a:bodyPr/>
          <a:lstStyle/>
          <a:p>
            <a:r>
              <a:rPr lang="en-US" dirty="0" smtClean="0">
                <a:solidFill>
                  <a:srgbClr val="6F662E"/>
                </a:solidFill>
              </a:rPr>
              <a:t>Steps </a:t>
            </a:r>
            <a:r>
              <a:rPr lang="en-US" dirty="0">
                <a:solidFill>
                  <a:srgbClr val="6F662E"/>
                </a:solidFill>
              </a:rPr>
              <a:t>in the Scientific Method</a:t>
            </a:r>
          </a:p>
        </p:txBody>
      </p:sp>
      <p:sp>
        <p:nvSpPr>
          <p:cNvPr id="271363" name="Rectangle 3"/>
          <p:cNvSpPr>
            <a:spLocks noGrp="1" noChangeArrowheads="1"/>
          </p:cNvSpPr>
          <p:nvPr>
            <p:ph idx="1"/>
          </p:nvPr>
        </p:nvSpPr>
        <p:spPr>
          <a:xfrm>
            <a:off x="457201" y="1752600"/>
            <a:ext cx="3916068" cy="2027238"/>
          </a:xfrm>
        </p:spPr>
        <p:txBody>
          <a:bodyPr/>
          <a:lstStyle/>
          <a:p>
            <a:r>
              <a:rPr lang="en-US" sz="2400" dirty="0"/>
              <a:t>Process that lies at the center of scientific inquiry.</a:t>
            </a:r>
          </a:p>
        </p:txBody>
      </p:sp>
      <p:sp>
        <p:nvSpPr>
          <p:cNvPr id="5" name="Footer Placeholder 4"/>
          <p:cNvSpPr>
            <a:spLocks noGrp="1"/>
          </p:cNvSpPr>
          <p:nvPr>
            <p:ph type="ftr" sz="quarter" idx="10"/>
          </p:nvPr>
        </p:nvSpPr>
        <p:spPr/>
        <p:txBody>
          <a:bodyPr/>
          <a:lstStyle/>
          <a:p>
            <a:r>
              <a:rPr lang="en-US"/>
              <a:t>Copyright © Cengage Learning. All rights reserved</a:t>
            </a:r>
          </a:p>
        </p:txBody>
      </p:sp>
    </p:spTree>
    <p:extLst>
      <p:ext uri="{BB962C8B-B14F-4D97-AF65-F5344CB8AC3E}">
        <p14:creationId xmlns:p14="http://schemas.microsoft.com/office/powerpoint/2010/main" val="10478606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hapter 1">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ction 1.1">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1.2">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1.3">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1.4">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1.5">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6.1">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TotalTime>
  <Words>411</Words>
  <Application>Microsoft Macintosh PowerPoint</Application>
  <PresentationFormat>On-screen Show (4:3)</PresentationFormat>
  <Paragraphs>80</Paragraphs>
  <Slides>12</Slides>
  <Notes>12</Notes>
  <HiddenSlides>0</HiddenSlides>
  <MMClips>0</MMClips>
  <ScaleCrop>false</ScaleCrop>
  <HeadingPairs>
    <vt:vector size="4" baseType="variant">
      <vt:variant>
        <vt:lpstr>Theme</vt:lpstr>
      </vt:variant>
      <vt:variant>
        <vt:i4>7</vt:i4>
      </vt:variant>
      <vt:variant>
        <vt:lpstr>Slide Titles</vt:lpstr>
      </vt:variant>
      <vt:variant>
        <vt:i4>12</vt:i4>
      </vt:variant>
    </vt:vector>
  </HeadingPairs>
  <TitlesOfParts>
    <vt:vector size="19" baseType="lpstr">
      <vt:lpstr>Chapter 1</vt:lpstr>
      <vt:lpstr>Section 1.1</vt:lpstr>
      <vt:lpstr>Section 1.2</vt:lpstr>
      <vt:lpstr>Section 1.3</vt:lpstr>
      <vt:lpstr>Section 1.4</vt:lpstr>
      <vt:lpstr>Section 1.5</vt:lpstr>
      <vt:lpstr>Section 6.1</vt:lpstr>
      <vt:lpstr>Chapter 1</vt:lpstr>
      <vt:lpstr>Why Is Chemistry Important?</vt:lpstr>
      <vt:lpstr>In this course, you will:</vt:lpstr>
      <vt:lpstr>PowerPoint Presentation</vt:lpstr>
      <vt:lpstr>PowerPoint Presentation</vt:lpstr>
      <vt:lpstr>PowerPoint Presentation</vt:lpstr>
      <vt:lpstr>PowerPoint Presentation</vt:lpstr>
      <vt:lpstr>Science</vt:lpstr>
      <vt:lpstr>Steps in the Scientific Method</vt:lpstr>
      <vt:lpstr>Concept Check</vt:lpstr>
      <vt:lpstr>Scientific Models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Jensen</dc:creator>
  <cp:lastModifiedBy>kirk3</cp:lastModifiedBy>
  <cp:revision>14</cp:revision>
  <dcterms:created xsi:type="dcterms:W3CDTF">2013-12-25T04:39:14Z</dcterms:created>
  <dcterms:modified xsi:type="dcterms:W3CDTF">2017-01-12T15:53:48Z</dcterms:modified>
</cp:coreProperties>
</file>