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9"/>
  </p:notesMasterIdLst>
  <p:sldIdLst>
    <p:sldId id="257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-120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EC342-F361-AD49-A0E4-6A4322BC63ED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382EA-AA09-204F-829A-6CA1531C9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2B7958-D159-B74C-9504-166091246992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001136-F7CF-F442-B8A0-41E65EBD92E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smtClean="0">
                <a:cs typeface="+mn-cs"/>
              </a:rPr>
              <a:t>Ethyl alcohol boiling at 78°C</a:t>
            </a:r>
          </a:p>
          <a:p>
            <a:pPr lvl="1" eaLnBrk="1" hangingPunct="1">
              <a:defRPr/>
            </a:pPr>
            <a:r>
              <a:rPr lang="en-US" smtClean="0"/>
              <a:t>Physical property: boiling point is associated with a phase change. It describes an inherent characteristic of alcohol.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z="1400" smtClean="0">
                <a:cs typeface="+mn-cs"/>
              </a:rPr>
              <a:t>Hardness of a diamond.</a:t>
            </a:r>
          </a:p>
          <a:p>
            <a:pPr lvl="1" eaLnBrk="1" hangingPunct="1">
              <a:defRPr/>
            </a:pPr>
            <a:r>
              <a:rPr lang="en-US" smtClean="0"/>
              <a:t>Physical property: describes an inherent characteristic of diamond – hardness.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z="1400" smtClean="0">
                <a:cs typeface="+mn-cs"/>
              </a:rPr>
              <a:t>Sugar fermenting to form ethyl alcohol.</a:t>
            </a:r>
          </a:p>
          <a:p>
            <a:pPr lvl="1" eaLnBrk="1" hangingPunct="1">
              <a:defRPr/>
            </a:pPr>
            <a:r>
              <a:rPr lang="en-US" smtClean="0"/>
              <a:t>Chemical property: describes behavior of sugar – forming a new substance (ethyl alcohol) through a chemical reaction.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5C18E-F4F2-8E46-A200-B643F1A2BC1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937239-3FE7-DA46-B986-5FCF4D35CC1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F554D9-08C7-044D-A253-6790469CD1B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9289F1-BE7C-5945-B282-07A126A318F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B5CA94-A9D1-5441-B39E-553B4C9D3EA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38139A-D966-2543-9EFE-1DC61B87EDC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1 (burning of wood)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17ED8-D044-054C-AD1B-CC147266DC8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smtClean="0">
                <a:cs typeface="+mn-cs"/>
              </a:rPr>
              <a:t>Sugar fermenting to form ethyl alcohol.</a:t>
            </a:r>
          </a:p>
          <a:p>
            <a:pPr lvl="1" eaLnBrk="1" hangingPunct="1">
              <a:defRPr/>
            </a:pPr>
            <a:r>
              <a:rPr lang="en-US" sz="1300" smtClean="0"/>
              <a:t>Chemical change: describes how sugar forms a new substance (ethyl alcohol) via a chemical reaction.</a:t>
            </a:r>
          </a:p>
          <a:p>
            <a:pPr lvl="1" eaLnBrk="1" hangingPunct="1">
              <a:defRPr/>
            </a:pPr>
            <a:endParaRPr lang="en-US" sz="1300" smtClean="0"/>
          </a:p>
          <a:p>
            <a:pPr eaLnBrk="1" hangingPunct="1">
              <a:defRPr/>
            </a:pPr>
            <a:r>
              <a:rPr lang="en-US" sz="1600" smtClean="0">
                <a:cs typeface="+mn-cs"/>
              </a:rPr>
              <a:t>Iron metal melting.</a:t>
            </a:r>
          </a:p>
          <a:p>
            <a:pPr lvl="1" eaLnBrk="1" hangingPunct="1">
              <a:defRPr/>
            </a:pPr>
            <a:r>
              <a:rPr lang="en-US" sz="1300" smtClean="0"/>
              <a:t>Physical change: describes a state change, but the material is still iron.</a:t>
            </a:r>
          </a:p>
          <a:p>
            <a:pPr lvl="1" eaLnBrk="1" hangingPunct="1">
              <a:defRPr/>
            </a:pPr>
            <a:endParaRPr lang="en-US" sz="900" smtClean="0"/>
          </a:p>
          <a:p>
            <a:pPr eaLnBrk="1" hangingPunct="1">
              <a:defRPr/>
            </a:pPr>
            <a:r>
              <a:rPr lang="en-US" sz="1600" smtClean="0">
                <a:cs typeface="+mn-cs"/>
              </a:rPr>
              <a:t>Iron combining with oxygen to form rust.</a:t>
            </a:r>
          </a:p>
          <a:p>
            <a:pPr lvl="1" eaLnBrk="1" hangingPunct="1">
              <a:defRPr/>
            </a:pPr>
            <a:r>
              <a:rPr lang="en-US" sz="1300" smtClean="0"/>
              <a:t>Chemical change: describes how iron and oxygen react to make a new substance, rust.</a:t>
            </a:r>
            <a:br>
              <a:rPr lang="en-US" sz="1300" smtClean="0"/>
            </a:br>
            <a:endParaRPr lang="en-US" sz="13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3F1E0-058D-7A4D-BCFD-9ADCDB75212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32D00A-6D8D-0844-803A-D42244F2FCF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D221E-93C6-8C4C-8431-57F842516D1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A78F82-14F2-004F-AC34-CC34173F84B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Five – All of the substances are compounds.  Compounds always contain atoms of different elements.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D413E6-BFE9-494D-BB15-88C728B7B57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89F9E5-B818-5348-AF3E-6DC092453F8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36E2C7-7F39-1441-BB6C-14C78A22D9C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DEEF4E-AD59-E544-A29C-52CC779BD01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9744B1-E837-714C-880E-FE69E029322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BE04-19DB-C849-87F1-75DA156EB92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50C09E-9279-1B4E-BD3A-2A3E22E38883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gasoline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5297C-9DCA-534B-9713-A1793B6A251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4BBC88-4677-A64D-8291-39651121237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52380-2E73-8149-B703-DCFA936B247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E7A3A-CC97-D44C-AA3B-1348679BC51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E5AB0F-F02F-5F47-BFC5-284CC0CD0E5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FDDA4-9DF0-FE47-AE6D-A8590FD5DC5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CB5759-6A13-0048-BAB3-7C7872E14AB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83927-0F47-6241-B684-D48CFE71177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E548B-8E73-5347-893A-C4D63250376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7A6720-20D8-AC44-AFF5-BAAC60B23D6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2321B-FFC7-814B-A795-C268D4F8FE6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661AEB-0CE1-D84E-9CE7-41CDCF456E2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518C2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5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4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9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518C2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8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1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3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1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44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9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2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55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9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5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3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09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518C2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8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0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9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30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0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0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4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9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7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12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0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619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518C2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7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03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4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1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7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0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250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4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0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5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8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518C2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9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91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67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1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6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5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8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38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19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3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4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2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518C2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0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85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4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6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32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4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0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4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4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4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2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4"/>
            <a:ext cx="9144000" cy="566739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Chapter 3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Table of Contents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3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4"/>
            <a:ext cx="9144000" cy="566739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3.1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Matter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3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4"/>
            <a:ext cx="9144000" cy="566739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3.2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Physical and Chemical Properties and Changes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4"/>
            <a:ext cx="9144000" cy="566739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3.3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Elements and Compounds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9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4"/>
            <a:ext cx="9144000" cy="566739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3.4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Mixtures and Pure Substances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4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4"/>
            <a:ext cx="9144000" cy="566739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3.5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Separation of Mixtures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7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Chapter 3</a:t>
            </a:r>
            <a:endParaRPr lang="en-US" smtClean="0">
              <a:cs typeface="+mj-cs"/>
            </a:endParaRPr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Matter</a:t>
            </a:r>
            <a:endParaRPr lang="en-US" smtClean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7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143000"/>
            <a:ext cx="7391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Concept Check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7620000" cy="27733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smtClean="0">
                <a:cs typeface="+mn-cs"/>
              </a:rPr>
              <a:t>	</a:t>
            </a:r>
            <a:r>
              <a:rPr lang="en-US" smtClean="0">
                <a:cs typeface="+mn-cs"/>
              </a:rPr>
              <a:t>Classify each of the following as a </a:t>
            </a:r>
            <a:r>
              <a:rPr lang="en-US" smtClean="0">
                <a:solidFill>
                  <a:srgbClr val="0000FF"/>
                </a:solidFill>
                <a:cs typeface="+mn-cs"/>
              </a:rPr>
              <a:t>physical</a:t>
            </a:r>
            <a:r>
              <a:rPr lang="en-US" smtClean="0">
                <a:cs typeface="+mn-cs"/>
              </a:rPr>
              <a:t> or </a:t>
            </a:r>
            <a:r>
              <a:rPr lang="en-US" smtClean="0">
                <a:solidFill>
                  <a:srgbClr val="0000FF"/>
                </a:solidFill>
                <a:cs typeface="+mn-cs"/>
              </a:rPr>
              <a:t>chemical</a:t>
            </a:r>
            <a:r>
              <a:rPr lang="en-US" smtClean="0">
                <a:cs typeface="+mn-cs"/>
              </a:rPr>
              <a:t> property.</a:t>
            </a:r>
          </a:p>
          <a:p>
            <a:pPr eaLnBrk="1" hangingPunct="1">
              <a:buFontTx/>
              <a:buNone/>
              <a:defRPr/>
            </a:pPr>
            <a:endParaRPr lang="en-US" smtClean="0">
              <a:cs typeface="+mn-cs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Ethyl alcohol boiling at 78°C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Hardness of a diamond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Sugar fermenting to form ethyl alcohol</a:t>
            </a:r>
          </a:p>
        </p:txBody>
      </p:sp>
      <p:sp>
        <p:nvSpPr>
          <p:cNvPr id="30003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705600" y="3581400"/>
            <a:ext cx="1828800" cy="13335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smtClean="0">
                <a:solidFill>
                  <a:srgbClr val="009900"/>
                </a:solidFill>
                <a:cs typeface="+mn-cs"/>
              </a:rPr>
              <a:t>physical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solidFill>
                  <a:srgbClr val="009900"/>
                </a:solidFill>
                <a:cs typeface="+mn-cs"/>
              </a:rPr>
              <a:t>physical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solidFill>
                  <a:srgbClr val="009900"/>
                </a:solidFill>
                <a:cs typeface="+mn-cs"/>
              </a:rPr>
              <a:t>chemical</a:t>
            </a:r>
          </a:p>
        </p:txBody>
      </p:sp>
      <p:pic>
        <p:nvPicPr>
          <p:cNvPr id="96261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0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198755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Change in one or more physical properties of a substance, not in its chemical composition.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Example: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Boiling or freezing water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Physical Change</a:t>
            </a:r>
          </a:p>
        </p:txBody>
      </p:sp>
    </p:spTree>
    <p:extLst>
      <p:ext uri="{BB962C8B-B14F-4D97-AF65-F5344CB8AC3E}">
        <p14:creationId xmlns:p14="http://schemas.microsoft.com/office/powerpoint/2010/main" val="816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1260475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mtClean="0">
                <a:cs typeface="+mn-cs"/>
              </a:rPr>
              <a:t>In all three phases, water molecules are still intact.</a:t>
            </a:r>
          </a:p>
          <a:p>
            <a:pPr marL="533400" indent="-533400" eaLnBrk="1" hangingPunct="1">
              <a:defRPr/>
            </a:pPr>
            <a:r>
              <a:rPr lang="en-US" smtClean="0">
                <a:cs typeface="+mn-cs"/>
              </a:rPr>
              <a:t>Motions of molecules and the distances between them change.</a:t>
            </a:r>
            <a:endParaRPr lang="en-US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Three States of Water</a:t>
            </a:r>
          </a:p>
        </p:txBody>
      </p:sp>
      <p:pic>
        <p:nvPicPr>
          <p:cNvPr id="2" name="Picture 1" descr="03p046_f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64" y="2835334"/>
            <a:ext cx="4323348" cy="364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2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82575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A given substance becomes a new substance or substances with different properties and different composition.</a:t>
            </a:r>
          </a:p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Example: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smtClean="0">
                <a:solidFill>
                  <a:srgbClr val="0000FF"/>
                </a:solidFill>
              </a:rPr>
              <a:t>Bunsen burner (methane reacts with oxygen to form carbon dioxide and water)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Chemical Change</a:t>
            </a:r>
          </a:p>
        </p:txBody>
      </p:sp>
    </p:spTree>
    <p:extLst>
      <p:ext uri="{BB962C8B-B14F-4D97-AF65-F5344CB8AC3E}">
        <p14:creationId xmlns:p14="http://schemas.microsoft.com/office/powerpoint/2010/main" val="216580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Electrolysis of Water</a:t>
            </a:r>
          </a:p>
        </p:txBody>
      </p:sp>
      <p:pic>
        <p:nvPicPr>
          <p:cNvPr id="2" name="Picture 1" descr="03p047_f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58655"/>
            <a:ext cx="3505200" cy="542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94615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Water decomposes to hydrogen and oxygen gases.</a:t>
            </a:r>
            <a:endParaRPr lang="en-US" sz="280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Electrolysis of Water</a:t>
            </a:r>
          </a:p>
        </p:txBody>
      </p:sp>
      <p:pic>
        <p:nvPicPr>
          <p:cNvPr id="3" name="Picture 2" descr="03p047_u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3276600"/>
            <a:ext cx="7557025" cy="28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934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Concept Check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01000" cy="3509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	</a:t>
            </a:r>
            <a:r>
              <a:rPr lang="en-US" sz="2800" dirty="0" smtClean="0">
                <a:cs typeface="+mn-cs"/>
              </a:rPr>
              <a:t>Which of the following are examples of a </a:t>
            </a:r>
            <a:r>
              <a:rPr lang="en-US" sz="2800" dirty="0" smtClean="0">
                <a:solidFill>
                  <a:srgbClr val="0000FF"/>
                </a:solidFill>
                <a:cs typeface="+mn-cs"/>
              </a:rPr>
              <a:t>chemical change</a:t>
            </a:r>
            <a:r>
              <a:rPr lang="en-US" sz="2800" dirty="0" smtClean="0">
                <a:cs typeface="+mn-cs"/>
              </a:rPr>
              <a:t>?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cs typeface="+mn-cs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dirty="0" smtClean="0"/>
              <a:t>Pulverizing (crushing) rock salt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dirty="0" smtClean="0"/>
              <a:t>Burning of wood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dirty="0" smtClean="0"/>
              <a:t>Dissolving of sugar in water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dirty="0" smtClean="0"/>
              <a:t>Melting a popsicle on a warm summer day</a:t>
            </a:r>
          </a:p>
        </p:txBody>
      </p:sp>
      <p:pic>
        <p:nvPicPr>
          <p:cNvPr id="108548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609600" y="4114800"/>
            <a:ext cx="31242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6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143000"/>
            <a:ext cx="7391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Concept Check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7620000" cy="32115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smtClean="0">
                <a:cs typeface="+mn-cs"/>
              </a:rPr>
              <a:t>	</a:t>
            </a:r>
            <a:r>
              <a:rPr lang="en-US" smtClean="0">
                <a:cs typeface="+mn-cs"/>
              </a:rPr>
              <a:t>Classify each of the following as a </a:t>
            </a:r>
            <a:r>
              <a:rPr lang="en-US" smtClean="0">
                <a:solidFill>
                  <a:srgbClr val="0000FF"/>
                </a:solidFill>
                <a:cs typeface="+mn-cs"/>
              </a:rPr>
              <a:t>physical</a:t>
            </a:r>
            <a:r>
              <a:rPr lang="en-US" smtClean="0">
                <a:cs typeface="+mn-cs"/>
              </a:rPr>
              <a:t> or </a:t>
            </a:r>
            <a:r>
              <a:rPr lang="en-US" smtClean="0">
                <a:solidFill>
                  <a:srgbClr val="0000FF"/>
                </a:solidFill>
                <a:cs typeface="+mn-cs"/>
              </a:rPr>
              <a:t>chemical</a:t>
            </a:r>
            <a:r>
              <a:rPr lang="en-US" smtClean="0">
                <a:cs typeface="+mn-cs"/>
              </a:rPr>
              <a:t> change.</a:t>
            </a:r>
          </a:p>
          <a:p>
            <a:pPr eaLnBrk="1" hangingPunct="1">
              <a:buFontTx/>
              <a:buNone/>
              <a:defRPr/>
            </a:pPr>
            <a:endParaRPr lang="en-US" smtClean="0">
              <a:cs typeface="+mn-cs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Sugar fermenting to form ethyl alcohol 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Iron metal melting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mtClean="0"/>
              <a:t>Iron combining with oxygen to form rust</a:t>
            </a:r>
          </a:p>
          <a:p>
            <a:pPr lvl="1" eaLnBrk="1" hangingPunct="1">
              <a:buFont typeface="Wingdings" charset="0"/>
              <a:buChar char="§"/>
              <a:defRPr/>
            </a:pPr>
            <a:endParaRPr lang="en-US" smtClean="0"/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05600" y="3581400"/>
            <a:ext cx="1828800" cy="13335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smtClean="0">
                <a:solidFill>
                  <a:srgbClr val="009900"/>
                </a:solidFill>
                <a:cs typeface="+mn-cs"/>
              </a:rPr>
              <a:t>chemical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solidFill>
                  <a:srgbClr val="009900"/>
                </a:solidFill>
                <a:cs typeface="+mn-cs"/>
              </a:rPr>
              <a:t>physical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solidFill>
                  <a:srgbClr val="009900"/>
                </a:solidFill>
                <a:cs typeface="+mn-cs"/>
              </a:rPr>
              <a:t>chemical</a:t>
            </a:r>
          </a:p>
        </p:txBody>
      </p:sp>
      <p:pic>
        <p:nvPicPr>
          <p:cNvPr id="110597" name="Picture 5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3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338513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A substance that cannot be broken down into other substances by chemical methods.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Examples: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Iron (Fe), aluminum (Al), oxygen (O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), and hydrogen (H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All of the matter in the world around us contains elements.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Element</a:t>
            </a:r>
          </a:p>
        </p:txBody>
      </p:sp>
    </p:spTree>
    <p:extLst>
      <p:ext uri="{BB962C8B-B14F-4D97-AF65-F5344CB8AC3E}">
        <p14:creationId xmlns:p14="http://schemas.microsoft.com/office/powerpoint/2010/main" val="410671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70535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A substance composed of a given combination of elements that can be broken down into those elements by chemical methods.</a:t>
            </a:r>
          </a:p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Examples: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smtClean="0">
                <a:solidFill>
                  <a:srgbClr val="0000FF"/>
                </a:solidFill>
              </a:rPr>
              <a:t>Water (H</a:t>
            </a:r>
            <a:r>
              <a:rPr 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sz="2800" smtClean="0">
                <a:solidFill>
                  <a:srgbClr val="0000FF"/>
                </a:solidFill>
              </a:rPr>
              <a:t>O), carbon dioxide (CO</a:t>
            </a:r>
            <a:r>
              <a:rPr 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sz="2800" smtClean="0">
                <a:solidFill>
                  <a:srgbClr val="0000FF"/>
                </a:solidFill>
              </a:rPr>
              <a:t>), table sugar (C</a:t>
            </a:r>
            <a:r>
              <a:rPr lang="en-US" sz="2800" baseline="-25000" smtClean="0">
                <a:solidFill>
                  <a:srgbClr val="0000FF"/>
                </a:solidFill>
              </a:rPr>
              <a:t>12</a:t>
            </a:r>
            <a:r>
              <a:rPr lang="en-US" sz="2800" smtClean="0">
                <a:solidFill>
                  <a:srgbClr val="0000FF"/>
                </a:solidFill>
              </a:rPr>
              <a:t>H</a:t>
            </a:r>
            <a:r>
              <a:rPr lang="en-US" sz="2800" baseline="-25000" smtClean="0">
                <a:solidFill>
                  <a:srgbClr val="0000FF"/>
                </a:solidFill>
              </a:rPr>
              <a:t>22</a:t>
            </a:r>
            <a:r>
              <a:rPr lang="en-US" sz="2800" smtClean="0">
                <a:solidFill>
                  <a:srgbClr val="0000FF"/>
                </a:solidFill>
              </a:rPr>
              <a:t>O</a:t>
            </a:r>
            <a:r>
              <a:rPr lang="en-US" sz="2800" baseline="-25000" smtClean="0">
                <a:solidFill>
                  <a:srgbClr val="0000FF"/>
                </a:solidFill>
              </a:rPr>
              <a:t>11</a:t>
            </a:r>
            <a:r>
              <a:rPr lang="en-US" sz="2800" smtClean="0">
                <a:solidFill>
                  <a:srgbClr val="0000FF"/>
                </a:solidFill>
              </a:rPr>
              <a:t>)</a:t>
            </a:r>
          </a:p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A compound always contains atoms of </a:t>
            </a:r>
            <a:r>
              <a:rPr lang="en-US" sz="2800" i="1" smtClean="0">
                <a:cs typeface="+mn-cs"/>
              </a:rPr>
              <a:t>different</a:t>
            </a:r>
            <a:r>
              <a:rPr lang="en-US" sz="2800" smtClean="0">
                <a:cs typeface="+mn-cs"/>
              </a:rPr>
              <a:t> elements.</a:t>
            </a:r>
          </a:p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A compound always has the same composition (same combination of atoms).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Compound</a:t>
            </a:r>
          </a:p>
        </p:txBody>
      </p:sp>
    </p:spTree>
    <p:extLst>
      <p:ext uri="{BB962C8B-B14F-4D97-AF65-F5344CB8AC3E}">
        <p14:creationId xmlns:p14="http://schemas.microsoft.com/office/powerpoint/2010/main" val="14815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46325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Anything occupying space and having mass.</a:t>
            </a:r>
          </a:p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Matter exists in three states.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mtClean="0"/>
              <a:t>Solid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mtClean="0"/>
              <a:t>Liquid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mtClean="0"/>
              <a:t>Gas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41535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934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Concept Check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01000" cy="30829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smtClean="0">
                <a:cs typeface="+mn-cs"/>
              </a:rPr>
              <a:t>	How many of the following are </a:t>
            </a:r>
            <a:r>
              <a:rPr lang="en-US" sz="2800" smtClean="0">
                <a:solidFill>
                  <a:srgbClr val="0000FF"/>
                </a:solidFill>
                <a:cs typeface="+mn-cs"/>
              </a:rPr>
              <a:t>compounds</a:t>
            </a:r>
            <a:r>
              <a:rPr lang="en-US" sz="2800" smtClean="0">
                <a:cs typeface="+mn-cs"/>
              </a:rPr>
              <a:t>?</a:t>
            </a:r>
          </a:p>
          <a:p>
            <a:pPr eaLnBrk="1" hangingPunct="1">
              <a:buFontTx/>
              <a:buNone/>
              <a:defRPr/>
            </a:pPr>
            <a:r>
              <a:rPr lang="es-ES_tradnl" sz="2800" smtClean="0">
                <a:cs typeface="+mn-cs"/>
              </a:rPr>
              <a:t>			</a:t>
            </a:r>
          </a:p>
          <a:p>
            <a:pPr eaLnBrk="1" hangingPunct="1">
              <a:buFontTx/>
              <a:buNone/>
              <a:defRPr/>
            </a:pPr>
            <a:r>
              <a:rPr lang="es-ES_tradnl" sz="2800" smtClean="0">
                <a:cs typeface="+mn-cs"/>
              </a:rPr>
              <a:t>		      H</a:t>
            </a:r>
            <a:r>
              <a:rPr lang="es-ES_tradnl" sz="2800" baseline="-25000" smtClean="0">
                <a:cs typeface="+mn-cs"/>
              </a:rPr>
              <a:t>2</a:t>
            </a:r>
            <a:r>
              <a:rPr lang="es-ES_tradnl" sz="2800" smtClean="0">
                <a:cs typeface="+mn-cs"/>
              </a:rPr>
              <a:t>O, N</a:t>
            </a:r>
            <a:r>
              <a:rPr lang="es-ES_tradnl" sz="2800" baseline="-25000" smtClean="0">
                <a:cs typeface="+mn-cs"/>
              </a:rPr>
              <a:t>2</a:t>
            </a:r>
            <a:r>
              <a:rPr lang="es-ES_tradnl" sz="2800" smtClean="0">
                <a:cs typeface="+mn-cs"/>
              </a:rPr>
              <a:t>O</a:t>
            </a:r>
            <a:r>
              <a:rPr lang="es-ES_tradnl" sz="2800" baseline="-25000" smtClean="0">
                <a:cs typeface="+mn-cs"/>
              </a:rPr>
              <a:t>4</a:t>
            </a:r>
            <a:r>
              <a:rPr lang="es-ES_tradnl" sz="2800" smtClean="0">
                <a:cs typeface="+mn-cs"/>
              </a:rPr>
              <a:t>, NaOH, MnO</a:t>
            </a:r>
            <a:r>
              <a:rPr lang="es-ES_tradnl" sz="2800" baseline="-25000" smtClean="0">
                <a:cs typeface="+mn-cs"/>
              </a:rPr>
              <a:t>2</a:t>
            </a:r>
            <a:r>
              <a:rPr lang="es-ES_tradnl" sz="2800" smtClean="0">
                <a:cs typeface="+mn-cs"/>
              </a:rPr>
              <a:t>, HF</a:t>
            </a:r>
            <a:endParaRPr lang="en-US" sz="28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800" smtClean="0">
              <a:cs typeface="+mn-cs"/>
            </a:endParaRPr>
          </a:p>
          <a:p>
            <a:pPr lvl="1" eaLnBrk="1" hangingPunct="1">
              <a:buFont typeface="Wingdings" charset="0"/>
              <a:buNone/>
              <a:defRPr/>
            </a:pPr>
            <a:endParaRPr lang="en-US" sz="2800" smtClean="0"/>
          </a:p>
          <a:p>
            <a:pPr lvl="1" eaLnBrk="1" hangingPunct="1">
              <a:buFont typeface="Wingdings" charset="0"/>
              <a:buNone/>
              <a:defRPr/>
            </a:pPr>
            <a:r>
              <a:rPr lang="en-US" sz="2800" smtClean="0">
                <a:solidFill>
                  <a:srgbClr val="008000"/>
                </a:solidFill>
              </a:rPr>
              <a:t>Five – All of the substances are compounds.</a:t>
            </a:r>
            <a:endParaRPr lang="en-US" sz="2800" smtClean="0">
              <a:solidFill>
                <a:srgbClr val="009900"/>
              </a:solidFill>
            </a:endParaRPr>
          </a:p>
        </p:txBody>
      </p:sp>
      <p:pic>
        <p:nvPicPr>
          <p:cNvPr id="116740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27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484438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Always have the same composition.</a:t>
            </a:r>
          </a:p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Either elements or compounds.</a:t>
            </a:r>
          </a:p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Examples: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smtClean="0">
                <a:solidFill>
                  <a:srgbClr val="0000FF"/>
                </a:solidFill>
              </a:rPr>
              <a:t>Pure water (H</a:t>
            </a:r>
            <a:r>
              <a:rPr 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sz="2800" smtClean="0">
                <a:solidFill>
                  <a:srgbClr val="0000FF"/>
                </a:solidFill>
              </a:rPr>
              <a:t>O), carbon dioxide (CO</a:t>
            </a:r>
            <a:r>
              <a:rPr 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sz="2800" smtClean="0">
                <a:solidFill>
                  <a:srgbClr val="0000FF"/>
                </a:solidFill>
              </a:rPr>
              <a:t>), hydrogen (H</a:t>
            </a:r>
            <a:r>
              <a:rPr 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sz="2800" smtClean="0">
                <a:solidFill>
                  <a:srgbClr val="0000FF"/>
                </a:solidFill>
              </a:rPr>
              <a:t>), gold (Au)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Pure Substances</a:t>
            </a:r>
          </a:p>
        </p:txBody>
      </p:sp>
    </p:spTree>
    <p:extLst>
      <p:ext uri="{BB962C8B-B14F-4D97-AF65-F5344CB8AC3E}">
        <p14:creationId xmlns:p14="http://schemas.microsoft.com/office/powerpoint/2010/main" val="36263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484438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Have variable composition.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Examples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Wood, wine, coffee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Can be separated into pure substances: elements and/or compounds.</a:t>
            </a:r>
            <a:endParaRPr lang="en-US" sz="2800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Mixtures</a:t>
            </a:r>
          </a:p>
        </p:txBody>
      </p:sp>
      <p:pic>
        <p:nvPicPr>
          <p:cNvPr id="120836" name="Picture 9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65817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34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484438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Same throughout.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Consists of visibly indistinguishable parts.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A solution.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Does not vary in composition from one region to another.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Homogeneous Mixture</a:t>
            </a:r>
          </a:p>
        </p:txBody>
      </p:sp>
    </p:spTree>
    <p:extLst>
      <p:ext uri="{BB962C8B-B14F-4D97-AF65-F5344CB8AC3E}">
        <p14:creationId xmlns:p14="http://schemas.microsoft.com/office/powerpoint/2010/main" val="24156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544638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Air around you</a:t>
            </a:r>
          </a:p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Brass</a:t>
            </a:r>
          </a:p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Table salt stirred into water</a:t>
            </a:r>
            <a:endParaRPr lang="en-US" sz="280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Homogeneous Mixture – Examples</a:t>
            </a:r>
          </a:p>
        </p:txBody>
      </p:sp>
      <p:pic>
        <p:nvPicPr>
          <p:cNvPr id="2" name="Picture 1" descr="03p051_f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29393"/>
            <a:ext cx="3962400" cy="28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2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458913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Consists of visibly distinguishable parts.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Contains regions that have different properties from those of other regions.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Heterogeneous Mixture</a:t>
            </a:r>
          </a:p>
        </p:txBody>
      </p:sp>
    </p:spTree>
    <p:extLst>
      <p:ext uri="{BB962C8B-B14F-4D97-AF65-F5344CB8AC3E}">
        <p14:creationId xmlns:p14="http://schemas.microsoft.com/office/powerpoint/2010/main" val="102622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031875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Oil and vinegar dressing</a:t>
            </a:r>
          </a:p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Sand stirred into water</a:t>
            </a:r>
            <a:endParaRPr lang="en-US" sz="280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Heterogeneous Mixture – Examples</a:t>
            </a:r>
          </a:p>
        </p:txBody>
      </p:sp>
      <p:pic>
        <p:nvPicPr>
          <p:cNvPr id="2" name="Picture 1" descr="03p051_f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93" y="3098466"/>
            <a:ext cx="4477214" cy="32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934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Concept Check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01000" cy="40227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>
                <a:cs typeface="+mn-cs"/>
              </a:rPr>
              <a:t>	</a:t>
            </a:r>
            <a:r>
              <a:rPr lang="en-US" sz="2800" smtClean="0">
                <a:cs typeface="+mn-cs"/>
              </a:rPr>
              <a:t>Which of the following is a </a:t>
            </a:r>
            <a:r>
              <a:rPr lang="en-US" sz="2800" smtClean="0">
                <a:solidFill>
                  <a:srgbClr val="0000FF"/>
                </a:solidFill>
                <a:cs typeface="+mn-cs"/>
              </a:rPr>
              <a:t>homogeneous mixture</a:t>
            </a:r>
            <a:r>
              <a:rPr lang="en-US" sz="2800" smtClean="0">
                <a:cs typeface="+mn-cs"/>
              </a:rPr>
              <a:t>?</a:t>
            </a:r>
          </a:p>
          <a:p>
            <a:pPr eaLnBrk="1" hangingPunct="1">
              <a:buFontTx/>
              <a:buNone/>
              <a:defRPr/>
            </a:pPr>
            <a:endParaRPr lang="en-US" sz="2800" smtClean="0">
              <a:cs typeface="+mn-cs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smtClean="0"/>
              <a:t>Pure water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smtClean="0"/>
              <a:t>Gasoline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smtClean="0"/>
              <a:t>Jar of jelly beans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smtClean="0"/>
              <a:t>Soil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sz="2800" smtClean="0"/>
              <a:t>Copper metal</a:t>
            </a:r>
          </a:p>
        </p:txBody>
      </p:sp>
      <p:pic>
        <p:nvPicPr>
          <p:cNvPr id="131076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609600" y="4114800"/>
            <a:ext cx="20574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5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884238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mtClean="0">
                <a:cs typeface="+mn-cs"/>
              </a:rPr>
              <a:t>Mixtures can be separated based on different physical properties of the components</a:t>
            </a:r>
            <a:r>
              <a:rPr lang="en-US" sz="2800" smtClean="0">
                <a:cs typeface="+mn-cs"/>
              </a:rPr>
              <a:t>.</a:t>
            </a:r>
            <a:endParaRPr lang="en-US" smtClean="0">
              <a:cs typeface="+mn-cs"/>
            </a:endParaRPr>
          </a:p>
        </p:txBody>
      </p:sp>
      <p:grpSp>
        <p:nvGrpSpPr>
          <p:cNvPr id="133123" name="Group 5"/>
          <p:cNvGrpSpPr>
            <a:grpSpLocks/>
          </p:cNvGrpSpPr>
          <p:nvPr/>
        </p:nvGrpSpPr>
        <p:grpSpPr bwMode="auto">
          <a:xfrm>
            <a:off x="942975" y="2938463"/>
            <a:ext cx="7239000" cy="3382962"/>
            <a:chOff x="432" y="1824"/>
            <a:chExt cx="4560" cy="2131"/>
          </a:xfrm>
        </p:grpSpPr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3312" y="3571"/>
              <a:ext cx="16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aseline="0">
                  <a:latin typeface="Times New Roman" charset="0"/>
                  <a:cs typeface="+mn-cs"/>
                </a:rPr>
                <a:t>Evaporation</a:t>
              </a:r>
            </a:p>
          </p:txBody>
        </p:sp>
        <p:sp>
          <p:nvSpPr>
            <p:cNvPr id="61447" name="Rectangle 7"/>
            <p:cNvSpPr>
              <a:spLocks noChangeArrowheads="1"/>
            </p:cNvSpPr>
            <p:nvPr/>
          </p:nvSpPr>
          <p:spPr bwMode="auto">
            <a:xfrm>
              <a:off x="432" y="3571"/>
              <a:ext cx="28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aseline="0">
                  <a:latin typeface="Times New Roman" charset="0"/>
                  <a:cs typeface="+mn-cs"/>
                </a:rPr>
                <a:t>Volatility</a:t>
              </a:r>
            </a:p>
          </p:txBody>
        </p:sp>
        <p:sp>
          <p:nvSpPr>
            <p:cNvPr id="61448" name="Rectangle 8"/>
            <p:cNvSpPr>
              <a:spLocks noChangeArrowheads="1"/>
            </p:cNvSpPr>
            <p:nvPr/>
          </p:nvSpPr>
          <p:spPr bwMode="auto">
            <a:xfrm>
              <a:off x="3312" y="3187"/>
              <a:ext cx="16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aseline="0">
                  <a:latin typeface="Times New Roman" charset="0"/>
                  <a:cs typeface="+mn-cs"/>
                </a:rPr>
                <a:t>Chromatography</a:t>
              </a:r>
            </a:p>
          </p:txBody>
        </p:sp>
        <p:sp>
          <p:nvSpPr>
            <p:cNvPr id="61449" name="Rectangle 9"/>
            <p:cNvSpPr>
              <a:spLocks noChangeArrowheads="1"/>
            </p:cNvSpPr>
            <p:nvPr/>
          </p:nvSpPr>
          <p:spPr bwMode="auto">
            <a:xfrm>
              <a:off x="432" y="3187"/>
              <a:ext cx="28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aseline="0">
                  <a:latin typeface="Times New Roman" charset="0"/>
                  <a:cs typeface="+mn-cs"/>
                </a:rPr>
                <a:t>Adherence to a surface</a:t>
              </a:r>
            </a:p>
          </p:txBody>
        </p:sp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3312" y="2592"/>
              <a:ext cx="1680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aseline="0">
                  <a:latin typeface="Times New Roman" charset="0"/>
                  <a:cs typeface="+mn-cs"/>
                </a:rPr>
                <a:t>Filtration</a:t>
              </a:r>
            </a:p>
          </p:txBody>
        </p:sp>
        <p:sp>
          <p:nvSpPr>
            <p:cNvPr id="61451" name="Rectangle 11"/>
            <p:cNvSpPr>
              <a:spLocks noChangeArrowheads="1"/>
            </p:cNvSpPr>
            <p:nvPr/>
          </p:nvSpPr>
          <p:spPr bwMode="auto">
            <a:xfrm>
              <a:off x="432" y="2592"/>
              <a:ext cx="2880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aseline="0">
                  <a:latin typeface="Times New Roman" charset="0"/>
                  <a:cs typeface="+mn-cs"/>
                </a:rPr>
                <a:t>State of matter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600" baseline="0">
                  <a:latin typeface="Times New Roman" charset="0"/>
                  <a:cs typeface="+mn-cs"/>
                </a:rPr>
                <a:t>(solid/liquid/gas)</a:t>
              </a:r>
            </a:p>
          </p:txBody>
        </p:sp>
        <p:sp>
          <p:nvSpPr>
            <p:cNvPr id="61452" name="Rectangle 12"/>
            <p:cNvSpPr>
              <a:spLocks noChangeArrowheads="1"/>
            </p:cNvSpPr>
            <p:nvPr/>
          </p:nvSpPr>
          <p:spPr bwMode="auto">
            <a:xfrm>
              <a:off x="3312" y="2208"/>
              <a:ext cx="16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aseline="0">
                  <a:latin typeface="Times New Roman" charset="0"/>
                  <a:cs typeface="+mn-cs"/>
                </a:rPr>
                <a:t>Distillation</a:t>
              </a:r>
            </a:p>
          </p:txBody>
        </p:sp>
        <p:sp>
          <p:nvSpPr>
            <p:cNvPr id="61453" name="Rectangle 13"/>
            <p:cNvSpPr>
              <a:spLocks noChangeArrowheads="1"/>
            </p:cNvSpPr>
            <p:nvPr/>
          </p:nvSpPr>
          <p:spPr bwMode="auto">
            <a:xfrm>
              <a:off x="432" y="2208"/>
              <a:ext cx="28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aseline="0">
                  <a:latin typeface="Times New Roman" charset="0"/>
                  <a:cs typeface="+mn-cs"/>
                </a:rPr>
                <a:t>Boiling point</a:t>
              </a: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auto">
            <a:xfrm>
              <a:off x="3312" y="1824"/>
              <a:ext cx="16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="1" baseline="0">
                  <a:latin typeface="Times New Roman" charset="0"/>
                  <a:cs typeface="+mn-cs"/>
                </a:rPr>
                <a:t>Technique</a:t>
              </a:r>
            </a:p>
          </p:txBody>
        </p:sp>
        <p:sp>
          <p:nvSpPr>
            <p:cNvPr id="61455" name="Rectangle 15"/>
            <p:cNvSpPr>
              <a:spLocks noChangeArrowheads="1"/>
            </p:cNvSpPr>
            <p:nvPr/>
          </p:nvSpPr>
          <p:spPr bwMode="auto">
            <a:xfrm>
              <a:off x="432" y="1824"/>
              <a:ext cx="28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b="1" baseline="0">
                  <a:latin typeface="Times New Roman" charset="0"/>
                  <a:cs typeface="+mn-cs"/>
                </a:rPr>
                <a:t>Different Physical Property</a:t>
              </a:r>
            </a:p>
          </p:txBody>
        </p:sp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>
              <a:off x="441" y="1824"/>
              <a:ext cx="45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>
              <a:off x="449" y="2208"/>
              <a:ext cx="452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437" y="2592"/>
              <a:ext cx="45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59" name="Line 19"/>
            <p:cNvSpPr>
              <a:spLocks noChangeShapeType="1"/>
            </p:cNvSpPr>
            <p:nvPr/>
          </p:nvSpPr>
          <p:spPr bwMode="auto">
            <a:xfrm>
              <a:off x="437" y="3187"/>
              <a:ext cx="45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437" y="3571"/>
              <a:ext cx="45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61" name="Line 21"/>
            <p:cNvSpPr>
              <a:spLocks noChangeShapeType="1"/>
            </p:cNvSpPr>
            <p:nvPr/>
          </p:nvSpPr>
          <p:spPr bwMode="auto">
            <a:xfrm>
              <a:off x="441" y="3955"/>
              <a:ext cx="45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62" name="Line 22"/>
            <p:cNvSpPr>
              <a:spLocks noChangeShapeType="1"/>
            </p:cNvSpPr>
            <p:nvPr/>
          </p:nvSpPr>
          <p:spPr bwMode="auto">
            <a:xfrm>
              <a:off x="432" y="1833"/>
              <a:ext cx="0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>
              <a:off x="3312" y="1829"/>
              <a:ext cx="0" cy="21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64" name="Line 24"/>
            <p:cNvSpPr>
              <a:spLocks noChangeShapeType="1"/>
            </p:cNvSpPr>
            <p:nvPr/>
          </p:nvSpPr>
          <p:spPr bwMode="auto">
            <a:xfrm>
              <a:off x="4992" y="1833"/>
              <a:ext cx="0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65" name="Line 25"/>
            <p:cNvSpPr>
              <a:spLocks noChangeShapeType="1"/>
            </p:cNvSpPr>
            <p:nvPr/>
          </p:nvSpPr>
          <p:spPr bwMode="auto">
            <a:xfrm>
              <a:off x="432" y="2217"/>
              <a:ext cx="0" cy="17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66" name="Line 26"/>
            <p:cNvSpPr>
              <a:spLocks noChangeShapeType="1"/>
            </p:cNvSpPr>
            <p:nvPr/>
          </p:nvSpPr>
          <p:spPr bwMode="auto">
            <a:xfrm>
              <a:off x="4992" y="2217"/>
              <a:ext cx="0" cy="17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41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j-cs"/>
              </a:rPr>
              <a:t>Distillation </a:t>
            </a:r>
            <a:r>
              <a:rPr lang="en-US" sz="2000" dirty="0" smtClean="0">
                <a:solidFill>
                  <a:srgbClr val="666633"/>
                </a:solidFill>
                <a:cs typeface="+mj-cs"/>
              </a:rPr>
              <a:t>of</a:t>
            </a:r>
            <a:r>
              <a:rPr lang="en-US" sz="2000" dirty="0" smtClean="0">
                <a:cs typeface="+mj-cs"/>
              </a:rPr>
              <a:t> a Solution Consisting of Salt Dissolved in Water</a:t>
            </a:r>
          </a:p>
        </p:txBody>
      </p:sp>
      <p:pic>
        <p:nvPicPr>
          <p:cNvPr id="2" name="Picture 1" descr="03p052_f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7" y="1664784"/>
            <a:ext cx="8589148" cy="47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1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Three States of Water</a:t>
            </a:r>
          </a:p>
        </p:txBody>
      </p:sp>
      <p:pic>
        <p:nvPicPr>
          <p:cNvPr id="2" name="Picture 1" descr="03p046_f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20" y="1752600"/>
            <a:ext cx="5554277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94615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No chemical change occurs when salt water is distilled.</a:t>
            </a:r>
            <a:endParaRPr lang="en-US" sz="2800" dirty="0" smtClean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2" name="Picture 1" descr="03p052_f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8686800" cy="28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666633"/>
                </a:solidFill>
                <a:cs typeface="+mj-cs"/>
              </a:rPr>
              <a:t>Filtration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94615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mtClean="0">
                <a:cs typeface="+mn-cs"/>
              </a:rPr>
              <a:t>Separates a liquid from a solid.</a:t>
            </a:r>
          </a:p>
        </p:txBody>
      </p:sp>
      <p:pic>
        <p:nvPicPr>
          <p:cNvPr id="2" name="Picture 1" descr="03p053_f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25" y="1073142"/>
            <a:ext cx="2514600" cy="548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p053_f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54592"/>
            <a:ext cx="5338255" cy="52457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2893657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Organization of Matter</a:t>
            </a:r>
          </a:p>
        </p:txBody>
      </p:sp>
    </p:spTree>
    <p:extLst>
      <p:ext uri="{BB962C8B-B14F-4D97-AF65-F5344CB8AC3E}">
        <p14:creationId xmlns:p14="http://schemas.microsoft.com/office/powerpoint/2010/main" val="33267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0574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Rigid.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Has a fixed volume and shape.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Examples: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Ice cube, diamond, iron bar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Solid</a:t>
            </a:r>
          </a:p>
        </p:txBody>
      </p:sp>
    </p:spTree>
    <p:extLst>
      <p:ext uri="{BB962C8B-B14F-4D97-AF65-F5344CB8AC3E}">
        <p14:creationId xmlns:p14="http://schemas.microsoft.com/office/powerpoint/2010/main" val="39505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0574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Has a definite volume.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Assumes shape of container.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Examples: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Gasoline, water, alcohol, blood 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Liquid</a:t>
            </a:r>
          </a:p>
        </p:txBody>
      </p:sp>
    </p:spTree>
    <p:extLst>
      <p:ext uri="{BB962C8B-B14F-4D97-AF65-F5344CB8AC3E}">
        <p14:creationId xmlns:p14="http://schemas.microsoft.com/office/powerpoint/2010/main" val="4820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Liquid Water Takes the Shape of Its Container</a:t>
            </a:r>
          </a:p>
        </p:txBody>
      </p:sp>
      <p:pic>
        <p:nvPicPr>
          <p:cNvPr id="2" name="Picture 1" descr="03p044_f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43" y="2025558"/>
            <a:ext cx="3730314" cy="439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0574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Has no fixed volume or shape.</a:t>
            </a:r>
          </a:p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Takes the shape and volume of its container.</a:t>
            </a:r>
          </a:p>
          <a:p>
            <a:pPr marL="533400" indent="-533400" eaLnBrk="1" hangingPunct="1">
              <a:defRPr/>
            </a:pPr>
            <a:r>
              <a:rPr lang="en-US" sz="2800" smtClean="0">
                <a:cs typeface="+mn-cs"/>
              </a:rPr>
              <a:t>Examples: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smtClean="0">
                <a:solidFill>
                  <a:srgbClr val="0000FF"/>
                </a:solidFill>
              </a:rPr>
              <a:t>Air, helium, oxygen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Gas</a:t>
            </a:r>
          </a:p>
        </p:txBody>
      </p:sp>
    </p:spTree>
    <p:extLst>
      <p:ext uri="{BB962C8B-B14F-4D97-AF65-F5344CB8AC3E}">
        <p14:creationId xmlns:p14="http://schemas.microsoft.com/office/powerpoint/2010/main" val="26252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530475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dirty="0" smtClean="0">
                <a:cs typeface="+mn-cs"/>
              </a:rPr>
              <a:t>Characteristics that are directly observable and unique to a substance.</a:t>
            </a:r>
          </a:p>
          <a:p>
            <a:pPr marL="533400" indent="-533400" eaLnBrk="1" hangingPunct="1">
              <a:defRPr/>
            </a:pPr>
            <a:r>
              <a:rPr lang="en-US" dirty="0" smtClean="0">
                <a:cs typeface="+mn-cs"/>
              </a:rPr>
              <a:t>Examples: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0000FF"/>
                </a:solidFill>
              </a:rPr>
              <a:t>Odor, color, volume, state (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i="1" dirty="0" smtClean="0">
                <a:solidFill>
                  <a:srgbClr val="0000FF"/>
                </a:solidFill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, or </a:t>
            </a:r>
            <a:r>
              <a:rPr lang="en-US" i="1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), density, melting point, and boiling point</a:t>
            </a:r>
          </a:p>
          <a:p>
            <a:pPr marL="914400" lvl="1" indent="-457200" eaLnBrk="1" hangingPunct="1">
              <a:buFont typeface="Wingdings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				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Physical Properties</a:t>
            </a:r>
          </a:p>
        </p:txBody>
      </p:sp>
      <p:pic>
        <p:nvPicPr>
          <p:cNvPr id="2" name="Picture 1" descr="03p045_u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10000"/>
            <a:ext cx="2514600" cy="23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470535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A substance</a:t>
            </a:r>
            <a:r>
              <a:rPr lang="en-US" sz="2800" dirty="0" smtClean="0">
                <a:latin typeface="Times New Roman"/>
                <a:cs typeface="+mn-cs"/>
              </a:rPr>
              <a:t>’</a:t>
            </a:r>
            <a:r>
              <a:rPr lang="en-US" sz="2800" dirty="0" smtClean="0">
                <a:cs typeface="+mn-cs"/>
              </a:rPr>
              <a:t>s ability to form new substances.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The characteristics that determine how the composition of matter changes as a result of contact with other matter or the influence of energy.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Characteristics that describe the behavior of matter.</a:t>
            </a:r>
          </a:p>
          <a:p>
            <a:pPr marL="533400" indent="-533400" eaLnBrk="1" hangingPunct="1">
              <a:defRPr/>
            </a:pPr>
            <a:r>
              <a:rPr lang="en-US" sz="2800" dirty="0" smtClean="0">
                <a:cs typeface="+mn-cs"/>
              </a:rPr>
              <a:t>Examples:</a:t>
            </a:r>
          </a:p>
          <a:p>
            <a:pPr marL="914400" lvl="1" indent="-457200" eaLnBrk="1" hangingPunct="1">
              <a:buFont typeface="Wingdings" charset="0"/>
              <a:buChar char="§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Flammability, rusting of steel, and the digestion of food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Chemical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9522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 3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3.1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3.2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3.3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3.4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3.5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1062</Words>
  <Application>Microsoft Macintosh PowerPoint</Application>
  <PresentationFormat>On-screen Show (4:3)</PresentationFormat>
  <Paragraphs>225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Chapter 3</vt:lpstr>
      <vt:lpstr>Section 3.1</vt:lpstr>
      <vt:lpstr>Section 3.2</vt:lpstr>
      <vt:lpstr>Section 3.3</vt:lpstr>
      <vt:lpstr>Section 3.4</vt:lpstr>
      <vt:lpstr>Section 3.5</vt:lpstr>
      <vt:lpstr>Chapter 3</vt:lpstr>
      <vt:lpstr>Matter</vt:lpstr>
      <vt:lpstr>The Three States of Water</vt:lpstr>
      <vt:lpstr>Solid</vt:lpstr>
      <vt:lpstr>Liquid</vt:lpstr>
      <vt:lpstr>Liquid Water Takes the Shape of Its Container</vt:lpstr>
      <vt:lpstr>Gas</vt:lpstr>
      <vt:lpstr>Physical Properties</vt:lpstr>
      <vt:lpstr>Chemical Properties</vt:lpstr>
      <vt:lpstr>Concept Check</vt:lpstr>
      <vt:lpstr>Physical Change</vt:lpstr>
      <vt:lpstr>Three States of Water</vt:lpstr>
      <vt:lpstr>Chemical Change</vt:lpstr>
      <vt:lpstr>Electrolysis of Water</vt:lpstr>
      <vt:lpstr>Electrolysis of Water</vt:lpstr>
      <vt:lpstr>Concept Check</vt:lpstr>
      <vt:lpstr>Concept Check</vt:lpstr>
      <vt:lpstr>Element</vt:lpstr>
      <vt:lpstr>Compound</vt:lpstr>
      <vt:lpstr>Concept Check</vt:lpstr>
      <vt:lpstr>Pure Substances</vt:lpstr>
      <vt:lpstr>Mixtures</vt:lpstr>
      <vt:lpstr>Homogeneous Mixture</vt:lpstr>
      <vt:lpstr>Homogeneous Mixture – Examples</vt:lpstr>
      <vt:lpstr>Heterogeneous Mixture</vt:lpstr>
      <vt:lpstr>Heterogeneous Mixture – Examples</vt:lpstr>
      <vt:lpstr>Concept Check</vt:lpstr>
      <vt:lpstr>PowerPoint Presentation</vt:lpstr>
      <vt:lpstr>Distillation of a Solution Consisting of Salt Dissolved in Water</vt:lpstr>
      <vt:lpstr>PowerPoint Presentation</vt:lpstr>
      <vt:lpstr>Filtration</vt:lpstr>
      <vt:lpstr>The Organization of Matter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Jensen</dc:creator>
  <cp:lastModifiedBy>Laura Perry</cp:lastModifiedBy>
  <cp:revision>8</cp:revision>
  <cp:lastPrinted>2013-12-25T05:30:32Z</cp:lastPrinted>
  <dcterms:created xsi:type="dcterms:W3CDTF">2013-12-25T05:30:28Z</dcterms:created>
  <dcterms:modified xsi:type="dcterms:W3CDTF">2013-12-30T00:00:44Z</dcterms:modified>
</cp:coreProperties>
</file>