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embeddings/oleObject1.bin" ContentType="application/vnd.openxmlformats-officedocument.oleObject"/>
  <Override PartName="/ppt/notesSlides/notesSlide29.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Lst>
  <p:notesMasterIdLst>
    <p:notesMasterId r:id="rId47"/>
  </p:notesMasterIdLst>
  <p:sldIdLst>
    <p:sldId id="257" r:id="rId10"/>
    <p:sldId id="260" r:id="rId11"/>
    <p:sldId id="261" r:id="rId12"/>
    <p:sldId id="262" r:id="rId13"/>
    <p:sldId id="264" r:id="rId14"/>
    <p:sldId id="265" r:id="rId15"/>
    <p:sldId id="267" r:id="rId16"/>
    <p:sldId id="268" r:id="rId17"/>
    <p:sldId id="269" r:id="rId18"/>
    <p:sldId id="270" r:id="rId19"/>
    <p:sldId id="271" r:id="rId20"/>
    <p:sldId id="272" r:id="rId21"/>
    <p:sldId id="273" r:id="rId22"/>
    <p:sldId id="274" r:id="rId23"/>
    <p:sldId id="276" r:id="rId24"/>
    <p:sldId id="277" r:id="rId25"/>
    <p:sldId id="278" r:id="rId26"/>
    <p:sldId id="280" r:id="rId27"/>
    <p:sldId id="281" r:id="rId28"/>
    <p:sldId id="282" r:id="rId29"/>
    <p:sldId id="283" r:id="rId30"/>
    <p:sldId id="284" r:id="rId31"/>
    <p:sldId id="286" r:id="rId32"/>
    <p:sldId id="287" r:id="rId33"/>
    <p:sldId id="288" r:id="rId34"/>
    <p:sldId id="289" r:id="rId35"/>
    <p:sldId id="291" r:id="rId36"/>
    <p:sldId id="292" r:id="rId37"/>
    <p:sldId id="293" r:id="rId38"/>
    <p:sldId id="294" r:id="rId39"/>
    <p:sldId id="295" r:id="rId40"/>
    <p:sldId id="297" r:id="rId41"/>
    <p:sldId id="298" r:id="rId42"/>
    <p:sldId id="299" r:id="rId43"/>
    <p:sldId id="300" r:id="rId44"/>
    <p:sldId id="301" r:id="rId45"/>
    <p:sldId id="302"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5" d="100"/>
          <a:sy n="145" d="100"/>
        </p:scale>
        <p:origin x="-112" y="-3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37.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Relationship Id="rId44" Type="http://schemas.openxmlformats.org/officeDocument/2006/relationships/slide" Target="slides/slide35.xml"/><Relationship Id="rId45"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C04F12-B6ED-6348-9D2F-0C6B31420B85}" type="datetimeFigureOut">
              <a:rPr lang="en-US" smtClean="0"/>
              <a:t>12/29/13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7A8583-EB6A-DC46-8A03-4FC01241733B}" type="slidenum">
              <a:rPr lang="en-US" smtClean="0"/>
              <a:t>‹#›</a:t>
            </a:fld>
            <a:endParaRPr lang="en-US"/>
          </a:p>
        </p:txBody>
      </p:sp>
    </p:spTree>
    <p:extLst>
      <p:ext uri="{BB962C8B-B14F-4D97-AF65-F5344CB8AC3E}">
        <p14:creationId xmlns:p14="http://schemas.microsoft.com/office/powerpoint/2010/main" val="34717597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8323039-AAF8-2642-B721-3CED07046709}" type="slidenum">
              <a:rPr lang="en-US"/>
              <a:pPr>
                <a:defRPr/>
              </a:pPr>
              <a:t>2</a:t>
            </a:fld>
            <a:endParaRPr lang="en-US"/>
          </a:p>
        </p:txBody>
      </p:sp>
      <p:sp>
        <p:nvSpPr>
          <p:cNvPr id="23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4A33CE6-D599-E74F-8FEB-9212174BDDDB}" type="slidenum">
              <a:rPr lang="en-US"/>
              <a:pPr>
                <a:defRPr/>
              </a:pPr>
              <a:t>11</a:t>
            </a:fld>
            <a:endParaRPr lang="en-US"/>
          </a:p>
        </p:txBody>
      </p:sp>
      <p:sp>
        <p:nvSpPr>
          <p:cNvPr id="233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34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B8A885-2A57-D841-AE24-09DED6F739FA}" type="slidenum">
              <a:rPr lang="en-US"/>
              <a:pPr>
                <a:defRPr/>
              </a:pPr>
              <a:t>12</a:t>
            </a:fld>
            <a:endParaRPr lang="en-US"/>
          </a:p>
        </p:txBody>
      </p:sp>
      <p:sp>
        <p:nvSpPr>
          <p:cNvPr id="55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52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DF0205-B7EF-C841-BEA8-C33367646DB1}" type="slidenum">
              <a:rPr lang="en-US"/>
              <a:pPr>
                <a:defRPr/>
              </a:pPr>
              <a:t>13</a:t>
            </a:fld>
            <a:endParaRPr lang="en-US"/>
          </a:p>
        </p:txBody>
      </p:sp>
      <p:sp>
        <p:nvSpPr>
          <p:cNvPr id="57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73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E3FFECE-8216-9B4A-9CFE-57B346356FD3}" type="slidenum">
              <a:rPr lang="en-US"/>
              <a:pPr>
                <a:defRPr/>
              </a:pPr>
              <a:t>14</a:t>
            </a:fld>
            <a:endParaRPr lang="en-US"/>
          </a:p>
        </p:txBody>
      </p:sp>
      <p:sp>
        <p:nvSpPr>
          <p:cNvPr id="59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9395" name="Rectangle 3"/>
          <p:cNvSpPr>
            <a:spLocks noGrp="1" noChangeArrowheads="1"/>
          </p:cNvSpPr>
          <p:nvPr>
            <p:ph type="body" idx="1"/>
          </p:nvPr>
        </p:nvSpPr>
        <p:spPr/>
        <p:txBody>
          <a:bodyPr/>
          <a:lstStyle/>
          <a:p>
            <a:pPr eaLnBrk="1" hangingPunct="1">
              <a:defRPr/>
            </a:pPr>
            <a:r>
              <a:rPr lang="en-US" smtClean="0">
                <a:cs typeface="+mn-cs"/>
              </a:rPr>
              <a:t>Statements I and III are true. Statement II is not true (due to isotopes and ions). Statement IV is not true (due to nuclear chemistry).</a:t>
            </a:r>
          </a:p>
          <a:p>
            <a:pPr eaLnBrk="1" hangingPunct="1">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367985F-912C-FB4F-9460-990406C81E2F}" type="slidenum">
              <a:rPr lang="en-US"/>
              <a:pPr>
                <a:defRPr/>
              </a:pPr>
              <a:t>15</a:t>
            </a:fld>
            <a:endParaRPr lang="en-US"/>
          </a:p>
        </p:txBody>
      </p:sp>
      <p:sp>
        <p:nvSpPr>
          <p:cNvPr id="71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6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5A8062F-1421-B447-B1C0-F83548362F47}" type="slidenum">
              <a:rPr lang="en-US"/>
              <a:pPr>
                <a:defRPr/>
              </a:pPr>
              <a:t>16</a:t>
            </a:fld>
            <a:endParaRPr lang="en-US"/>
          </a:p>
        </p:txBody>
      </p:sp>
      <p:sp>
        <p:nvSpPr>
          <p:cNvPr id="237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75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3F0EEBC-D0A1-7642-BB8B-8BEEB99859EA}" type="slidenum">
              <a:rPr lang="en-US"/>
              <a:pPr>
                <a:defRPr/>
              </a:pPr>
              <a:t>17</a:t>
            </a:fld>
            <a:endParaRPr lang="en-US"/>
          </a:p>
        </p:txBody>
      </p:sp>
      <p:sp>
        <p:nvSpPr>
          <p:cNvPr id="239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9619" name="Rectangle 3"/>
          <p:cNvSpPr>
            <a:spLocks noGrp="1" noChangeArrowheads="1"/>
          </p:cNvSpPr>
          <p:nvPr>
            <p:ph type="body" idx="1"/>
          </p:nvPr>
        </p:nvSpPr>
        <p:spPr/>
        <p:txBody>
          <a:bodyPr/>
          <a:lstStyle/>
          <a:p>
            <a:pPr eaLnBrk="1" hangingPunct="1">
              <a:defRPr/>
            </a:pPr>
            <a:r>
              <a:rPr lang="en-US" smtClean="0">
                <a:solidFill>
                  <a:srgbClr val="009900"/>
                </a:solidFill>
                <a:cs typeface="+mn-cs"/>
              </a:rPr>
              <a:t>C</a:t>
            </a:r>
            <a:r>
              <a:rPr lang="en-US" baseline="-25000" smtClean="0">
                <a:solidFill>
                  <a:srgbClr val="009900"/>
                </a:solidFill>
                <a:cs typeface="+mn-cs"/>
              </a:rPr>
              <a:t>14</a:t>
            </a:r>
            <a:r>
              <a:rPr lang="en-US" smtClean="0">
                <a:solidFill>
                  <a:srgbClr val="009900"/>
                </a:solidFill>
                <a:cs typeface="+mn-cs"/>
              </a:rPr>
              <a:t>H</a:t>
            </a:r>
            <a:r>
              <a:rPr lang="en-US" baseline="-25000" smtClean="0">
                <a:solidFill>
                  <a:srgbClr val="009900"/>
                </a:solidFill>
                <a:cs typeface="+mn-cs"/>
              </a:rPr>
              <a:t>9</a:t>
            </a:r>
            <a:r>
              <a:rPr lang="en-US" smtClean="0">
                <a:solidFill>
                  <a:srgbClr val="009900"/>
                </a:solidFill>
                <a:cs typeface="+mn-cs"/>
              </a:rPr>
              <a:t>Cl</a:t>
            </a:r>
            <a:r>
              <a:rPr lang="en-US" baseline="-25000" smtClean="0">
                <a:solidFill>
                  <a:srgbClr val="009900"/>
                </a:solidFill>
                <a:cs typeface="+mn-cs"/>
              </a:rPr>
              <a:t>5</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40DABF0-3D8F-6F4E-83F1-517AB6E435ED}" type="slidenum">
              <a:rPr lang="en-US"/>
              <a:pPr>
                <a:defRPr/>
              </a:pPr>
              <a:t>18</a:t>
            </a:fld>
            <a:endParaRPr lang="en-US"/>
          </a:p>
        </p:txBody>
      </p:sp>
      <p:sp>
        <p:nvSpPr>
          <p:cNvPr id="241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16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DC24FC3-4921-1745-8387-D6C5A59E4DFF}" type="slidenum">
              <a:rPr lang="en-US"/>
              <a:pPr>
                <a:defRPr/>
              </a:pPr>
              <a:t>19</a:t>
            </a:fld>
            <a:endParaRPr lang="en-US"/>
          </a:p>
        </p:txBody>
      </p:sp>
      <p:sp>
        <p:nvSpPr>
          <p:cNvPr id="243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37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DCF982A-4C39-2246-A6B5-8B427296C4F3}" type="slidenum">
              <a:rPr lang="en-US"/>
              <a:pPr>
                <a:defRPr/>
              </a:pPr>
              <a:t>20</a:t>
            </a:fld>
            <a:endParaRPr lang="en-US"/>
          </a:p>
        </p:txBody>
      </p:sp>
      <p:sp>
        <p:nvSpPr>
          <p:cNvPr id="245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57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FAFEB77-FE52-384B-9A95-D90DD4D9B922}" type="slidenum">
              <a:rPr lang="en-US"/>
              <a:pPr>
                <a:defRPr/>
              </a:pPr>
              <a:t>3</a:t>
            </a:fld>
            <a:endParaRPr lang="en-US"/>
          </a:p>
        </p:txBody>
      </p:sp>
      <p:sp>
        <p:nvSpPr>
          <p:cNvPr id="223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32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F411FB9-99BF-2A47-80B9-36A5C482720A}" type="slidenum">
              <a:rPr lang="en-US"/>
              <a:pPr>
                <a:defRPr/>
              </a:pPr>
              <a:t>21</a:t>
            </a:fld>
            <a:endParaRPr lang="en-US"/>
          </a:p>
        </p:txBody>
      </p:sp>
      <p:sp>
        <p:nvSpPr>
          <p:cNvPr id="249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98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A6267EE-9017-EA47-8B3B-918D7B6108D0}" type="slidenum">
              <a:rPr lang="en-US"/>
              <a:pPr>
                <a:defRPr/>
              </a:pPr>
              <a:t>22</a:t>
            </a:fld>
            <a:endParaRPr lang="en-US"/>
          </a:p>
        </p:txBody>
      </p:sp>
      <p:sp>
        <p:nvSpPr>
          <p:cNvPr id="264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41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9065D4C-A994-0A4E-AB4F-A921AB08B020}" type="slidenum">
              <a:rPr lang="en-US"/>
              <a:pPr>
                <a:defRPr/>
              </a:pPr>
              <a:t>23</a:t>
            </a:fld>
            <a:endParaRPr lang="en-US"/>
          </a:p>
        </p:txBody>
      </p:sp>
      <p:sp>
        <p:nvSpPr>
          <p:cNvPr id="266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3526F52-F1DA-D742-8DE9-C5D909288B5A}" type="slidenum">
              <a:rPr lang="en-US"/>
              <a:pPr>
                <a:defRPr/>
              </a:pPr>
              <a:t>24</a:t>
            </a:fld>
            <a:endParaRPr lang="en-US"/>
          </a:p>
        </p:txBody>
      </p:sp>
      <p:sp>
        <p:nvSpPr>
          <p:cNvPr id="268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82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AECE8FE-706F-FC4A-B24C-02312D9E6777}" type="slidenum">
              <a:rPr lang="en-US"/>
              <a:pPr>
                <a:defRPr/>
              </a:pPr>
              <a:t>25</a:t>
            </a:fld>
            <a:endParaRPr lang="en-US"/>
          </a:p>
        </p:txBody>
      </p:sp>
      <p:sp>
        <p:nvSpPr>
          <p:cNvPr id="278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85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7F4B890-F478-D448-B126-4E2F07542AF4}" type="slidenum">
              <a:rPr lang="en-US"/>
              <a:pPr>
                <a:defRPr/>
              </a:pPr>
              <a:t>26</a:t>
            </a:fld>
            <a:endParaRPr lang="en-US"/>
          </a:p>
        </p:txBody>
      </p:sp>
      <p:sp>
        <p:nvSpPr>
          <p:cNvPr id="272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23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CD6B44C-632B-134B-9C95-D706BF934102}" type="slidenum">
              <a:rPr lang="en-US"/>
              <a:pPr>
                <a:defRPr/>
              </a:pPr>
              <a:t>27</a:t>
            </a:fld>
            <a:endParaRPr lang="en-US"/>
          </a:p>
        </p:txBody>
      </p:sp>
      <p:sp>
        <p:nvSpPr>
          <p:cNvPr id="288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87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DBA7B8A-5B4C-7444-A6B8-A6F4204A08A2}" type="slidenum">
              <a:rPr lang="en-US"/>
              <a:pPr>
                <a:defRPr/>
              </a:pPr>
              <a:t>28</a:t>
            </a:fld>
            <a:endParaRPr lang="en-US"/>
          </a:p>
        </p:txBody>
      </p:sp>
      <p:sp>
        <p:nvSpPr>
          <p:cNvPr id="290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08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1E17076-2728-DD48-8626-D7F7369A2F2F}" type="slidenum">
              <a:rPr lang="en-US"/>
              <a:pPr>
                <a:defRPr/>
              </a:pPr>
              <a:t>29</a:t>
            </a:fld>
            <a:endParaRPr lang="en-US"/>
          </a:p>
        </p:txBody>
      </p:sp>
      <p:sp>
        <p:nvSpPr>
          <p:cNvPr id="294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49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F1EDC88-2C98-CE4D-82D0-4210CC4F2F0C}" type="slidenum">
              <a:rPr lang="en-US"/>
              <a:pPr>
                <a:defRPr/>
              </a:pPr>
              <a:t>30</a:t>
            </a:fld>
            <a:endParaRPr lang="en-US"/>
          </a:p>
        </p:txBody>
      </p:sp>
      <p:sp>
        <p:nvSpPr>
          <p:cNvPr id="296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69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0F69BD4-1556-1F43-BB71-61E20FA662AB}" type="slidenum">
              <a:rPr lang="en-US"/>
              <a:pPr>
                <a:defRPr/>
              </a:pPr>
              <a:t>4</a:t>
            </a:fld>
            <a:endParaRPr lang="en-US"/>
          </a:p>
        </p:txBody>
      </p:sp>
      <p:sp>
        <p:nvSpPr>
          <p:cNvPr id="225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2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EDA8688-E8A6-AB47-A7FE-1E33DA38B4DA}" type="slidenum">
              <a:rPr lang="en-US"/>
              <a:pPr>
                <a:defRPr/>
              </a:pPr>
              <a:t>31</a:t>
            </a:fld>
            <a:endParaRPr lang="en-US"/>
          </a:p>
        </p:txBody>
      </p:sp>
      <p:sp>
        <p:nvSpPr>
          <p:cNvPr id="292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2867" name="Rectangle 3"/>
          <p:cNvSpPr>
            <a:spLocks noGrp="1" noChangeArrowheads="1"/>
          </p:cNvSpPr>
          <p:nvPr>
            <p:ph type="body" idx="1"/>
          </p:nvPr>
        </p:nvSpPr>
        <p:spPr/>
        <p:txBody>
          <a:bodyPr/>
          <a:lstStyle/>
          <a:p>
            <a:pPr eaLnBrk="1" hangingPunct="1">
              <a:defRPr/>
            </a:pPr>
            <a:r>
              <a:rPr lang="en-US" smtClean="0">
                <a:cs typeface="+mn-cs"/>
              </a:rPr>
              <a:t>The mass number is 51. Mass Number = # protons + # neutrons.  Mass Number = 23 + 28 = 51.  The element is vanadium. The number of protons determines the identity of the element.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4580ED8-DB82-1B4E-A93F-268EADC4DA86}" type="slidenum">
              <a:rPr lang="en-US"/>
              <a:pPr>
                <a:defRPr/>
              </a:pPr>
              <a:t>32</a:t>
            </a:fld>
            <a:endParaRPr lang="en-US"/>
          </a:p>
        </p:txBody>
      </p:sp>
      <p:sp>
        <p:nvSpPr>
          <p:cNvPr id="309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92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1DE6FC-D164-2345-A7D3-E55745CC7588}" type="slidenum">
              <a:rPr lang="en-US"/>
              <a:pPr>
                <a:defRPr/>
              </a:pPr>
              <a:t>33</a:t>
            </a:fld>
            <a:endParaRPr lang="en-US"/>
          </a:p>
        </p:txBody>
      </p:sp>
      <p:sp>
        <p:nvSpPr>
          <p:cNvPr id="315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53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01F60CD-9574-7343-B7DC-8D36B9BF64B1}" type="slidenum">
              <a:rPr lang="en-US"/>
              <a:pPr>
                <a:defRPr/>
              </a:pPr>
              <a:t>34</a:t>
            </a:fld>
            <a:endParaRPr lang="en-US"/>
          </a:p>
        </p:txBody>
      </p:sp>
      <p:sp>
        <p:nvSpPr>
          <p:cNvPr id="317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74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0C88E5C-DCDB-2D41-97BA-5025DBE838DA}" type="slidenum">
              <a:rPr lang="en-US"/>
              <a:pPr>
                <a:defRPr/>
              </a:pPr>
              <a:t>35</a:t>
            </a:fld>
            <a:endParaRPr lang="en-US"/>
          </a:p>
        </p:txBody>
      </p:sp>
      <p:sp>
        <p:nvSpPr>
          <p:cNvPr id="321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15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94566D5-605D-3648-A04E-44927DAB7980}" type="slidenum">
              <a:rPr lang="en-US"/>
              <a:pPr>
                <a:defRPr/>
              </a:pPr>
              <a:t>36</a:t>
            </a:fld>
            <a:endParaRPr lang="en-US"/>
          </a:p>
        </p:txBody>
      </p:sp>
      <p:sp>
        <p:nvSpPr>
          <p:cNvPr id="321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15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350BD34-A300-184E-86E9-E3BFC0476818}" type="slidenum">
              <a:rPr lang="en-US"/>
              <a:pPr>
                <a:defRPr/>
              </a:pPr>
              <a:t>37</a:t>
            </a:fld>
            <a:endParaRPr lang="en-US"/>
          </a:p>
        </p:txBody>
      </p:sp>
      <p:sp>
        <p:nvSpPr>
          <p:cNvPr id="321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15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4749BA4-4062-7548-8629-54122C6C5CD6}" type="slidenum">
              <a:rPr lang="en-US"/>
              <a:pPr>
                <a:defRPr/>
              </a:pPr>
              <a:t>5</a:t>
            </a:fld>
            <a:endParaRPr lang="en-US"/>
          </a:p>
        </p:txBody>
      </p:sp>
      <p:sp>
        <p:nvSpPr>
          <p:cNvPr id="38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F6E6213-F458-4846-BCFA-10D532C4F9A1}" type="slidenum">
              <a:rPr lang="en-US"/>
              <a:pPr>
                <a:defRPr/>
              </a:pPr>
              <a:t>6</a:t>
            </a:fld>
            <a:endParaRPr lang="en-US"/>
          </a:p>
        </p:txBody>
      </p:sp>
      <p:sp>
        <p:nvSpPr>
          <p:cNvPr id="40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964A5E9-9B72-B94F-B11A-FC90B64B6C4B}" type="slidenum">
              <a:rPr lang="en-US"/>
              <a:pPr>
                <a:defRPr/>
              </a:pPr>
              <a:t>7</a:t>
            </a:fld>
            <a:endParaRPr lang="en-US"/>
          </a:p>
        </p:txBody>
      </p:sp>
      <p:sp>
        <p:nvSpPr>
          <p:cNvPr id="51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12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B17D224-0599-C74D-A89B-0AF4C9D1053D}" type="slidenum">
              <a:rPr lang="en-US"/>
              <a:pPr>
                <a:defRPr/>
              </a:pPr>
              <a:t>8</a:t>
            </a:fld>
            <a:endParaRPr lang="en-US"/>
          </a:p>
        </p:txBody>
      </p:sp>
      <p:sp>
        <p:nvSpPr>
          <p:cNvPr id="229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93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122A862-E40D-7E4C-A287-1E6F38542DF4}" type="slidenum">
              <a:rPr lang="en-US"/>
              <a:pPr>
                <a:defRPr/>
              </a:pPr>
              <a:t>9</a:t>
            </a:fld>
            <a:endParaRPr lang="en-US"/>
          </a:p>
        </p:txBody>
      </p:sp>
      <p:sp>
        <p:nvSpPr>
          <p:cNvPr id="231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14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720CFAC-3DBE-E243-A8CF-5D794821DF81}" type="slidenum">
              <a:rPr lang="en-US"/>
              <a:pPr>
                <a:defRPr/>
              </a:pPr>
              <a:t>10</a:t>
            </a:fld>
            <a:endParaRPr lang="en-US"/>
          </a:p>
        </p:txBody>
      </p:sp>
      <p:sp>
        <p:nvSpPr>
          <p:cNvPr id="53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32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002858"/>
          </a:solidFill>
          <a:ln w="9525">
            <a:solidFill>
              <a:schemeClr val="tx1"/>
            </a:solid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43616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2257040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4641428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002858"/>
          </a:solidFill>
          <a:ln w="9525">
            <a:solidFill>
              <a:schemeClr val="tx1"/>
            </a:solid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dirty="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3639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9279212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6509665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0991881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9610119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9313727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4336959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9261993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2383115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3113855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0500043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0281665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002858"/>
          </a:solidFill>
          <a:ln w="9525">
            <a:solidFill>
              <a:schemeClr val="tx1"/>
            </a:solid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3710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0484403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6674035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6365512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955042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6719154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7652390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9440414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9843891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4235063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463744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8138672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002858"/>
          </a:solidFill>
          <a:ln w="9525">
            <a:solidFill>
              <a:schemeClr val="tx1"/>
            </a:solid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4790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8363468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7890599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7750225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4759535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2359685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8335775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3730577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0298555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9767273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8797223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9408784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002858"/>
          </a:solidFill>
          <a:ln w="9525">
            <a:solidFill>
              <a:schemeClr val="tx1"/>
            </a:solid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39429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0254836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5214081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4001568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4361840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7582183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7625754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235631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8784449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5164486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7355903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8985687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002858"/>
          </a:solidFill>
          <a:ln w="9525">
            <a:solidFill>
              <a:schemeClr val="tx1"/>
            </a:solid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42721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3895040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0928306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3625102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6063296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2079269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9090912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4476142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8995888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4935595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8486950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7811491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002858"/>
          </a:solidFill>
          <a:ln w="9525">
            <a:solidFill>
              <a:schemeClr val="tx1"/>
            </a:solid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4650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0894812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7613279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0776637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2488972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25775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9563912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7436254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8230836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713425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6615923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0094379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002858"/>
          </a:solidFill>
          <a:ln w="9525">
            <a:solidFill>
              <a:schemeClr val="tx1"/>
            </a:solid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51681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2279483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9756933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8698357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4688881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0786117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1942709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4965514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9010460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2516027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6145001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077887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002858"/>
          </a:solidFill>
          <a:ln w="9525">
            <a:solidFill>
              <a:schemeClr val="tx1"/>
            </a:solidFill>
            <a:miter lim="800000"/>
            <a:headEnd/>
            <a:tailEnd/>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96259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7370045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1751928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0612720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2731097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2231470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8896618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1055126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1248400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7056337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434922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6164327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jp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jp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1.jp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1.jp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1.jp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1.jp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0050A3"/>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2" name="Picture 1" descr="screenshot_3899.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3"/>
            <a:ext cx="9144000" cy="558801"/>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0050A3"/>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cs typeface="Times New Roman" charset="0"/>
              </a:rPr>
              <a:t>Table of Contents</a:t>
            </a:r>
            <a:endParaRPr lang="en-US" sz="2400" b="1" dirty="0">
              <a:solidFill>
                <a:srgbClr val="FFFFFF"/>
              </a:solidFill>
              <a:latin typeface="Arial" charset="0"/>
              <a:ea typeface="ＭＳ Ｐゴシック"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
        <p:nvSpPr>
          <p:cNvPr id="12"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Chapter 4</a:t>
            </a:r>
          </a:p>
        </p:txBody>
      </p:sp>
    </p:spTree>
    <p:extLst>
      <p:ext uri="{BB962C8B-B14F-4D97-AF65-F5344CB8AC3E}">
        <p14:creationId xmlns:p14="http://schemas.microsoft.com/office/powerpoint/2010/main" val="462831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0050A3"/>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0050A3"/>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2" name="Picture 1" descr="screenshot_3899.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3"/>
            <a:ext cx="9144000" cy="558801"/>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0050A3"/>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
        <p:nvSpPr>
          <p:cNvPr id="15" name="Text Box 16"/>
          <p:cNvSpPr txBox="1">
            <a:spLocks noChangeArrowheads="1"/>
          </p:cNvSpPr>
          <p:nvPr userDrawn="1"/>
        </p:nvSpPr>
        <p:spPr bwMode="auto">
          <a:xfrm>
            <a:off x="457200" y="492123"/>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dirty="0">
                <a:solidFill>
                  <a:srgbClr val="FFFFFF"/>
                </a:solidFill>
                <a:latin typeface="Arial" charset="0"/>
                <a:ea typeface="ＭＳ Ｐゴシック" charset="0"/>
                <a:cs typeface="Times New Roman" charset="0"/>
              </a:rPr>
              <a:t>The Elements</a:t>
            </a:r>
            <a:endParaRPr lang="en-US" sz="2400" b="1" dirty="0">
              <a:solidFill>
                <a:srgbClr val="FFFFFF"/>
              </a:solidFill>
              <a:latin typeface="Arial" charset="0"/>
              <a:ea typeface="ＭＳ Ｐゴシック" charset="0"/>
            </a:endParaRPr>
          </a:p>
        </p:txBody>
      </p:sp>
      <p:sp>
        <p:nvSpPr>
          <p:cNvPr id="16"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4.1</a:t>
            </a:r>
          </a:p>
        </p:txBody>
      </p:sp>
    </p:spTree>
    <p:extLst>
      <p:ext uri="{BB962C8B-B14F-4D97-AF65-F5344CB8AC3E}">
        <p14:creationId xmlns:p14="http://schemas.microsoft.com/office/powerpoint/2010/main" val="8134912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0050A3"/>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0050A3"/>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2" name="Picture 1" descr="screenshot_3899.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3"/>
            <a:ext cx="9144000" cy="558801"/>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0050A3"/>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defRPr/>
            </a:pPr>
            <a:r>
              <a:rPr lang="en-US" sz="2400" b="1" dirty="0">
                <a:solidFill>
                  <a:srgbClr val="FFFFFF"/>
                </a:solidFill>
                <a:latin typeface="Arial" charset="0"/>
                <a:ea typeface="ＭＳ Ｐゴシック" charset="0"/>
                <a:cs typeface="Times New Roman" charset="0"/>
              </a:rPr>
              <a:t>Symbols for the Elements</a:t>
            </a:r>
            <a:r>
              <a:rPr lang="en-US" sz="2400" b="1" dirty="0">
                <a:solidFill>
                  <a:srgbClr val="FFFFFF"/>
                </a:solidFill>
                <a:latin typeface="Arial" charset="0"/>
                <a:ea typeface="ＭＳ Ｐゴシック" charset="0"/>
              </a:rPr>
              <a:t> </a:t>
            </a: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
        <p:nvSpPr>
          <p:cNvPr id="13"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4.2</a:t>
            </a:r>
          </a:p>
        </p:txBody>
      </p:sp>
    </p:spTree>
    <p:extLst>
      <p:ext uri="{BB962C8B-B14F-4D97-AF65-F5344CB8AC3E}">
        <p14:creationId xmlns:p14="http://schemas.microsoft.com/office/powerpoint/2010/main" val="33544362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0050A3"/>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0050A3"/>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2" name="Picture 1" descr="screenshot_3899.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3"/>
            <a:ext cx="9144000" cy="558801"/>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0050A3"/>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defRPr/>
            </a:pPr>
            <a:r>
              <a:rPr lang="en-US" sz="2400" b="1" dirty="0">
                <a:solidFill>
                  <a:srgbClr val="FFFFFF"/>
                </a:solidFill>
                <a:latin typeface="Arial" charset="0"/>
                <a:ea typeface="ＭＳ Ｐゴシック" charset="0"/>
                <a:cs typeface="Times New Roman" charset="0"/>
              </a:rPr>
              <a:t>Dalton</a:t>
            </a:r>
            <a:r>
              <a:rPr lang="ja-JP" altLang="en-US" sz="2400" b="1" dirty="0">
                <a:solidFill>
                  <a:srgbClr val="FFFFFF"/>
                </a:solidFill>
                <a:latin typeface="Arial"/>
                <a:ea typeface="ＭＳ Ｐゴシック" charset="0"/>
                <a:cs typeface="Times New Roman" charset="0"/>
              </a:rPr>
              <a:t>’</a:t>
            </a:r>
            <a:r>
              <a:rPr lang="en-US" sz="2400" b="1" dirty="0">
                <a:solidFill>
                  <a:srgbClr val="FFFFFF"/>
                </a:solidFill>
                <a:latin typeface="Arial" charset="0"/>
                <a:ea typeface="ＭＳ Ｐゴシック" charset="0"/>
                <a:cs typeface="Times New Roman" charset="0"/>
              </a:rPr>
              <a:t>s Atomic Theory</a:t>
            </a:r>
            <a:r>
              <a:rPr lang="en-US" sz="2400" b="1" dirty="0">
                <a:solidFill>
                  <a:srgbClr val="FFFFFF"/>
                </a:solidFill>
                <a:latin typeface="Arial" charset="0"/>
                <a:ea typeface="ＭＳ Ｐゴシック" charset="0"/>
              </a:rPr>
              <a:t> </a:t>
            </a: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
        <p:nvSpPr>
          <p:cNvPr id="13"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4.3</a:t>
            </a:r>
          </a:p>
        </p:txBody>
      </p:sp>
    </p:spTree>
    <p:extLst>
      <p:ext uri="{BB962C8B-B14F-4D97-AF65-F5344CB8AC3E}">
        <p14:creationId xmlns:p14="http://schemas.microsoft.com/office/powerpoint/2010/main" val="7799039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0050A3"/>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0050A3"/>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2" name="Picture 1" descr="screenshot_3899.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3"/>
            <a:ext cx="9144000" cy="558801"/>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0050A3"/>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defRPr/>
            </a:pPr>
            <a:r>
              <a:rPr lang="en-US" sz="2400" b="1" dirty="0">
                <a:solidFill>
                  <a:srgbClr val="FFFFFF"/>
                </a:solidFill>
                <a:latin typeface="Arial" charset="0"/>
                <a:ea typeface="ＭＳ Ｐゴシック" charset="0"/>
                <a:cs typeface="Times New Roman" charset="0"/>
              </a:rPr>
              <a:t>Formulas of Compounds</a:t>
            </a:r>
            <a:r>
              <a:rPr lang="en-US" sz="2400" b="1" dirty="0">
                <a:solidFill>
                  <a:srgbClr val="FFFFFF"/>
                </a:solidFill>
                <a:latin typeface="Arial" charset="0"/>
                <a:ea typeface="ＭＳ Ｐゴシック" charset="0"/>
              </a:rPr>
              <a:t> </a:t>
            </a: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
        <p:nvSpPr>
          <p:cNvPr id="13"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4.4</a:t>
            </a:r>
          </a:p>
        </p:txBody>
      </p:sp>
    </p:spTree>
    <p:extLst>
      <p:ext uri="{BB962C8B-B14F-4D97-AF65-F5344CB8AC3E}">
        <p14:creationId xmlns:p14="http://schemas.microsoft.com/office/powerpoint/2010/main" val="165109938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0050A3"/>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0050A3"/>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2" name="Picture 1" descr="screenshot_3899.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3"/>
            <a:ext cx="9144000" cy="558801"/>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0050A3"/>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defRPr/>
            </a:pPr>
            <a:r>
              <a:rPr lang="en-US" sz="2400" b="1" dirty="0">
                <a:solidFill>
                  <a:srgbClr val="FFFFFF"/>
                </a:solidFill>
                <a:latin typeface="Arial" charset="0"/>
                <a:ea typeface="ＭＳ Ｐゴシック" charset="0"/>
                <a:cs typeface="Times New Roman" charset="0"/>
              </a:rPr>
              <a:t>The Structure of the Atom</a:t>
            </a:r>
            <a:endParaRPr lang="en-US" sz="2400" b="1" dirty="0">
              <a:solidFill>
                <a:srgbClr val="FFFFFF"/>
              </a:solidFill>
              <a:latin typeface="Arial" charset="0"/>
              <a:ea typeface="ＭＳ Ｐゴシック"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
        <p:nvSpPr>
          <p:cNvPr id="13"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4.5</a:t>
            </a:r>
          </a:p>
        </p:txBody>
      </p:sp>
    </p:spTree>
    <p:extLst>
      <p:ext uri="{BB962C8B-B14F-4D97-AF65-F5344CB8AC3E}">
        <p14:creationId xmlns:p14="http://schemas.microsoft.com/office/powerpoint/2010/main" val="38436850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0050A3"/>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0050A3"/>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2" name="Picture 1" descr="screenshot_3899.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3"/>
            <a:ext cx="9144000" cy="558801"/>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0050A3"/>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defRPr/>
            </a:pPr>
            <a:r>
              <a:rPr lang="en-US" sz="2400" b="1" dirty="0">
                <a:solidFill>
                  <a:srgbClr val="FFFFFF"/>
                </a:solidFill>
                <a:latin typeface="Arial" charset="0"/>
                <a:ea typeface="ＭＳ Ｐゴシック" charset="0"/>
                <a:cs typeface="Times New Roman" charset="0"/>
              </a:rPr>
              <a:t>Introduction to the Modern Concept of Atomic Structure</a:t>
            </a:r>
            <a:endParaRPr lang="en-US" sz="2400" b="1" dirty="0">
              <a:solidFill>
                <a:srgbClr val="FFFFFF"/>
              </a:solidFill>
              <a:latin typeface="Arial" charset="0"/>
              <a:ea typeface="ＭＳ Ｐゴシック"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
        <p:nvSpPr>
          <p:cNvPr id="13"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4.6</a:t>
            </a:r>
          </a:p>
        </p:txBody>
      </p:sp>
    </p:spTree>
    <p:extLst>
      <p:ext uri="{BB962C8B-B14F-4D97-AF65-F5344CB8AC3E}">
        <p14:creationId xmlns:p14="http://schemas.microsoft.com/office/powerpoint/2010/main" val="176051060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0050A3"/>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0050A3"/>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2" name="Picture 1" descr="screenshot_3899.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3"/>
            <a:ext cx="9144000" cy="558801"/>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0050A3"/>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defRPr/>
            </a:pPr>
            <a:r>
              <a:rPr lang="en-US" sz="2400" b="1" dirty="0">
                <a:solidFill>
                  <a:srgbClr val="FFFFFF"/>
                </a:solidFill>
                <a:latin typeface="Arial" charset="0"/>
                <a:ea typeface="ＭＳ Ｐゴシック" charset="0"/>
                <a:cs typeface="Times New Roman" charset="0"/>
              </a:rPr>
              <a:t>Isotopes</a:t>
            </a:r>
            <a:endParaRPr lang="en-US" sz="2400" b="1" dirty="0">
              <a:solidFill>
                <a:srgbClr val="FFFFFF"/>
              </a:solidFill>
              <a:latin typeface="Arial" charset="0"/>
              <a:ea typeface="ＭＳ Ｐゴシック"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
        <p:nvSpPr>
          <p:cNvPr id="13"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4.7</a:t>
            </a:r>
          </a:p>
        </p:txBody>
      </p:sp>
    </p:spTree>
    <p:extLst>
      <p:ext uri="{BB962C8B-B14F-4D97-AF65-F5344CB8AC3E}">
        <p14:creationId xmlns:p14="http://schemas.microsoft.com/office/powerpoint/2010/main" val="369316262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0050A3"/>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0050A3"/>
          </a:solidFill>
          <a:ln>
            <a:noFill/>
          </a:ln>
          <a:effectLst/>
          <a:extLst/>
        </p:spPr>
        <p:txBody>
          <a:bodyPr wrap="none" anchor="ctr"/>
          <a:lstStyle/>
          <a:p>
            <a:pPr algn="ctr" defTabSz="914400" eaLnBrk="0" fontAlgn="base" hangingPunct="0">
              <a:spcBef>
                <a:spcPct val="0"/>
              </a:spcBef>
              <a:spcAft>
                <a:spcPct val="0"/>
              </a:spcAft>
            </a:pPr>
            <a:endParaRPr lang="en-US" sz="2400" baseline="30000">
              <a:solidFill>
                <a:srgbClr val="000000"/>
              </a:solidFill>
              <a:latin typeface="Times" charset="0"/>
              <a:ea typeface="ＭＳ Ｐゴシック" charset="0"/>
            </a:endParaRPr>
          </a:p>
        </p:txBody>
      </p:sp>
      <p:pic>
        <p:nvPicPr>
          <p:cNvPr id="2" name="Picture 1" descr="screenshot_3899.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3"/>
            <a:ext cx="9144000" cy="558801"/>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0050A3"/>
          </a:solidFill>
          <a:ln>
            <a:noFill/>
          </a:ln>
          <a:effectLst/>
          <a:extLst/>
        </p:spPr>
        <p:txBody>
          <a:bodyPr wrap="none" anchor="ctr"/>
          <a:lstStyle/>
          <a:p>
            <a:pPr defTabSz="914400" eaLnBrk="0" fontAlgn="base" hangingPunct="0">
              <a:spcBef>
                <a:spcPct val="0"/>
              </a:spcBef>
              <a:spcAft>
                <a:spcPct val="0"/>
              </a:spcAft>
            </a:pPr>
            <a:endParaRPr lang="en-US" sz="2800" baseline="30000">
              <a:solidFill>
                <a:srgbClr val="000000"/>
              </a:solidFill>
              <a:latin typeface="Times" charset="0"/>
              <a:ea typeface="ＭＳ Ｐゴシック" charset="0"/>
            </a:endParaRPr>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defRPr/>
            </a:pPr>
            <a:r>
              <a:rPr lang="en-US" sz="2400" b="1" dirty="0">
                <a:solidFill>
                  <a:srgbClr val="FFFFFF"/>
                </a:solidFill>
                <a:latin typeface="Arial" charset="0"/>
                <a:ea typeface="ＭＳ Ｐゴシック" charset="0"/>
                <a:cs typeface="Times New Roman" charset="0"/>
              </a:rPr>
              <a:t>Introduction to the Periodic Table</a:t>
            </a:r>
            <a:endParaRPr lang="en-US" sz="2400" b="1" dirty="0">
              <a:solidFill>
                <a:srgbClr val="FFFFFF"/>
              </a:solidFill>
              <a:latin typeface="Arial" charset="0"/>
              <a:ea typeface="ＭＳ Ｐゴシック"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defTabSz="914400" eaLnBrk="0" fontAlgn="base" hangingPunct="0">
              <a:spcBef>
                <a:spcPct val="0"/>
              </a:spcBef>
              <a:spcAft>
                <a:spcPct val="0"/>
              </a:spcAft>
            </a:pPr>
            <a:r>
              <a:rPr lang="en-US" dirty="0">
                <a:solidFill>
                  <a:srgbClr val="000000"/>
                </a:solidFill>
                <a:latin typeface="Arial"/>
                <a:ea typeface="ＭＳ Ｐゴシック" charset="0"/>
              </a:rPr>
              <a:t>Copyright © </a:t>
            </a:r>
            <a:r>
              <a:rPr lang="en-US" dirty="0" err="1">
                <a:solidFill>
                  <a:srgbClr val="000000"/>
                </a:solidFill>
                <a:latin typeface="Arial"/>
                <a:ea typeface="ＭＳ Ｐゴシック" charset="0"/>
              </a:rPr>
              <a:t>Cengage</a:t>
            </a:r>
            <a:r>
              <a:rPr lang="en-US" dirty="0">
                <a:solidFill>
                  <a:srgbClr val="000000"/>
                </a:solidFill>
                <a:latin typeface="Arial"/>
                <a:ea typeface="ＭＳ Ｐゴシック" charset="0"/>
              </a:rPr>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pPr defTabSz="914400" eaLnBrk="0" fontAlgn="base" hangingPunct="0">
              <a:spcBef>
                <a:spcPct val="0"/>
              </a:spcBef>
              <a:spcAft>
                <a:spcPct val="0"/>
              </a:spcAft>
            </a:pPr>
            <a:fld id="{47926A21-7C55-2E43-BE77-D1E75D93BE7E}" type="slidenum">
              <a:rPr lang="en-US">
                <a:solidFill>
                  <a:srgbClr val="000000"/>
                </a:solidFill>
                <a:latin typeface="Arial"/>
                <a:ea typeface="ＭＳ Ｐゴシック" charset="0"/>
              </a:rPr>
              <a:pPr defTabSz="914400" eaLnBrk="0" fontAlgn="base" hangingPunct="0">
                <a:spcBef>
                  <a:spcPct val="0"/>
                </a:spcBef>
                <a:spcAft>
                  <a:spcPct val="0"/>
                </a:spcAft>
              </a:pPr>
              <a:t>‹#›</a:t>
            </a:fld>
            <a:endParaRPr lang="en-US">
              <a:solidFill>
                <a:srgbClr val="000000"/>
              </a:solidFill>
              <a:latin typeface="Arial"/>
              <a:ea typeface="ＭＳ Ｐゴシック" charset="0"/>
            </a:endParaRPr>
          </a:p>
        </p:txBody>
      </p:sp>
      <p:sp>
        <p:nvSpPr>
          <p:cNvPr id="13"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200" dirty="0">
                <a:solidFill>
                  <a:srgbClr val="6F662E"/>
                </a:solidFill>
                <a:latin typeface="Arial" charset="0"/>
                <a:ea typeface="ＭＳ Ｐゴシック" charset="0"/>
              </a:rPr>
              <a:t>Section 4.8</a:t>
            </a:r>
          </a:p>
        </p:txBody>
      </p:sp>
    </p:spTree>
    <p:extLst>
      <p:ext uri="{BB962C8B-B14F-4D97-AF65-F5344CB8AC3E}">
        <p14:creationId xmlns:p14="http://schemas.microsoft.com/office/powerpoint/2010/main" val="429395774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0050A3"/>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3.xml"/><Relationship Id="rId3" Type="http://schemas.openxmlformats.org/officeDocument/2006/relationships/image" Target="../media/image7.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5.xml"/><Relationship Id="rId3"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6.xml"/><Relationship Id="rId3" Type="http://schemas.openxmlformats.org/officeDocument/2006/relationships/image" Target="../media/image9.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19.xml"/><Relationship Id="rId3"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22.xml"/><Relationship Id="rId3"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24.xml"/><Relationship Id="rId3" Type="http://schemas.openxmlformats.org/officeDocument/2006/relationships/image" Target="../media/image1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27.xml"/><Relationship Id="rId3" Type="http://schemas.openxmlformats.org/officeDocument/2006/relationships/image" Target="../media/image14.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1.bin"/><Relationship Id="rId5" Type="http://schemas.openxmlformats.org/officeDocument/2006/relationships/image" Target="../media/image15.emf"/><Relationship Id="rId1" Type="http://schemas.openxmlformats.org/officeDocument/2006/relationships/vmlDrawing" Target="../drawings/vmlDrawing1.vml"/><Relationship Id="rId2"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oleObject2.bin"/><Relationship Id="rId5" Type="http://schemas.openxmlformats.org/officeDocument/2006/relationships/image" Target="../media/image16.emf"/><Relationship Id="rId6" Type="http://schemas.openxmlformats.org/officeDocument/2006/relationships/oleObject" Target="../embeddings/oleObject3.bin"/><Relationship Id="rId7" Type="http://schemas.openxmlformats.org/officeDocument/2006/relationships/image" Target="../media/image17.emf"/><Relationship Id="rId1" Type="http://schemas.openxmlformats.org/officeDocument/2006/relationships/vmlDrawing" Target="../drawings/vmlDrawing2.vml"/><Relationship Id="rId2"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30.xml"/><Relationship Id="rId3" Type="http://schemas.openxmlformats.org/officeDocument/2006/relationships/image" Target="../media/image9.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31.xml"/><Relationship Id="rId3" Type="http://schemas.openxmlformats.org/officeDocument/2006/relationships/image" Target="../media/image1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33.xml"/><Relationship Id="rId3" Type="http://schemas.openxmlformats.org/officeDocument/2006/relationships/image" Target="../media/image1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a:t>Chapter </a:t>
            </a:r>
            <a:r>
              <a:rPr lang="en-US" dirty="0" smtClean="0"/>
              <a:t>4</a:t>
            </a:r>
            <a:br>
              <a:rPr lang="en-US" dirty="0" smtClean="0"/>
            </a:br>
            <a:r>
              <a:rPr lang="en-US" sz="1800" i="1" dirty="0" smtClean="0"/>
              <a:t>(part 1)</a:t>
            </a:r>
            <a:endParaRPr lang="en-US" sz="1800" i="1" dirty="0"/>
          </a:p>
        </p:txBody>
      </p:sp>
      <p:sp>
        <p:nvSpPr>
          <p:cNvPr id="9" name="Subtitle 8"/>
          <p:cNvSpPr>
            <a:spLocks noGrp="1"/>
          </p:cNvSpPr>
          <p:nvPr>
            <p:ph type="subTitle" idx="1"/>
          </p:nvPr>
        </p:nvSpPr>
        <p:spPr>
          <a:xfrm>
            <a:off x="4921758" y="3429000"/>
            <a:ext cx="3872484" cy="1032915"/>
          </a:xfrm>
        </p:spPr>
        <p:txBody>
          <a:bodyPr/>
          <a:lstStyle/>
          <a:p>
            <a:r>
              <a:rPr lang="en-US" dirty="0">
                <a:latin typeface="Arial" charset="0"/>
              </a:rPr>
              <a:t>Chemical Foundations: Elements, Atoms, and Ions</a:t>
            </a:r>
          </a:p>
          <a:p>
            <a:endParaRPr lang="en-US" dirty="0"/>
          </a:p>
        </p:txBody>
      </p:sp>
      <p:sp>
        <p:nvSpPr>
          <p:cNvPr id="4" name="Footer Placeholder 3"/>
          <p:cNvSpPr>
            <a:spLocks noGrp="1"/>
          </p:cNvSpPr>
          <p:nvPr>
            <p:ph type="ftr" sz="quarter" idx="4294967295"/>
          </p:nvPr>
        </p:nvSpPr>
        <p:spPr>
          <a:xfrm>
            <a:off x="0" y="6618288"/>
            <a:ext cx="5867400" cy="228600"/>
          </a:xfrm>
        </p:spPr>
        <p:txBody>
          <a:bodyPr/>
          <a:lstStyle/>
          <a:p>
            <a:r>
              <a:rPr lang="en-US" smtClean="0">
                <a:solidFill>
                  <a:srgbClr val="000000"/>
                </a:solidFill>
                <a:latin typeface="Arial"/>
              </a:rPr>
              <a:t>Copyright © Cengage Learning. All rights reserved</a:t>
            </a:r>
            <a:endParaRPr lang="en-US">
              <a:solidFill>
                <a:srgbClr val="000000"/>
              </a:solidFill>
              <a:latin typeface="Arial"/>
            </a:endParaRPr>
          </a:p>
        </p:txBody>
      </p:sp>
      <p:sp>
        <p:nvSpPr>
          <p:cNvPr id="5" name="Slide Number Placeholder 4"/>
          <p:cNvSpPr>
            <a:spLocks noGrp="1"/>
          </p:cNvSpPr>
          <p:nvPr>
            <p:ph type="sldNum" sz="quarter" idx="4294967295"/>
          </p:nvPr>
        </p:nvSpPr>
        <p:spPr>
          <a:xfrm>
            <a:off x="6705600" y="6629400"/>
            <a:ext cx="2438400" cy="228600"/>
          </a:xfrm>
        </p:spPr>
        <p:txBody>
          <a:bodyPr/>
          <a:lstStyle/>
          <a:p>
            <a:fld id="{46092B02-CF88-894A-8A99-22CE79F0C308}" type="slidenum">
              <a:rPr lang="en-US" smtClean="0">
                <a:solidFill>
                  <a:srgbClr val="000000"/>
                </a:solidFill>
                <a:latin typeface="Arial"/>
              </a:rPr>
              <a:pPr/>
              <a:t>1</a:t>
            </a:fld>
            <a:endParaRPr lang="en-US">
              <a:solidFill>
                <a:srgbClr val="000000"/>
              </a:solidFill>
              <a:latin typeface="Arial"/>
            </a:endParaRPr>
          </a:p>
        </p:txBody>
      </p:sp>
    </p:spTree>
    <p:extLst>
      <p:ext uri="{BB962C8B-B14F-4D97-AF65-F5344CB8AC3E}">
        <p14:creationId xmlns:p14="http://schemas.microsoft.com/office/powerpoint/2010/main" val="4959916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Cengage Learning. All rights reserved</a:t>
            </a:r>
          </a:p>
        </p:txBody>
      </p:sp>
      <p:sp>
        <p:nvSpPr>
          <p:cNvPr id="5" name="Slide Number Placeholder 4"/>
          <p:cNvSpPr>
            <a:spLocks noGrp="1"/>
          </p:cNvSpPr>
          <p:nvPr>
            <p:ph type="sldNum" sz="quarter" idx="11"/>
          </p:nvPr>
        </p:nvSpPr>
        <p:spPr/>
        <p:txBody>
          <a:bodyPr/>
          <a:lstStyle/>
          <a:p>
            <a:pPr>
              <a:defRPr/>
            </a:pPr>
            <a:fld id="{2C7A1146-AB49-D848-9B92-B3507DF127E3}" type="slidenum">
              <a:rPr lang="en-US"/>
              <a:pPr>
                <a:defRPr/>
              </a:pPr>
              <a:t>10</a:t>
            </a:fld>
            <a:endParaRPr lang="en-US"/>
          </a:p>
        </p:txBody>
      </p:sp>
      <p:sp>
        <p:nvSpPr>
          <p:cNvPr id="52226" name="Rectangle 2"/>
          <p:cNvSpPr>
            <a:spLocks noGrp="1" noChangeArrowheads="1"/>
          </p:cNvSpPr>
          <p:nvPr>
            <p:ph type="body" idx="1"/>
          </p:nvPr>
        </p:nvSpPr>
        <p:spPr>
          <a:xfrm>
            <a:off x="533400" y="1676400"/>
            <a:ext cx="7543800" cy="519113"/>
          </a:xfrm>
        </p:spPr>
        <p:txBody>
          <a:bodyPr/>
          <a:lstStyle/>
          <a:p>
            <a:pPr marL="533400" indent="-533400" eaLnBrk="1" hangingPunct="1">
              <a:buFontTx/>
              <a:buNone/>
              <a:defRPr/>
            </a:pPr>
            <a:r>
              <a:rPr lang="en-US" sz="2800" smtClean="0">
                <a:solidFill>
                  <a:srgbClr val="669900"/>
                </a:solidFill>
                <a:cs typeface="+mn-cs"/>
              </a:rPr>
              <a:t>2.	All atoms of a given element are identical.</a:t>
            </a:r>
            <a:endParaRPr lang="en-US" smtClean="0">
              <a:solidFill>
                <a:srgbClr val="669900"/>
              </a:solidFill>
              <a:cs typeface="+mn-cs"/>
            </a:endParaRPr>
          </a:p>
        </p:txBody>
      </p:sp>
      <p:sp>
        <p:nvSpPr>
          <p:cNvPr id="52227" name="Rectangle 3"/>
          <p:cNvSpPr>
            <a:spLocks noGrp="1" noChangeArrowheads="1"/>
          </p:cNvSpPr>
          <p:nvPr>
            <p:ph type="title"/>
          </p:nvPr>
        </p:nvSpPr>
        <p:spPr/>
        <p:txBody>
          <a:bodyPr/>
          <a:lstStyle/>
          <a:p>
            <a:pPr eaLnBrk="1" hangingPunct="1">
              <a:defRPr/>
            </a:pPr>
            <a:r>
              <a:rPr lang="en-US" smtClean="0">
                <a:cs typeface="+mj-cs"/>
              </a:rPr>
              <a:t>Dalton</a:t>
            </a:r>
            <a:r>
              <a:rPr lang="ja-JP" altLang="en-US" smtClean="0">
                <a:latin typeface="Arial"/>
                <a:cs typeface="+mj-cs"/>
              </a:rPr>
              <a:t>’</a:t>
            </a:r>
            <a:r>
              <a:rPr lang="en-US" smtClean="0">
                <a:cs typeface="+mj-cs"/>
              </a:rPr>
              <a:t>s Atomic Theory (continued)</a:t>
            </a:r>
            <a:endParaRPr lang="en-US" sz="1600" smtClean="0">
              <a:cs typeface="+mj-cs"/>
            </a:endParaRPr>
          </a:p>
        </p:txBody>
      </p:sp>
    </p:spTree>
    <p:extLst>
      <p:ext uri="{BB962C8B-B14F-4D97-AF65-F5344CB8AC3E}">
        <p14:creationId xmlns:p14="http://schemas.microsoft.com/office/powerpoint/2010/main" val="32920750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Cengage Learning. All rights reserved</a:t>
            </a:r>
          </a:p>
        </p:txBody>
      </p:sp>
      <p:sp>
        <p:nvSpPr>
          <p:cNvPr id="5" name="Slide Number Placeholder 4"/>
          <p:cNvSpPr>
            <a:spLocks noGrp="1"/>
          </p:cNvSpPr>
          <p:nvPr>
            <p:ph type="sldNum" sz="quarter" idx="11"/>
          </p:nvPr>
        </p:nvSpPr>
        <p:spPr/>
        <p:txBody>
          <a:bodyPr/>
          <a:lstStyle/>
          <a:p>
            <a:pPr>
              <a:defRPr/>
            </a:pPr>
            <a:fld id="{D9AA8E22-83EC-354C-BA1A-5636FCCDF8EC}" type="slidenum">
              <a:rPr lang="en-US"/>
              <a:pPr>
                <a:defRPr/>
              </a:pPr>
              <a:t>11</a:t>
            </a:fld>
            <a:endParaRPr lang="en-US"/>
          </a:p>
        </p:txBody>
      </p:sp>
      <p:sp>
        <p:nvSpPr>
          <p:cNvPr id="232450" name="Rectangle 2"/>
          <p:cNvSpPr>
            <a:spLocks noGrp="1" noChangeArrowheads="1"/>
          </p:cNvSpPr>
          <p:nvPr>
            <p:ph type="body" idx="1"/>
          </p:nvPr>
        </p:nvSpPr>
        <p:spPr>
          <a:xfrm>
            <a:off x="533400" y="1676400"/>
            <a:ext cx="7543800" cy="946150"/>
          </a:xfrm>
        </p:spPr>
        <p:txBody>
          <a:bodyPr/>
          <a:lstStyle/>
          <a:p>
            <a:pPr marL="533400" indent="-533400" eaLnBrk="1" hangingPunct="1">
              <a:buFontTx/>
              <a:buNone/>
              <a:defRPr/>
            </a:pPr>
            <a:r>
              <a:rPr lang="en-US" sz="2800" smtClean="0">
                <a:solidFill>
                  <a:srgbClr val="669900"/>
                </a:solidFill>
                <a:cs typeface="+mn-cs"/>
              </a:rPr>
              <a:t>3.	The atoms of a given element are different from those of any other element.</a:t>
            </a:r>
            <a:endParaRPr lang="en-US" smtClean="0">
              <a:solidFill>
                <a:srgbClr val="669900"/>
              </a:solidFill>
              <a:cs typeface="+mn-cs"/>
            </a:endParaRPr>
          </a:p>
        </p:txBody>
      </p:sp>
      <p:sp>
        <p:nvSpPr>
          <p:cNvPr id="232451" name="Rectangle 3"/>
          <p:cNvSpPr>
            <a:spLocks noGrp="1" noChangeArrowheads="1"/>
          </p:cNvSpPr>
          <p:nvPr>
            <p:ph type="title"/>
          </p:nvPr>
        </p:nvSpPr>
        <p:spPr/>
        <p:txBody>
          <a:bodyPr/>
          <a:lstStyle/>
          <a:p>
            <a:pPr eaLnBrk="1" hangingPunct="1">
              <a:defRPr/>
            </a:pPr>
            <a:r>
              <a:rPr lang="en-US" smtClean="0">
                <a:cs typeface="+mj-cs"/>
              </a:rPr>
              <a:t>Dalton</a:t>
            </a:r>
            <a:r>
              <a:rPr lang="ja-JP" altLang="en-US" smtClean="0">
                <a:latin typeface="Arial"/>
                <a:cs typeface="+mj-cs"/>
              </a:rPr>
              <a:t>’</a:t>
            </a:r>
            <a:r>
              <a:rPr lang="en-US" smtClean="0">
                <a:cs typeface="+mj-cs"/>
              </a:rPr>
              <a:t>s Atomic Theory (continued)</a:t>
            </a:r>
            <a:endParaRPr lang="en-US" sz="1600" smtClean="0">
              <a:cs typeface="+mj-cs"/>
            </a:endParaRPr>
          </a:p>
        </p:txBody>
      </p:sp>
    </p:spTree>
    <p:extLst>
      <p:ext uri="{BB962C8B-B14F-4D97-AF65-F5344CB8AC3E}">
        <p14:creationId xmlns:p14="http://schemas.microsoft.com/office/powerpoint/2010/main" val="7768470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Copyright © Cengage Learning. All rights reserved</a:t>
            </a:r>
          </a:p>
        </p:txBody>
      </p:sp>
      <p:sp>
        <p:nvSpPr>
          <p:cNvPr id="6" name="Slide Number Placeholder 4"/>
          <p:cNvSpPr>
            <a:spLocks noGrp="1"/>
          </p:cNvSpPr>
          <p:nvPr>
            <p:ph type="sldNum" sz="quarter" idx="11"/>
          </p:nvPr>
        </p:nvSpPr>
        <p:spPr/>
        <p:txBody>
          <a:bodyPr/>
          <a:lstStyle/>
          <a:p>
            <a:pPr>
              <a:defRPr/>
            </a:pPr>
            <a:fld id="{5ED43E01-35F2-174C-BCE1-214B7EA33EEE}" type="slidenum">
              <a:rPr lang="en-US"/>
              <a:pPr>
                <a:defRPr/>
              </a:pPr>
              <a:t>12</a:t>
            </a:fld>
            <a:endParaRPr lang="en-US"/>
          </a:p>
        </p:txBody>
      </p:sp>
      <p:sp>
        <p:nvSpPr>
          <p:cNvPr id="54274" name="Rectangle 2"/>
          <p:cNvSpPr>
            <a:spLocks noGrp="1" noChangeArrowheads="1"/>
          </p:cNvSpPr>
          <p:nvPr>
            <p:ph type="body" idx="1"/>
          </p:nvPr>
        </p:nvSpPr>
        <p:spPr>
          <a:xfrm>
            <a:off x="533400" y="1676400"/>
            <a:ext cx="7543800" cy="2227263"/>
          </a:xfrm>
        </p:spPr>
        <p:txBody>
          <a:bodyPr/>
          <a:lstStyle/>
          <a:p>
            <a:pPr marL="533400" indent="-533400" eaLnBrk="1" hangingPunct="1">
              <a:buFontTx/>
              <a:buAutoNum type="arabicPeriod" startAt="4"/>
              <a:defRPr/>
            </a:pPr>
            <a:r>
              <a:rPr lang="en-US" sz="2800" smtClean="0">
                <a:solidFill>
                  <a:srgbClr val="669900"/>
                </a:solidFill>
                <a:cs typeface="+mn-cs"/>
              </a:rPr>
              <a:t>Atoms of one element can combine with atoms of other elements to form compounds. A given compound always has the same relative numbers and types of atoms</a:t>
            </a:r>
            <a:r>
              <a:rPr lang="en-US" smtClean="0">
                <a:solidFill>
                  <a:srgbClr val="669900"/>
                </a:solidFill>
                <a:cs typeface="+mn-cs"/>
              </a:rPr>
              <a:t>.</a:t>
            </a:r>
            <a:endParaRPr lang="en-US" smtClean="0">
              <a:solidFill>
                <a:srgbClr val="FF0000"/>
              </a:solidFill>
              <a:cs typeface="+mn-cs"/>
            </a:endParaRPr>
          </a:p>
        </p:txBody>
      </p:sp>
      <p:sp>
        <p:nvSpPr>
          <p:cNvPr id="54275" name="Rectangle 3"/>
          <p:cNvSpPr>
            <a:spLocks noGrp="1" noChangeArrowheads="1"/>
          </p:cNvSpPr>
          <p:nvPr>
            <p:ph type="title"/>
          </p:nvPr>
        </p:nvSpPr>
        <p:spPr/>
        <p:txBody>
          <a:bodyPr/>
          <a:lstStyle/>
          <a:p>
            <a:pPr eaLnBrk="1" hangingPunct="1">
              <a:defRPr/>
            </a:pPr>
            <a:r>
              <a:rPr lang="en-US" dirty="0" smtClean="0">
                <a:cs typeface="+mj-cs"/>
              </a:rPr>
              <a:t>Dalton</a:t>
            </a:r>
            <a:r>
              <a:rPr lang="ja-JP" altLang="en-US" dirty="0" smtClean="0">
                <a:latin typeface="Arial"/>
                <a:cs typeface="+mj-cs"/>
              </a:rPr>
              <a:t>’</a:t>
            </a:r>
            <a:r>
              <a:rPr lang="en-US" dirty="0" smtClean="0">
                <a:cs typeface="+mj-cs"/>
              </a:rPr>
              <a:t>s Atomic Theory (continued)</a:t>
            </a:r>
            <a:endParaRPr lang="en-US" sz="1600" dirty="0" smtClean="0">
              <a:cs typeface="+mj-cs"/>
            </a:endParaRPr>
          </a:p>
        </p:txBody>
      </p:sp>
      <p:pic>
        <p:nvPicPr>
          <p:cNvPr id="2" name="Picture 1" descr="04p061_f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3733800"/>
            <a:ext cx="4191000" cy="2752090"/>
          </a:xfrm>
          <a:prstGeom prst="rect">
            <a:avLst/>
          </a:prstGeom>
        </p:spPr>
      </p:pic>
    </p:spTree>
    <p:extLst>
      <p:ext uri="{BB962C8B-B14F-4D97-AF65-F5344CB8AC3E}">
        <p14:creationId xmlns:p14="http://schemas.microsoft.com/office/powerpoint/2010/main" val="42510132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Cengage Learning. All rights reserved</a:t>
            </a:r>
          </a:p>
        </p:txBody>
      </p:sp>
      <p:sp>
        <p:nvSpPr>
          <p:cNvPr id="5" name="Slide Number Placeholder 4"/>
          <p:cNvSpPr>
            <a:spLocks noGrp="1"/>
          </p:cNvSpPr>
          <p:nvPr>
            <p:ph type="sldNum" sz="quarter" idx="11"/>
          </p:nvPr>
        </p:nvSpPr>
        <p:spPr/>
        <p:txBody>
          <a:bodyPr/>
          <a:lstStyle/>
          <a:p>
            <a:pPr>
              <a:defRPr/>
            </a:pPr>
            <a:fld id="{F370331D-A133-8845-97D0-80B6C93E4A60}" type="slidenum">
              <a:rPr lang="en-US"/>
              <a:pPr>
                <a:defRPr/>
              </a:pPr>
              <a:t>13</a:t>
            </a:fld>
            <a:endParaRPr lang="en-US"/>
          </a:p>
        </p:txBody>
      </p:sp>
      <p:sp>
        <p:nvSpPr>
          <p:cNvPr id="56322" name="Rectangle 2"/>
          <p:cNvSpPr>
            <a:spLocks noGrp="1" noChangeArrowheads="1"/>
          </p:cNvSpPr>
          <p:nvPr>
            <p:ph type="body" idx="1"/>
          </p:nvPr>
        </p:nvSpPr>
        <p:spPr>
          <a:xfrm>
            <a:off x="533400" y="1676400"/>
            <a:ext cx="7543800" cy="2227263"/>
          </a:xfrm>
        </p:spPr>
        <p:txBody>
          <a:bodyPr/>
          <a:lstStyle/>
          <a:p>
            <a:pPr marL="533400" indent="-533400" eaLnBrk="1" hangingPunct="1">
              <a:buFontTx/>
              <a:buNone/>
              <a:defRPr/>
            </a:pPr>
            <a:r>
              <a:rPr lang="en-US" sz="2800" smtClean="0">
                <a:solidFill>
                  <a:srgbClr val="669900"/>
                </a:solidFill>
                <a:cs typeface="+mn-cs"/>
              </a:rPr>
              <a:t>5.	Atoms are indivisible in chemical processes. Atoms are not created or destroyed in chemical reactions. A chemical reaction simply changes the way the atoms are grouped together.</a:t>
            </a:r>
          </a:p>
        </p:txBody>
      </p:sp>
      <p:sp>
        <p:nvSpPr>
          <p:cNvPr id="56323" name="Rectangle 3"/>
          <p:cNvSpPr>
            <a:spLocks noGrp="1" noChangeArrowheads="1"/>
          </p:cNvSpPr>
          <p:nvPr>
            <p:ph type="title"/>
          </p:nvPr>
        </p:nvSpPr>
        <p:spPr/>
        <p:txBody>
          <a:bodyPr/>
          <a:lstStyle/>
          <a:p>
            <a:pPr eaLnBrk="1" hangingPunct="1">
              <a:defRPr/>
            </a:pPr>
            <a:r>
              <a:rPr lang="en-US" smtClean="0">
                <a:cs typeface="+mj-cs"/>
              </a:rPr>
              <a:t>Dalton</a:t>
            </a:r>
            <a:r>
              <a:rPr lang="ja-JP" altLang="en-US" smtClean="0">
                <a:latin typeface="Arial"/>
                <a:cs typeface="+mj-cs"/>
              </a:rPr>
              <a:t>’</a:t>
            </a:r>
            <a:r>
              <a:rPr lang="en-US" smtClean="0">
                <a:cs typeface="+mj-cs"/>
              </a:rPr>
              <a:t>s Atomic Theory (continued)</a:t>
            </a:r>
            <a:endParaRPr lang="en-US" sz="1600" smtClean="0">
              <a:cs typeface="+mj-cs"/>
            </a:endParaRPr>
          </a:p>
        </p:txBody>
      </p:sp>
    </p:spTree>
    <p:extLst>
      <p:ext uri="{BB962C8B-B14F-4D97-AF65-F5344CB8AC3E}">
        <p14:creationId xmlns:p14="http://schemas.microsoft.com/office/powerpoint/2010/main" val="37858207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pPr>
              <a:defRPr/>
            </a:pPr>
            <a:r>
              <a:rPr lang="en-US"/>
              <a:t>Copyright © Cengage Learning. All rights reserved</a:t>
            </a:r>
          </a:p>
        </p:txBody>
      </p:sp>
      <p:sp>
        <p:nvSpPr>
          <p:cNvPr id="8" name="Slide Number Placeholder 4"/>
          <p:cNvSpPr>
            <a:spLocks noGrp="1"/>
          </p:cNvSpPr>
          <p:nvPr>
            <p:ph type="sldNum" sz="quarter" idx="11"/>
          </p:nvPr>
        </p:nvSpPr>
        <p:spPr/>
        <p:txBody>
          <a:bodyPr/>
          <a:lstStyle/>
          <a:p>
            <a:pPr>
              <a:defRPr/>
            </a:pPr>
            <a:fld id="{B7506A03-6780-AB47-89C8-80E13FBE1F34}" type="slidenum">
              <a:rPr lang="en-US"/>
              <a:pPr>
                <a:defRPr/>
              </a:pPr>
              <a:t>14</a:t>
            </a:fld>
            <a:endParaRPr lang="en-US"/>
          </a:p>
        </p:txBody>
      </p:sp>
      <p:sp>
        <p:nvSpPr>
          <p:cNvPr id="58370" name="Rectangle 2"/>
          <p:cNvSpPr>
            <a:spLocks noGrp="1" noChangeArrowheads="1"/>
          </p:cNvSpPr>
          <p:nvPr>
            <p:ph type="title"/>
          </p:nvPr>
        </p:nvSpPr>
        <p:spPr>
          <a:xfrm>
            <a:off x="1524000" y="1143000"/>
            <a:ext cx="7467600" cy="533400"/>
          </a:xfrm>
        </p:spPr>
        <p:txBody>
          <a:bodyPr/>
          <a:lstStyle/>
          <a:p>
            <a:pPr eaLnBrk="1" hangingPunct="1">
              <a:defRPr/>
            </a:pPr>
            <a:r>
              <a:rPr lang="en-US" smtClean="0">
                <a:cs typeface="+mj-cs"/>
              </a:rPr>
              <a:t>Concept Check</a:t>
            </a:r>
          </a:p>
        </p:txBody>
      </p:sp>
      <p:sp>
        <p:nvSpPr>
          <p:cNvPr id="58371" name="Rectangle 3"/>
          <p:cNvSpPr>
            <a:spLocks noGrp="1" noChangeArrowheads="1"/>
          </p:cNvSpPr>
          <p:nvPr>
            <p:ph type="body" idx="1"/>
          </p:nvPr>
        </p:nvSpPr>
        <p:spPr>
          <a:xfrm>
            <a:off x="228600" y="2133600"/>
            <a:ext cx="8229600" cy="4117975"/>
          </a:xfrm>
        </p:spPr>
        <p:txBody>
          <a:bodyPr/>
          <a:lstStyle/>
          <a:p>
            <a:pPr marL="609600" indent="15875" eaLnBrk="1" hangingPunct="1">
              <a:buFontTx/>
              <a:buNone/>
              <a:defRPr/>
            </a:pPr>
            <a:r>
              <a:rPr lang="en-US" sz="2800" dirty="0" smtClean="0">
                <a:cs typeface="+mn-cs"/>
              </a:rPr>
              <a:t>Which of the following statements regarding Dalton</a:t>
            </a:r>
            <a:r>
              <a:rPr lang="en-US" sz="2800" dirty="0" smtClean="0">
                <a:latin typeface="Arial"/>
                <a:cs typeface="+mn-cs"/>
              </a:rPr>
              <a:t>’</a:t>
            </a:r>
            <a:r>
              <a:rPr lang="en-US" sz="2800" dirty="0" smtClean="0">
                <a:cs typeface="+mn-cs"/>
              </a:rPr>
              <a:t>s atomic theory are still believed to be </a:t>
            </a:r>
            <a:r>
              <a:rPr lang="en-US" sz="2800" dirty="0" smtClean="0">
                <a:solidFill>
                  <a:srgbClr val="0000FF"/>
                </a:solidFill>
                <a:cs typeface="+mn-cs"/>
              </a:rPr>
              <a:t>true</a:t>
            </a:r>
            <a:r>
              <a:rPr lang="en-US" sz="2800" dirty="0" smtClean="0">
                <a:cs typeface="+mn-cs"/>
              </a:rPr>
              <a:t>?</a:t>
            </a:r>
          </a:p>
          <a:p>
            <a:pPr marL="609600" indent="15875" eaLnBrk="1" hangingPunct="1">
              <a:buFontTx/>
              <a:buNone/>
              <a:defRPr/>
            </a:pPr>
            <a:endParaRPr lang="en-US" sz="2800" dirty="0" smtClean="0">
              <a:cs typeface="+mn-cs"/>
            </a:endParaRPr>
          </a:p>
          <a:p>
            <a:pPr marL="609600" indent="15875" eaLnBrk="1" hangingPunct="1">
              <a:buFontTx/>
              <a:buAutoNum type="romanUcPeriod"/>
              <a:defRPr/>
            </a:pPr>
            <a:r>
              <a:rPr lang="en-US" dirty="0" smtClean="0">
                <a:cs typeface="+mn-cs"/>
              </a:rPr>
              <a:t>   Elements are made of tiny particles called atoms. </a:t>
            </a:r>
          </a:p>
          <a:p>
            <a:pPr marL="609600" indent="15875" eaLnBrk="1" hangingPunct="1">
              <a:buFontTx/>
              <a:buAutoNum type="romanUcPeriod"/>
              <a:defRPr/>
            </a:pPr>
            <a:r>
              <a:rPr lang="en-US" dirty="0" smtClean="0">
                <a:cs typeface="+mn-cs"/>
              </a:rPr>
              <a:t>  All atoms of a given element are identical. </a:t>
            </a:r>
          </a:p>
          <a:p>
            <a:pPr marL="609600" indent="15875" eaLnBrk="1" hangingPunct="1">
              <a:buFontTx/>
              <a:buAutoNum type="romanUcPeriod"/>
              <a:defRPr/>
            </a:pPr>
            <a:r>
              <a:rPr lang="en-US" dirty="0" smtClean="0">
                <a:cs typeface="+mn-cs"/>
              </a:rPr>
              <a:t> A given compound always has the same relative    </a:t>
            </a:r>
          </a:p>
          <a:p>
            <a:pPr marL="609600" indent="15875" eaLnBrk="1" hangingPunct="1">
              <a:buFontTx/>
              <a:buNone/>
              <a:defRPr/>
            </a:pPr>
            <a:r>
              <a:rPr lang="en-US" dirty="0" smtClean="0">
                <a:cs typeface="+mn-cs"/>
              </a:rPr>
              <a:t>     numbers and types of atoms. </a:t>
            </a:r>
          </a:p>
          <a:p>
            <a:pPr marL="609600" indent="15875" eaLnBrk="1" hangingPunct="1">
              <a:buFontTx/>
              <a:buNone/>
              <a:defRPr/>
            </a:pPr>
            <a:r>
              <a:rPr lang="en-US" dirty="0" smtClean="0">
                <a:cs typeface="+mn-cs"/>
              </a:rPr>
              <a:t>IV. Atoms are indestructible. </a:t>
            </a:r>
            <a:endParaRPr lang="en-US" sz="2800" dirty="0" smtClean="0">
              <a:cs typeface="+mn-cs"/>
            </a:endParaRPr>
          </a:p>
        </p:txBody>
      </p:sp>
      <p:pic>
        <p:nvPicPr>
          <p:cNvPr id="40965"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Rectangle 5"/>
          <p:cNvSpPr>
            <a:spLocks noChangeArrowheads="1"/>
          </p:cNvSpPr>
          <p:nvPr/>
        </p:nvSpPr>
        <p:spPr bwMode="auto">
          <a:xfrm>
            <a:off x="838200" y="3962400"/>
            <a:ext cx="7239000" cy="4572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374" name="Rectangle 6"/>
          <p:cNvSpPr>
            <a:spLocks noChangeArrowheads="1"/>
          </p:cNvSpPr>
          <p:nvPr/>
        </p:nvSpPr>
        <p:spPr bwMode="auto">
          <a:xfrm>
            <a:off x="838200" y="4876800"/>
            <a:ext cx="7239000" cy="9144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2030593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Cengage Learning. All rights reserved</a:t>
            </a:r>
          </a:p>
        </p:txBody>
      </p:sp>
      <p:sp>
        <p:nvSpPr>
          <p:cNvPr id="5" name="Slide Number Placeholder 4"/>
          <p:cNvSpPr>
            <a:spLocks noGrp="1"/>
          </p:cNvSpPr>
          <p:nvPr>
            <p:ph type="sldNum" sz="quarter" idx="11"/>
          </p:nvPr>
        </p:nvSpPr>
        <p:spPr/>
        <p:txBody>
          <a:bodyPr/>
          <a:lstStyle/>
          <a:p>
            <a:pPr>
              <a:defRPr/>
            </a:pPr>
            <a:fld id="{CF207237-281A-8741-8AD8-07EEC788E41E}" type="slidenum">
              <a:rPr lang="en-US"/>
              <a:pPr>
                <a:defRPr/>
              </a:pPr>
              <a:t>15</a:t>
            </a:fld>
            <a:endParaRPr lang="en-US"/>
          </a:p>
        </p:txBody>
      </p:sp>
      <p:sp>
        <p:nvSpPr>
          <p:cNvPr id="70658" name="Rectangle 2"/>
          <p:cNvSpPr>
            <a:spLocks noGrp="1" noChangeArrowheads="1"/>
          </p:cNvSpPr>
          <p:nvPr>
            <p:ph type="body" idx="1"/>
          </p:nvPr>
        </p:nvSpPr>
        <p:spPr>
          <a:xfrm>
            <a:off x="533400" y="1676400"/>
            <a:ext cx="8229600" cy="3167063"/>
          </a:xfrm>
        </p:spPr>
        <p:txBody>
          <a:bodyPr/>
          <a:lstStyle/>
          <a:p>
            <a:pPr marL="533400" indent="-533400" eaLnBrk="1" hangingPunct="1">
              <a:defRPr/>
            </a:pPr>
            <a:r>
              <a:rPr lang="en-US" sz="2800" smtClean="0">
                <a:cs typeface="+mn-cs"/>
              </a:rPr>
              <a:t>Compound – distinct substance that is composed of the atoms of two or more elements and always contains exactly the same relative masses of those elements.</a:t>
            </a:r>
            <a:endParaRPr lang="en-US" i="1" smtClean="0">
              <a:cs typeface="+mn-cs"/>
            </a:endParaRPr>
          </a:p>
          <a:p>
            <a:pPr marL="533400" indent="-533400" eaLnBrk="1" hangingPunct="1">
              <a:defRPr/>
            </a:pPr>
            <a:r>
              <a:rPr lang="en-US" sz="2800" smtClean="0">
                <a:cs typeface="+mn-cs"/>
              </a:rPr>
              <a:t>Chemical Formulas – expresses the types of atoms and the number of each type in each unit (molecule) of a given compound.</a:t>
            </a:r>
          </a:p>
        </p:txBody>
      </p:sp>
      <p:sp>
        <p:nvSpPr>
          <p:cNvPr id="70659" name="Rectangle 3"/>
          <p:cNvSpPr>
            <a:spLocks noGrp="1" noChangeArrowheads="1"/>
          </p:cNvSpPr>
          <p:nvPr>
            <p:ph type="title"/>
          </p:nvPr>
        </p:nvSpPr>
        <p:spPr/>
        <p:txBody>
          <a:bodyPr/>
          <a:lstStyle/>
          <a:p>
            <a:pPr eaLnBrk="1" hangingPunct="1">
              <a:defRPr/>
            </a:pPr>
            <a:r>
              <a:rPr lang="en-US" smtClean="0">
                <a:cs typeface="+mj-cs"/>
              </a:rPr>
              <a:t>Chemical Formulas Describe Compounds</a:t>
            </a:r>
          </a:p>
        </p:txBody>
      </p:sp>
    </p:spTree>
    <p:extLst>
      <p:ext uri="{BB962C8B-B14F-4D97-AF65-F5344CB8AC3E}">
        <p14:creationId xmlns:p14="http://schemas.microsoft.com/office/powerpoint/2010/main" val="12279137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Copyright © Cengage Learning. All rights reserved</a:t>
            </a:r>
          </a:p>
        </p:txBody>
      </p:sp>
      <p:sp>
        <p:nvSpPr>
          <p:cNvPr id="6" name="Slide Number Placeholder 4"/>
          <p:cNvSpPr>
            <a:spLocks noGrp="1"/>
          </p:cNvSpPr>
          <p:nvPr>
            <p:ph type="sldNum" sz="quarter" idx="11"/>
          </p:nvPr>
        </p:nvSpPr>
        <p:spPr/>
        <p:txBody>
          <a:bodyPr/>
          <a:lstStyle/>
          <a:p>
            <a:pPr>
              <a:defRPr/>
            </a:pPr>
            <a:fld id="{105AB187-D3BE-B643-944E-F770564368D9}" type="slidenum">
              <a:rPr lang="en-US"/>
              <a:pPr>
                <a:defRPr/>
              </a:pPr>
              <a:t>16</a:t>
            </a:fld>
            <a:endParaRPr lang="en-US"/>
          </a:p>
        </p:txBody>
      </p:sp>
      <p:sp>
        <p:nvSpPr>
          <p:cNvPr id="236546" name="Rectangle 2"/>
          <p:cNvSpPr>
            <a:spLocks noGrp="1" noChangeArrowheads="1"/>
          </p:cNvSpPr>
          <p:nvPr>
            <p:ph type="body" idx="1"/>
          </p:nvPr>
        </p:nvSpPr>
        <p:spPr>
          <a:xfrm>
            <a:off x="533400" y="1676400"/>
            <a:ext cx="8229600" cy="2428875"/>
          </a:xfrm>
        </p:spPr>
        <p:txBody>
          <a:bodyPr/>
          <a:lstStyle/>
          <a:p>
            <a:pPr marL="533400" indent="-533400" eaLnBrk="1" hangingPunct="1">
              <a:buFontTx/>
              <a:buAutoNum type="arabicPeriod"/>
              <a:defRPr/>
            </a:pPr>
            <a:r>
              <a:rPr lang="en-US" smtClean="0">
                <a:solidFill>
                  <a:srgbClr val="669900"/>
                </a:solidFill>
                <a:cs typeface="+mn-cs"/>
              </a:rPr>
              <a:t>Each atom present is represented by its element symbol.</a:t>
            </a:r>
            <a:endParaRPr lang="en-US" i="1" smtClean="0">
              <a:solidFill>
                <a:srgbClr val="669900"/>
              </a:solidFill>
              <a:cs typeface="+mn-cs"/>
            </a:endParaRPr>
          </a:p>
          <a:p>
            <a:pPr marL="533400" indent="-533400" eaLnBrk="1" hangingPunct="1">
              <a:buFontTx/>
              <a:buAutoNum type="arabicPeriod"/>
              <a:defRPr/>
            </a:pPr>
            <a:r>
              <a:rPr lang="en-US" smtClean="0">
                <a:solidFill>
                  <a:srgbClr val="669900"/>
                </a:solidFill>
                <a:cs typeface="+mn-cs"/>
              </a:rPr>
              <a:t>The number of each type of atom is indicated by a subscript written to the right of the element symbol.</a:t>
            </a:r>
          </a:p>
          <a:p>
            <a:pPr marL="533400" indent="-533400" eaLnBrk="1" hangingPunct="1">
              <a:buFontTx/>
              <a:buAutoNum type="arabicPeriod"/>
              <a:defRPr/>
            </a:pPr>
            <a:r>
              <a:rPr lang="en-US" smtClean="0">
                <a:solidFill>
                  <a:srgbClr val="669900"/>
                </a:solidFill>
                <a:cs typeface="+mn-cs"/>
              </a:rPr>
              <a:t>When only one atom of a given type is present, the subscript 1 is not written.</a:t>
            </a:r>
            <a:endParaRPr lang="en-US" smtClean="0">
              <a:solidFill>
                <a:srgbClr val="FF0000"/>
              </a:solidFill>
              <a:cs typeface="+mn-cs"/>
            </a:endParaRPr>
          </a:p>
        </p:txBody>
      </p:sp>
      <p:sp>
        <p:nvSpPr>
          <p:cNvPr id="236547" name="Rectangle 3"/>
          <p:cNvSpPr>
            <a:spLocks noGrp="1" noChangeArrowheads="1"/>
          </p:cNvSpPr>
          <p:nvPr>
            <p:ph type="title"/>
          </p:nvPr>
        </p:nvSpPr>
        <p:spPr/>
        <p:txBody>
          <a:bodyPr/>
          <a:lstStyle/>
          <a:p>
            <a:pPr eaLnBrk="1" hangingPunct="1">
              <a:defRPr/>
            </a:pPr>
            <a:r>
              <a:rPr lang="en-US" smtClean="0">
                <a:cs typeface="+mj-cs"/>
              </a:rPr>
              <a:t>Rules for Writing Formulas</a:t>
            </a:r>
          </a:p>
        </p:txBody>
      </p:sp>
      <p:pic>
        <p:nvPicPr>
          <p:cNvPr id="236548" name="Picture 4" descr="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4191000"/>
            <a:ext cx="77692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97534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Copyright © Cengage Learning. All rights reserved</a:t>
            </a:r>
          </a:p>
        </p:txBody>
      </p:sp>
      <p:sp>
        <p:nvSpPr>
          <p:cNvPr id="6" name="Slide Number Placeholder 4"/>
          <p:cNvSpPr>
            <a:spLocks noGrp="1"/>
          </p:cNvSpPr>
          <p:nvPr>
            <p:ph type="sldNum" sz="quarter" idx="11"/>
          </p:nvPr>
        </p:nvSpPr>
        <p:spPr/>
        <p:txBody>
          <a:bodyPr/>
          <a:lstStyle/>
          <a:p>
            <a:pPr>
              <a:defRPr/>
            </a:pPr>
            <a:fld id="{BF90C7C5-C8BF-434E-86C5-CD5FAE28F7BF}" type="slidenum">
              <a:rPr lang="en-US"/>
              <a:pPr>
                <a:defRPr/>
              </a:pPr>
              <a:t>17</a:t>
            </a:fld>
            <a:endParaRPr lang="en-US"/>
          </a:p>
        </p:txBody>
      </p:sp>
      <p:sp>
        <p:nvSpPr>
          <p:cNvPr id="238594" name="Rectangle 2"/>
          <p:cNvSpPr>
            <a:spLocks noGrp="1" noChangeArrowheads="1"/>
          </p:cNvSpPr>
          <p:nvPr>
            <p:ph type="title"/>
          </p:nvPr>
        </p:nvSpPr>
        <p:spPr>
          <a:xfrm>
            <a:off x="1524000" y="1143000"/>
            <a:ext cx="7086600" cy="533400"/>
          </a:xfrm>
        </p:spPr>
        <p:txBody>
          <a:bodyPr/>
          <a:lstStyle/>
          <a:p>
            <a:pPr eaLnBrk="1" hangingPunct="1">
              <a:defRPr/>
            </a:pPr>
            <a:r>
              <a:rPr lang="en-US" smtClean="0">
                <a:cs typeface="+mj-cs"/>
              </a:rPr>
              <a:t>Exercise</a:t>
            </a:r>
          </a:p>
        </p:txBody>
      </p:sp>
      <p:sp>
        <p:nvSpPr>
          <p:cNvPr id="238595" name="Rectangle 3"/>
          <p:cNvSpPr>
            <a:spLocks noGrp="1" noChangeArrowheads="1"/>
          </p:cNvSpPr>
          <p:nvPr>
            <p:ph type="body" idx="1"/>
          </p:nvPr>
        </p:nvSpPr>
        <p:spPr>
          <a:xfrm>
            <a:off x="381000" y="2133600"/>
            <a:ext cx="8229600" cy="3370263"/>
          </a:xfrm>
        </p:spPr>
        <p:txBody>
          <a:bodyPr/>
          <a:lstStyle/>
          <a:p>
            <a:pPr eaLnBrk="1" hangingPunct="1">
              <a:buFontTx/>
              <a:buNone/>
              <a:defRPr/>
            </a:pPr>
            <a:r>
              <a:rPr lang="en-US" smtClean="0">
                <a:cs typeface="+mn-cs"/>
              </a:rPr>
              <a:t>	The pesticide known as DDT paralyzes insects by binding to their nerve cells, leading to uncontrolled firing of the nerves. Before most uses of DDT were banned in the U.S., many insects had developed a resistance to it. </a:t>
            </a:r>
            <a:r>
              <a:rPr lang="en-US" smtClean="0">
                <a:solidFill>
                  <a:srgbClr val="0000FF"/>
                </a:solidFill>
                <a:cs typeface="+mn-cs"/>
              </a:rPr>
              <a:t>Write out the formula for DDT</a:t>
            </a:r>
            <a:r>
              <a:rPr lang="en-US" smtClean="0">
                <a:cs typeface="+mn-cs"/>
              </a:rPr>
              <a:t>. It contains 14 carbon atoms, 9 hydrogen atoms, and 5 atoms of chlorine</a:t>
            </a:r>
            <a:r>
              <a:rPr lang="en-US" sz="2800" smtClean="0">
                <a:cs typeface="+mn-cs"/>
              </a:rPr>
              <a:t>.</a:t>
            </a:r>
          </a:p>
          <a:p>
            <a:pPr eaLnBrk="1" hangingPunct="1">
              <a:buFontTx/>
              <a:buNone/>
              <a:defRPr/>
            </a:pPr>
            <a:endParaRPr lang="en-US" sz="2800" smtClean="0">
              <a:cs typeface="+mn-cs"/>
            </a:endParaRPr>
          </a:p>
          <a:p>
            <a:pPr eaLnBrk="1" hangingPunct="1">
              <a:buFontTx/>
              <a:buNone/>
              <a:defRPr/>
            </a:pPr>
            <a:r>
              <a:rPr lang="en-US" sz="2800" smtClean="0">
                <a:cs typeface="+mn-cs"/>
              </a:rPr>
              <a:t>			</a:t>
            </a:r>
            <a:r>
              <a:rPr lang="en-US" smtClean="0">
                <a:solidFill>
                  <a:srgbClr val="009900"/>
                </a:solidFill>
                <a:cs typeface="+mn-cs"/>
              </a:rPr>
              <a:t>C</a:t>
            </a:r>
            <a:r>
              <a:rPr lang="en-US" baseline="-25000" smtClean="0">
                <a:solidFill>
                  <a:srgbClr val="009900"/>
                </a:solidFill>
                <a:cs typeface="+mn-cs"/>
              </a:rPr>
              <a:t>14</a:t>
            </a:r>
            <a:r>
              <a:rPr lang="en-US" smtClean="0">
                <a:solidFill>
                  <a:srgbClr val="009900"/>
                </a:solidFill>
                <a:cs typeface="+mn-cs"/>
              </a:rPr>
              <a:t>H</a:t>
            </a:r>
            <a:r>
              <a:rPr lang="en-US" baseline="-25000" smtClean="0">
                <a:solidFill>
                  <a:srgbClr val="009900"/>
                </a:solidFill>
                <a:cs typeface="+mn-cs"/>
              </a:rPr>
              <a:t>9</a:t>
            </a:r>
            <a:r>
              <a:rPr lang="en-US" smtClean="0">
                <a:solidFill>
                  <a:srgbClr val="009900"/>
                </a:solidFill>
                <a:cs typeface="+mn-cs"/>
              </a:rPr>
              <a:t>Cl</a:t>
            </a:r>
            <a:r>
              <a:rPr lang="en-US" baseline="-25000" smtClean="0">
                <a:solidFill>
                  <a:srgbClr val="009900"/>
                </a:solidFill>
                <a:cs typeface="+mn-cs"/>
              </a:rPr>
              <a:t>5</a:t>
            </a:r>
            <a:r>
              <a:rPr lang="en-US" sz="2800" smtClean="0">
                <a:solidFill>
                  <a:srgbClr val="009900"/>
                </a:solidFill>
                <a:cs typeface="+mn-cs"/>
              </a:rPr>
              <a:t> </a:t>
            </a:r>
            <a:endParaRPr lang="en-US" smtClean="0">
              <a:solidFill>
                <a:srgbClr val="009900"/>
              </a:solidFill>
              <a:cs typeface="+mn-cs"/>
            </a:endParaRPr>
          </a:p>
        </p:txBody>
      </p:sp>
      <p:pic>
        <p:nvPicPr>
          <p:cNvPr id="47109" name="Picture 4" descr="MMj0189251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75184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Cengage Learning. All rights reserved</a:t>
            </a:r>
          </a:p>
        </p:txBody>
      </p:sp>
      <p:sp>
        <p:nvSpPr>
          <p:cNvPr id="5" name="Slide Number Placeholder 4"/>
          <p:cNvSpPr>
            <a:spLocks noGrp="1"/>
          </p:cNvSpPr>
          <p:nvPr>
            <p:ph type="sldNum" sz="quarter" idx="11"/>
          </p:nvPr>
        </p:nvSpPr>
        <p:spPr/>
        <p:txBody>
          <a:bodyPr/>
          <a:lstStyle/>
          <a:p>
            <a:pPr>
              <a:defRPr/>
            </a:pPr>
            <a:fld id="{42384DE5-3BFD-E144-A4D6-F3D47FE80714}" type="slidenum">
              <a:rPr lang="en-US"/>
              <a:pPr>
                <a:defRPr/>
              </a:pPr>
              <a:t>18</a:t>
            </a:fld>
            <a:endParaRPr lang="en-US"/>
          </a:p>
        </p:txBody>
      </p:sp>
      <p:sp>
        <p:nvSpPr>
          <p:cNvPr id="240642" name="Rectangle 2"/>
          <p:cNvSpPr>
            <a:spLocks noGrp="1" noChangeArrowheads="1"/>
          </p:cNvSpPr>
          <p:nvPr>
            <p:ph type="body" idx="1"/>
          </p:nvPr>
        </p:nvSpPr>
        <p:spPr>
          <a:xfrm>
            <a:off x="533400" y="1676400"/>
            <a:ext cx="8229600" cy="2312988"/>
          </a:xfrm>
        </p:spPr>
        <p:txBody>
          <a:bodyPr/>
          <a:lstStyle/>
          <a:p>
            <a:pPr marL="533400" indent="-533400" eaLnBrk="1" hangingPunct="1">
              <a:defRPr/>
            </a:pPr>
            <a:r>
              <a:rPr lang="en-US" sz="2800" smtClean="0">
                <a:cs typeface="+mn-cs"/>
              </a:rPr>
              <a:t>Postulated the existence of electrons using cathode-ray tubes</a:t>
            </a:r>
            <a:r>
              <a:rPr lang="en-US" i="1" smtClean="0">
                <a:cs typeface="+mn-cs"/>
              </a:rPr>
              <a:t>.</a:t>
            </a:r>
          </a:p>
          <a:p>
            <a:pPr marL="533400" indent="-533400" eaLnBrk="1" hangingPunct="1">
              <a:defRPr/>
            </a:pPr>
            <a:r>
              <a:rPr lang="en-US" sz="2800" smtClean="0">
                <a:cs typeface="+mn-cs"/>
              </a:rPr>
              <a:t>The atom must also contain positive particles that balance exactly the negative charge carried by particles that we now call electrons.</a:t>
            </a:r>
          </a:p>
        </p:txBody>
      </p:sp>
      <p:sp>
        <p:nvSpPr>
          <p:cNvPr id="240643" name="Rectangle 3"/>
          <p:cNvSpPr>
            <a:spLocks noGrp="1" noChangeArrowheads="1"/>
          </p:cNvSpPr>
          <p:nvPr>
            <p:ph type="title"/>
          </p:nvPr>
        </p:nvSpPr>
        <p:spPr/>
        <p:txBody>
          <a:bodyPr/>
          <a:lstStyle/>
          <a:p>
            <a:pPr eaLnBrk="1" hangingPunct="1">
              <a:defRPr/>
            </a:pPr>
            <a:r>
              <a:rPr lang="en-US" smtClean="0">
                <a:cs typeface="+mj-cs"/>
              </a:rPr>
              <a:t>J. J. Thomson (1898—1903)</a:t>
            </a:r>
          </a:p>
        </p:txBody>
      </p:sp>
    </p:spTree>
    <p:extLst>
      <p:ext uri="{BB962C8B-B14F-4D97-AF65-F5344CB8AC3E}">
        <p14:creationId xmlns:p14="http://schemas.microsoft.com/office/powerpoint/2010/main" val="35598437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Cengage Learning. All rights reserved</a:t>
            </a:r>
          </a:p>
        </p:txBody>
      </p:sp>
      <p:sp>
        <p:nvSpPr>
          <p:cNvPr id="5" name="Slide Number Placeholder 4"/>
          <p:cNvSpPr>
            <a:spLocks noGrp="1"/>
          </p:cNvSpPr>
          <p:nvPr>
            <p:ph type="sldNum" sz="quarter" idx="11"/>
          </p:nvPr>
        </p:nvSpPr>
        <p:spPr/>
        <p:txBody>
          <a:bodyPr/>
          <a:lstStyle/>
          <a:p>
            <a:pPr>
              <a:defRPr/>
            </a:pPr>
            <a:fld id="{01A96A7B-5F9F-4942-A9D1-C27B4065DD4D}" type="slidenum">
              <a:rPr lang="en-US"/>
              <a:pPr>
                <a:defRPr/>
              </a:pPr>
              <a:t>19</a:t>
            </a:fld>
            <a:endParaRPr lang="en-US"/>
          </a:p>
        </p:txBody>
      </p:sp>
      <p:sp>
        <p:nvSpPr>
          <p:cNvPr id="242690" name="Rectangle 2"/>
          <p:cNvSpPr>
            <a:spLocks noGrp="1" noChangeArrowheads="1"/>
          </p:cNvSpPr>
          <p:nvPr>
            <p:ph type="title"/>
          </p:nvPr>
        </p:nvSpPr>
        <p:spPr/>
        <p:txBody>
          <a:bodyPr/>
          <a:lstStyle/>
          <a:p>
            <a:pPr eaLnBrk="1" hangingPunct="1">
              <a:defRPr/>
            </a:pPr>
            <a:r>
              <a:rPr lang="en-US" smtClean="0">
                <a:cs typeface="+mj-cs"/>
              </a:rPr>
              <a:t>Cathode-Ray Tube</a:t>
            </a:r>
          </a:p>
        </p:txBody>
      </p:sp>
      <p:pic>
        <p:nvPicPr>
          <p:cNvPr id="2426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09800"/>
            <a:ext cx="8839200" cy="2755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9090223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p:txBody>
          <a:bodyPr/>
          <a:lstStyle/>
          <a:p>
            <a:pPr>
              <a:defRPr/>
            </a:pPr>
            <a:r>
              <a:rPr lang="en-US"/>
              <a:t>Copyright © Cengage Learning. All rights reserved</a:t>
            </a:r>
          </a:p>
        </p:txBody>
      </p:sp>
      <p:sp>
        <p:nvSpPr>
          <p:cNvPr id="4" name="Slide Number Placeholder 4"/>
          <p:cNvSpPr>
            <a:spLocks noGrp="1"/>
          </p:cNvSpPr>
          <p:nvPr>
            <p:ph type="sldNum" sz="quarter" idx="11"/>
          </p:nvPr>
        </p:nvSpPr>
        <p:spPr/>
        <p:txBody>
          <a:bodyPr/>
          <a:lstStyle/>
          <a:p>
            <a:pPr>
              <a:defRPr/>
            </a:pPr>
            <a:fld id="{0C5A00E6-FEA8-4444-B84E-9A4D5754FE06}" type="slidenum">
              <a:rPr lang="en-US"/>
              <a:pPr>
                <a:defRPr/>
              </a:pPr>
              <a:t>2</a:t>
            </a:fld>
            <a:endParaRPr lang="en-US"/>
          </a:p>
        </p:txBody>
      </p:sp>
      <p:sp>
        <p:nvSpPr>
          <p:cNvPr id="20483" name="Rectangle 3"/>
          <p:cNvSpPr>
            <a:spLocks noGrp="1" noChangeArrowheads="1"/>
          </p:cNvSpPr>
          <p:nvPr>
            <p:ph type="body" idx="1"/>
          </p:nvPr>
        </p:nvSpPr>
        <p:spPr>
          <a:xfrm>
            <a:off x="457200" y="1714500"/>
            <a:ext cx="8229600" cy="3194050"/>
          </a:xfrm>
        </p:spPr>
        <p:txBody>
          <a:bodyPr/>
          <a:lstStyle/>
          <a:p>
            <a:pPr marL="533400" indent="-533400" eaLnBrk="1" hangingPunct="1">
              <a:defRPr/>
            </a:pPr>
            <a:r>
              <a:rPr lang="en-US" sz="2800" dirty="0" smtClean="0">
                <a:cs typeface="+mn-cs"/>
              </a:rPr>
              <a:t>118 known: 88 found in nature, others are made in laboratories.</a:t>
            </a:r>
          </a:p>
          <a:p>
            <a:pPr marL="533400" indent="-533400" eaLnBrk="1" hangingPunct="1">
              <a:defRPr/>
            </a:pPr>
            <a:r>
              <a:rPr lang="en-US" sz="2800" dirty="0" smtClean="0">
                <a:cs typeface="+mn-cs"/>
              </a:rPr>
              <a:t>Just as you had to learn the 26 letters of the alphabet before you learned to read and write, you need to learn the names and symbols of the chemical elements before you can read and write chemistry.</a:t>
            </a:r>
          </a:p>
        </p:txBody>
      </p:sp>
    </p:spTree>
    <p:extLst>
      <p:ext uri="{BB962C8B-B14F-4D97-AF65-F5344CB8AC3E}">
        <p14:creationId xmlns:p14="http://schemas.microsoft.com/office/powerpoint/2010/main" val="10884184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Copyright © Cengage Learning. All rights reserved</a:t>
            </a:r>
          </a:p>
        </p:txBody>
      </p:sp>
      <p:sp>
        <p:nvSpPr>
          <p:cNvPr id="6" name="Slide Number Placeholder 5"/>
          <p:cNvSpPr>
            <a:spLocks noGrp="1"/>
          </p:cNvSpPr>
          <p:nvPr>
            <p:ph type="sldNum" sz="quarter" idx="11"/>
          </p:nvPr>
        </p:nvSpPr>
        <p:spPr/>
        <p:txBody>
          <a:bodyPr/>
          <a:lstStyle/>
          <a:p>
            <a:pPr>
              <a:defRPr/>
            </a:pPr>
            <a:fld id="{314963C1-1912-0444-8E0C-EF3F6B401D7D}" type="slidenum">
              <a:rPr lang="en-US"/>
              <a:pPr>
                <a:defRPr/>
              </a:pPr>
              <a:t>20</a:t>
            </a:fld>
            <a:endParaRPr lang="en-US"/>
          </a:p>
        </p:txBody>
      </p:sp>
      <p:sp>
        <p:nvSpPr>
          <p:cNvPr id="244739" name="Rectangle 3"/>
          <p:cNvSpPr>
            <a:spLocks noGrp="1" noChangeArrowheads="1"/>
          </p:cNvSpPr>
          <p:nvPr>
            <p:ph type="title"/>
          </p:nvPr>
        </p:nvSpPr>
        <p:spPr/>
        <p:txBody>
          <a:bodyPr/>
          <a:lstStyle/>
          <a:p>
            <a:pPr eaLnBrk="1" hangingPunct="1">
              <a:defRPr/>
            </a:pPr>
            <a:r>
              <a:rPr lang="en-US" dirty="0" smtClean="0">
                <a:cs typeface="+mj-cs"/>
              </a:rPr>
              <a:t>William Thomson (Plum Pudding Model)</a:t>
            </a:r>
          </a:p>
        </p:txBody>
      </p:sp>
      <p:sp>
        <p:nvSpPr>
          <p:cNvPr id="244738" name="Rectangle 2"/>
          <p:cNvSpPr>
            <a:spLocks noGrp="1" noChangeArrowheads="1"/>
          </p:cNvSpPr>
          <p:nvPr>
            <p:ph type="body" sz="half" idx="1"/>
          </p:nvPr>
        </p:nvSpPr>
        <p:spPr>
          <a:xfrm>
            <a:off x="457200" y="1752600"/>
            <a:ext cx="8229600" cy="3013075"/>
          </a:xfrm>
        </p:spPr>
        <p:txBody>
          <a:bodyPr/>
          <a:lstStyle/>
          <a:p>
            <a:pPr marL="533400" indent="-533400" eaLnBrk="1" hangingPunct="1">
              <a:defRPr/>
            </a:pPr>
            <a:r>
              <a:rPr lang="en-US" sz="2400" dirty="0" smtClean="0">
                <a:cs typeface="+mn-cs"/>
              </a:rPr>
              <a:t>Reasoned that the atom might be thought of as a uniform </a:t>
            </a:r>
            <a:r>
              <a:rPr lang="ja-JP" altLang="en-US" sz="2400" dirty="0" smtClean="0">
                <a:latin typeface="Arial"/>
                <a:cs typeface="+mn-cs"/>
              </a:rPr>
              <a:t>“</a:t>
            </a:r>
            <a:r>
              <a:rPr lang="en-US" sz="2400" dirty="0" smtClean="0">
                <a:cs typeface="+mn-cs"/>
              </a:rPr>
              <a:t>pudding</a:t>
            </a:r>
            <a:r>
              <a:rPr lang="ja-JP" altLang="en-US" sz="2400" dirty="0" smtClean="0">
                <a:latin typeface="Arial"/>
                <a:cs typeface="+mn-cs"/>
              </a:rPr>
              <a:t>”</a:t>
            </a:r>
            <a:r>
              <a:rPr lang="en-US" sz="2400" dirty="0" smtClean="0">
                <a:cs typeface="+mn-cs"/>
              </a:rPr>
              <a:t> of positive charge with enough negative electrons scattered within to counterbalance that positive charge</a:t>
            </a:r>
            <a:r>
              <a:rPr lang="en-US" sz="2000" i="1" dirty="0" smtClean="0">
                <a:cs typeface="+mn-cs"/>
              </a:rPr>
              <a:t>.</a:t>
            </a:r>
          </a:p>
        </p:txBody>
      </p:sp>
      <p:pic>
        <p:nvPicPr>
          <p:cNvPr id="2" name="Picture 1" descr="04p064_f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3429000"/>
            <a:ext cx="5791200" cy="3196742"/>
          </a:xfrm>
          <a:prstGeom prst="rect">
            <a:avLst/>
          </a:prstGeom>
        </p:spPr>
      </p:pic>
    </p:spTree>
    <p:extLst>
      <p:ext uri="{BB962C8B-B14F-4D97-AF65-F5344CB8AC3E}">
        <p14:creationId xmlns:p14="http://schemas.microsoft.com/office/powerpoint/2010/main" val="3330608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Cengage Learning. All rights reserved</a:t>
            </a:r>
          </a:p>
        </p:txBody>
      </p:sp>
      <p:sp>
        <p:nvSpPr>
          <p:cNvPr id="5" name="Slide Number Placeholder 4"/>
          <p:cNvSpPr>
            <a:spLocks noGrp="1"/>
          </p:cNvSpPr>
          <p:nvPr>
            <p:ph type="sldNum" sz="quarter" idx="11"/>
          </p:nvPr>
        </p:nvSpPr>
        <p:spPr/>
        <p:txBody>
          <a:bodyPr/>
          <a:lstStyle/>
          <a:p>
            <a:pPr>
              <a:defRPr/>
            </a:pPr>
            <a:fld id="{A2371FF4-244A-FB41-9BF4-CBA3B4592813}" type="slidenum">
              <a:rPr lang="en-US"/>
              <a:pPr>
                <a:defRPr/>
              </a:pPr>
              <a:t>21</a:t>
            </a:fld>
            <a:endParaRPr lang="en-US"/>
          </a:p>
        </p:txBody>
      </p:sp>
      <p:sp>
        <p:nvSpPr>
          <p:cNvPr id="248834" name="Rectangle 2"/>
          <p:cNvSpPr>
            <a:spLocks noGrp="1" noChangeArrowheads="1"/>
          </p:cNvSpPr>
          <p:nvPr>
            <p:ph type="body" idx="1"/>
          </p:nvPr>
        </p:nvSpPr>
        <p:spPr>
          <a:xfrm>
            <a:off x="533400" y="1676400"/>
            <a:ext cx="8229600" cy="3338513"/>
          </a:xfrm>
        </p:spPr>
        <p:txBody>
          <a:bodyPr/>
          <a:lstStyle/>
          <a:p>
            <a:pPr marL="533400" indent="-533400" eaLnBrk="1" hangingPunct="1">
              <a:defRPr/>
            </a:pPr>
            <a:r>
              <a:rPr lang="en-US" sz="2800" smtClean="0">
                <a:cs typeface="+mn-cs"/>
              </a:rPr>
              <a:t>Explained the nuclear atom</a:t>
            </a:r>
            <a:r>
              <a:rPr lang="en-US" sz="2800" i="1" smtClean="0">
                <a:cs typeface="+mn-cs"/>
              </a:rPr>
              <a:t>.</a:t>
            </a:r>
          </a:p>
          <a:p>
            <a:pPr marL="533400" indent="-533400" eaLnBrk="1" hangingPunct="1">
              <a:defRPr/>
            </a:pPr>
            <a:r>
              <a:rPr lang="en-US" sz="2800" smtClean="0">
                <a:cs typeface="+mn-cs"/>
              </a:rPr>
              <a:t>Atom has a dense center of positive charge called the nucleus.</a:t>
            </a:r>
          </a:p>
          <a:p>
            <a:pPr marL="533400" indent="-533400" eaLnBrk="1" hangingPunct="1">
              <a:defRPr/>
            </a:pPr>
            <a:r>
              <a:rPr lang="en-US" sz="2800" smtClean="0">
                <a:cs typeface="+mn-cs"/>
              </a:rPr>
              <a:t>Electrons travel around the nucleus at a relatively large distance.</a:t>
            </a:r>
          </a:p>
          <a:p>
            <a:pPr marL="533400" indent="-533400" eaLnBrk="1" hangingPunct="1">
              <a:defRPr/>
            </a:pPr>
            <a:r>
              <a:rPr lang="en-US" sz="2800" smtClean="0">
                <a:cs typeface="+mn-cs"/>
              </a:rPr>
              <a:t>A proton has the same magnitude of charge as the electron, but its charge is positive.</a:t>
            </a:r>
          </a:p>
        </p:txBody>
      </p:sp>
      <p:sp>
        <p:nvSpPr>
          <p:cNvPr id="248835" name="Rectangle 3"/>
          <p:cNvSpPr>
            <a:spLocks noGrp="1" noChangeArrowheads="1"/>
          </p:cNvSpPr>
          <p:nvPr>
            <p:ph type="title"/>
          </p:nvPr>
        </p:nvSpPr>
        <p:spPr/>
        <p:txBody>
          <a:bodyPr/>
          <a:lstStyle/>
          <a:p>
            <a:pPr eaLnBrk="1" hangingPunct="1">
              <a:defRPr/>
            </a:pPr>
            <a:r>
              <a:rPr lang="en-US" smtClean="0">
                <a:cs typeface="+mj-cs"/>
              </a:rPr>
              <a:t>Ernest Rutherford (1911)</a:t>
            </a:r>
          </a:p>
        </p:txBody>
      </p:sp>
    </p:spTree>
    <p:extLst>
      <p:ext uri="{BB962C8B-B14F-4D97-AF65-F5344CB8AC3E}">
        <p14:creationId xmlns:p14="http://schemas.microsoft.com/office/powerpoint/2010/main" val="29156622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Cengage Learning. All rights reserved</a:t>
            </a:r>
          </a:p>
        </p:txBody>
      </p:sp>
      <p:sp>
        <p:nvSpPr>
          <p:cNvPr id="5" name="Slide Number Placeholder 4"/>
          <p:cNvSpPr>
            <a:spLocks noGrp="1"/>
          </p:cNvSpPr>
          <p:nvPr>
            <p:ph type="sldNum" sz="quarter" idx="11"/>
          </p:nvPr>
        </p:nvSpPr>
        <p:spPr/>
        <p:txBody>
          <a:bodyPr/>
          <a:lstStyle/>
          <a:p>
            <a:pPr>
              <a:defRPr/>
            </a:pPr>
            <a:fld id="{550ABC70-133B-204E-87D9-426632FC274E}" type="slidenum">
              <a:rPr lang="en-US"/>
              <a:pPr>
                <a:defRPr/>
              </a:pPr>
              <a:t>22</a:t>
            </a:fld>
            <a:endParaRPr lang="en-US"/>
          </a:p>
        </p:txBody>
      </p:sp>
      <p:sp>
        <p:nvSpPr>
          <p:cNvPr id="263170" name="Rectangle 2"/>
          <p:cNvSpPr>
            <a:spLocks noGrp="1" noChangeArrowheads="1"/>
          </p:cNvSpPr>
          <p:nvPr>
            <p:ph type="body" idx="1"/>
          </p:nvPr>
        </p:nvSpPr>
        <p:spPr>
          <a:xfrm>
            <a:off x="533400" y="1676400"/>
            <a:ext cx="8229600" cy="1885950"/>
          </a:xfrm>
        </p:spPr>
        <p:txBody>
          <a:bodyPr/>
          <a:lstStyle/>
          <a:p>
            <a:pPr marL="533400" indent="-533400" eaLnBrk="1" hangingPunct="1">
              <a:defRPr/>
            </a:pPr>
            <a:r>
              <a:rPr lang="en-US" sz="2800" smtClean="0">
                <a:cs typeface="+mn-cs"/>
              </a:rPr>
              <a:t>Most nuclei also contain a neutral particle called the neutron</a:t>
            </a:r>
            <a:r>
              <a:rPr lang="en-US" i="1" smtClean="0">
                <a:cs typeface="+mn-cs"/>
              </a:rPr>
              <a:t>.</a:t>
            </a:r>
          </a:p>
          <a:p>
            <a:pPr marL="533400" indent="-533400" eaLnBrk="1" hangingPunct="1">
              <a:defRPr/>
            </a:pPr>
            <a:r>
              <a:rPr lang="en-US" sz="2800" smtClean="0">
                <a:cs typeface="+mn-cs"/>
              </a:rPr>
              <a:t>A neutron is slightly more massive than a proton but has no charge.</a:t>
            </a:r>
          </a:p>
        </p:txBody>
      </p:sp>
      <p:sp>
        <p:nvSpPr>
          <p:cNvPr id="263171" name="Rectangle 3"/>
          <p:cNvSpPr>
            <a:spLocks noGrp="1" noChangeArrowheads="1"/>
          </p:cNvSpPr>
          <p:nvPr>
            <p:ph type="title"/>
          </p:nvPr>
        </p:nvSpPr>
        <p:spPr/>
        <p:txBody>
          <a:bodyPr/>
          <a:lstStyle/>
          <a:p>
            <a:pPr eaLnBrk="1" hangingPunct="1">
              <a:defRPr/>
            </a:pPr>
            <a:r>
              <a:rPr lang="en-US" smtClean="0">
                <a:cs typeface="+mj-cs"/>
              </a:rPr>
              <a:t>Rutherford and Chadwick (1932)</a:t>
            </a:r>
          </a:p>
        </p:txBody>
      </p:sp>
    </p:spTree>
    <p:extLst>
      <p:ext uri="{BB962C8B-B14F-4D97-AF65-F5344CB8AC3E}">
        <p14:creationId xmlns:p14="http://schemas.microsoft.com/office/powerpoint/2010/main" val="15082189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Copyright © Cengage Learning. All rights reserved</a:t>
            </a:r>
          </a:p>
        </p:txBody>
      </p:sp>
      <p:sp>
        <p:nvSpPr>
          <p:cNvPr id="6" name="Slide Number Placeholder 5"/>
          <p:cNvSpPr>
            <a:spLocks noGrp="1"/>
          </p:cNvSpPr>
          <p:nvPr>
            <p:ph type="sldNum" sz="quarter" idx="11"/>
          </p:nvPr>
        </p:nvSpPr>
        <p:spPr/>
        <p:txBody>
          <a:bodyPr/>
          <a:lstStyle/>
          <a:p>
            <a:pPr>
              <a:defRPr/>
            </a:pPr>
            <a:fld id="{27B37BB4-6ED0-8943-A871-F9193EB32246}" type="slidenum">
              <a:rPr lang="en-US"/>
              <a:pPr>
                <a:defRPr/>
              </a:pPr>
              <a:t>23</a:t>
            </a:fld>
            <a:endParaRPr lang="en-US"/>
          </a:p>
        </p:txBody>
      </p:sp>
      <p:sp>
        <p:nvSpPr>
          <p:cNvPr id="265219" name="Rectangle 3"/>
          <p:cNvSpPr>
            <a:spLocks noGrp="1" noChangeArrowheads="1"/>
          </p:cNvSpPr>
          <p:nvPr>
            <p:ph type="title"/>
          </p:nvPr>
        </p:nvSpPr>
        <p:spPr/>
        <p:txBody>
          <a:bodyPr/>
          <a:lstStyle/>
          <a:p>
            <a:pPr eaLnBrk="1" hangingPunct="1">
              <a:defRPr/>
            </a:pPr>
            <a:r>
              <a:rPr lang="en-US" dirty="0" smtClean="0">
                <a:cs typeface="+mj-cs"/>
              </a:rPr>
              <a:t>The atom contains:</a:t>
            </a:r>
          </a:p>
        </p:txBody>
      </p:sp>
      <p:sp>
        <p:nvSpPr>
          <p:cNvPr id="265218" name="Rectangle 2"/>
          <p:cNvSpPr>
            <a:spLocks noGrp="1" noChangeArrowheads="1"/>
          </p:cNvSpPr>
          <p:nvPr>
            <p:ph type="body" sz="half" idx="1"/>
          </p:nvPr>
        </p:nvSpPr>
        <p:spPr>
          <a:xfrm>
            <a:off x="457200" y="1752600"/>
            <a:ext cx="4114800" cy="4619625"/>
          </a:xfrm>
        </p:spPr>
        <p:txBody>
          <a:bodyPr/>
          <a:lstStyle/>
          <a:p>
            <a:pPr marL="533400" indent="-533400" eaLnBrk="1" hangingPunct="1">
              <a:defRPr/>
            </a:pPr>
            <a:r>
              <a:rPr lang="en-US" sz="2400" i="1" smtClean="0">
                <a:cs typeface="+mn-cs"/>
              </a:rPr>
              <a:t>Electrons</a:t>
            </a:r>
            <a:r>
              <a:rPr lang="en-US" sz="2400" smtClean="0">
                <a:cs typeface="+mn-cs"/>
              </a:rPr>
              <a:t> – found outside the nucleus; negatively charged</a:t>
            </a:r>
          </a:p>
          <a:p>
            <a:pPr marL="533400" indent="-533400" eaLnBrk="1" hangingPunct="1">
              <a:defRPr/>
            </a:pPr>
            <a:r>
              <a:rPr lang="en-US" sz="2400" i="1" smtClean="0">
                <a:cs typeface="+mn-cs"/>
              </a:rPr>
              <a:t>Protons </a:t>
            </a:r>
            <a:r>
              <a:rPr lang="en-US" sz="2400" smtClean="0">
                <a:cs typeface="Arial" charset="0"/>
              </a:rPr>
              <a:t>–</a:t>
            </a:r>
            <a:r>
              <a:rPr lang="en-US" sz="2400" smtClean="0">
                <a:cs typeface="+mn-cs"/>
              </a:rPr>
              <a:t> found in the nucleus; positive charge equal in magnitude to the electron</a:t>
            </a:r>
            <a:r>
              <a:rPr lang="ja-JP" altLang="en-US" sz="2400" smtClean="0">
                <a:latin typeface="Arial"/>
                <a:cs typeface="+mn-cs"/>
              </a:rPr>
              <a:t>’</a:t>
            </a:r>
            <a:r>
              <a:rPr lang="en-US" sz="2400" smtClean="0">
                <a:cs typeface="+mn-cs"/>
              </a:rPr>
              <a:t>s negative charge</a:t>
            </a:r>
          </a:p>
          <a:p>
            <a:pPr marL="533400" indent="-533400" eaLnBrk="1" hangingPunct="1">
              <a:defRPr/>
            </a:pPr>
            <a:r>
              <a:rPr lang="en-US" sz="2400" i="1" smtClean="0">
                <a:cs typeface="+mn-cs"/>
              </a:rPr>
              <a:t>Neutrons</a:t>
            </a:r>
            <a:r>
              <a:rPr lang="en-US" sz="2400" smtClean="0">
                <a:cs typeface="+mn-cs"/>
              </a:rPr>
              <a:t> </a:t>
            </a:r>
            <a:r>
              <a:rPr lang="en-US" sz="2400" smtClean="0">
                <a:cs typeface="Arial" charset="0"/>
              </a:rPr>
              <a:t>–</a:t>
            </a:r>
            <a:r>
              <a:rPr lang="en-US" sz="2400" smtClean="0">
                <a:cs typeface="+mn-cs"/>
              </a:rPr>
              <a:t> found in the nucleus; no charge; virtually same mass as a proton</a:t>
            </a:r>
          </a:p>
        </p:txBody>
      </p:sp>
      <p:pic>
        <p:nvPicPr>
          <p:cNvPr id="3" name="Picture 2" descr="04p071_f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285999"/>
            <a:ext cx="4531178" cy="3676295"/>
          </a:xfrm>
          <a:prstGeom prst="rect">
            <a:avLst/>
          </a:prstGeom>
        </p:spPr>
      </p:pic>
    </p:spTree>
    <p:extLst>
      <p:ext uri="{BB962C8B-B14F-4D97-AF65-F5344CB8AC3E}">
        <p14:creationId xmlns:p14="http://schemas.microsoft.com/office/powerpoint/2010/main" val="8293020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p:txBody>
          <a:bodyPr/>
          <a:lstStyle/>
          <a:p>
            <a:pPr>
              <a:defRPr/>
            </a:pPr>
            <a:r>
              <a:rPr lang="en-US"/>
              <a:t>Copyright © Cengage Learning. All rights reserved</a:t>
            </a:r>
          </a:p>
        </p:txBody>
      </p:sp>
      <p:sp>
        <p:nvSpPr>
          <p:cNvPr id="4" name="Slide Number Placeholder 4"/>
          <p:cNvSpPr>
            <a:spLocks noGrp="1"/>
          </p:cNvSpPr>
          <p:nvPr>
            <p:ph type="sldNum" sz="quarter" idx="11"/>
          </p:nvPr>
        </p:nvSpPr>
        <p:spPr/>
        <p:txBody>
          <a:bodyPr/>
          <a:lstStyle/>
          <a:p>
            <a:pPr>
              <a:defRPr/>
            </a:pPr>
            <a:fld id="{65154606-185B-864A-B0DB-E4246C48FF41}" type="slidenum">
              <a:rPr lang="en-US"/>
              <a:pPr>
                <a:defRPr/>
              </a:pPr>
              <a:t>24</a:t>
            </a:fld>
            <a:endParaRPr lang="en-US"/>
          </a:p>
        </p:txBody>
      </p:sp>
      <p:sp>
        <p:nvSpPr>
          <p:cNvPr id="267266" name="Rectangle 2"/>
          <p:cNvSpPr>
            <a:spLocks noGrp="1" noChangeArrowheads="1"/>
          </p:cNvSpPr>
          <p:nvPr>
            <p:ph type="body" idx="1"/>
          </p:nvPr>
        </p:nvSpPr>
        <p:spPr>
          <a:xfrm>
            <a:off x="533400" y="1676400"/>
            <a:ext cx="8229600" cy="2398713"/>
          </a:xfrm>
        </p:spPr>
        <p:txBody>
          <a:bodyPr/>
          <a:lstStyle/>
          <a:p>
            <a:pPr marL="533400" indent="-533400" eaLnBrk="1" hangingPunct="1">
              <a:defRPr/>
            </a:pPr>
            <a:r>
              <a:rPr lang="en-US" sz="2800" smtClean="0">
                <a:cs typeface="+mn-cs"/>
              </a:rPr>
              <a:t>The nucleus is:</a:t>
            </a:r>
          </a:p>
          <a:p>
            <a:pPr marL="914400" lvl="1" indent="-457200" eaLnBrk="1" hangingPunct="1">
              <a:buFont typeface="Wingdings" charset="0"/>
              <a:buChar char="§"/>
              <a:defRPr/>
            </a:pPr>
            <a:r>
              <a:rPr lang="en-US" sz="2800" smtClean="0"/>
              <a:t>Small compared with the overall size of the atom.</a:t>
            </a:r>
            <a:endParaRPr lang="en-US" sz="2800" i="1" smtClean="0"/>
          </a:p>
          <a:p>
            <a:pPr marL="914400" lvl="1" indent="-457200" eaLnBrk="1" hangingPunct="1">
              <a:buFont typeface="Wingdings" charset="0"/>
              <a:buChar char="§"/>
              <a:defRPr/>
            </a:pPr>
            <a:r>
              <a:rPr lang="en-US" sz="2800" smtClean="0"/>
              <a:t>Extremely dense; accounts for almost all of the atom</a:t>
            </a:r>
            <a:r>
              <a:rPr lang="ja-JP" altLang="en-US" sz="2800" smtClean="0">
                <a:latin typeface="Arial"/>
              </a:rPr>
              <a:t>’</a:t>
            </a:r>
            <a:r>
              <a:rPr lang="en-US" sz="2800" smtClean="0"/>
              <a:t>s mass.</a:t>
            </a:r>
          </a:p>
        </p:txBody>
      </p:sp>
    </p:spTree>
    <p:extLst>
      <p:ext uri="{BB962C8B-B14F-4D97-AF65-F5344CB8AC3E}">
        <p14:creationId xmlns:p14="http://schemas.microsoft.com/office/powerpoint/2010/main" val="39184673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p:txBody>
          <a:bodyPr/>
          <a:lstStyle/>
          <a:p>
            <a:pPr>
              <a:defRPr/>
            </a:pPr>
            <a:r>
              <a:rPr lang="en-US"/>
              <a:t>Copyright © Cengage Learning. All rights reserved</a:t>
            </a:r>
          </a:p>
        </p:txBody>
      </p:sp>
      <p:sp>
        <p:nvSpPr>
          <p:cNvPr id="4" name="Slide Number Placeholder 4"/>
          <p:cNvSpPr>
            <a:spLocks noGrp="1"/>
          </p:cNvSpPr>
          <p:nvPr>
            <p:ph type="sldNum" sz="quarter" idx="11"/>
          </p:nvPr>
        </p:nvSpPr>
        <p:spPr/>
        <p:txBody>
          <a:bodyPr/>
          <a:lstStyle/>
          <a:p>
            <a:pPr>
              <a:defRPr/>
            </a:pPr>
            <a:fld id="{D46C18B3-498B-F048-9F2A-D346E4CE2C8F}" type="slidenum">
              <a:rPr lang="en-US"/>
              <a:pPr>
                <a:defRPr/>
              </a:pPr>
              <a:t>25</a:t>
            </a:fld>
            <a:endParaRPr lang="en-US"/>
          </a:p>
        </p:txBody>
      </p:sp>
      <p:pic>
        <p:nvPicPr>
          <p:cNvPr id="2" name="Picture 1" descr="04p066_t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043" y="1828800"/>
            <a:ext cx="8669916" cy="3699164"/>
          </a:xfrm>
          <a:prstGeom prst="rect">
            <a:avLst/>
          </a:prstGeom>
        </p:spPr>
      </p:pic>
    </p:spTree>
    <p:extLst>
      <p:ext uri="{BB962C8B-B14F-4D97-AF65-F5344CB8AC3E}">
        <p14:creationId xmlns:p14="http://schemas.microsoft.com/office/powerpoint/2010/main" val="20963287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Cengage Learning. All rights reserved</a:t>
            </a:r>
          </a:p>
        </p:txBody>
      </p:sp>
      <p:sp>
        <p:nvSpPr>
          <p:cNvPr id="5" name="Slide Number Placeholder 4"/>
          <p:cNvSpPr>
            <a:spLocks noGrp="1"/>
          </p:cNvSpPr>
          <p:nvPr>
            <p:ph type="sldNum" sz="quarter" idx="11"/>
          </p:nvPr>
        </p:nvSpPr>
        <p:spPr/>
        <p:txBody>
          <a:bodyPr/>
          <a:lstStyle/>
          <a:p>
            <a:pPr>
              <a:defRPr/>
            </a:pPr>
            <a:fld id="{602691E1-4255-DC43-931A-4DD315FE3EDA}" type="slidenum">
              <a:rPr lang="en-US"/>
              <a:pPr>
                <a:defRPr/>
              </a:pPr>
              <a:t>26</a:t>
            </a:fld>
            <a:endParaRPr lang="en-US"/>
          </a:p>
        </p:txBody>
      </p:sp>
      <p:sp>
        <p:nvSpPr>
          <p:cNvPr id="271362" name="Rectangle 2"/>
          <p:cNvSpPr>
            <a:spLocks noGrp="1" noChangeArrowheads="1"/>
          </p:cNvSpPr>
          <p:nvPr>
            <p:ph type="body" idx="1"/>
          </p:nvPr>
        </p:nvSpPr>
        <p:spPr>
          <a:xfrm>
            <a:off x="533400" y="1828800"/>
            <a:ext cx="8229600" cy="3252788"/>
          </a:xfrm>
        </p:spPr>
        <p:txBody>
          <a:bodyPr/>
          <a:lstStyle/>
          <a:p>
            <a:pPr marL="533400" indent="-533400" eaLnBrk="1" hangingPunct="1">
              <a:defRPr/>
            </a:pPr>
            <a:r>
              <a:rPr lang="en-US" sz="2800" smtClean="0">
                <a:cs typeface="+mn-cs"/>
              </a:rPr>
              <a:t>The chemistry of an atom arises from its electrons</a:t>
            </a:r>
            <a:r>
              <a:rPr lang="en-US" i="1" smtClean="0">
                <a:cs typeface="+mn-cs"/>
              </a:rPr>
              <a:t>.</a:t>
            </a:r>
          </a:p>
          <a:p>
            <a:pPr marL="533400" indent="-533400" eaLnBrk="1" hangingPunct="1">
              <a:defRPr/>
            </a:pPr>
            <a:r>
              <a:rPr lang="en-US" sz="2800" smtClean="0">
                <a:cs typeface="+mn-cs"/>
              </a:rPr>
              <a:t>Electrons are the parts of atoms that </a:t>
            </a:r>
            <a:r>
              <a:rPr lang="ja-JP" altLang="en-US" sz="2800" smtClean="0">
                <a:latin typeface="Arial"/>
                <a:cs typeface="+mn-cs"/>
              </a:rPr>
              <a:t>“</a:t>
            </a:r>
            <a:r>
              <a:rPr lang="en-US" sz="2800" smtClean="0">
                <a:cs typeface="+mn-cs"/>
              </a:rPr>
              <a:t>intermingle</a:t>
            </a:r>
            <a:r>
              <a:rPr lang="ja-JP" altLang="en-US" sz="2800" smtClean="0">
                <a:latin typeface="Arial"/>
                <a:cs typeface="+mn-cs"/>
              </a:rPr>
              <a:t>”</a:t>
            </a:r>
            <a:r>
              <a:rPr lang="en-US" sz="2800" smtClean="0">
                <a:cs typeface="+mn-cs"/>
              </a:rPr>
              <a:t> when atoms combine to form molecules.</a:t>
            </a:r>
          </a:p>
          <a:p>
            <a:pPr marL="533400" indent="-533400" eaLnBrk="1" hangingPunct="1">
              <a:defRPr/>
            </a:pPr>
            <a:r>
              <a:rPr lang="en-US" sz="2800" smtClean="0">
                <a:cs typeface="+mn-cs"/>
              </a:rPr>
              <a:t>It is the number of electrons that really determines chemical behavior.</a:t>
            </a:r>
          </a:p>
        </p:txBody>
      </p:sp>
      <p:sp>
        <p:nvSpPr>
          <p:cNvPr id="271363" name="Rectangle 3"/>
          <p:cNvSpPr>
            <a:spLocks noGrp="1" noChangeArrowheads="1"/>
          </p:cNvSpPr>
          <p:nvPr>
            <p:ph type="title"/>
          </p:nvPr>
        </p:nvSpPr>
        <p:spPr/>
        <p:txBody>
          <a:bodyPr/>
          <a:lstStyle/>
          <a:p>
            <a:pPr eaLnBrk="1" hangingPunct="1">
              <a:defRPr/>
            </a:pPr>
            <a:r>
              <a:rPr lang="en-US" smtClean="0">
                <a:cs typeface="+mj-cs"/>
              </a:rPr>
              <a:t>Why do different atoms have different chemical properties?</a:t>
            </a:r>
          </a:p>
        </p:txBody>
      </p:sp>
    </p:spTree>
    <p:extLst>
      <p:ext uri="{BB962C8B-B14F-4D97-AF65-F5344CB8AC3E}">
        <p14:creationId xmlns:p14="http://schemas.microsoft.com/office/powerpoint/2010/main" val="18483114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Cengage Learning. All rights reserved</a:t>
            </a:r>
          </a:p>
        </p:txBody>
      </p:sp>
      <p:sp>
        <p:nvSpPr>
          <p:cNvPr id="5" name="Slide Number Placeholder 4"/>
          <p:cNvSpPr>
            <a:spLocks noGrp="1"/>
          </p:cNvSpPr>
          <p:nvPr>
            <p:ph type="sldNum" sz="quarter" idx="11"/>
          </p:nvPr>
        </p:nvSpPr>
        <p:spPr/>
        <p:txBody>
          <a:bodyPr/>
          <a:lstStyle/>
          <a:p>
            <a:pPr>
              <a:defRPr/>
            </a:pPr>
            <a:fld id="{9CBB288C-8354-284E-AEA4-1317AD6C10F5}" type="slidenum">
              <a:rPr lang="en-US"/>
              <a:pPr>
                <a:defRPr/>
              </a:pPr>
              <a:t>27</a:t>
            </a:fld>
            <a:endParaRPr lang="en-US"/>
          </a:p>
        </p:txBody>
      </p:sp>
      <p:sp>
        <p:nvSpPr>
          <p:cNvPr id="287746" name="Rectangle 2"/>
          <p:cNvSpPr>
            <a:spLocks noGrp="1" noChangeArrowheads="1"/>
          </p:cNvSpPr>
          <p:nvPr>
            <p:ph type="body" idx="1"/>
          </p:nvPr>
        </p:nvSpPr>
        <p:spPr>
          <a:xfrm>
            <a:off x="533400" y="1676400"/>
            <a:ext cx="8229600" cy="2825750"/>
          </a:xfrm>
        </p:spPr>
        <p:txBody>
          <a:bodyPr/>
          <a:lstStyle/>
          <a:p>
            <a:pPr marL="533400" indent="-533400" eaLnBrk="1" hangingPunct="1">
              <a:defRPr/>
            </a:pPr>
            <a:r>
              <a:rPr lang="en-US" sz="2800" smtClean="0">
                <a:cs typeface="+mn-cs"/>
              </a:rPr>
              <a:t>Atoms with the same number of protons but different numbers of neutrons</a:t>
            </a:r>
            <a:r>
              <a:rPr lang="en-US" i="1" smtClean="0">
                <a:cs typeface="+mn-cs"/>
              </a:rPr>
              <a:t>.</a:t>
            </a:r>
          </a:p>
          <a:p>
            <a:pPr marL="533400" indent="-533400" eaLnBrk="1" hangingPunct="1">
              <a:defRPr/>
            </a:pPr>
            <a:r>
              <a:rPr lang="en-US" sz="2800" smtClean="0">
                <a:cs typeface="+mn-cs"/>
              </a:rPr>
              <a:t>Show almost identical chemical properties; chemistry of atom is due to its electrons.</a:t>
            </a:r>
          </a:p>
          <a:p>
            <a:pPr marL="533400" indent="-533400" eaLnBrk="1" hangingPunct="1">
              <a:defRPr/>
            </a:pPr>
            <a:r>
              <a:rPr lang="en-US" sz="2800" smtClean="0">
                <a:cs typeface="+mn-cs"/>
              </a:rPr>
              <a:t>In nature most elements contain mixtures of isotopes.</a:t>
            </a:r>
          </a:p>
        </p:txBody>
      </p:sp>
      <p:sp>
        <p:nvSpPr>
          <p:cNvPr id="287747" name="Rectangle 3"/>
          <p:cNvSpPr>
            <a:spLocks noGrp="1" noChangeArrowheads="1"/>
          </p:cNvSpPr>
          <p:nvPr>
            <p:ph type="title"/>
          </p:nvPr>
        </p:nvSpPr>
        <p:spPr/>
        <p:txBody>
          <a:bodyPr/>
          <a:lstStyle/>
          <a:p>
            <a:pPr eaLnBrk="1" hangingPunct="1">
              <a:defRPr/>
            </a:pPr>
            <a:r>
              <a:rPr lang="en-US" smtClean="0">
                <a:cs typeface="+mj-cs"/>
              </a:rPr>
              <a:t>Isotopes</a:t>
            </a:r>
          </a:p>
        </p:txBody>
      </p:sp>
    </p:spTree>
    <p:extLst>
      <p:ext uri="{BB962C8B-B14F-4D97-AF65-F5344CB8AC3E}">
        <p14:creationId xmlns:p14="http://schemas.microsoft.com/office/powerpoint/2010/main" val="24789095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Cengage Learning. All rights reserved</a:t>
            </a:r>
          </a:p>
        </p:txBody>
      </p:sp>
      <p:sp>
        <p:nvSpPr>
          <p:cNvPr id="5" name="Slide Number Placeholder 4"/>
          <p:cNvSpPr>
            <a:spLocks noGrp="1"/>
          </p:cNvSpPr>
          <p:nvPr>
            <p:ph type="sldNum" sz="quarter" idx="11"/>
          </p:nvPr>
        </p:nvSpPr>
        <p:spPr/>
        <p:txBody>
          <a:bodyPr/>
          <a:lstStyle/>
          <a:p>
            <a:pPr>
              <a:defRPr/>
            </a:pPr>
            <a:fld id="{4C715527-EEF2-7841-91D5-D20CC61BD9E3}" type="slidenum">
              <a:rPr lang="en-US"/>
              <a:pPr>
                <a:defRPr/>
              </a:pPr>
              <a:t>28</a:t>
            </a:fld>
            <a:endParaRPr lang="en-US"/>
          </a:p>
        </p:txBody>
      </p:sp>
      <p:sp>
        <p:nvSpPr>
          <p:cNvPr id="289794" name="Rectangle 2"/>
          <p:cNvSpPr>
            <a:spLocks noGrp="1" noChangeArrowheads="1"/>
          </p:cNvSpPr>
          <p:nvPr>
            <p:ph type="title"/>
          </p:nvPr>
        </p:nvSpPr>
        <p:spPr/>
        <p:txBody>
          <a:bodyPr/>
          <a:lstStyle/>
          <a:p>
            <a:pPr eaLnBrk="1" hangingPunct="1">
              <a:defRPr/>
            </a:pPr>
            <a:r>
              <a:rPr lang="en-US" dirty="0" smtClean="0">
                <a:cs typeface="+mj-cs"/>
              </a:rPr>
              <a:t>Two Isotopes of Sodium</a:t>
            </a:r>
          </a:p>
        </p:txBody>
      </p:sp>
      <p:pic>
        <p:nvPicPr>
          <p:cNvPr id="3" name="Picture 2" descr="04p067_f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2149117"/>
            <a:ext cx="8312727" cy="3358342"/>
          </a:xfrm>
          <a:prstGeom prst="rect">
            <a:avLst/>
          </a:prstGeom>
        </p:spPr>
      </p:pic>
    </p:spTree>
    <p:extLst>
      <p:ext uri="{BB962C8B-B14F-4D97-AF65-F5344CB8AC3E}">
        <p14:creationId xmlns:p14="http://schemas.microsoft.com/office/powerpoint/2010/main" val="14655313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Copyright © Cengage Learning. All rights reserved</a:t>
            </a:r>
          </a:p>
        </p:txBody>
      </p:sp>
      <p:sp>
        <p:nvSpPr>
          <p:cNvPr id="7" name="Slide Number Placeholder 4"/>
          <p:cNvSpPr>
            <a:spLocks noGrp="1"/>
          </p:cNvSpPr>
          <p:nvPr>
            <p:ph type="sldNum" sz="quarter" idx="11"/>
          </p:nvPr>
        </p:nvSpPr>
        <p:spPr/>
        <p:txBody>
          <a:bodyPr/>
          <a:lstStyle/>
          <a:p>
            <a:pPr>
              <a:defRPr/>
            </a:pPr>
            <a:fld id="{F5918392-7E5F-B94A-9917-C01B28F2EDC1}" type="slidenum">
              <a:rPr lang="en-US"/>
              <a:pPr>
                <a:defRPr/>
              </a:pPr>
              <a:t>29</a:t>
            </a:fld>
            <a:endParaRPr lang="en-US"/>
          </a:p>
        </p:txBody>
      </p:sp>
      <p:sp>
        <p:nvSpPr>
          <p:cNvPr id="293890" name="Rectangle 2"/>
          <p:cNvSpPr>
            <a:spLocks noGrp="1" noChangeArrowheads="1"/>
          </p:cNvSpPr>
          <p:nvPr>
            <p:ph type="body" idx="1"/>
          </p:nvPr>
        </p:nvSpPr>
        <p:spPr>
          <a:xfrm>
            <a:off x="533400" y="3200400"/>
            <a:ext cx="8229600" cy="2505075"/>
          </a:xfrm>
        </p:spPr>
        <p:txBody>
          <a:bodyPr/>
          <a:lstStyle/>
          <a:p>
            <a:pPr marL="533400" indent="-533400" eaLnBrk="1" hangingPunct="1">
              <a:defRPr/>
            </a:pPr>
            <a:r>
              <a:rPr lang="en-US" sz="2800" dirty="0" smtClean="0">
                <a:cs typeface="+mn-cs"/>
              </a:rPr>
              <a:t>X = the symbol of the element</a:t>
            </a:r>
          </a:p>
          <a:p>
            <a:pPr marL="533400" indent="-533400" eaLnBrk="1" hangingPunct="1">
              <a:defRPr/>
            </a:pPr>
            <a:r>
              <a:rPr lang="en-US" sz="2800" i="1" dirty="0" smtClean="0">
                <a:cs typeface="+mn-cs"/>
              </a:rPr>
              <a:t>A</a:t>
            </a:r>
            <a:r>
              <a:rPr lang="en-US" sz="2800" dirty="0" smtClean="0">
                <a:cs typeface="+mn-cs"/>
              </a:rPr>
              <a:t> = the mass number (# of protons and neutrons)</a:t>
            </a:r>
          </a:p>
          <a:p>
            <a:pPr marL="533400" indent="-533400" eaLnBrk="1" hangingPunct="1">
              <a:defRPr/>
            </a:pPr>
            <a:r>
              <a:rPr lang="en-US" sz="2800" i="1" dirty="0" smtClean="0">
                <a:cs typeface="+mn-cs"/>
              </a:rPr>
              <a:t>Z</a:t>
            </a:r>
            <a:r>
              <a:rPr lang="en-US" sz="2800" dirty="0" smtClean="0">
                <a:cs typeface="+mn-cs"/>
              </a:rPr>
              <a:t> = the atomic number (# of protons)</a:t>
            </a:r>
          </a:p>
          <a:p>
            <a:pPr marL="0" indent="0" eaLnBrk="1" hangingPunct="1">
              <a:buFontTx/>
              <a:buNone/>
              <a:defRPr/>
            </a:pPr>
            <a:endParaRPr lang="en-US" sz="2800" dirty="0" smtClean="0">
              <a:cs typeface="+mn-cs"/>
            </a:endParaRPr>
          </a:p>
        </p:txBody>
      </p:sp>
      <p:sp>
        <p:nvSpPr>
          <p:cNvPr id="293891" name="Rectangle 3"/>
          <p:cNvSpPr>
            <a:spLocks noGrp="1" noChangeArrowheads="1"/>
          </p:cNvSpPr>
          <p:nvPr>
            <p:ph type="title"/>
          </p:nvPr>
        </p:nvSpPr>
        <p:spPr/>
        <p:txBody>
          <a:bodyPr/>
          <a:lstStyle/>
          <a:p>
            <a:pPr eaLnBrk="1" hangingPunct="1">
              <a:defRPr/>
            </a:pPr>
            <a:r>
              <a:rPr lang="en-US" smtClean="0">
                <a:cs typeface="+mj-cs"/>
              </a:rPr>
              <a:t>Isotopes</a:t>
            </a:r>
          </a:p>
        </p:txBody>
      </p:sp>
      <p:sp>
        <p:nvSpPr>
          <p:cNvPr id="293895" name="Rectangle 7"/>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graphicFrame>
        <p:nvGraphicFramePr>
          <p:cNvPr id="293894" name="Object 6"/>
          <p:cNvGraphicFramePr>
            <a:graphicFrameLocks noChangeAspect="1"/>
          </p:cNvGraphicFramePr>
          <p:nvPr/>
        </p:nvGraphicFramePr>
        <p:xfrm>
          <a:off x="3505200" y="2133600"/>
          <a:ext cx="533400" cy="533400"/>
        </p:xfrm>
        <a:graphic>
          <a:graphicData uri="http://schemas.openxmlformats.org/presentationml/2006/ole">
            <mc:AlternateContent xmlns:mc="http://schemas.openxmlformats.org/markup-compatibility/2006">
              <mc:Choice xmlns:v="urn:schemas-microsoft-com:vml" Requires="v">
                <p:oleObj spid="_x0000_s1034" name="Equation" r:id="rId4" imgW="533400" imgH="533400" progId="Equation.3">
                  <p:embed/>
                </p:oleObj>
              </mc:Choice>
              <mc:Fallback>
                <p:oleObj name="Equation" r:id="rId4" imgW="533400" imgH="533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21336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649153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p:txBody>
          <a:bodyPr/>
          <a:lstStyle/>
          <a:p>
            <a:pPr>
              <a:defRPr/>
            </a:pPr>
            <a:r>
              <a:rPr lang="en-US"/>
              <a:t>Copyright © Cengage Learning. All rights reserved</a:t>
            </a:r>
          </a:p>
        </p:txBody>
      </p:sp>
      <p:sp>
        <p:nvSpPr>
          <p:cNvPr id="4" name="Slide Number Placeholder 4"/>
          <p:cNvSpPr>
            <a:spLocks noGrp="1"/>
          </p:cNvSpPr>
          <p:nvPr>
            <p:ph type="sldNum" sz="quarter" idx="11"/>
          </p:nvPr>
        </p:nvSpPr>
        <p:spPr/>
        <p:txBody>
          <a:bodyPr/>
          <a:lstStyle/>
          <a:p>
            <a:pPr>
              <a:defRPr/>
            </a:pPr>
            <a:fld id="{2EE5A88F-0B20-0148-A86C-6FDD166B6A1E}" type="slidenum">
              <a:rPr lang="en-US"/>
              <a:pPr>
                <a:defRPr/>
              </a:pPr>
              <a:t>3</a:t>
            </a:fld>
            <a:endParaRPr lang="en-US"/>
          </a:p>
        </p:txBody>
      </p:sp>
      <p:pic>
        <p:nvPicPr>
          <p:cNvPr id="2" name="Picture 1" descr="04p057_t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1269165"/>
            <a:ext cx="8312727" cy="5109556"/>
          </a:xfrm>
          <a:prstGeom prst="rect">
            <a:avLst/>
          </a:prstGeom>
        </p:spPr>
      </p:pic>
    </p:spTree>
    <p:extLst>
      <p:ext uri="{BB962C8B-B14F-4D97-AF65-F5344CB8AC3E}">
        <p14:creationId xmlns:p14="http://schemas.microsoft.com/office/powerpoint/2010/main" val="22530249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0"/>
          </p:nvPr>
        </p:nvSpPr>
        <p:spPr/>
        <p:txBody>
          <a:bodyPr/>
          <a:lstStyle/>
          <a:p>
            <a:pPr>
              <a:defRPr/>
            </a:pPr>
            <a:r>
              <a:rPr lang="en-US"/>
              <a:t>Copyright © Cengage Learning. All rights reserved</a:t>
            </a:r>
          </a:p>
        </p:txBody>
      </p:sp>
      <p:sp>
        <p:nvSpPr>
          <p:cNvPr id="11" name="Slide Number Placeholder 5"/>
          <p:cNvSpPr>
            <a:spLocks noGrp="1"/>
          </p:cNvSpPr>
          <p:nvPr>
            <p:ph type="sldNum" sz="quarter" idx="11"/>
          </p:nvPr>
        </p:nvSpPr>
        <p:spPr/>
        <p:txBody>
          <a:bodyPr/>
          <a:lstStyle/>
          <a:p>
            <a:pPr>
              <a:defRPr/>
            </a:pPr>
            <a:fld id="{BD7C3987-B86D-564D-85D5-611A42EAA3CB}" type="slidenum">
              <a:rPr lang="en-US"/>
              <a:pPr>
                <a:defRPr/>
              </a:pPr>
              <a:t>30</a:t>
            </a:fld>
            <a:endParaRPr lang="en-US"/>
          </a:p>
        </p:txBody>
      </p:sp>
      <p:sp>
        <p:nvSpPr>
          <p:cNvPr id="295939" name="Rectangle 3"/>
          <p:cNvSpPr>
            <a:spLocks noGrp="1" noChangeArrowheads="1"/>
          </p:cNvSpPr>
          <p:nvPr>
            <p:ph type="title"/>
          </p:nvPr>
        </p:nvSpPr>
        <p:spPr/>
        <p:txBody>
          <a:bodyPr/>
          <a:lstStyle/>
          <a:p>
            <a:pPr eaLnBrk="1" hangingPunct="1">
              <a:defRPr/>
            </a:pPr>
            <a:r>
              <a:rPr lang="en-US" smtClean="0">
                <a:cs typeface="+mj-cs"/>
              </a:rPr>
              <a:t>Isotopes – An Example</a:t>
            </a:r>
          </a:p>
        </p:txBody>
      </p:sp>
      <p:sp>
        <p:nvSpPr>
          <p:cNvPr id="295938" name="Rectangle 2"/>
          <p:cNvSpPr>
            <a:spLocks noGrp="1" noChangeArrowheads="1"/>
          </p:cNvSpPr>
          <p:nvPr>
            <p:ph type="body" sz="half" idx="1"/>
          </p:nvPr>
        </p:nvSpPr>
        <p:spPr>
          <a:xfrm>
            <a:off x="457200" y="3124200"/>
            <a:ext cx="4038600" cy="2794000"/>
          </a:xfrm>
        </p:spPr>
        <p:txBody>
          <a:bodyPr/>
          <a:lstStyle/>
          <a:p>
            <a:pPr marL="533400" indent="-533400" eaLnBrk="1" hangingPunct="1">
              <a:defRPr/>
            </a:pPr>
            <a:r>
              <a:rPr lang="en-US" sz="2400" smtClean="0">
                <a:cs typeface="+mn-cs"/>
              </a:rPr>
              <a:t>C = the symbol for </a:t>
            </a:r>
            <a:r>
              <a:rPr lang="en-US" sz="2400" smtClean="0">
                <a:solidFill>
                  <a:srgbClr val="0000FF"/>
                </a:solidFill>
                <a:cs typeface="+mn-cs"/>
              </a:rPr>
              <a:t>carbon</a:t>
            </a:r>
          </a:p>
          <a:p>
            <a:pPr marL="533400" indent="-533400" eaLnBrk="1" hangingPunct="1">
              <a:defRPr/>
            </a:pPr>
            <a:r>
              <a:rPr lang="en-US" sz="2400" smtClean="0">
                <a:cs typeface="+mn-cs"/>
              </a:rPr>
              <a:t>6 = the atomic number (</a:t>
            </a:r>
            <a:r>
              <a:rPr lang="en-US" sz="2400" smtClean="0">
                <a:solidFill>
                  <a:srgbClr val="0000FF"/>
                </a:solidFill>
                <a:cs typeface="+mn-cs"/>
              </a:rPr>
              <a:t>6 protons</a:t>
            </a:r>
            <a:r>
              <a:rPr lang="en-US" sz="2400" smtClean="0">
                <a:cs typeface="+mn-cs"/>
              </a:rPr>
              <a:t>)</a:t>
            </a:r>
          </a:p>
          <a:p>
            <a:pPr marL="533400" indent="-533400" eaLnBrk="1" hangingPunct="1">
              <a:defRPr/>
            </a:pPr>
            <a:r>
              <a:rPr lang="en-US" sz="2400" smtClean="0">
                <a:cs typeface="+mn-cs"/>
              </a:rPr>
              <a:t>14 = the mass number (</a:t>
            </a:r>
            <a:r>
              <a:rPr lang="en-US" sz="2400" smtClean="0">
                <a:solidFill>
                  <a:srgbClr val="0000FF"/>
                </a:solidFill>
                <a:cs typeface="+mn-cs"/>
              </a:rPr>
              <a:t>6 protons and 8 neutrons</a:t>
            </a:r>
            <a:r>
              <a:rPr lang="en-US" sz="2400" smtClean="0">
                <a:cs typeface="+mn-cs"/>
              </a:rPr>
              <a:t>)</a:t>
            </a:r>
          </a:p>
        </p:txBody>
      </p:sp>
      <p:sp>
        <p:nvSpPr>
          <p:cNvPr id="295946" name="Rectangle 10"/>
          <p:cNvSpPr>
            <a:spLocks noGrp="1" noChangeArrowheads="1"/>
          </p:cNvSpPr>
          <p:nvPr>
            <p:ph type="body" sz="half" idx="2"/>
          </p:nvPr>
        </p:nvSpPr>
        <p:spPr>
          <a:xfrm>
            <a:off x="4648200" y="3124200"/>
            <a:ext cx="3733800" cy="2794000"/>
          </a:xfrm>
        </p:spPr>
        <p:txBody>
          <a:bodyPr/>
          <a:lstStyle/>
          <a:p>
            <a:pPr eaLnBrk="1" hangingPunct="1">
              <a:defRPr/>
            </a:pPr>
            <a:r>
              <a:rPr lang="en-US" sz="2400" smtClean="0">
                <a:cs typeface="+mn-cs"/>
              </a:rPr>
              <a:t>C = the symbol for </a:t>
            </a:r>
            <a:r>
              <a:rPr lang="en-US" sz="2400" smtClean="0">
                <a:solidFill>
                  <a:srgbClr val="0000FF"/>
                </a:solidFill>
                <a:cs typeface="+mn-cs"/>
              </a:rPr>
              <a:t>carbon</a:t>
            </a:r>
          </a:p>
          <a:p>
            <a:pPr eaLnBrk="1" hangingPunct="1">
              <a:defRPr/>
            </a:pPr>
            <a:r>
              <a:rPr lang="en-US" sz="2400" smtClean="0">
                <a:cs typeface="+mn-cs"/>
              </a:rPr>
              <a:t>6 = the atomic number (</a:t>
            </a:r>
            <a:r>
              <a:rPr lang="en-US" sz="2400" smtClean="0">
                <a:solidFill>
                  <a:srgbClr val="0000FF"/>
                </a:solidFill>
                <a:cs typeface="+mn-cs"/>
              </a:rPr>
              <a:t>6 protons</a:t>
            </a:r>
            <a:r>
              <a:rPr lang="en-US" sz="2400" smtClean="0">
                <a:cs typeface="+mn-cs"/>
              </a:rPr>
              <a:t>)</a:t>
            </a:r>
          </a:p>
          <a:p>
            <a:pPr eaLnBrk="1" hangingPunct="1">
              <a:defRPr/>
            </a:pPr>
            <a:r>
              <a:rPr lang="en-US" sz="2400" smtClean="0">
                <a:cs typeface="+mn-cs"/>
              </a:rPr>
              <a:t>12 = the mass number (</a:t>
            </a:r>
            <a:r>
              <a:rPr lang="en-US" sz="2400" smtClean="0">
                <a:solidFill>
                  <a:srgbClr val="0000FF"/>
                </a:solidFill>
                <a:cs typeface="+mn-cs"/>
              </a:rPr>
              <a:t>6 protons and 6 neutrons</a:t>
            </a:r>
            <a:r>
              <a:rPr lang="en-US" sz="2400" smtClean="0">
                <a:cs typeface="+mn-cs"/>
              </a:rPr>
              <a:t>)</a:t>
            </a:r>
            <a:endParaRPr lang="en-US" sz="2000" smtClean="0">
              <a:cs typeface="+mn-cs"/>
            </a:endParaRPr>
          </a:p>
        </p:txBody>
      </p:sp>
      <p:sp>
        <p:nvSpPr>
          <p:cNvPr id="295940" name="Rectangle 4"/>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295943" name="Rectangle 7"/>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graphicFrame>
        <p:nvGraphicFramePr>
          <p:cNvPr id="295942" name="Object 6"/>
          <p:cNvGraphicFramePr>
            <a:graphicFrameLocks noChangeAspect="1"/>
          </p:cNvGraphicFramePr>
          <p:nvPr/>
        </p:nvGraphicFramePr>
        <p:xfrm>
          <a:off x="1981200" y="1981200"/>
          <a:ext cx="600075" cy="533400"/>
        </p:xfrm>
        <a:graphic>
          <a:graphicData uri="http://schemas.openxmlformats.org/presentationml/2006/ole">
            <mc:AlternateContent xmlns:mc="http://schemas.openxmlformats.org/markup-compatibility/2006">
              <mc:Choice xmlns:v="urn:schemas-microsoft-com:vml" Requires="v">
                <p:oleObj spid="_x0000_s2063" name="Equation" r:id="rId4" imgW="596900" imgH="533400" progId="Equation.DSMT4">
                  <p:embed/>
                </p:oleObj>
              </mc:Choice>
              <mc:Fallback>
                <p:oleObj name="Equation" r:id="rId4" imgW="596900" imgH="533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981200"/>
                        <a:ext cx="6000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5945" name="Rectangle 9"/>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graphicFrame>
        <p:nvGraphicFramePr>
          <p:cNvPr id="295944" name="Object 8"/>
          <p:cNvGraphicFramePr>
            <a:graphicFrameLocks noChangeAspect="1"/>
          </p:cNvGraphicFramePr>
          <p:nvPr/>
        </p:nvGraphicFramePr>
        <p:xfrm>
          <a:off x="5943600" y="1981200"/>
          <a:ext cx="600075" cy="533400"/>
        </p:xfrm>
        <a:graphic>
          <a:graphicData uri="http://schemas.openxmlformats.org/presentationml/2006/ole">
            <mc:AlternateContent xmlns:mc="http://schemas.openxmlformats.org/markup-compatibility/2006">
              <mc:Choice xmlns:v="urn:schemas-microsoft-com:vml" Requires="v">
                <p:oleObj spid="_x0000_s2064" name="Equation" r:id="rId6" imgW="596900" imgH="533400" progId="Equation.3">
                  <p:embed/>
                </p:oleObj>
              </mc:Choice>
              <mc:Fallback>
                <p:oleObj name="Equation" r:id="rId6" imgW="596900" imgH="533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1981200"/>
                        <a:ext cx="6000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036302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Copyright © Cengage Learning. All rights reserved</a:t>
            </a:r>
          </a:p>
        </p:txBody>
      </p:sp>
      <p:sp>
        <p:nvSpPr>
          <p:cNvPr id="6" name="Slide Number Placeholder 4"/>
          <p:cNvSpPr>
            <a:spLocks noGrp="1"/>
          </p:cNvSpPr>
          <p:nvPr>
            <p:ph type="sldNum" sz="quarter" idx="11"/>
          </p:nvPr>
        </p:nvSpPr>
        <p:spPr/>
        <p:txBody>
          <a:bodyPr/>
          <a:lstStyle/>
          <a:p>
            <a:pPr>
              <a:defRPr/>
            </a:pPr>
            <a:fld id="{2F3D607C-F404-CB41-A954-9EE88340FCCE}" type="slidenum">
              <a:rPr lang="en-US"/>
              <a:pPr>
                <a:defRPr/>
              </a:pPr>
              <a:t>31</a:t>
            </a:fld>
            <a:endParaRPr lang="en-US"/>
          </a:p>
        </p:txBody>
      </p:sp>
      <p:sp>
        <p:nvSpPr>
          <p:cNvPr id="291842" name="Rectangle 2"/>
          <p:cNvSpPr>
            <a:spLocks noGrp="1" noChangeArrowheads="1"/>
          </p:cNvSpPr>
          <p:nvPr>
            <p:ph type="title"/>
          </p:nvPr>
        </p:nvSpPr>
        <p:spPr>
          <a:xfrm>
            <a:off x="1524000" y="1143000"/>
            <a:ext cx="7086600" cy="533400"/>
          </a:xfrm>
        </p:spPr>
        <p:txBody>
          <a:bodyPr/>
          <a:lstStyle/>
          <a:p>
            <a:pPr eaLnBrk="1" hangingPunct="1">
              <a:defRPr/>
            </a:pPr>
            <a:r>
              <a:rPr lang="en-US" smtClean="0">
                <a:cs typeface="+mj-cs"/>
              </a:rPr>
              <a:t>Exercise</a:t>
            </a:r>
          </a:p>
        </p:txBody>
      </p:sp>
      <p:sp>
        <p:nvSpPr>
          <p:cNvPr id="291843" name="Rectangle 3"/>
          <p:cNvSpPr>
            <a:spLocks noGrp="1" noChangeArrowheads="1"/>
          </p:cNvSpPr>
          <p:nvPr>
            <p:ph type="body" idx="1"/>
          </p:nvPr>
        </p:nvSpPr>
        <p:spPr>
          <a:xfrm>
            <a:off x="381000" y="2133600"/>
            <a:ext cx="8229600" cy="3435350"/>
          </a:xfrm>
        </p:spPr>
        <p:txBody>
          <a:bodyPr/>
          <a:lstStyle/>
          <a:p>
            <a:pPr eaLnBrk="1" hangingPunct="1">
              <a:buFontTx/>
              <a:buNone/>
              <a:defRPr/>
            </a:pPr>
            <a:r>
              <a:rPr lang="en-US" smtClean="0">
                <a:cs typeface="+mn-cs"/>
              </a:rPr>
              <a:t>	</a:t>
            </a:r>
            <a:r>
              <a:rPr lang="en-US" sz="2800" smtClean="0">
                <a:cs typeface="+mn-cs"/>
              </a:rPr>
              <a:t>A certain isotope X contains 23 protons and 28 neutrons.  </a:t>
            </a:r>
          </a:p>
          <a:p>
            <a:pPr eaLnBrk="1" hangingPunct="1">
              <a:defRPr/>
            </a:pPr>
            <a:r>
              <a:rPr lang="en-US" sz="2800" smtClean="0">
                <a:cs typeface="+mn-cs"/>
              </a:rPr>
              <a:t>What is the </a:t>
            </a:r>
            <a:r>
              <a:rPr lang="en-US" sz="2800" smtClean="0">
                <a:solidFill>
                  <a:srgbClr val="0000FF"/>
                </a:solidFill>
                <a:cs typeface="+mn-cs"/>
              </a:rPr>
              <a:t>mass number</a:t>
            </a:r>
            <a:r>
              <a:rPr lang="en-US" sz="2800" smtClean="0">
                <a:cs typeface="+mn-cs"/>
              </a:rPr>
              <a:t> of this isotope?</a:t>
            </a:r>
          </a:p>
          <a:p>
            <a:pPr eaLnBrk="1" hangingPunct="1">
              <a:defRPr/>
            </a:pPr>
            <a:r>
              <a:rPr lang="en-US" sz="2800" smtClean="0">
                <a:cs typeface="+mn-cs"/>
              </a:rPr>
              <a:t>Identify the </a:t>
            </a:r>
            <a:r>
              <a:rPr lang="en-US" sz="2800" smtClean="0">
                <a:solidFill>
                  <a:srgbClr val="0000FF"/>
                </a:solidFill>
                <a:cs typeface="+mn-cs"/>
              </a:rPr>
              <a:t>element</a:t>
            </a:r>
            <a:r>
              <a:rPr lang="en-US" sz="2800" smtClean="0">
                <a:cs typeface="+mn-cs"/>
              </a:rPr>
              <a:t>.</a:t>
            </a:r>
          </a:p>
          <a:p>
            <a:pPr eaLnBrk="1" hangingPunct="1">
              <a:buFontTx/>
              <a:buNone/>
              <a:defRPr/>
            </a:pPr>
            <a:endParaRPr lang="en-US" sz="2800" smtClean="0">
              <a:cs typeface="+mn-cs"/>
            </a:endParaRPr>
          </a:p>
          <a:p>
            <a:pPr eaLnBrk="1" hangingPunct="1">
              <a:buFontTx/>
              <a:buNone/>
              <a:defRPr/>
            </a:pPr>
            <a:r>
              <a:rPr lang="en-US" sz="2800" smtClean="0">
                <a:cs typeface="+mn-cs"/>
              </a:rPr>
              <a:t>			</a:t>
            </a:r>
            <a:r>
              <a:rPr lang="en-US" smtClean="0">
                <a:solidFill>
                  <a:srgbClr val="009900"/>
                </a:solidFill>
                <a:cs typeface="+mn-cs"/>
              </a:rPr>
              <a:t>Mass Number = 51</a:t>
            </a:r>
          </a:p>
          <a:p>
            <a:pPr eaLnBrk="1" hangingPunct="1">
              <a:buFontTx/>
              <a:buNone/>
              <a:defRPr/>
            </a:pPr>
            <a:r>
              <a:rPr lang="en-US" smtClean="0">
                <a:solidFill>
                  <a:srgbClr val="009900"/>
                </a:solidFill>
                <a:cs typeface="+mn-cs"/>
              </a:rPr>
              <a:t>			Vanadium</a:t>
            </a:r>
          </a:p>
        </p:txBody>
      </p:sp>
      <p:pic>
        <p:nvPicPr>
          <p:cNvPr id="75781" name="Picture 4" descr="MMj0189251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91029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Copyright © Cengage Learning. All rights reserved</a:t>
            </a:r>
          </a:p>
        </p:txBody>
      </p:sp>
      <p:sp>
        <p:nvSpPr>
          <p:cNvPr id="6" name="Slide Number Placeholder 4"/>
          <p:cNvSpPr>
            <a:spLocks noGrp="1"/>
          </p:cNvSpPr>
          <p:nvPr>
            <p:ph type="sldNum" sz="quarter" idx="11"/>
          </p:nvPr>
        </p:nvSpPr>
        <p:spPr/>
        <p:txBody>
          <a:bodyPr/>
          <a:lstStyle/>
          <a:p>
            <a:pPr>
              <a:defRPr/>
            </a:pPr>
            <a:fld id="{345512B2-B1F4-D449-AC3F-B3C5921A0DA4}" type="slidenum">
              <a:rPr lang="en-US"/>
              <a:pPr>
                <a:defRPr/>
              </a:pPr>
              <a:t>32</a:t>
            </a:fld>
            <a:endParaRPr lang="en-US"/>
          </a:p>
        </p:txBody>
      </p:sp>
      <p:sp>
        <p:nvSpPr>
          <p:cNvPr id="308226" name="Rectangle 2"/>
          <p:cNvSpPr>
            <a:spLocks noGrp="1" noChangeArrowheads="1"/>
          </p:cNvSpPr>
          <p:nvPr>
            <p:ph type="body" idx="1"/>
          </p:nvPr>
        </p:nvSpPr>
        <p:spPr>
          <a:xfrm>
            <a:off x="533400" y="1676400"/>
            <a:ext cx="8229600" cy="822325"/>
          </a:xfrm>
        </p:spPr>
        <p:txBody>
          <a:bodyPr/>
          <a:lstStyle/>
          <a:p>
            <a:pPr marL="533400" indent="-533400" eaLnBrk="1" hangingPunct="1">
              <a:defRPr/>
            </a:pPr>
            <a:r>
              <a:rPr lang="en-US" smtClean="0">
                <a:cs typeface="+mn-cs"/>
              </a:rPr>
              <a:t>The periodic table shows all of the known elements in order of increasing atomic number.</a:t>
            </a:r>
            <a:endParaRPr lang="en-US" sz="2800" smtClean="0">
              <a:solidFill>
                <a:srgbClr val="FF0000"/>
              </a:solidFill>
              <a:cs typeface="+mn-cs"/>
            </a:endParaRPr>
          </a:p>
        </p:txBody>
      </p:sp>
      <p:sp>
        <p:nvSpPr>
          <p:cNvPr id="308227" name="Rectangle 3"/>
          <p:cNvSpPr>
            <a:spLocks noGrp="1" noChangeArrowheads="1"/>
          </p:cNvSpPr>
          <p:nvPr>
            <p:ph type="title"/>
          </p:nvPr>
        </p:nvSpPr>
        <p:spPr/>
        <p:txBody>
          <a:bodyPr/>
          <a:lstStyle/>
          <a:p>
            <a:pPr eaLnBrk="1" hangingPunct="1">
              <a:defRPr/>
            </a:pPr>
            <a:r>
              <a:rPr lang="en-US" dirty="0" smtClean="0">
                <a:cs typeface="+mj-cs"/>
              </a:rPr>
              <a:t>The Periodic Table</a:t>
            </a:r>
          </a:p>
        </p:txBody>
      </p:sp>
      <p:pic>
        <p:nvPicPr>
          <p:cNvPr id="2" name="Picture 1" descr="04p071_f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6008" y="2503008"/>
            <a:ext cx="5060592" cy="4105828"/>
          </a:xfrm>
          <a:prstGeom prst="rect">
            <a:avLst/>
          </a:prstGeom>
        </p:spPr>
      </p:pic>
    </p:spTree>
    <p:extLst>
      <p:ext uri="{BB962C8B-B14F-4D97-AF65-F5344CB8AC3E}">
        <p14:creationId xmlns:p14="http://schemas.microsoft.com/office/powerpoint/2010/main" val="41567495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Cengage Learning. All rights reserved</a:t>
            </a:r>
          </a:p>
        </p:txBody>
      </p:sp>
      <p:sp>
        <p:nvSpPr>
          <p:cNvPr id="5" name="Slide Number Placeholder 4"/>
          <p:cNvSpPr>
            <a:spLocks noGrp="1"/>
          </p:cNvSpPr>
          <p:nvPr>
            <p:ph type="sldNum" sz="quarter" idx="11"/>
          </p:nvPr>
        </p:nvSpPr>
        <p:spPr/>
        <p:txBody>
          <a:bodyPr/>
          <a:lstStyle/>
          <a:p>
            <a:pPr>
              <a:defRPr/>
            </a:pPr>
            <a:fld id="{BB0333FA-B324-DA4B-B762-F3C55CA2B12D}" type="slidenum">
              <a:rPr lang="en-US"/>
              <a:pPr>
                <a:defRPr/>
              </a:pPr>
              <a:t>33</a:t>
            </a:fld>
            <a:endParaRPr lang="en-US"/>
          </a:p>
        </p:txBody>
      </p:sp>
      <p:sp>
        <p:nvSpPr>
          <p:cNvPr id="314370" name="Rectangle 2"/>
          <p:cNvSpPr>
            <a:spLocks noGrp="1" noChangeArrowheads="1"/>
          </p:cNvSpPr>
          <p:nvPr>
            <p:ph type="body" idx="1"/>
          </p:nvPr>
        </p:nvSpPr>
        <p:spPr>
          <a:xfrm>
            <a:off x="533400" y="1676400"/>
            <a:ext cx="8229600" cy="2398713"/>
          </a:xfrm>
        </p:spPr>
        <p:txBody>
          <a:bodyPr/>
          <a:lstStyle/>
          <a:p>
            <a:pPr marL="533400" indent="-533400" eaLnBrk="1" hangingPunct="1">
              <a:defRPr/>
            </a:pPr>
            <a:r>
              <a:rPr lang="en-US" sz="2800" i="1" smtClean="0">
                <a:cs typeface="+mn-cs"/>
              </a:rPr>
              <a:t>Metals vs. Nonmetals</a:t>
            </a:r>
          </a:p>
          <a:p>
            <a:pPr marL="533400" indent="-533400" eaLnBrk="1" hangingPunct="1">
              <a:defRPr/>
            </a:pPr>
            <a:r>
              <a:rPr lang="en-US" sz="2800" i="1" smtClean="0">
                <a:cs typeface="+mn-cs"/>
              </a:rPr>
              <a:t>Groups or Families</a:t>
            </a:r>
            <a:r>
              <a:rPr lang="en-US" sz="2800" smtClean="0">
                <a:cs typeface="+mn-cs"/>
              </a:rPr>
              <a:t> – elements in the same vertical columns; have similar chemical properties</a:t>
            </a:r>
          </a:p>
          <a:p>
            <a:pPr marL="533400" indent="-533400" eaLnBrk="1" hangingPunct="1">
              <a:defRPr/>
            </a:pPr>
            <a:r>
              <a:rPr lang="en-US" sz="2800" i="1" smtClean="0">
                <a:cs typeface="+mn-cs"/>
              </a:rPr>
              <a:t>Periods –</a:t>
            </a:r>
            <a:r>
              <a:rPr lang="en-US" sz="2800" smtClean="0">
                <a:cs typeface="+mn-cs"/>
              </a:rPr>
              <a:t> horizontal rows of elements</a:t>
            </a:r>
          </a:p>
        </p:txBody>
      </p:sp>
      <p:sp>
        <p:nvSpPr>
          <p:cNvPr id="314371" name="Rectangle 3"/>
          <p:cNvSpPr>
            <a:spLocks noGrp="1" noChangeArrowheads="1"/>
          </p:cNvSpPr>
          <p:nvPr>
            <p:ph type="title"/>
          </p:nvPr>
        </p:nvSpPr>
        <p:spPr/>
        <p:txBody>
          <a:bodyPr/>
          <a:lstStyle/>
          <a:p>
            <a:pPr eaLnBrk="1" hangingPunct="1">
              <a:defRPr/>
            </a:pPr>
            <a:r>
              <a:rPr lang="en-US" smtClean="0">
                <a:cs typeface="+mj-cs"/>
              </a:rPr>
              <a:t>The Periodic Table</a:t>
            </a:r>
          </a:p>
        </p:txBody>
      </p:sp>
    </p:spTree>
    <p:extLst>
      <p:ext uri="{BB962C8B-B14F-4D97-AF65-F5344CB8AC3E}">
        <p14:creationId xmlns:p14="http://schemas.microsoft.com/office/powerpoint/2010/main" val="12896680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Copyright © Cengage Learning. All rights reserved</a:t>
            </a:r>
          </a:p>
        </p:txBody>
      </p:sp>
      <p:sp>
        <p:nvSpPr>
          <p:cNvPr id="6" name="Slide Number Placeholder 4"/>
          <p:cNvSpPr>
            <a:spLocks noGrp="1"/>
          </p:cNvSpPr>
          <p:nvPr>
            <p:ph type="sldNum" sz="quarter" idx="11"/>
          </p:nvPr>
        </p:nvSpPr>
        <p:spPr/>
        <p:txBody>
          <a:bodyPr/>
          <a:lstStyle/>
          <a:p>
            <a:pPr>
              <a:defRPr/>
            </a:pPr>
            <a:fld id="{BA115555-7DF3-7F43-A085-FE343AD495AD}" type="slidenum">
              <a:rPr lang="en-US"/>
              <a:pPr>
                <a:defRPr/>
              </a:pPr>
              <a:t>34</a:t>
            </a:fld>
            <a:endParaRPr lang="en-US"/>
          </a:p>
        </p:txBody>
      </p:sp>
      <p:sp>
        <p:nvSpPr>
          <p:cNvPr id="316418" name="Rectangle 2"/>
          <p:cNvSpPr>
            <a:spLocks noGrp="1" noChangeArrowheads="1"/>
          </p:cNvSpPr>
          <p:nvPr>
            <p:ph type="body" idx="1"/>
          </p:nvPr>
        </p:nvSpPr>
        <p:spPr>
          <a:xfrm>
            <a:off x="533400" y="1676400"/>
            <a:ext cx="8229600" cy="4762500"/>
          </a:xfrm>
        </p:spPr>
        <p:txBody>
          <a:bodyPr/>
          <a:lstStyle/>
          <a:p>
            <a:pPr marL="533400" indent="-533400" eaLnBrk="1" hangingPunct="1">
              <a:buFontTx/>
              <a:buNone/>
              <a:defRPr/>
            </a:pPr>
            <a:endParaRPr lang="en-US" sz="2800" smtClean="0">
              <a:solidFill>
                <a:srgbClr val="FF0000"/>
              </a:solidFill>
              <a:cs typeface="+mn-cs"/>
            </a:endParaRPr>
          </a:p>
          <a:p>
            <a:pPr marL="533400" indent="-533400" eaLnBrk="1" hangingPunct="1">
              <a:buFontTx/>
              <a:buNone/>
              <a:defRPr/>
            </a:pPr>
            <a:endParaRPr lang="en-US" sz="2800" smtClean="0">
              <a:solidFill>
                <a:srgbClr val="FF0000"/>
              </a:solidFill>
              <a:cs typeface="+mn-cs"/>
            </a:endParaRPr>
          </a:p>
          <a:p>
            <a:pPr marL="533400" indent="-533400" eaLnBrk="1" hangingPunct="1">
              <a:buFontTx/>
              <a:buNone/>
              <a:defRPr/>
            </a:pPr>
            <a:endParaRPr lang="en-US" sz="2800" smtClean="0">
              <a:solidFill>
                <a:srgbClr val="FF0000"/>
              </a:solidFill>
              <a:cs typeface="+mn-cs"/>
            </a:endParaRPr>
          </a:p>
          <a:p>
            <a:pPr marL="533400" indent="-533400" eaLnBrk="1" hangingPunct="1">
              <a:buFontTx/>
              <a:buNone/>
              <a:defRPr/>
            </a:pPr>
            <a:endParaRPr lang="en-US" sz="2800" smtClean="0">
              <a:solidFill>
                <a:srgbClr val="FF0000"/>
              </a:solidFill>
              <a:cs typeface="+mn-cs"/>
            </a:endParaRPr>
          </a:p>
          <a:p>
            <a:pPr marL="533400" indent="-533400" eaLnBrk="1" hangingPunct="1">
              <a:buFontTx/>
              <a:buNone/>
              <a:defRPr/>
            </a:pPr>
            <a:endParaRPr lang="en-US" sz="2800" smtClean="0">
              <a:solidFill>
                <a:srgbClr val="FF0000"/>
              </a:solidFill>
              <a:cs typeface="+mn-cs"/>
            </a:endParaRPr>
          </a:p>
          <a:p>
            <a:pPr marL="533400" indent="-533400" eaLnBrk="1" hangingPunct="1">
              <a:buFontTx/>
              <a:buNone/>
              <a:defRPr/>
            </a:pPr>
            <a:endParaRPr lang="en-US" sz="2800" smtClean="0">
              <a:solidFill>
                <a:srgbClr val="FF0000"/>
              </a:solidFill>
              <a:cs typeface="+mn-cs"/>
            </a:endParaRPr>
          </a:p>
          <a:p>
            <a:pPr marL="533400" indent="-533400" eaLnBrk="1" hangingPunct="1">
              <a:defRPr/>
            </a:pPr>
            <a:r>
              <a:rPr lang="en-US" smtClean="0">
                <a:cs typeface="+mn-cs"/>
              </a:rPr>
              <a:t>Most elements are metals and occur on the left side.</a:t>
            </a:r>
            <a:endParaRPr lang="en-US" sz="2800" smtClean="0">
              <a:cs typeface="+mn-cs"/>
            </a:endParaRPr>
          </a:p>
          <a:p>
            <a:pPr marL="533400" indent="-533400" eaLnBrk="1" hangingPunct="1">
              <a:defRPr/>
            </a:pPr>
            <a:r>
              <a:rPr lang="en-US" smtClean="0">
                <a:cs typeface="+mn-cs"/>
              </a:rPr>
              <a:t>The nonmetals appear on the right side.</a:t>
            </a:r>
          </a:p>
          <a:p>
            <a:pPr marL="533400" indent="-533400" eaLnBrk="1" hangingPunct="1">
              <a:defRPr/>
            </a:pPr>
            <a:r>
              <a:rPr lang="en-US" smtClean="0">
                <a:cs typeface="+mn-cs"/>
              </a:rPr>
              <a:t>Metalloids are elements that have some metallic and some nonmetallic properties.</a:t>
            </a:r>
          </a:p>
        </p:txBody>
      </p:sp>
      <p:sp>
        <p:nvSpPr>
          <p:cNvPr id="316419" name="Rectangle 3"/>
          <p:cNvSpPr>
            <a:spLocks noGrp="1" noChangeArrowheads="1"/>
          </p:cNvSpPr>
          <p:nvPr>
            <p:ph type="title"/>
          </p:nvPr>
        </p:nvSpPr>
        <p:spPr/>
        <p:txBody>
          <a:bodyPr/>
          <a:lstStyle/>
          <a:p>
            <a:pPr eaLnBrk="1" hangingPunct="1">
              <a:defRPr/>
            </a:pPr>
            <a:r>
              <a:rPr lang="en-US" dirty="0" smtClean="0">
                <a:cs typeface="+mj-cs"/>
              </a:rPr>
              <a:t>The Periodic Table</a:t>
            </a:r>
          </a:p>
        </p:txBody>
      </p:sp>
      <p:pic>
        <p:nvPicPr>
          <p:cNvPr id="9" name="Picture 8" descr="04p073_f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534" y="1696750"/>
            <a:ext cx="6978932" cy="2977678"/>
          </a:xfrm>
          <a:prstGeom prst="rect">
            <a:avLst/>
          </a:prstGeom>
        </p:spPr>
      </p:pic>
    </p:spTree>
    <p:extLst>
      <p:ext uri="{BB962C8B-B14F-4D97-AF65-F5344CB8AC3E}">
        <p14:creationId xmlns:p14="http://schemas.microsoft.com/office/powerpoint/2010/main" val="945051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Cengage Learning. All rights reserved</a:t>
            </a:r>
          </a:p>
        </p:txBody>
      </p:sp>
      <p:sp>
        <p:nvSpPr>
          <p:cNvPr id="5" name="Slide Number Placeholder 4"/>
          <p:cNvSpPr>
            <a:spLocks noGrp="1"/>
          </p:cNvSpPr>
          <p:nvPr>
            <p:ph type="sldNum" sz="quarter" idx="11"/>
          </p:nvPr>
        </p:nvSpPr>
        <p:spPr/>
        <p:txBody>
          <a:bodyPr/>
          <a:lstStyle/>
          <a:p>
            <a:pPr>
              <a:defRPr/>
            </a:pPr>
            <a:fld id="{39D89088-E108-9A41-88C0-DA27C70B781E}" type="slidenum">
              <a:rPr lang="en-US"/>
              <a:pPr>
                <a:defRPr/>
              </a:pPr>
              <a:t>35</a:t>
            </a:fld>
            <a:endParaRPr lang="en-US"/>
          </a:p>
        </p:txBody>
      </p:sp>
      <p:sp>
        <p:nvSpPr>
          <p:cNvPr id="320514" name="Rectangle 2"/>
          <p:cNvSpPr>
            <a:spLocks noGrp="1" noChangeArrowheads="1"/>
          </p:cNvSpPr>
          <p:nvPr>
            <p:ph type="body" idx="1"/>
          </p:nvPr>
        </p:nvSpPr>
        <p:spPr>
          <a:xfrm>
            <a:off x="533400" y="1676400"/>
            <a:ext cx="8229600" cy="2484438"/>
          </a:xfrm>
        </p:spPr>
        <p:txBody>
          <a:bodyPr/>
          <a:lstStyle/>
          <a:p>
            <a:pPr marL="533400" indent="-533400" eaLnBrk="1" hangingPunct="1">
              <a:buFontTx/>
              <a:buAutoNum type="arabicPeriod"/>
              <a:defRPr/>
            </a:pPr>
            <a:r>
              <a:rPr lang="en-US" sz="2800" smtClean="0">
                <a:solidFill>
                  <a:srgbClr val="669900"/>
                </a:solidFill>
                <a:cs typeface="+mn-cs"/>
              </a:rPr>
              <a:t>Efficient conduction of heat and electricity</a:t>
            </a:r>
          </a:p>
          <a:p>
            <a:pPr marL="533400" indent="-533400" eaLnBrk="1" hangingPunct="1">
              <a:buFontTx/>
              <a:buAutoNum type="arabicPeriod"/>
              <a:defRPr/>
            </a:pPr>
            <a:r>
              <a:rPr lang="en-US" sz="2800" smtClean="0">
                <a:solidFill>
                  <a:srgbClr val="669900"/>
                </a:solidFill>
                <a:cs typeface="+mn-cs"/>
              </a:rPr>
              <a:t>Malleability (they can be hammered into thin sheets)</a:t>
            </a:r>
          </a:p>
          <a:p>
            <a:pPr marL="533400" indent="-533400" eaLnBrk="1" hangingPunct="1">
              <a:buFontTx/>
              <a:buAutoNum type="arabicPeriod"/>
              <a:defRPr/>
            </a:pPr>
            <a:r>
              <a:rPr lang="en-US" sz="2800" smtClean="0">
                <a:solidFill>
                  <a:srgbClr val="669900"/>
                </a:solidFill>
                <a:cs typeface="+mn-cs"/>
              </a:rPr>
              <a:t>Ductility (they can be pulled into wires)</a:t>
            </a:r>
          </a:p>
          <a:p>
            <a:pPr marL="533400" indent="-533400" eaLnBrk="1" hangingPunct="1">
              <a:buFontTx/>
              <a:buAutoNum type="arabicPeriod"/>
              <a:defRPr/>
            </a:pPr>
            <a:r>
              <a:rPr lang="en-US" sz="2800" smtClean="0">
                <a:solidFill>
                  <a:srgbClr val="669900"/>
                </a:solidFill>
                <a:cs typeface="+mn-cs"/>
              </a:rPr>
              <a:t>A lustrous (shiny) appearance</a:t>
            </a:r>
          </a:p>
        </p:txBody>
      </p:sp>
      <p:sp>
        <p:nvSpPr>
          <p:cNvPr id="320515" name="Rectangle 3"/>
          <p:cNvSpPr>
            <a:spLocks noGrp="1" noChangeArrowheads="1"/>
          </p:cNvSpPr>
          <p:nvPr>
            <p:ph type="title"/>
          </p:nvPr>
        </p:nvSpPr>
        <p:spPr/>
        <p:txBody>
          <a:bodyPr/>
          <a:lstStyle/>
          <a:p>
            <a:pPr eaLnBrk="1" hangingPunct="1">
              <a:defRPr/>
            </a:pPr>
            <a:r>
              <a:rPr lang="en-US" smtClean="0">
                <a:cs typeface="+mj-cs"/>
              </a:rPr>
              <a:t>Physical Properties of Metals</a:t>
            </a:r>
          </a:p>
        </p:txBody>
      </p:sp>
    </p:spTree>
    <p:extLst>
      <p:ext uri="{BB962C8B-B14F-4D97-AF65-F5344CB8AC3E}">
        <p14:creationId xmlns:p14="http://schemas.microsoft.com/office/powerpoint/2010/main" val="4885668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Cengage Learning. All rights reserved</a:t>
            </a:r>
          </a:p>
        </p:txBody>
      </p:sp>
      <p:sp>
        <p:nvSpPr>
          <p:cNvPr id="5" name="Slide Number Placeholder 4"/>
          <p:cNvSpPr>
            <a:spLocks noGrp="1"/>
          </p:cNvSpPr>
          <p:nvPr>
            <p:ph type="sldNum" sz="quarter" idx="11"/>
          </p:nvPr>
        </p:nvSpPr>
        <p:spPr/>
        <p:txBody>
          <a:bodyPr/>
          <a:lstStyle/>
          <a:p>
            <a:pPr>
              <a:defRPr/>
            </a:pPr>
            <a:fld id="{8C503AA7-B79B-1540-BA48-C1439C8EEB1E}" type="slidenum">
              <a:rPr lang="en-US"/>
              <a:pPr>
                <a:defRPr/>
              </a:pPr>
              <a:t>36</a:t>
            </a:fld>
            <a:endParaRPr lang="en-US"/>
          </a:p>
        </p:txBody>
      </p:sp>
      <p:sp>
        <p:nvSpPr>
          <p:cNvPr id="320514" name="Rectangle 2"/>
          <p:cNvSpPr>
            <a:spLocks noGrp="1" noChangeArrowheads="1"/>
          </p:cNvSpPr>
          <p:nvPr>
            <p:ph type="body" idx="1"/>
          </p:nvPr>
        </p:nvSpPr>
        <p:spPr>
          <a:xfrm>
            <a:off x="533400" y="1676400"/>
            <a:ext cx="8229600" cy="1557338"/>
          </a:xfrm>
        </p:spPr>
        <p:txBody>
          <a:bodyPr/>
          <a:lstStyle/>
          <a:p>
            <a:pPr marL="533400" indent="-533400" eaLnBrk="1" hangingPunct="1">
              <a:buFontTx/>
              <a:buAutoNum type="arabicPeriod"/>
              <a:defRPr/>
            </a:pPr>
            <a:r>
              <a:rPr lang="en-US" sz="2800" dirty="0" smtClean="0">
                <a:solidFill>
                  <a:srgbClr val="669900"/>
                </a:solidFill>
                <a:cs typeface="+mn-cs"/>
              </a:rPr>
              <a:t>Lack properties of metals</a:t>
            </a:r>
          </a:p>
          <a:p>
            <a:pPr marL="533400" indent="-533400" eaLnBrk="1" hangingPunct="1">
              <a:buFontTx/>
              <a:buAutoNum type="arabicPeriod"/>
              <a:defRPr/>
            </a:pPr>
            <a:r>
              <a:rPr lang="en-US" sz="2800" dirty="0" smtClean="0">
                <a:solidFill>
                  <a:srgbClr val="669900"/>
                </a:solidFill>
                <a:cs typeface="+mn-cs"/>
              </a:rPr>
              <a:t>Exhibit much variation in properties</a:t>
            </a:r>
          </a:p>
          <a:p>
            <a:pPr marL="533400" indent="-533400" eaLnBrk="1" hangingPunct="1">
              <a:buFontTx/>
              <a:buAutoNum type="arabicPeriod"/>
              <a:defRPr/>
            </a:pPr>
            <a:r>
              <a:rPr lang="en-US" sz="2800" dirty="0" smtClean="0">
                <a:solidFill>
                  <a:srgbClr val="669900"/>
                </a:solidFill>
                <a:cs typeface="+mn-cs"/>
              </a:rPr>
              <a:t>Can be gases, liquids, or solids</a:t>
            </a:r>
          </a:p>
        </p:txBody>
      </p:sp>
      <p:sp>
        <p:nvSpPr>
          <p:cNvPr id="320515" name="Rectangle 3"/>
          <p:cNvSpPr>
            <a:spLocks noGrp="1" noChangeArrowheads="1"/>
          </p:cNvSpPr>
          <p:nvPr>
            <p:ph type="title"/>
          </p:nvPr>
        </p:nvSpPr>
        <p:spPr/>
        <p:txBody>
          <a:bodyPr/>
          <a:lstStyle/>
          <a:p>
            <a:pPr eaLnBrk="1" hangingPunct="1">
              <a:defRPr/>
            </a:pPr>
            <a:r>
              <a:rPr lang="en-US" dirty="0" smtClean="0">
                <a:cs typeface="+mj-cs"/>
              </a:rPr>
              <a:t>Physical Properties of Nonmetals</a:t>
            </a:r>
          </a:p>
        </p:txBody>
      </p:sp>
    </p:spTree>
    <p:extLst>
      <p:ext uri="{BB962C8B-B14F-4D97-AF65-F5344CB8AC3E}">
        <p14:creationId xmlns:p14="http://schemas.microsoft.com/office/powerpoint/2010/main" val="8414746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Cengage Learning. All rights reserved</a:t>
            </a:r>
          </a:p>
        </p:txBody>
      </p:sp>
      <p:sp>
        <p:nvSpPr>
          <p:cNvPr id="5" name="Slide Number Placeholder 4"/>
          <p:cNvSpPr>
            <a:spLocks noGrp="1"/>
          </p:cNvSpPr>
          <p:nvPr>
            <p:ph type="sldNum" sz="quarter" idx="11"/>
          </p:nvPr>
        </p:nvSpPr>
        <p:spPr/>
        <p:txBody>
          <a:bodyPr/>
          <a:lstStyle/>
          <a:p>
            <a:pPr>
              <a:defRPr/>
            </a:pPr>
            <a:fld id="{AC5F76BC-D2E5-3247-BD05-DFC437677502}" type="slidenum">
              <a:rPr lang="en-US"/>
              <a:pPr>
                <a:defRPr/>
              </a:pPr>
              <a:t>37</a:t>
            </a:fld>
            <a:endParaRPr lang="en-US"/>
          </a:p>
        </p:txBody>
      </p:sp>
      <p:sp>
        <p:nvSpPr>
          <p:cNvPr id="320514" name="Rectangle 2"/>
          <p:cNvSpPr>
            <a:spLocks noGrp="1" noChangeArrowheads="1"/>
          </p:cNvSpPr>
          <p:nvPr>
            <p:ph type="body" idx="1"/>
          </p:nvPr>
        </p:nvSpPr>
        <p:spPr>
          <a:xfrm>
            <a:off x="533400" y="1676400"/>
            <a:ext cx="8229600" cy="954088"/>
          </a:xfrm>
        </p:spPr>
        <p:txBody>
          <a:bodyPr/>
          <a:lstStyle/>
          <a:p>
            <a:pPr marL="533400" indent="-533400" eaLnBrk="1" hangingPunct="1">
              <a:buFontTx/>
              <a:buAutoNum type="arabicPeriod"/>
              <a:defRPr/>
            </a:pPr>
            <a:r>
              <a:rPr lang="en-US" sz="2800" dirty="0" smtClean="0">
                <a:solidFill>
                  <a:srgbClr val="669900"/>
                </a:solidFill>
                <a:cs typeface="+mn-cs"/>
              </a:rPr>
              <a:t>Exhibit a mixture of metallic and non-</a:t>
            </a:r>
            <a:r>
              <a:rPr lang="en-US" sz="2800" smtClean="0">
                <a:solidFill>
                  <a:srgbClr val="669900"/>
                </a:solidFill>
                <a:cs typeface="+mn-cs"/>
              </a:rPr>
              <a:t>metallic properties</a:t>
            </a:r>
            <a:endParaRPr lang="en-US" sz="2800" dirty="0" smtClean="0">
              <a:solidFill>
                <a:srgbClr val="669900"/>
              </a:solidFill>
              <a:cs typeface="+mn-cs"/>
            </a:endParaRPr>
          </a:p>
        </p:txBody>
      </p:sp>
      <p:sp>
        <p:nvSpPr>
          <p:cNvPr id="320515" name="Rectangle 3"/>
          <p:cNvSpPr>
            <a:spLocks noGrp="1" noChangeArrowheads="1"/>
          </p:cNvSpPr>
          <p:nvPr>
            <p:ph type="title"/>
          </p:nvPr>
        </p:nvSpPr>
        <p:spPr/>
        <p:txBody>
          <a:bodyPr/>
          <a:lstStyle/>
          <a:p>
            <a:pPr eaLnBrk="1" hangingPunct="1">
              <a:defRPr/>
            </a:pPr>
            <a:r>
              <a:rPr lang="en-US" dirty="0" smtClean="0">
                <a:cs typeface="+mj-cs"/>
              </a:rPr>
              <a:t>Physical Properties of Metalloids</a:t>
            </a:r>
          </a:p>
        </p:txBody>
      </p:sp>
    </p:spTree>
    <p:extLst>
      <p:ext uri="{BB962C8B-B14F-4D97-AF65-F5344CB8AC3E}">
        <p14:creationId xmlns:p14="http://schemas.microsoft.com/office/powerpoint/2010/main" val="11293325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Cengage Learning. All rights reserved</a:t>
            </a:r>
          </a:p>
        </p:txBody>
      </p:sp>
      <p:sp>
        <p:nvSpPr>
          <p:cNvPr id="5" name="Slide Number Placeholder 4"/>
          <p:cNvSpPr>
            <a:spLocks noGrp="1"/>
          </p:cNvSpPr>
          <p:nvPr>
            <p:ph type="sldNum" sz="quarter" idx="11"/>
          </p:nvPr>
        </p:nvSpPr>
        <p:spPr/>
        <p:txBody>
          <a:bodyPr/>
          <a:lstStyle/>
          <a:p>
            <a:pPr>
              <a:defRPr/>
            </a:pPr>
            <a:fld id="{54725893-7AD2-9448-8D4D-7D6BEEE1B272}" type="slidenum">
              <a:rPr lang="en-US"/>
              <a:pPr>
                <a:defRPr/>
              </a:pPr>
              <a:t>4</a:t>
            </a:fld>
            <a:endParaRPr lang="en-US"/>
          </a:p>
        </p:txBody>
      </p:sp>
      <p:sp>
        <p:nvSpPr>
          <p:cNvPr id="224258" name="Rectangle 2"/>
          <p:cNvSpPr>
            <a:spLocks noGrp="1" noChangeArrowheads="1"/>
          </p:cNvSpPr>
          <p:nvPr>
            <p:ph type="body" idx="1"/>
          </p:nvPr>
        </p:nvSpPr>
        <p:spPr>
          <a:xfrm>
            <a:off x="457200" y="1714500"/>
            <a:ext cx="8229600" cy="3797300"/>
          </a:xfrm>
        </p:spPr>
        <p:txBody>
          <a:bodyPr/>
          <a:lstStyle/>
          <a:p>
            <a:pPr marL="533400" indent="-533400" eaLnBrk="1" hangingPunct="1">
              <a:defRPr/>
            </a:pPr>
            <a:r>
              <a:rPr lang="en-US" sz="2800" dirty="0" smtClean="0">
                <a:cs typeface="+mn-cs"/>
              </a:rPr>
              <a:t>Could mean a single atom of an element (</a:t>
            </a:r>
            <a:r>
              <a:rPr lang="en-US" sz="2800" dirty="0" err="1" smtClean="0">
                <a:cs typeface="+mn-cs"/>
              </a:rPr>
              <a:t>Ar</a:t>
            </a:r>
            <a:r>
              <a:rPr lang="en-US" sz="2800" dirty="0" smtClean="0">
                <a:cs typeface="+mn-cs"/>
              </a:rPr>
              <a:t> or H).</a:t>
            </a:r>
          </a:p>
          <a:p>
            <a:pPr marL="533400" indent="-533400" eaLnBrk="1" hangingPunct="1">
              <a:defRPr/>
            </a:pPr>
            <a:r>
              <a:rPr lang="en-US" sz="2800" dirty="0" smtClean="0">
                <a:cs typeface="+mn-cs"/>
              </a:rPr>
              <a:t>Could mean molecules of an element (H</a:t>
            </a:r>
            <a:r>
              <a:rPr lang="en-US" sz="2800" baseline="-25000" dirty="0" smtClean="0">
                <a:cs typeface="+mn-cs"/>
              </a:rPr>
              <a:t>2</a:t>
            </a:r>
            <a:r>
              <a:rPr lang="en-US" sz="2800" dirty="0" smtClean="0">
                <a:cs typeface="+mn-cs"/>
              </a:rPr>
              <a:t>), which is hydrogen found in its natural state.</a:t>
            </a:r>
          </a:p>
          <a:p>
            <a:pPr marL="533400" indent="-533400" eaLnBrk="1" hangingPunct="1">
              <a:defRPr/>
            </a:pPr>
            <a:r>
              <a:rPr lang="en-US" sz="2800" dirty="0" smtClean="0">
                <a:cs typeface="+mn-cs"/>
              </a:rPr>
              <a:t>Could mean atoms of an element are present in some form (sodium found in the human body).</a:t>
            </a:r>
          </a:p>
          <a:p>
            <a:pPr marL="533400" indent="-533400" eaLnBrk="1" hangingPunct="1">
              <a:defRPr/>
            </a:pPr>
            <a:r>
              <a:rPr lang="en-US" sz="2800" dirty="0" smtClean="0">
                <a:cs typeface="+mn-cs"/>
              </a:rPr>
              <a:t>Look at each particular case to determine its proper use.</a:t>
            </a:r>
          </a:p>
        </p:txBody>
      </p:sp>
      <p:sp>
        <p:nvSpPr>
          <p:cNvPr id="224259" name="Rectangle 3"/>
          <p:cNvSpPr>
            <a:spLocks noGrp="1" noChangeArrowheads="1"/>
          </p:cNvSpPr>
          <p:nvPr>
            <p:ph type="title"/>
          </p:nvPr>
        </p:nvSpPr>
        <p:spPr/>
        <p:txBody>
          <a:bodyPr/>
          <a:lstStyle/>
          <a:p>
            <a:pPr eaLnBrk="1" hangingPunct="1">
              <a:defRPr/>
            </a:pPr>
            <a:r>
              <a:rPr lang="en-US" smtClean="0">
                <a:cs typeface="+mj-cs"/>
              </a:rPr>
              <a:t>How the Term </a:t>
            </a:r>
            <a:r>
              <a:rPr lang="en-US" i="1" smtClean="0">
                <a:cs typeface="+mj-cs"/>
              </a:rPr>
              <a:t>Element</a:t>
            </a:r>
            <a:r>
              <a:rPr lang="en-US" smtClean="0">
                <a:cs typeface="+mj-cs"/>
              </a:rPr>
              <a:t> is Used</a:t>
            </a:r>
          </a:p>
        </p:txBody>
      </p:sp>
    </p:spTree>
    <p:extLst>
      <p:ext uri="{BB962C8B-B14F-4D97-AF65-F5344CB8AC3E}">
        <p14:creationId xmlns:p14="http://schemas.microsoft.com/office/powerpoint/2010/main" val="2453165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p:txBody>
          <a:bodyPr/>
          <a:lstStyle/>
          <a:p>
            <a:pPr>
              <a:defRPr/>
            </a:pPr>
            <a:r>
              <a:rPr lang="en-US"/>
              <a:t>Copyright © Cengage Learning. All rights reserved</a:t>
            </a:r>
          </a:p>
        </p:txBody>
      </p:sp>
      <p:sp>
        <p:nvSpPr>
          <p:cNvPr id="4" name="Slide Number Placeholder 4"/>
          <p:cNvSpPr>
            <a:spLocks noGrp="1"/>
          </p:cNvSpPr>
          <p:nvPr>
            <p:ph type="sldNum" sz="quarter" idx="11"/>
          </p:nvPr>
        </p:nvSpPr>
        <p:spPr/>
        <p:txBody>
          <a:bodyPr/>
          <a:lstStyle/>
          <a:p>
            <a:pPr>
              <a:defRPr/>
            </a:pPr>
            <a:fld id="{58BAEA6C-B447-AC45-8AA0-31CC65B18EDF}" type="slidenum">
              <a:rPr lang="en-US"/>
              <a:pPr>
                <a:defRPr/>
              </a:pPr>
              <a:t>5</a:t>
            </a:fld>
            <a:endParaRPr lang="en-US"/>
          </a:p>
        </p:txBody>
      </p:sp>
      <p:sp>
        <p:nvSpPr>
          <p:cNvPr id="37890" name="Rectangle 2"/>
          <p:cNvSpPr>
            <a:spLocks noGrp="1" noChangeArrowheads="1"/>
          </p:cNvSpPr>
          <p:nvPr>
            <p:ph type="body" idx="1"/>
          </p:nvPr>
        </p:nvSpPr>
        <p:spPr>
          <a:xfrm>
            <a:off x="457200" y="1447800"/>
            <a:ext cx="8229600" cy="4498975"/>
          </a:xfrm>
        </p:spPr>
        <p:txBody>
          <a:bodyPr/>
          <a:lstStyle/>
          <a:p>
            <a:pPr marL="533400" indent="-533400" eaLnBrk="1" hangingPunct="1">
              <a:defRPr/>
            </a:pPr>
            <a:r>
              <a:rPr lang="en-US" dirty="0" smtClean="0">
                <a:cs typeface="+mn-cs"/>
              </a:rPr>
              <a:t>Each element has a unique one- or two-letter symbol.</a:t>
            </a:r>
          </a:p>
          <a:p>
            <a:pPr marL="533400" indent="-533400" eaLnBrk="1" hangingPunct="1">
              <a:defRPr/>
            </a:pPr>
            <a:r>
              <a:rPr lang="en-US" dirty="0" smtClean="0">
                <a:cs typeface="+mn-cs"/>
              </a:rPr>
              <a:t>First letter is always capitalized and the second is not.</a:t>
            </a:r>
          </a:p>
          <a:p>
            <a:pPr marL="533400" indent="-533400" eaLnBrk="1" hangingPunct="1">
              <a:defRPr/>
            </a:pPr>
            <a:r>
              <a:rPr lang="en-US" dirty="0" smtClean="0">
                <a:cs typeface="+mn-cs"/>
              </a:rPr>
              <a:t>The symbol usually consists of the first one or two letters of the element</a:t>
            </a:r>
            <a:r>
              <a:rPr lang="ja-JP" altLang="en-US" dirty="0" smtClean="0">
                <a:latin typeface="Arial"/>
                <a:cs typeface="+mn-cs"/>
              </a:rPr>
              <a:t>’</a:t>
            </a:r>
            <a:r>
              <a:rPr lang="en-US" dirty="0" smtClean="0">
                <a:cs typeface="+mn-cs"/>
              </a:rPr>
              <a:t>s name.</a:t>
            </a:r>
          </a:p>
          <a:p>
            <a:pPr marL="1333500" lvl="2" indent="-419100" eaLnBrk="1" hangingPunct="1">
              <a:lnSpc>
                <a:spcPct val="90000"/>
              </a:lnSpc>
              <a:buFont typeface="Wingdings" charset="0"/>
              <a:buChar char="§"/>
              <a:defRPr/>
            </a:pPr>
            <a:r>
              <a:rPr lang="en-US" dirty="0" smtClean="0"/>
              <a:t>Examples:</a:t>
            </a:r>
            <a:br>
              <a:rPr lang="en-US" dirty="0" smtClean="0"/>
            </a:br>
            <a:r>
              <a:rPr lang="en-US" dirty="0" smtClean="0"/>
              <a:t>      </a:t>
            </a:r>
            <a:r>
              <a:rPr lang="en-US" dirty="0" smtClean="0">
                <a:solidFill>
                  <a:srgbClr val="0000FF"/>
                </a:solidFill>
              </a:rPr>
              <a:t>Oxygen    O</a:t>
            </a:r>
            <a:br>
              <a:rPr lang="en-US" dirty="0" smtClean="0">
                <a:solidFill>
                  <a:srgbClr val="0000FF"/>
                </a:solidFill>
              </a:rPr>
            </a:br>
            <a:r>
              <a:rPr lang="en-US" dirty="0" smtClean="0">
                <a:solidFill>
                  <a:srgbClr val="0000FF"/>
                </a:solidFill>
              </a:rPr>
              <a:t>      Krypton    Kr</a:t>
            </a:r>
          </a:p>
          <a:p>
            <a:pPr marL="533400" indent="-533400" eaLnBrk="1" hangingPunct="1">
              <a:defRPr/>
            </a:pPr>
            <a:r>
              <a:rPr lang="en-US" dirty="0" smtClean="0">
                <a:cs typeface="+mn-cs"/>
              </a:rPr>
              <a:t>Sometimes the symbol is taken from the element</a:t>
            </a:r>
            <a:r>
              <a:rPr lang="en-US" dirty="0" smtClean="0">
                <a:latin typeface="Arial"/>
                <a:cs typeface="+mn-cs"/>
              </a:rPr>
              <a:t>’</a:t>
            </a:r>
            <a:r>
              <a:rPr lang="en-US" dirty="0" smtClean="0">
                <a:cs typeface="+mn-cs"/>
              </a:rPr>
              <a:t>s original Latin or Greek name.</a:t>
            </a:r>
          </a:p>
          <a:p>
            <a:pPr marL="1333500" lvl="2" indent="-419100" eaLnBrk="1" hangingPunct="1">
              <a:lnSpc>
                <a:spcPct val="90000"/>
              </a:lnSpc>
              <a:buFont typeface="Wingdings" charset="0"/>
              <a:buChar char="§"/>
              <a:defRPr/>
            </a:pPr>
            <a:r>
              <a:rPr lang="en-US" dirty="0" smtClean="0"/>
              <a:t>Examples:</a:t>
            </a:r>
            <a:br>
              <a:rPr lang="en-US" dirty="0" smtClean="0"/>
            </a:br>
            <a:r>
              <a:rPr lang="en-US" dirty="0" smtClean="0"/>
              <a:t>      </a:t>
            </a:r>
            <a:r>
              <a:rPr lang="en-US" dirty="0" smtClean="0">
                <a:solidFill>
                  <a:srgbClr val="0000FF"/>
                </a:solidFill>
              </a:rPr>
              <a:t>Gold     Au    aurum</a:t>
            </a:r>
            <a:br>
              <a:rPr lang="en-US" dirty="0" smtClean="0">
                <a:solidFill>
                  <a:srgbClr val="0000FF"/>
                </a:solidFill>
              </a:rPr>
            </a:br>
            <a:r>
              <a:rPr lang="en-US" dirty="0" smtClean="0">
                <a:solidFill>
                  <a:srgbClr val="0000FF"/>
                </a:solidFill>
              </a:rPr>
              <a:t>      Lead     </a:t>
            </a:r>
            <a:r>
              <a:rPr lang="en-US" dirty="0" err="1" smtClean="0">
                <a:solidFill>
                  <a:srgbClr val="0000FF"/>
                </a:solidFill>
              </a:rPr>
              <a:t>Pb</a:t>
            </a:r>
            <a:r>
              <a:rPr lang="en-US" dirty="0" smtClean="0">
                <a:solidFill>
                  <a:srgbClr val="0000FF"/>
                </a:solidFill>
              </a:rPr>
              <a:t>    </a:t>
            </a:r>
            <a:r>
              <a:rPr lang="en-US" dirty="0" err="1" smtClean="0">
                <a:solidFill>
                  <a:srgbClr val="0000FF"/>
                </a:solidFill>
              </a:rPr>
              <a:t>plumbum</a:t>
            </a:r>
            <a:endParaRPr lang="en-US" dirty="0" smtClean="0">
              <a:solidFill>
                <a:srgbClr val="0000FF"/>
              </a:solidFill>
            </a:endParaRPr>
          </a:p>
        </p:txBody>
      </p:sp>
    </p:spTree>
    <p:extLst>
      <p:ext uri="{BB962C8B-B14F-4D97-AF65-F5344CB8AC3E}">
        <p14:creationId xmlns:p14="http://schemas.microsoft.com/office/powerpoint/2010/main" val="14931210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Cengage Learning. All rights reserved</a:t>
            </a:r>
          </a:p>
        </p:txBody>
      </p:sp>
      <p:sp>
        <p:nvSpPr>
          <p:cNvPr id="5" name="Slide Number Placeholder 4"/>
          <p:cNvSpPr>
            <a:spLocks noGrp="1"/>
          </p:cNvSpPr>
          <p:nvPr>
            <p:ph type="sldNum" sz="quarter" idx="11"/>
          </p:nvPr>
        </p:nvSpPr>
        <p:spPr/>
        <p:txBody>
          <a:bodyPr/>
          <a:lstStyle/>
          <a:p>
            <a:pPr>
              <a:defRPr/>
            </a:pPr>
            <a:fld id="{679E24F0-7731-334C-8AE6-7BAA43E56D2F}" type="slidenum">
              <a:rPr lang="en-US"/>
              <a:pPr>
                <a:defRPr/>
              </a:pPr>
              <a:t>6</a:t>
            </a:fld>
            <a:endParaRPr lang="en-US"/>
          </a:p>
        </p:txBody>
      </p:sp>
      <p:sp>
        <p:nvSpPr>
          <p:cNvPr id="39939" name="Rectangle 3"/>
          <p:cNvSpPr>
            <a:spLocks noGrp="1" noChangeArrowheads="1"/>
          </p:cNvSpPr>
          <p:nvPr>
            <p:ph type="title"/>
          </p:nvPr>
        </p:nvSpPr>
        <p:spPr/>
        <p:txBody>
          <a:bodyPr/>
          <a:lstStyle/>
          <a:p>
            <a:pPr eaLnBrk="1" hangingPunct="1">
              <a:defRPr/>
            </a:pPr>
            <a:r>
              <a:rPr lang="en-US" dirty="0" smtClean="0">
                <a:cs typeface="+mj-cs"/>
              </a:rPr>
              <a:t>Names and Symbols of the Most Common Elements</a:t>
            </a:r>
          </a:p>
        </p:txBody>
      </p:sp>
      <p:pic>
        <p:nvPicPr>
          <p:cNvPr id="2" name="Picture 1" descr="04p060_t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4186" y="1734080"/>
            <a:ext cx="5581014" cy="4840598"/>
          </a:xfrm>
          <a:prstGeom prst="rect">
            <a:avLst/>
          </a:prstGeom>
        </p:spPr>
      </p:pic>
    </p:spTree>
    <p:extLst>
      <p:ext uri="{BB962C8B-B14F-4D97-AF65-F5344CB8AC3E}">
        <p14:creationId xmlns:p14="http://schemas.microsoft.com/office/powerpoint/2010/main" val="18416150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p:txBody>
          <a:bodyPr/>
          <a:lstStyle/>
          <a:p>
            <a:pPr>
              <a:defRPr/>
            </a:pPr>
            <a:r>
              <a:rPr lang="en-US"/>
              <a:t>Copyright © Cengage Learning. All rights reserved</a:t>
            </a:r>
          </a:p>
        </p:txBody>
      </p:sp>
      <p:sp>
        <p:nvSpPr>
          <p:cNvPr id="4" name="Slide Number Placeholder 4"/>
          <p:cNvSpPr>
            <a:spLocks noGrp="1"/>
          </p:cNvSpPr>
          <p:nvPr>
            <p:ph type="sldNum" sz="quarter" idx="11"/>
          </p:nvPr>
        </p:nvSpPr>
        <p:spPr/>
        <p:txBody>
          <a:bodyPr/>
          <a:lstStyle/>
          <a:p>
            <a:pPr>
              <a:defRPr/>
            </a:pPr>
            <a:fld id="{042194DF-5EEA-D940-A966-1DBBB9859EE7}" type="slidenum">
              <a:rPr lang="en-US"/>
              <a:pPr>
                <a:defRPr/>
              </a:pPr>
              <a:t>7</a:t>
            </a:fld>
            <a:endParaRPr lang="en-US"/>
          </a:p>
        </p:txBody>
      </p:sp>
      <p:sp>
        <p:nvSpPr>
          <p:cNvPr id="50178" name="Rectangle 2"/>
          <p:cNvSpPr>
            <a:spLocks noGrp="1" noChangeArrowheads="1"/>
          </p:cNvSpPr>
          <p:nvPr>
            <p:ph type="body" idx="1"/>
          </p:nvPr>
        </p:nvSpPr>
        <p:spPr>
          <a:xfrm>
            <a:off x="533400" y="1676400"/>
            <a:ext cx="8229600" cy="2825750"/>
          </a:xfrm>
        </p:spPr>
        <p:txBody>
          <a:bodyPr/>
          <a:lstStyle/>
          <a:p>
            <a:pPr marL="533400" indent="-533400" eaLnBrk="1" hangingPunct="1">
              <a:buFontTx/>
              <a:buAutoNum type="arabicPeriod"/>
              <a:defRPr/>
            </a:pPr>
            <a:r>
              <a:rPr lang="en-US" sz="2800" smtClean="0">
                <a:cs typeface="+mn-cs"/>
              </a:rPr>
              <a:t>Most natural materials are mixtures of pure substances</a:t>
            </a:r>
            <a:r>
              <a:rPr lang="en-US" smtClean="0">
                <a:cs typeface="+mn-cs"/>
              </a:rPr>
              <a:t>.</a:t>
            </a:r>
          </a:p>
          <a:p>
            <a:pPr marL="533400" indent="-533400" eaLnBrk="1" hangingPunct="1">
              <a:buFontTx/>
              <a:buAutoNum type="arabicPeriod"/>
              <a:defRPr/>
            </a:pPr>
            <a:r>
              <a:rPr lang="en-US" sz="2800" smtClean="0">
                <a:cs typeface="+mn-cs"/>
              </a:rPr>
              <a:t>Pure substances are either elements or combinations of elements called compounds.</a:t>
            </a:r>
          </a:p>
          <a:p>
            <a:pPr marL="533400" indent="-533400" eaLnBrk="1" hangingPunct="1">
              <a:buFontTx/>
              <a:buAutoNum type="arabicPeriod"/>
              <a:defRPr/>
            </a:pPr>
            <a:r>
              <a:rPr lang="en-US" sz="2800" smtClean="0">
                <a:cs typeface="+mn-cs"/>
              </a:rPr>
              <a:t>A given compound always contains the same proportions (by mass) of the elements.</a:t>
            </a:r>
          </a:p>
        </p:txBody>
      </p:sp>
    </p:spTree>
    <p:extLst>
      <p:ext uri="{BB962C8B-B14F-4D97-AF65-F5344CB8AC3E}">
        <p14:creationId xmlns:p14="http://schemas.microsoft.com/office/powerpoint/2010/main" val="27541233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Cengage Learning. All rights reserved</a:t>
            </a:r>
          </a:p>
        </p:txBody>
      </p:sp>
      <p:sp>
        <p:nvSpPr>
          <p:cNvPr id="5" name="Slide Number Placeholder 4"/>
          <p:cNvSpPr>
            <a:spLocks noGrp="1"/>
          </p:cNvSpPr>
          <p:nvPr>
            <p:ph type="sldNum" sz="quarter" idx="11"/>
          </p:nvPr>
        </p:nvSpPr>
        <p:spPr/>
        <p:txBody>
          <a:bodyPr/>
          <a:lstStyle/>
          <a:p>
            <a:pPr>
              <a:defRPr/>
            </a:pPr>
            <a:fld id="{436E2EF9-E275-4C47-AE1F-CE0235BEFB3D}" type="slidenum">
              <a:rPr lang="en-US"/>
              <a:pPr>
                <a:defRPr/>
              </a:pPr>
              <a:t>8</a:t>
            </a:fld>
            <a:endParaRPr lang="en-US"/>
          </a:p>
        </p:txBody>
      </p:sp>
      <p:sp>
        <p:nvSpPr>
          <p:cNvPr id="228354" name="Rectangle 2"/>
          <p:cNvSpPr>
            <a:spLocks noGrp="1" noChangeArrowheads="1"/>
          </p:cNvSpPr>
          <p:nvPr>
            <p:ph type="body" idx="1"/>
          </p:nvPr>
        </p:nvSpPr>
        <p:spPr>
          <a:xfrm>
            <a:off x="533400" y="1676400"/>
            <a:ext cx="8229600" cy="2979738"/>
          </a:xfrm>
        </p:spPr>
        <p:txBody>
          <a:bodyPr/>
          <a:lstStyle/>
          <a:p>
            <a:pPr marL="533400" indent="-533400" eaLnBrk="1" hangingPunct="1">
              <a:defRPr/>
            </a:pPr>
            <a:r>
              <a:rPr lang="en-US" sz="2800" smtClean="0">
                <a:cs typeface="+mn-cs"/>
              </a:rPr>
              <a:t>A given compound always has the same composition, regardless of where it comes from</a:t>
            </a:r>
            <a:r>
              <a:rPr lang="en-US" smtClean="0">
                <a:cs typeface="+mn-cs"/>
              </a:rPr>
              <a:t>.</a:t>
            </a:r>
          </a:p>
          <a:p>
            <a:pPr marL="914400" lvl="1" indent="-457200" eaLnBrk="1" hangingPunct="1">
              <a:buFont typeface="Wingdings" charset="0"/>
              <a:buChar char="§"/>
              <a:defRPr/>
            </a:pPr>
            <a:r>
              <a:rPr lang="en-US" smtClean="0">
                <a:solidFill>
                  <a:srgbClr val="0000FF"/>
                </a:solidFill>
              </a:rPr>
              <a:t>Water always contains 8 g of oxygen for every 1 g of hydrogen.</a:t>
            </a:r>
          </a:p>
          <a:p>
            <a:pPr marL="914400" lvl="1" indent="-457200" eaLnBrk="1" hangingPunct="1">
              <a:buFont typeface="Wingdings" charset="0"/>
              <a:buChar char="§"/>
              <a:defRPr/>
            </a:pPr>
            <a:r>
              <a:rPr lang="en-US" smtClean="0">
                <a:solidFill>
                  <a:srgbClr val="0000FF"/>
                </a:solidFill>
              </a:rPr>
              <a:t>Carbon dioxide always contains 2.7 g of oxygen for every 1 g of carbon.</a:t>
            </a:r>
          </a:p>
        </p:txBody>
      </p:sp>
      <p:sp>
        <p:nvSpPr>
          <p:cNvPr id="228355" name="Rectangle 3"/>
          <p:cNvSpPr>
            <a:spLocks noGrp="1" noChangeArrowheads="1"/>
          </p:cNvSpPr>
          <p:nvPr>
            <p:ph type="title"/>
          </p:nvPr>
        </p:nvSpPr>
        <p:spPr/>
        <p:txBody>
          <a:bodyPr/>
          <a:lstStyle/>
          <a:p>
            <a:pPr eaLnBrk="1" hangingPunct="1">
              <a:defRPr/>
            </a:pPr>
            <a:r>
              <a:rPr lang="en-US" smtClean="0">
                <a:cs typeface="+mj-cs"/>
              </a:rPr>
              <a:t>Law of Constant Composition</a:t>
            </a:r>
          </a:p>
        </p:txBody>
      </p:sp>
    </p:spTree>
    <p:extLst>
      <p:ext uri="{BB962C8B-B14F-4D97-AF65-F5344CB8AC3E}">
        <p14:creationId xmlns:p14="http://schemas.microsoft.com/office/powerpoint/2010/main" val="35136295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Cengage Learning. All rights reserved</a:t>
            </a:r>
          </a:p>
        </p:txBody>
      </p:sp>
      <p:sp>
        <p:nvSpPr>
          <p:cNvPr id="5" name="Slide Number Placeholder 4"/>
          <p:cNvSpPr>
            <a:spLocks noGrp="1"/>
          </p:cNvSpPr>
          <p:nvPr>
            <p:ph type="sldNum" sz="quarter" idx="11"/>
          </p:nvPr>
        </p:nvSpPr>
        <p:spPr/>
        <p:txBody>
          <a:bodyPr/>
          <a:lstStyle/>
          <a:p>
            <a:pPr>
              <a:defRPr/>
            </a:pPr>
            <a:fld id="{3B2E14E1-9083-3C43-9783-0A22349F16ED}" type="slidenum">
              <a:rPr lang="en-US"/>
              <a:pPr>
                <a:defRPr/>
              </a:pPr>
              <a:t>9</a:t>
            </a:fld>
            <a:endParaRPr lang="en-US"/>
          </a:p>
        </p:txBody>
      </p:sp>
      <p:sp>
        <p:nvSpPr>
          <p:cNvPr id="230402" name="Rectangle 2"/>
          <p:cNvSpPr>
            <a:spLocks noGrp="1" noChangeArrowheads="1"/>
          </p:cNvSpPr>
          <p:nvPr>
            <p:ph type="body" idx="1"/>
          </p:nvPr>
        </p:nvSpPr>
        <p:spPr>
          <a:xfrm>
            <a:off x="533400" y="1676400"/>
            <a:ext cx="8229600" cy="946150"/>
          </a:xfrm>
        </p:spPr>
        <p:txBody>
          <a:bodyPr/>
          <a:lstStyle/>
          <a:p>
            <a:pPr marL="533400" indent="-533400" eaLnBrk="1" hangingPunct="1">
              <a:buFontTx/>
              <a:buAutoNum type="arabicPeriod"/>
              <a:defRPr/>
            </a:pPr>
            <a:r>
              <a:rPr lang="en-US" sz="2800" smtClean="0">
                <a:solidFill>
                  <a:srgbClr val="669900"/>
                </a:solidFill>
                <a:cs typeface="+mn-cs"/>
              </a:rPr>
              <a:t>Elements are made of tiny particles called atoms</a:t>
            </a:r>
            <a:r>
              <a:rPr lang="en-US" smtClean="0">
                <a:solidFill>
                  <a:srgbClr val="669900"/>
                </a:solidFill>
                <a:cs typeface="+mn-cs"/>
              </a:rPr>
              <a:t>.</a:t>
            </a:r>
          </a:p>
        </p:txBody>
      </p:sp>
      <p:sp>
        <p:nvSpPr>
          <p:cNvPr id="230403" name="Rectangle 3"/>
          <p:cNvSpPr>
            <a:spLocks noGrp="1" noChangeArrowheads="1"/>
          </p:cNvSpPr>
          <p:nvPr>
            <p:ph type="title"/>
          </p:nvPr>
        </p:nvSpPr>
        <p:spPr/>
        <p:txBody>
          <a:bodyPr/>
          <a:lstStyle/>
          <a:p>
            <a:pPr eaLnBrk="1" hangingPunct="1">
              <a:defRPr/>
            </a:pPr>
            <a:r>
              <a:rPr lang="en-US" smtClean="0">
                <a:cs typeface="+mj-cs"/>
              </a:rPr>
              <a:t>Dalton</a:t>
            </a:r>
            <a:r>
              <a:rPr lang="ja-JP" altLang="en-US" smtClean="0">
                <a:latin typeface="Arial"/>
                <a:cs typeface="+mj-cs"/>
              </a:rPr>
              <a:t>’</a:t>
            </a:r>
            <a:r>
              <a:rPr lang="en-US" smtClean="0">
                <a:cs typeface="+mj-cs"/>
              </a:rPr>
              <a:t>s Atomic Theory (1808)</a:t>
            </a:r>
          </a:p>
        </p:txBody>
      </p:sp>
    </p:spTree>
    <p:extLst>
      <p:ext uri="{BB962C8B-B14F-4D97-AF65-F5344CB8AC3E}">
        <p14:creationId xmlns:p14="http://schemas.microsoft.com/office/powerpoint/2010/main" val="31619874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Chapter 1">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tion 4.1">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tion 4.2">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ection 4.3">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ection 4.4">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ection 4.5">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ection 4.6">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Section 4.7">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ection 4.8">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79</TotalTime>
  <Words>1524</Words>
  <Application>Microsoft Macintosh PowerPoint</Application>
  <PresentationFormat>On-screen Show (4:3)</PresentationFormat>
  <Paragraphs>240</Paragraphs>
  <Slides>37</Slides>
  <Notes>36</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37</vt:i4>
      </vt:variant>
    </vt:vector>
  </HeadingPairs>
  <TitlesOfParts>
    <vt:vector size="47" baseType="lpstr">
      <vt:lpstr>Chapter 1</vt:lpstr>
      <vt:lpstr>Section 4.1</vt:lpstr>
      <vt:lpstr>Section 4.2</vt:lpstr>
      <vt:lpstr>Section 4.3</vt:lpstr>
      <vt:lpstr>Section 4.4</vt:lpstr>
      <vt:lpstr>Section 4.5</vt:lpstr>
      <vt:lpstr>Section 4.6</vt:lpstr>
      <vt:lpstr>Section 4.7</vt:lpstr>
      <vt:lpstr>Section 4.8</vt:lpstr>
      <vt:lpstr>Equation</vt:lpstr>
      <vt:lpstr>Chapter 4 (part 1)</vt:lpstr>
      <vt:lpstr>PowerPoint Presentation</vt:lpstr>
      <vt:lpstr>PowerPoint Presentation</vt:lpstr>
      <vt:lpstr>How the Term Element is Used</vt:lpstr>
      <vt:lpstr>PowerPoint Presentation</vt:lpstr>
      <vt:lpstr>Names and Symbols of the Most Common Elements</vt:lpstr>
      <vt:lpstr>PowerPoint Presentation</vt:lpstr>
      <vt:lpstr>Law of Constant Composition</vt:lpstr>
      <vt:lpstr>Dalton’s Atomic Theory (1808)</vt:lpstr>
      <vt:lpstr>Dalton’s Atomic Theory (continued)</vt:lpstr>
      <vt:lpstr>Dalton’s Atomic Theory (continued)</vt:lpstr>
      <vt:lpstr>Dalton’s Atomic Theory (continued)</vt:lpstr>
      <vt:lpstr>Dalton’s Atomic Theory (continued)</vt:lpstr>
      <vt:lpstr>Concept Check</vt:lpstr>
      <vt:lpstr>Chemical Formulas Describe Compounds</vt:lpstr>
      <vt:lpstr>Rules for Writing Formulas</vt:lpstr>
      <vt:lpstr>Exercise</vt:lpstr>
      <vt:lpstr>J. J. Thomson (1898—1903)</vt:lpstr>
      <vt:lpstr>Cathode-Ray Tube</vt:lpstr>
      <vt:lpstr>William Thomson (Plum Pudding Model)</vt:lpstr>
      <vt:lpstr>Ernest Rutherford (1911)</vt:lpstr>
      <vt:lpstr>Rutherford and Chadwick (1932)</vt:lpstr>
      <vt:lpstr>The atom contains:</vt:lpstr>
      <vt:lpstr>PowerPoint Presentation</vt:lpstr>
      <vt:lpstr>PowerPoint Presentation</vt:lpstr>
      <vt:lpstr>Why do different atoms have different chemical properties?</vt:lpstr>
      <vt:lpstr>Isotopes</vt:lpstr>
      <vt:lpstr>Two Isotopes of Sodium</vt:lpstr>
      <vt:lpstr>Isotopes</vt:lpstr>
      <vt:lpstr>Isotopes – An Example</vt:lpstr>
      <vt:lpstr>Exercise</vt:lpstr>
      <vt:lpstr>The Periodic Table</vt:lpstr>
      <vt:lpstr>The Periodic Table</vt:lpstr>
      <vt:lpstr>The Periodic Table</vt:lpstr>
      <vt:lpstr>Physical Properties of Metals</vt:lpstr>
      <vt:lpstr>Physical Properties of Nonmetals</vt:lpstr>
      <vt:lpstr>Physical Properties of Metalloids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Melinda Jensen</dc:creator>
  <cp:lastModifiedBy>Laura Perry</cp:lastModifiedBy>
  <cp:revision>8</cp:revision>
  <dcterms:created xsi:type="dcterms:W3CDTF">2013-12-25T06:33:41Z</dcterms:created>
  <dcterms:modified xsi:type="dcterms:W3CDTF">2013-12-29T23:59:58Z</dcterms:modified>
</cp:coreProperties>
</file>