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17.xml" ContentType="application/vnd.openxmlformats-officedocument.presentationml.notesSlide+xml"/>
  <Override PartName="/ppt/embeddings/oleObject11.bin" ContentType="application/vnd.openxmlformats-officedocument.oleObject"/>
  <Override PartName="/ppt/notesSlides/notesSlide18.xml" ContentType="application/vnd.openxmlformats-officedocument.presentationml.notesSlide+xml"/>
  <Override PartName="/ppt/embeddings/oleObject12.bin" ContentType="application/vnd.openxmlformats-officedocument.oleObject"/>
  <Override PartName="/ppt/notesSlides/notesSlide19.xml" ContentType="application/vnd.openxmlformats-officedocument.presentationml.notesSlide+xml"/>
  <Override PartName="/ppt/embeddings/oleObject13.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32.xml" ContentType="application/vnd.openxmlformats-officedocument.presentationml.notesSlide+xml"/>
  <Override PartName="/ppt/embeddings/oleObject16.bin" ContentType="application/vnd.openxmlformats-officedocument.oleObject"/>
  <Override PartName="/ppt/notesSlides/notesSlide33.xml" ContentType="application/vnd.openxmlformats-officedocument.presentationml.notesSlide+xml"/>
  <Override PartName="/ppt/embeddings/oleObject17.bin" ContentType="application/vnd.openxmlformats-officedocument.oleObject"/>
  <Override PartName="/ppt/notesSlides/notesSlide34.xml" ContentType="application/vnd.openxmlformats-officedocument.presentationml.notesSlide+xml"/>
  <Override PartName="/ppt/embeddings/oleObject18.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41.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42.xml" ContentType="application/vnd.openxmlformats-officedocument.presentationml.notesSlide+xml"/>
  <Override PartName="/ppt/embeddings/oleObject23.bin" ContentType="application/vnd.openxmlformats-officedocument.oleObject"/>
  <Override PartName="/ppt/notesSlides/notesSlide43.xml" ContentType="application/vnd.openxmlformats-officedocument.presentationml.notesSlide+xml"/>
  <Override PartName="/ppt/embeddings/oleObject24.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25.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26.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3698" r:id="rId4"/>
    <p:sldMasterId id="2147483710" r:id="rId5"/>
    <p:sldMasterId id="2147483722" r:id="rId6"/>
    <p:sldMasterId id="2147483734" r:id="rId7"/>
  </p:sldMasterIdLst>
  <p:notesMasterIdLst>
    <p:notesMasterId r:id="rId61"/>
  </p:notesMasterIdLst>
  <p:sldIdLst>
    <p:sldId id="257" r:id="rId8"/>
    <p:sldId id="260" r:id="rId9"/>
    <p:sldId id="261" r:id="rId10"/>
    <p:sldId id="262" r:id="rId11"/>
    <p:sldId id="319" r:id="rId12"/>
    <p:sldId id="320" r:id="rId13"/>
    <p:sldId id="321" r:id="rId14"/>
    <p:sldId id="322" r:id="rId15"/>
    <p:sldId id="323"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4" r:id="rId58"/>
    <p:sldId id="315" r:id="rId59"/>
    <p:sldId id="316"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8" d="100"/>
          <a:sy n="148" d="100"/>
        </p:scale>
        <p:origin x="-9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image" Target="../media/image6.emf"/><Relationship Id="rId2"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5C2DD-7614-D14D-90DD-623995A7CC65}"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CE343-C16D-8A43-A748-5B65C46ED8C2}" type="slidenum">
              <a:rPr lang="en-US" smtClean="0"/>
              <a:t>‹#›</a:t>
            </a:fld>
            <a:endParaRPr lang="en-US"/>
          </a:p>
        </p:txBody>
      </p:sp>
    </p:spTree>
    <p:extLst>
      <p:ext uri="{BB962C8B-B14F-4D97-AF65-F5344CB8AC3E}">
        <p14:creationId xmlns:p14="http://schemas.microsoft.com/office/powerpoint/2010/main" val="231420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B7958-D159-B74C-9504-166091246992}" type="slidenum">
              <a:rPr lang="en-US">
                <a:solidFill>
                  <a:prstClr val="black"/>
                </a:solidFill>
              </a:rPr>
              <a:pPr>
                <a:defRPr/>
              </a:pPr>
              <a:t>1</a:t>
            </a:fld>
            <a:endParaRPr lang="en-US">
              <a:solidFill>
                <a:prstClr val="black"/>
              </a:solidFill>
            </a:endParaRPr>
          </a:p>
        </p:txBody>
      </p:sp>
      <p:sp>
        <p:nvSpPr>
          <p:cNvPr id="40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55310-356B-4346-B6A4-3BD5834BA995}" type="slidenum">
              <a:rPr lang="en-US"/>
              <a:pPr/>
              <a:t>10</a:t>
            </a:fld>
            <a:endParaRPr lang="en-US"/>
          </a:p>
        </p:txBody>
      </p:sp>
      <p:sp>
        <p:nvSpPr>
          <p:cNvPr id="28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DE0E4-A44A-DE4B-A2E1-3E1C05C741F4}" type="slidenum">
              <a:rPr lang="en-US"/>
              <a:pPr/>
              <a:t>11</a:t>
            </a:fld>
            <a:endParaRPr lang="en-US"/>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FFE76-934B-E348-9866-BF09F01CB006}" type="slidenum">
              <a:rPr lang="en-US"/>
              <a:pPr/>
              <a:t>12</a:t>
            </a:fld>
            <a:endParaRPr lang="en-US"/>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39422-6F0B-FD4C-B3A9-59B5019E714C}" type="slidenum">
              <a:rPr lang="en-US"/>
              <a:pPr/>
              <a:t>13</a:t>
            </a:fld>
            <a:endParaRPr lang="en-U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BB65B-7D73-6B47-99EA-3B9F063DE8D2}" type="slidenum">
              <a:rPr lang="en-US"/>
              <a:pPr/>
              <a:t>14</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CB808-99E5-4543-8DEE-F8CA2EB63D91}" type="slidenum">
              <a:rPr lang="en-US"/>
              <a:pPr/>
              <a:t>15</a:t>
            </a:fld>
            <a:endParaRPr lang="en-US"/>
          </a:p>
        </p:txBody>
      </p:sp>
      <p:sp>
        <p:nvSpPr>
          <p:cNvPr id="29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D74E9-B479-EF4C-B4A7-71BBEA364E28}" type="slidenum">
              <a:rPr lang="en-US"/>
              <a:pPr/>
              <a:t>16</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7D128-17BE-4245-A2F7-C80CAC473D93}" type="slidenum">
              <a:rPr lang="en-US"/>
              <a:pPr/>
              <a:t>17</a:t>
            </a:fld>
            <a:endParaRPr lang="en-US"/>
          </a:p>
        </p:txBody>
      </p:sp>
      <p:sp>
        <p:nvSpPr>
          <p:cNvPr id="35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7379" name="Rectangle 3"/>
          <p:cNvSpPr>
            <a:spLocks noGrp="1" noChangeArrowheads="1"/>
          </p:cNvSpPr>
          <p:nvPr>
            <p:ph type="body" idx="1"/>
          </p:nvPr>
        </p:nvSpPr>
        <p:spPr/>
        <p:txBody>
          <a:bodyPr/>
          <a:lstStyle/>
          <a:p>
            <a:r>
              <a:rPr lang="en-US"/>
              <a:t>The correct answer is b.  </a:t>
            </a:r>
          </a:p>
          <a:p>
            <a:endParaRPr lang="en-US"/>
          </a:p>
          <a:p>
            <a:r>
              <a:rPr lang="en-US"/>
              <a:t>(55.0 g HF) × (1 mol HF/20.008 g HF) × (1 mol SnF</a:t>
            </a:r>
            <a:r>
              <a:rPr lang="en-US" baseline="-25000"/>
              <a:t>2</a:t>
            </a:r>
            <a:r>
              <a:rPr lang="en-US"/>
              <a:t>/2 mol HF) × (156.71 g SnF</a:t>
            </a:r>
            <a:r>
              <a:rPr lang="en-US" baseline="-25000"/>
              <a:t>2</a:t>
            </a:r>
            <a:r>
              <a:rPr lang="en-US"/>
              <a:t>/1 mol SnF</a:t>
            </a:r>
            <a:r>
              <a:rPr lang="en-US" baseline="-25000"/>
              <a:t>2</a:t>
            </a:r>
            <a:r>
              <a:rPr lang="en-US"/>
              <a:t>) = 215 g SnF</a:t>
            </a:r>
            <a:r>
              <a:rPr lang="en-US" baseline="-25000"/>
              <a:t>2</a:t>
            </a:r>
            <a:endParaRPr lang="en-US"/>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1236A-9900-1149-8A5B-08FF8954ECD7}" type="slidenum">
              <a:rPr lang="en-US"/>
              <a:pPr/>
              <a:t>18</a:t>
            </a:fld>
            <a:endParaRPr lang="en-US"/>
          </a:p>
        </p:txBody>
      </p:sp>
      <p:sp>
        <p:nvSpPr>
          <p:cNvPr id="35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9427" name="Rectangle 3"/>
          <p:cNvSpPr>
            <a:spLocks noGrp="1" noChangeArrowheads="1"/>
          </p:cNvSpPr>
          <p:nvPr>
            <p:ph type="body" idx="1"/>
          </p:nvPr>
        </p:nvSpPr>
        <p:spPr/>
        <p:txBody>
          <a:bodyPr/>
          <a:lstStyle/>
          <a:p>
            <a:r>
              <a:rPr lang="en-US"/>
              <a:t>The correct answer is a.  </a:t>
            </a:r>
          </a:p>
          <a:p>
            <a:endParaRPr lang="en-US"/>
          </a:p>
          <a:p>
            <a:r>
              <a:rPr lang="en-US"/>
              <a:t>(20.0 g PCl</a:t>
            </a:r>
            <a:r>
              <a:rPr lang="en-US" baseline="-25000"/>
              <a:t>3</a:t>
            </a:r>
            <a:r>
              <a:rPr lang="en-US"/>
              <a:t>) × (1 mol PCl</a:t>
            </a:r>
            <a:r>
              <a:rPr lang="en-US" baseline="-25000"/>
              <a:t>3</a:t>
            </a:r>
            <a:r>
              <a:rPr lang="en-US"/>
              <a:t>/137.32 g PCl</a:t>
            </a:r>
            <a:r>
              <a:rPr lang="en-US" baseline="-25000"/>
              <a:t>3</a:t>
            </a:r>
            <a:r>
              <a:rPr lang="en-US"/>
              <a:t>) × (3 mol H</a:t>
            </a:r>
            <a:r>
              <a:rPr lang="en-US" baseline="-25000"/>
              <a:t>2</a:t>
            </a:r>
            <a:r>
              <a:rPr lang="en-US"/>
              <a:t>O/1 mol PCl</a:t>
            </a:r>
            <a:r>
              <a:rPr lang="en-US" baseline="-25000"/>
              <a:t>3</a:t>
            </a:r>
            <a:r>
              <a:rPr lang="en-US"/>
              <a:t>) × (18.016 g H</a:t>
            </a:r>
            <a:r>
              <a:rPr lang="en-US" baseline="-25000"/>
              <a:t>2</a:t>
            </a:r>
            <a:r>
              <a:rPr lang="en-US"/>
              <a:t>O/1 mol H</a:t>
            </a:r>
            <a:r>
              <a:rPr lang="en-US" baseline="-25000"/>
              <a:t>2</a:t>
            </a:r>
            <a:r>
              <a:rPr lang="en-US"/>
              <a:t>O) = 7.87 g H</a:t>
            </a:r>
            <a:r>
              <a:rPr lang="en-US" baseline="-25000"/>
              <a:t>2</a:t>
            </a:r>
            <a:r>
              <a:rPr lang="en-US"/>
              <a:t>O</a:t>
            </a:r>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842AA-0FE6-2845-95F6-8FBB5D1E4518}" type="slidenum">
              <a:rPr lang="en-US"/>
              <a:pPr/>
              <a:t>19</a:t>
            </a:fld>
            <a:endParaRPr lang="en-US"/>
          </a:p>
        </p:txBody>
      </p:sp>
      <p:sp>
        <p:nvSpPr>
          <p:cNvPr id="36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r>
              <a:rPr lang="en-US"/>
              <a:t>The correct answer is d. The identity of X is carbon.</a:t>
            </a:r>
          </a:p>
          <a:p>
            <a:endParaRPr lang="en-US"/>
          </a:p>
          <a:p>
            <a:r>
              <a:rPr lang="en-US"/>
              <a:t>(2.43 mol B</a:t>
            </a:r>
            <a:r>
              <a:rPr lang="en-US" baseline="-25000"/>
              <a:t>4</a:t>
            </a:r>
            <a:r>
              <a:rPr lang="en-US"/>
              <a:t>X</a:t>
            </a:r>
            <a:r>
              <a:rPr lang="en-US" baseline="-25000"/>
              <a:t>3</a:t>
            </a:r>
            <a:r>
              <a:rPr lang="en-US"/>
              <a:t>) × (6 mol X/1 mol B</a:t>
            </a:r>
            <a:r>
              <a:rPr lang="en-US" baseline="-25000"/>
              <a:t>4</a:t>
            </a:r>
            <a:r>
              <a:rPr lang="en-US"/>
              <a:t>X</a:t>
            </a:r>
            <a:r>
              <a:rPr lang="en-US" baseline="-25000"/>
              <a:t>3</a:t>
            </a:r>
            <a:r>
              <a:rPr lang="en-US"/>
              <a:t>) = 14.6 mol X</a:t>
            </a:r>
          </a:p>
          <a:p>
            <a:endParaRPr lang="en-US"/>
          </a:p>
          <a:p>
            <a:r>
              <a:rPr lang="en-US"/>
              <a:t>Molar Mass = # grams/# moles = 175 g X/14.6 mol X = 12.0 g/mol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2FC5F-7738-EC4D-8DF0-63535068404F}" type="slidenum">
              <a:rPr lang="en-US"/>
              <a:pPr/>
              <a:t>2</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F22F1-03F7-6C43-B30C-10535B2BAB7E}" type="slidenum">
              <a:rPr lang="en-US"/>
              <a:pPr/>
              <a:t>20</a:t>
            </a:fld>
            <a:endParaRPr lang="en-US"/>
          </a:p>
        </p:txBody>
      </p:sp>
      <p:sp>
        <p:nvSpPr>
          <p:cNvPr id="30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400CF-F0CB-B446-AEE0-FDD4EB553858}" type="slidenum">
              <a:rPr lang="en-US"/>
              <a:pPr/>
              <a:t>21</a:t>
            </a:fld>
            <a:endParaRPr lang="en-US"/>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C8DF4-13A7-0944-ADE1-32A1EE74B1E3}" type="slidenum">
              <a:rPr lang="en-US"/>
              <a:pPr/>
              <a:t>22</a:t>
            </a:fld>
            <a:endParaRPr lang="en-US"/>
          </a:p>
        </p:txBody>
      </p:sp>
      <p:sp>
        <p:nvSpPr>
          <p:cNvPr id="30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7D3ED-BC1D-3D43-BDB5-32DFBBED2397}" type="slidenum">
              <a:rPr lang="en-US"/>
              <a:pPr/>
              <a:t>23</a:t>
            </a:fld>
            <a:endParaRPr lang="en-US"/>
          </a:p>
        </p:txBody>
      </p:sp>
      <p:sp>
        <p:nvSpPr>
          <p:cNvPr id="31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56CDA-C666-364B-AE6A-D0509562F7F6}" type="slidenum">
              <a:rPr lang="en-US"/>
              <a:pPr/>
              <a:t>24</a:t>
            </a:fld>
            <a:endParaRPr lang="en-US"/>
          </a:p>
        </p:txBody>
      </p:sp>
      <p:sp>
        <p:nvSpPr>
          <p:cNvPr id="31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B7A04-5011-5D41-9328-45C9C4BE2E58}" type="slidenum">
              <a:rPr lang="en-US"/>
              <a:pPr/>
              <a:t>25</a:t>
            </a:fld>
            <a:endParaRPr lang="en-US"/>
          </a:p>
        </p:txBody>
      </p:sp>
      <p:sp>
        <p:nvSpPr>
          <p:cNvPr id="31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ACBD5-CB88-3F46-83D1-211386C26A54}" type="slidenum">
              <a:rPr lang="en-US"/>
              <a:pPr/>
              <a:t>26</a:t>
            </a:fld>
            <a:endParaRPr lang="en-US"/>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974FD-BB3C-B94E-8048-F60EC9DB38D8}" type="slidenum">
              <a:rPr lang="en-US"/>
              <a:pPr/>
              <a:t>27</a:t>
            </a:fld>
            <a:endParaRPr lang="en-US"/>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C583D-3332-6048-A33D-5763890E8B74}" type="slidenum">
              <a:rPr lang="en-US"/>
              <a:pPr/>
              <a:t>28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EBEE5-4F90-4848-B676-957C59C60335}" type="slidenum">
              <a:rPr lang="en-US"/>
              <a:pPr/>
              <a:t>29</a:t>
            </a:fld>
            <a:endParaRPr lang="en-US"/>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1F49E-B122-8345-A2EF-585C5A94206C}" type="slidenum">
              <a:rPr lang="en-US"/>
              <a:pPr/>
              <a:t>3</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ECF58-B118-0F46-BD19-50F536C5D2D8}" type="slidenum">
              <a:rPr lang="en-US"/>
              <a:pPr/>
              <a:t>30</a:t>
            </a:fld>
            <a:endParaRPr lang="en-US"/>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5710A-1472-8C46-9FDC-86D7149AEE7E}" type="slidenum">
              <a:rPr lang="en-US"/>
              <a:pPr/>
              <a:t>31</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36887-A899-6843-808A-6CDF345EFFF1}" type="slidenum">
              <a:rPr lang="en-US"/>
              <a:pPr/>
              <a:t>32</a:t>
            </a:fld>
            <a:endParaRPr lang="en-US"/>
          </a:p>
        </p:txBody>
      </p:sp>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514D9-60FC-1F4B-8993-962607039854}" type="slidenum">
              <a:rPr lang="en-US"/>
              <a:pPr/>
              <a:t>33</a:t>
            </a:fld>
            <a:endParaRPr lang="en-US"/>
          </a:p>
        </p:txBody>
      </p:sp>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270D0-9F27-2544-A926-2C472969BD9B}" type="slidenum">
              <a:rPr lang="en-US"/>
              <a:pPr/>
              <a:t>34</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43266-EAFE-FD4D-8A61-0DC7A11D1416}" type="slidenum">
              <a:rPr lang="en-US"/>
              <a:pPr/>
              <a:t>35</a:t>
            </a:fld>
            <a:endParaRPr lang="en-US"/>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974FD-BB3C-B94E-8048-F60EC9DB38D8}" type="slidenum">
              <a:rPr lang="en-US"/>
              <a:pPr/>
              <a:t>36</a:t>
            </a:fld>
            <a:endParaRPr lang="en-US"/>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C583D-3332-6048-A33D-5763890E8B74}" type="slidenum">
              <a:rPr lang="en-US"/>
              <a:pPr/>
              <a:t>37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EBEE5-4F90-4848-B676-957C59C60335}" type="slidenum">
              <a:rPr lang="en-US"/>
              <a:pPr/>
              <a:t>38</a:t>
            </a:fld>
            <a:endParaRPr lang="en-US"/>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ECF58-B118-0F46-BD19-50F536C5D2D8}" type="slidenum">
              <a:rPr lang="en-US"/>
              <a:pPr/>
              <a:t>39</a:t>
            </a:fld>
            <a:endParaRPr lang="en-US"/>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DD61D-9BD9-1949-A431-D2F351B77917}" type="slidenum">
              <a:rPr lang="en-US"/>
              <a:pPr/>
              <a:t>4</a:t>
            </a:fld>
            <a:endParaRPr lang="en-US"/>
          </a:p>
        </p:txBody>
      </p:sp>
      <p:sp>
        <p:nvSpPr>
          <p:cNvPr id="35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5331" name="Rectangle 3"/>
          <p:cNvSpPr>
            <a:spLocks noGrp="1" noChangeArrowheads="1"/>
          </p:cNvSpPr>
          <p:nvPr>
            <p:ph type="body" idx="1"/>
          </p:nvPr>
        </p:nvSpPr>
        <p:spPr/>
        <p:txBody>
          <a:bodyPr/>
          <a:lstStyle/>
          <a:p>
            <a:r>
              <a:rPr lang="en-US">
                <a:cs typeface="Arial" charset="0"/>
              </a:rPr>
              <a:t>The correct answer is d. </a:t>
            </a:r>
            <a:r>
              <a:rPr lang="en-US"/>
              <a:t>The balanced equation is: Cu</a:t>
            </a:r>
            <a:r>
              <a:rPr lang="en-US" baseline="-25000"/>
              <a:t>2</a:t>
            </a:r>
            <a:r>
              <a:rPr lang="en-US"/>
              <a:t>S(</a:t>
            </a:r>
            <a:r>
              <a:rPr lang="en-US" i="1"/>
              <a:t>s</a:t>
            </a:r>
            <a:r>
              <a:rPr lang="en-US"/>
              <a:t>) + 2Cu</a:t>
            </a:r>
            <a:r>
              <a:rPr lang="en-US" baseline="-25000"/>
              <a:t>2</a:t>
            </a:r>
            <a:r>
              <a:rPr lang="en-US"/>
              <a:t>O(</a:t>
            </a:r>
            <a:r>
              <a:rPr lang="en-US" i="1"/>
              <a:t>s</a:t>
            </a:r>
            <a:r>
              <a:rPr lang="en-US"/>
              <a:t>) </a:t>
            </a:r>
            <a:r>
              <a:rPr lang="en-US">
                <a:cs typeface="Lucida Grande" charset="0"/>
              </a:rPr>
              <a:t>→</a:t>
            </a:r>
            <a:r>
              <a:rPr lang="en-US"/>
              <a:t> 6Cu(</a:t>
            </a:r>
            <a:r>
              <a:rPr lang="en-US" i="1"/>
              <a:t>s</a:t>
            </a:r>
            <a:r>
              <a:rPr lang="en-US"/>
              <a:t>) + SO</a:t>
            </a:r>
            <a:r>
              <a:rPr lang="en-US" baseline="-25000"/>
              <a:t>2</a:t>
            </a:r>
            <a:r>
              <a:rPr lang="en-US"/>
              <a:t>(</a:t>
            </a:r>
            <a:r>
              <a:rPr lang="en-US" i="1"/>
              <a:t>g</a:t>
            </a:r>
            <a:r>
              <a:rPr lang="en-US"/>
              <a:t>)</a:t>
            </a:r>
            <a:r>
              <a:rPr lang="en-US">
                <a:cs typeface="Arial"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5710A-1472-8C46-9FDC-86D7149AEE7E}" type="slidenum">
              <a:rPr lang="en-US"/>
              <a:pPr/>
              <a:t>40</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36887-A899-6843-808A-6CDF345EFFF1}" type="slidenum">
              <a:rPr lang="en-US"/>
              <a:pPr/>
              <a:t>41</a:t>
            </a:fld>
            <a:endParaRPr lang="en-US"/>
          </a:p>
        </p:txBody>
      </p:sp>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514D9-60FC-1F4B-8993-962607039854}" type="slidenum">
              <a:rPr lang="en-US"/>
              <a:pPr/>
              <a:t>42</a:t>
            </a:fld>
            <a:endParaRPr lang="en-US"/>
          </a:p>
        </p:txBody>
      </p:sp>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270D0-9F27-2544-A926-2C472969BD9B}" type="slidenum">
              <a:rPr lang="en-US"/>
              <a:pPr/>
              <a:t>43</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7FC98-DB21-FC4D-9F78-D8BD08B19DC3}" type="slidenum">
              <a:rPr lang="en-US"/>
              <a:pPr/>
              <a:t>44</a:t>
            </a:fld>
            <a:endParaRPr lang="en-US"/>
          </a:p>
        </p:txBody>
      </p:sp>
      <p:sp>
        <p:nvSpPr>
          <p:cNvPr id="34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0995" name="Rectangle 3"/>
          <p:cNvSpPr>
            <a:spLocks noGrp="1" noChangeArrowheads="1"/>
          </p:cNvSpPr>
          <p:nvPr>
            <p:ph type="body" idx="1"/>
          </p:nvPr>
        </p:nvSpPr>
        <p:spPr/>
        <p:txBody>
          <a:bodyPr/>
          <a:lstStyle/>
          <a:p>
            <a:r>
              <a:rPr lang="en-US"/>
              <a:t>The correct answer is e.  All of these reaction mixtures would produce two moles of water.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83CD9-CF4A-C84D-8126-5E2BD3534297}" type="slidenum">
              <a:rPr lang="en-US"/>
              <a:pPr/>
              <a:t>45</a:t>
            </a:fld>
            <a:endParaRPr lang="en-US"/>
          </a:p>
        </p:txBody>
      </p:sp>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r>
              <a:rPr lang="en-US"/>
              <a:t>The correct answer is a.  </a:t>
            </a:r>
          </a:p>
          <a:p>
            <a:endParaRPr lang="en-US"/>
          </a:p>
          <a:p>
            <a:r>
              <a:rPr lang="en-US"/>
              <a:t>(6.0 mol B) × (1 mol A/3 mol B) = 2.0 mol A needed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AEE53-EF4F-0543-88D9-A96A763CB415}" type="slidenum">
              <a:rPr lang="en-US"/>
              <a:pPr/>
              <a:t>46</a:t>
            </a:fld>
            <a:endParaRPr lang="en-US"/>
          </a:p>
        </p:txBody>
      </p:sp>
      <p:sp>
        <p:nvSpPr>
          <p:cNvPr id="36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r>
              <a:rPr lang="en-US"/>
              <a:t>The correct answer is c. </a:t>
            </a:r>
            <a:r>
              <a:rPr lang="en-US" sz="1400"/>
              <a:t>Nitrogen is the limiting reactant.</a:t>
            </a:r>
            <a:endParaRPr lang="en-US"/>
          </a:p>
          <a:p>
            <a:endParaRPr lang="en-US"/>
          </a:p>
          <a:p>
            <a:r>
              <a:rPr lang="en-US"/>
              <a:t>(0.107 mol N</a:t>
            </a:r>
            <a:r>
              <a:rPr lang="en-US" baseline="-25000"/>
              <a:t>2</a:t>
            </a:r>
            <a:r>
              <a:rPr lang="en-US"/>
              <a:t>) × (2 mol NH</a:t>
            </a:r>
            <a:r>
              <a:rPr lang="en-US" baseline="-25000"/>
              <a:t>3</a:t>
            </a:r>
            <a:r>
              <a:rPr lang="en-US"/>
              <a:t>/1 mol N</a:t>
            </a:r>
            <a:r>
              <a:rPr lang="en-US" baseline="-25000"/>
              <a:t>2</a:t>
            </a:r>
            <a:r>
              <a:rPr lang="en-US"/>
              <a:t>) × (17.034 g NH</a:t>
            </a:r>
            <a:r>
              <a:rPr lang="en-US" baseline="-25000"/>
              <a:t>3</a:t>
            </a:r>
            <a:r>
              <a:rPr lang="en-US"/>
              <a:t>/1 mol NH</a:t>
            </a:r>
            <a:r>
              <a:rPr lang="en-US" baseline="-25000"/>
              <a:t>3</a:t>
            </a:r>
            <a:r>
              <a:rPr lang="en-US"/>
              <a:t>) = 3.65 g NH</a:t>
            </a:r>
            <a:r>
              <a:rPr lang="en-US" baseline="-25000"/>
              <a:t>3</a:t>
            </a:r>
            <a:endParaRPr lang="en-US"/>
          </a:p>
          <a:p>
            <a:endParaRPr lang="en-US"/>
          </a:p>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9D678-E0E4-0549-BD15-A85F3D443C3D}" type="slidenum">
              <a:rPr lang="en-US"/>
              <a:pPr/>
              <a:t>47</a:t>
            </a:fld>
            <a:endParaRPr lang="en-US"/>
          </a:p>
        </p:txBody>
      </p:sp>
      <p:sp>
        <p:nvSpPr>
          <p:cNvPr id="24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9E800-95D9-B542-8349-61E6787F0B81}" type="slidenum">
              <a:rPr lang="en-US"/>
              <a:pPr/>
              <a:t>48</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F82AF-D7EF-CC40-80DC-8A12763CF3C3}" type="slidenum">
              <a:rPr lang="en-US"/>
              <a:pPr/>
              <a:t>49</a:t>
            </a:fld>
            <a:endParaRPr lang="en-US"/>
          </a:p>
        </p:txBody>
      </p:sp>
      <p:sp>
        <p:nvSpPr>
          <p:cNvPr id="34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9601-2918-1546-9EE7-CF715437AC03}" type="slidenum">
              <a:rPr lang="en-US"/>
              <a:pPr/>
              <a:t>5</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3C058-7355-D04A-BA35-8FBB09B4A873}" type="slidenum">
              <a:rPr lang="en-US"/>
              <a:pPr/>
              <a:t>50</a:t>
            </a:fld>
            <a:endParaRPr lang="en-US"/>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C1A3A-55A0-4F4C-9337-BAB32E09BC1C}" type="slidenum">
              <a:rPr lang="en-US"/>
              <a:pPr/>
              <a:t>51</a:t>
            </a:fld>
            <a:endParaRPr lang="en-US"/>
          </a:p>
        </p:txBody>
      </p:sp>
      <p:sp>
        <p:nvSpPr>
          <p:cNvPr id="35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98265-0314-5741-AD7F-A1761AB4579E}" type="slidenum">
              <a:rPr lang="en-US"/>
              <a:pPr/>
              <a:t>52</a:t>
            </a:fld>
            <a:endParaRPr lang="en-US"/>
          </a:p>
        </p:txBody>
      </p:sp>
      <p:sp>
        <p:nvSpPr>
          <p:cNvPr id="24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63" name="Rectangle 3"/>
          <p:cNvSpPr>
            <a:spLocks noGrp="1" noChangeArrowheads="1"/>
          </p:cNvSpPr>
          <p:nvPr>
            <p:ph type="body" idx="1"/>
          </p:nvPr>
        </p:nvSpPr>
        <p:spPr/>
        <p:txBody>
          <a:bodyPr/>
          <a:lstStyle/>
          <a:p>
            <a:r>
              <a:rPr lang="en-US"/>
              <a:t>First we find the maximum yield (theoretical yield) of product:</a:t>
            </a:r>
          </a:p>
          <a:p>
            <a:endParaRPr lang="en-US"/>
          </a:p>
          <a:p>
            <a:r>
              <a:rPr lang="en-US"/>
              <a:t>(1.00 g O</a:t>
            </a:r>
            <a:r>
              <a:rPr lang="en-US" baseline="-25000"/>
              <a:t>2</a:t>
            </a:r>
            <a:r>
              <a:rPr lang="en-US"/>
              <a:t>)(1 mol O</a:t>
            </a:r>
            <a:r>
              <a:rPr lang="en-US" baseline="-25000"/>
              <a:t>2</a:t>
            </a:r>
            <a:r>
              <a:rPr lang="en-US"/>
              <a:t>/32.00 g O</a:t>
            </a:r>
            <a:r>
              <a:rPr lang="en-US" baseline="-25000"/>
              <a:t>2</a:t>
            </a:r>
            <a:r>
              <a:rPr lang="en-US"/>
              <a:t>)(2 mol SO</a:t>
            </a:r>
            <a:r>
              <a:rPr lang="en-US" baseline="-25000"/>
              <a:t>3</a:t>
            </a:r>
            <a:r>
              <a:rPr lang="en-US"/>
              <a:t>/3 mol O</a:t>
            </a:r>
            <a:r>
              <a:rPr lang="en-US" baseline="-25000"/>
              <a:t>2</a:t>
            </a:r>
            <a:r>
              <a:rPr lang="en-US"/>
              <a:t>)(80.06 g SO</a:t>
            </a:r>
            <a:r>
              <a:rPr lang="en-US" baseline="-25000"/>
              <a:t>3</a:t>
            </a:r>
            <a:r>
              <a:rPr lang="en-US"/>
              <a:t>/1 mol SO</a:t>
            </a:r>
            <a:r>
              <a:rPr lang="en-US" baseline="-25000"/>
              <a:t>3</a:t>
            </a:r>
            <a:r>
              <a:rPr lang="en-US"/>
              <a:t>) = 1.67 g (theoretical yield)</a:t>
            </a:r>
          </a:p>
          <a:p>
            <a:endParaRPr lang="en-US"/>
          </a:p>
          <a:p>
            <a:r>
              <a:rPr lang="en-US"/>
              <a:t>We then divide the actual yield by the theoretical yield:</a:t>
            </a:r>
          </a:p>
          <a:p>
            <a:endParaRPr lang="en-US"/>
          </a:p>
          <a:p>
            <a:r>
              <a:rPr lang="en-US"/>
              <a:t>Percent yield = (1.50 g/1.67 g) × 100 = 89.8%</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9BBAF-665F-A94F-BA2A-20D526AB5E25}" type="slidenum">
              <a:rPr lang="en-US"/>
              <a:pPr/>
              <a:t>53</a:t>
            </a:fld>
            <a:endParaRPr lang="en-US"/>
          </a:p>
        </p:txBody>
      </p:sp>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r>
              <a:rPr lang="en-US"/>
              <a:t>64.9% = (85.0 g PF</a:t>
            </a:r>
            <a:r>
              <a:rPr lang="en-US" baseline="-25000"/>
              <a:t>3</a:t>
            </a:r>
            <a:r>
              <a:rPr lang="en-US"/>
              <a:t> / x)(100); x = 130.97 g PF</a:t>
            </a:r>
            <a:r>
              <a:rPr lang="en-US" baseline="-25000"/>
              <a:t>3</a:t>
            </a:r>
            <a:endParaRPr lang="en-US"/>
          </a:p>
          <a:p>
            <a:r>
              <a:rPr lang="en-US"/>
              <a:t>(130.97 g PF</a:t>
            </a:r>
            <a:r>
              <a:rPr lang="en-US" baseline="-25000"/>
              <a:t>3</a:t>
            </a:r>
            <a:r>
              <a:rPr lang="en-US"/>
              <a:t>)(1 mol PF</a:t>
            </a:r>
            <a:r>
              <a:rPr lang="en-US" baseline="-25000"/>
              <a:t>3</a:t>
            </a:r>
            <a:r>
              <a:rPr lang="en-US"/>
              <a:t> / 87.97 g PF</a:t>
            </a:r>
            <a:r>
              <a:rPr lang="en-US" baseline="-25000"/>
              <a:t>3</a:t>
            </a:r>
            <a:r>
              <a:rPr lang="en-US"/>
              <a:t>)(1 mol P</a:t>
            </a:r>
            <a:r>
              <a:rPr lang="en-US" baseline="-25000"/>
              <a:t>4</a:t>
            </a:r>
            <a:r>
              <a:rPr lang="en-US"/>
              <a:t> / 4 mol PF</a:t>
            </a:r>
            <a:r>
              <a:rPr lang="en-US" baseline="-25000"/>
              <a:t>3</a:t>
            </a:r>
            <a:r>
              <a:rPr lang="en-US"/>
              <a:t>)(123.88 g P</a:t>
            </a:r>
            <a:r>
              <a:rPr lang="en-US" baseline="-25000"/>
              <a:t>4</a:t>
            </a:r>
            <a:r>
              <a:rPr lang="en-US"/>
              <a:t> / 1 mol P</a:t>
            </a:r>
            <a:r>
              <a:rPr lang="en-US" baseline="-25000"/>
              <a:t>4</a:t>
            </a:r>
            <a:r>
              <a:rPr lang="en-US"/>
              <a:t>) = 46.1 g of P</a:t>
            </a:r>
            <a:r>
              <a:rPr lang="en-US" baseline="-25000"/>
              <a:t>4</a:t>
            </a:r>
            <a:r>
              <a:rPr lang="en-US"/>
              <a:t> needed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31EE-7351-2840-962F-FCDABAADCC83}" type="slidenum">
              <a:rPr lang="en-US"/>
              <a:pPr/>
              <a:t>6</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34787-2E39-EE4B-8DE5-CB60B73B3BB7}" type="slidenum">
              <a:rPr lang="en-US"/>
              <a:pPr/>
              <a:t>7</a:t>
            </a:fld>
            <a:endParaRPr lang="en-US"/>
          </a:p>
        </p:txBody>
      </p:sp>
      <p:sp>
        <p:nvSpPr>
          <p:cNvPr id="28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C3802-CEDF-C243-8DB0-A8E5496441E4}" type="slidenum">
              <a:rPr lang="en-US"/>
              <a:pPr/>
              <a:t>8</a:t>
            </a:fld>
            <a:endParaRPr lang="en-US"/>
          </a:p>
        </p:txBody>
      </p:sp>
      <p:sp>
        <p:nvSpPr>
          <p:cNvPr id="28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4F54C-4829-B94F-A9CB-C243F916DCC6}" type="slidenum">
              <a:rPr lang="en-US"/>
              <a:pPr/>
              <a:t>9</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r>
              <a:rPr lang="en-US"/>
              <a:t>The correct answer is a.  </a:t>
            </a:r>
          </a:p>
          <a:p>
            <a:endParaRPr lang="en-US"/>
          </a:p>
          <a:p>
            <a:r>
              <a:rPr lang="en-US"/>
              <a:t>(3.74 mol C</a:t>
            </a:r>
            <a:r>
              <a:rPr lang="en-US" baseline="-25000"/>
              <a:t>3</a:t>
            </a:r>
            <a:r>
              <a:rPr lang="en-US"/>
              <a:t>H</a:t>
            </a:r>
            <a:r>
              <a:rPr lang="en-US" baseline="-25000"/>
              <a:t>8</a:t>
            </a:r>
            <a:r>
              <a:rPr lang="en-US"/>
              <a:t>) × (3 mol CO</a:t>
            </a:r>
            <a:r>
              <a:rPr lang="en-US" baseline="-25000"/>
              <a:t>2</a:t>
            </a:r>
            <a:r>
              <a:rPr lang="en-US"/>
              <a:t>/1 mol C</a:t>
            </a:r>
            <a:r>
              <a:rPr lang="en-US" baseline="-25000"/>
              <a:t>3</a:t>
            </a:r>
            <a:r>
              <a:rPr lang="en-US"/>
              <a:t>H</a:t>
            </a:r>
            <a:r>
              <a:rPr lang="en-US" baseline="-25000"/>
              <a:t>8</a:t>
            </a:r>
            <a:r>
              <a:rPr lang="en-US"/>
              <a:t>) = 11.2 mol CO</a:t>
            </a:r>
            <a:r>
              <a:rPr lang="en-US" baseline="-25000"/>
              <a:t>2</a:t>
            </a:r>
            <a:endParaRPr 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940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93858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06541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467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693627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066659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1282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26025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21439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539713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00849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61893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31706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07552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280023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436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35116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84287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99487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19558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011683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93017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18982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73157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68579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851774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477089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27E52F05-1989-1548-88EA-E1B8DF25F5C9}" type="slidenum">
              <a:rPr lang="en-US"/>
              <a:pPr/>
              <a:t>‹#›</a:t>
            </a:fld>
            <a:endParaRPr lang="en-US"/>
          </a:p>
        </p:txBody>
      </p:sp>
    </p:spTree>
    <p:extLst>
      <p:ext uri="{BB962C8B-B14F-4D97-AF65-F5344CB8AC3E}">
        <p14:creationId xmlns:p14="http://schemas.microsoft.com/office/powerpoint/2010/main" val="2321442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1363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44199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44291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0781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75889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20334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24098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38887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5695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55290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2134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87653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855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06592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60953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398783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90124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12470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4365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42065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20778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1783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35714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92803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318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70170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44715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71073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34926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54216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58048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749962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734297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57341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37104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24339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853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07335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04413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0046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66953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90657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16309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7830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14329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08706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30576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21043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27E52F05-1989-1548-88EA-E1B8DF25F5C9}" type="slidenum">
              <a:rPr lang="en-US"/>
              <a:pPr/>
              <a:t>‹#›</a:t>
            </a:fld>
            <a:endParaRPr lang="en-US"/>
          </a:p>
        </p:txBody>
      </p:sp>
    </p:spTree>
    <p:extLst>
      <p:ext uri="{BB962C8B-B14F-4D97-AF65-F5344CB8AC3E}">
        <p14:creationId xmlns:p14="http://schemas.microsoft.com/office/powerpoint/2010/main" val="2178363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52343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69057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4" Type="http://schemas.openxmlformats.org/officeDocument/2006/relationships/image" Target="../media/image1.jp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9.1</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Information Given by Chemical Equations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898829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9.1</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Information Given by Chemical Equations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182321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9.3</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Mass Calculations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5005874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9.4</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The Concept of Limiting Reactants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8095638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9.5</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Calculations Involving a Limiting Reactant</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30446244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9.6</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Percent Yield</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5884655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3.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9.2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Mole–Mole Relationships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7318620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13.emf"/><Relationship Id="rId6" Type="http://schemas.openxmlformats.org/officeDocument/2006/relationships/oleObject" Target="../embeddings/oleObject8.bin"/><Relationship Id="rId7"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9.bin"/><Relationship Id="rId5" Type="http://schemas.openxmlformats.org/officeDocument/2006/relationships/image" Target="../media/image15.emf"/><Relationship Id="rId6" Type="http://schemas.openxmlformats.org/officeDocument/2006/relationships/oleObject" Target="../embeddings/oleObject10.bin"/><Relationship Id="rId7"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1.bin"/><Relationship Id="rId5" Type="http://schemas.openxmlformats.org/officeDocument/2006/relationships/image" Target="../media/image17.emf"/><Relationship Id="rId6" Type="http://schemas.openxmlformats.org/officeDocument/2006/relationships/image" Target="../media/image12.gif"/><Relationship Id="rId1" Type="http://schemas.openxmlformats.org/officeDocument/2006/relationships/vmlDrawing" Target="../drawings/vmlDrawing5.vml"/><Relationship Id="rId2"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2.bin"/><Relationship Id="rId5" Type="http://schemas.openxmlformats.org/officeDocument/2006/relationships/image" Target="../media/image18.emf"/><Relationship Id="rId6" Type="http://schemas.openxmlformats.org/officeDocument/2006/relationships/image" Target="../media/image12.gif"/><Relationship Id="rId1" Type="http://schemas.openxmlformats.org/officeDocument/2006/relationships/vmlDrawing" Target="../drawings/vmlDrawing6.vml"/><Relationship Id="rId2"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3.bin"/><Relationship Id="rId5" Type="http://schemas.openxmlformats.org/officeDocument/2006/relationships/image" Target="../media/image19.emf"/><Relationship Id="rId6" Type="http://schemas.openxmlformats.org/officeDocument/2006/relationships/image" Target="../media/image12.gif"/><Relationship Id="rId1" Type="http://schemas.openxmlformats.org/officeDocument/2006/relationships/vmlDrawing" Target="../drawings/vmlDrawing7.vml"/><Relationship Id="rId2"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4.bin"/><Relationship Id="rId5" Type="http://schemas.openxmlformats.org/officeDocument/2006/relationships/image" Target="../media/image23.emf"/><Relationship Id="rId6" Type="http://schemas.openxmlformats.org/officeDocument/2006/relationships/oleObject" Target="../embeddings/oleObject15.bin"/><Relationship Id="rId7"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6.bin"/><Relationship Id="rId5"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7.bin"/><Relationship Id="rId5" Type="http://schemas.openxmlformats.org/officeDocument/2006/relationships/image" Target="../media/image26.emf"/><Relationship Id="rId1" Type="http://schemas.openxmlformats.org/officeDocument/2006/relationships/vmlDrawing" Target="../drawings/vmlDrawing10.vml"/><Relationship Id="rId2"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8.bin"/><Relationship Id="rId5" Type="http://schemas.openxmlformats.org/officeDocument/2006/relationships/image" Target="../media/image27.emf"/><Relationship Id="rId1" Type="http://schemas.openxmlformats.org/officeDocument/2006/relationships/vmlDrawing" Target="../drawings/vmlDrawing11.vml"/><Relationship Id="rId2"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9.bin"/><Relationship Id="rId5" Type="http://schemas.openxmlformats.org/officeDocument/2006/relationships/image" Target="../media/image23.emf"/><Relationship Id="rId6" Type="http://schemas.openxmlformats.org/officeDocument/2006/relationships/oleObject" Target="../embeddings/oleObject20.bin"/><Relationship Id="rId7"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21.bin"/><Relationship Id="rId5" Type="http://schemas.openxmlformats.org/officeDocument/2006/relationships/image" Target="../media/image28.emf"/><Relationship Id="rId6" Type="http://schemas.openxmlformats.org/officeDocument/2006/relationships/image" Target="../media/image30.png"/><Relationship Id="rId7" Type="http://schemas.openxmlformats.org/officeDocument/2006/relationships/oleObject" Target="../embeddings/oleObject22.bin"/><Relationship Id="rId8" Type="http://schemas.openxmlformats.org/officeDocument/2006/relationships/image" Target="../media/image29.emf"/><Relationship Id="rId1" Type="http://schemas.openxmlformats.org/officeDocument/2006/relationships/vmlDrawing" Target="../drawings/vmlDrawing13.vml"/><Relationship Id="rId2"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3.bin"/><Relationship Id="rId5" Type="http://schemas.openxmlformats.org/officeDocument/2006/relationships/image" Target="../media/image29.emf"/><Relationship Id="rId1" Type="http://schemas.openxmlformats.org/officeDocument/2006/relationships/vmlDrawing" Target="../drawings/vmlDrawing14.vml"/><Relationship Id="rId2"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4.bin"/><Relationship Id="rId5" Type="http://schemas.openxmlformats.org/officeDocument/2006/relationships/image" Target="../media/image27.emf"/><Relationship Id="rId1" Type="http://schemas.openxmlformats.org/officeDocument/2006/relationships/vmlDrawing" Target="../drawings/vmlDrawing15.vml"/><Relationship Id="rId2"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4.xml"/><Relationship Id="rId3" Type="http://schemas.openxmlformats.org/officeDocument/2006/relationships/image" Target="../media/image4.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5.xml"/><Relationship Id="rId3" Type="http://schemas.openxmlformats.org/officeDocument/2006/relationships/image" Target="../media/image4.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6.xml"/><Relationship Id="rId3" Type="http://schemas.openxmlformats.org/officeDocument/2006/relationships/image" Target="../media/image1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25.bin"/><Relationship Id="rId5" Type="http://schemas.openxmlformats.org/officeDocument/2006/relationships/image" Target="../media/image31.emf"/><Relationship Id="rId1" Type="http://schemas.openxmlformats.org/officeDocument/2006/relationships/vmlDrawing" Target="../drawings/vmlDrawing16.vml"/><Relationship Id="rId2"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26.bin"/><Relationship Id="rId5" Type="http://schemas.openxmlformats.org/officeDocument/2006/relationships/image" Target="../media/image32.emf"/><Relationship Id="rId1" Type="http://schemas.openxmlformats.org/officeDocument/2006/relationships/vmlDrawing" Target="../drawings/vmlDrawing17.vml"/><Relationship Id="rId2"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2.xml"/><Relationship Id="rId3" Type="http://schemas.openxmlformats.org/officeDocument/2006/relationships/image" Target="../media/image12.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3.xml"/><Relationship Id="rId3"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oleObject" Target="../embeddings/oleObject5.bin"/><Relationship Id="rId13"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69.xml"/><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8" Type="http://schemas.openxmlformats.org/officeDocument/2006/relationships/oleObject" Target="../embeddings/oleObject3.bin"/><Relationship Id="rId9" Type="http://schemas.openxmlformats.org/officeDocument/2006/relationships/image" Target="../media/image8.emf"/><Relationship Id="rId10"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11.emf"/><Relationship Id="rId6" Type="http://schemas.openxmlformats.org/officeDocument/2006/relationships/image" Target="../media/image12.gif"/><Relationship Id="rId1" Type="http://schemas.openxmlformats.org/officeDocument/2006/relationships/vmlDrawing" Target="../drawings/vmlDrawing2.vml"/><Relationship Id="rId2"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ctrTitle"/>
          </p:nvPr>
        </p:nvSpPr>
        <p:spPr/>
        <p:txBody>
          <a:bodyPr/>
          <a:lstStyle/>
          <a:p>
            <a:pPr eaLnBrk="1" hangingPunct="1">
              <a:defRPr/>
            </a:pPr>
            <a:r>
              <a:rPr lang="en-US" sz="2800" dirty="0" smtClean="0">
                <a:cs typeface="+mj-cs"/>
              </a:rPr>
              <a:t>Chapter 9</a:t>
            </a:r>
            <a:endParaRPr lang="en-US" dirty="0" smtClean="0">
              <a:cs typeface="+mj-cs"/>
            </a:endParaRPr>
          </a:p>
        </p:txBody>
      </p:sp>
      <p:sp>
        <p:nvSpPr>
          <p:cNvPr id="191495" name="Rectangle 7"/>
          <p:cNvSpPr>
            <a:spLocks noGrp="1" noChangeArrowheads="1"/>
          </p:cNvSpPr>
          <p:nvPr>
            <p:ph type="subTitle" idx="1"/>
          </p:nvPr>
        </p:nvSpPr>
        <p:spPr/>
        <p:txBody>
          <a:bodyPr/>
          <a:lstStyle/>
          <a:p>
            <a:r>
              <a:rPr lang="en-US" dirty="0"/>
              <a:t>Chemical Quantities</a:t>
            </a:r>
            <a:endParaRPr lang="en-US" dirty="0">
              <a:solidFill>
                <a:srgbClr val="FF0000"/>
              </a:solidFill>
            </a:endParaRPr>
          </a:p>
        </p:txBody>
      </p:sp>
    </p:spTree>
    <p:extLst>
      <p:ext uri="{BB962C8B-B14F-4D97-AF65-F5344CB8AC3E}">
        <p14:creationId xmlns:p14="http://schemas.microsoft.com/office/powerpoint/2010/main" val="643519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ChangeArrowheads="1"/>
          </p:cNvSpPr>
          <p:nvPr>
            <p:ph type="title"/>
          </p:nvPr>
        </p:nvSpPr>
        <p:spPr/>
        <p:txBody>
          <a:bodyPr/>
          <a:lstStyle/>
          <a:p>
            <a:r>
              <a:rPr lang="en-US" sz="2000"/>
              <a:t>Steps for Calculating the Masses of Reactants and Products in Chemical Reactions</a:t>
            </a:r>
          </a:p>
        </p:txBody>
      </p:sp>
      <p:sp>
        <p:nvSpPr>
          <p:cNvPr id="287746" name="Rectangle 2"/>
          <p:cNvSpPr>
            <a:spLocks noGrp="1" noChangeArrowheads="1"/>
          </p:cNvSpPr>
          <p:nvPr>
            <p:ph idx="1"/>
          </p:nvPr>
        </p:nvSpPr>
        <p:spPr>
          <a:xfrm>
            <a:off x="533400" y="1752600"/>
            <a:ext cx="7543800" cy="4278313"/>
          </a:xfrm>
        </p:spPr>
        <p:txBody>
          <a:bodyPr/>
          <a:lstStyle/>
          <a:p>
            <a:pPr marL="533400" indent="-533400">
              <a:buFontTx/>
              <a:buAutoNum type="arabicPeriod"/>
            </a:pPr>
            <a:r>
              <a:rPr lang="en-US" sz="2800">
                <a:solidFill>
                  <a:srgbClr val="669900"/>
                </a:solidFill>
                <a:cs typeface="Times New Roman" charset="0"/>
              </a:rPr>
              <a:t>Balance the equation for the reaction. </a:t>
            </a:r>
          </a:p>
          <a:p>
            <a:pPr marL="533400" indent="-533400">
              <a:buFontTx/>
              <a:buAutoNum type="arabicPeriod"/>
            </a:pPr>
            <a:r>
              <a:rPr lang="en-US" sz="2800">
                <a:solidFill>
                  <a:srgbClr val="669900"/>
                </a:solidFill>
                <a:cs typeface="Times New Roman" charset="0"/>
              </a:rPr>
              <a:t>Convert the masses of reactants or products to moles.</a:t>
            </a:r>
          </a:p>
          <a:p>
            <a:pPr marL="533400" indent="-533400">
              <a:buFontTx/>
              <a:buAutoNum type="arabicPeriod"/>
            </a:pPr>
            <a:r>
              <a:rPr lang="en-US" sz="2800">
                <a:solidFill>
                  <a:srgbClr val="669900"/>
                </a:solidFill>
                <a:cs typeface="Times New Roman" charset="0"/>
              </a:rPr>
              <a:t>Use the balanced equation to set up the appropriate mole ratio(s).</a:t>
            </a:r>
          </a:p>
          <a:p>
            <a:pPr marL="533400" indent="-533400">
              <a:buFontTx/>
              <a:buAutoNum type="arabicPeriod"/>
            </a:pPr>
            <a:r>
              <a:rPr lang="en-US" sz="2800">
                <a:solidFill>
                  <a:srgbClr val="669900"/>
                </a:solidFill>
                <a:cs typeface="Times New Roman" charset="0"/>
              </a:rPr>
              <a:t>Use the mole ratio(s) to calculate the number of moles of the desired reactant or product.</a:t>
            </a:r>
          </a:p>
          <a:p>
            <a:pPr marL="533400" indent="-533400">
              <a:buFontTx/>
              <a:buAutoNum type="arabicPeriod"/>
            </a:pPr>
            <a:r>
              <a:rPr lang="en-US" sz="2800">
                <a:solidFill>
                  <a:srgbClr val="669900"/>
                </a:solidFill>
                <a:cs typeface="Times New Roman" charset="0"/>
              </a:rPr>
              <a:t>Convert from moles back to masses.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13215DE2-7381-AA46-9A02-0EE7A9113CA1}" type="slidenum">
              <a:rPr lang="en-US"/>
              <a:pPr/>
              <a:t>10</a:t>
            </a:fld>
            <a:endParaRPr lang="en-US"/>
          </a:p>
        </p:txBody>
      </p:sp>
    </p:spTree>
    <p:extLst>
      <p:ext uri="{BB962C8B-B14F-4D97-AF65-F5344CB8AC3E}">
        <p14:creationId xmlns:p14="http://schemas.microsoft.com/office/powerpoint/2010/main" val="3075349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Grp="1" noChangeArrowheads="1"/>
          </p:cNvSpPr>
          <p:nvPr>
            <p:ph type="title"/>
          </p:nvPr>
        </p:nvSpPr>
        <p:spPr/>
        <p:txBody>
          <a:bodyPr/>
          <a:lstStyle/>
          <a:p>
            <a:r>
              <a:rPr lang="en-US"/>
              <a:t>Stoichiometry</a:t>
            </a:r>
          </a:p>
        </p:txBody>
      </p:sp>
      <p:sp>
        <p:nvSpPr>
          <p:cNvPr id="289794" name="Rectangle 2"/>
          <p:cNvSpPr>
            <a:spLocks noGrp="1" noChangeArrowheads="1"/>
          </p:cNvSpPr>
          <p:nvPr>
            <p:ph idx="1"/>
          </p:nvPr>
        </p:nvSpPr>
        <p:spPr>
          <a:xfrm>
            <a:off x="533400" y="1676400"/>
            <a:ext cx="7543800" cy="1800225"/>
          </a:xfrm>
        </p:spPr>
        <p:txBody>
          <a:bodyPr/>
          <a:lstStyle/>
          <a:p>
            <a:pPr marL="533400" indent="-533400"/>
            <a:r>
              <a:rPr lang="en-US" sz="2800" dirty="0">
                <a:cs typeface="Times New Roman" charset="0"/>
              </a:rPr>
              <a:t>Stoichiometry is the process of using a balanced chemical equation to </a:t>
            </a:r>
            <a:r>
              <a:rPr lang="en-US" sz="2800" dirty="0" smtClean="0">
                <a:cs typeface="Times New Roman" charset="0"/>
              </a:rPr>
              <a:t>calculate </a:t>
            </a:r>
            <a:r>
              <a:rPr lang="en-US" sz="2800" dirty="0">
                <a:cs typeface="Times New Roman" charset="0"/>
              </a:rPr>
              <a:t>the relative masses of reactants and products involved in a reaction.</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40849EB7-D979-0F43-AB3E-828E13774165}" type="slidenum">
              <a:rPr lang="en-US"/>
              <a:pPr/>
              <a:t>11</a:t>
            </a:fld>
            <a:endParaRPr lang="en-US"/>
          </a:p>
        </p:txBody>
      </p:sp>
    </p:spTree>
    <p:extLst>
      <p:ext uri="{BB962C8B-B14F-4D97-AF65-F5344CB8AC3E}">
        <p14:creationId xmlns:p14="http://schemas.microsoft.com/office/powerpoint/2010/main" val="142831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3" name="Rectangle 3"/>
          <p:cNvSpPr>
            <a:spLocks noGrp="1" noChangeArrowheads="1"/>
          </p:cNvSpPr>
          <p:nvPr>
            <p:ph type="title"/>
          </p:nvPr>
        </p:nvSpPr>
        <p:spPr/>
        <p:txBody>
          <a:bodyPr/>
          <a:lstStyle/>
          <a:p>
            <a:r>
              <a:rPr lang="en-US"/>
              <a:t>Example</a:t>
            </a:r>
          </a:p>
        </p:txBody>
      </p:sp>
      <p:sp>
        <p:nvSpPr>
          <p:cNvPr id="291842" name="Rectangle 2"/>
          <p:cNvSpPr>
            <a:spLocks noGrp="1" noChangeArrowheads="1"/>
          </p:cNvSpPr>
          <p:nvPr>
            <p:ph idx="1"/>
          </p:nvPr>
        </p:nvSpPr>
        <p:spPr>
          <a:xfrm>
            <a:off x="533400" y="1676400"/>
            <a:ext cx="7543800" cy="3524250"/>
          </a:xfrm>
        </p:spPr>
        <p:txBody>
          <a:bodyPr/>
          <a:lstStyle/>
          <a:p>
            <a:pPr marL="533400" indent="-533400">
              <a:buFontTx/>
              <a:buNone/>
            </a:pPr>
            <a:r>
              <a:rPr lang="en-US" i="1">
                <a:solidFill>
                  <a:srgbClr val="0000FF"/>
                </a:solidFill>
                <a:cs typeface="Times New Roman" charset="0"/>
              </a:rPr>
              <a:t>	For the following unbalanced equation:</a:t>
            </a:r>
          </a:p>
          <a:p>
            <a:pPr marL="533400" indent="-533400">
              <a:buFontTx/>
              <a:buNone/>
            </a:pPr>
            <a:r>
              <a:rPr lang="en-US">
                <a:solidFill>
                  <a:srgbClr val="0000FF"/>
                </a:solidFill>
                <a:cs typeface="Times New Roman" charset="0"/>
              </a:rPr>
              <a:t>			Cr</a:t>
            </a:r>
            <a:r>
              <a:rPr lang="en-US">
                <a:solidFill>
                  <a:srgbClr val="0000FF"/>
                </a:solidFill>
              </a:rPr>
              <a:t>(</a:t>
            </a:r>
            <a:r>
              <a:rPr lang="en-US" i="1">
                <a:solidFill>
                  <a:srgbClr val="0000FF"/>
                </a:solidFill>
              </a:rPr>
              <a:t>s</a:t>
            </a:r>
            <a:r>
              <a:rPr lang="en-US">
                <a:solidFill>
                  <a:srgbClr val="0000FF"/>
                </a:solidFill>
              </a:rPr>
              <a:t>) + O</a:t>
            </a:r>
            <a:r>
              <a:rPr lang="en-US" baseline="-25000">
                <a:solidFill>
                  <a:srgbClr val="0000FF"/>
                </a:solidFill>
              </a:rPr>
              <a:t>2</a:t>
            </a:r>
            <a:r>
              <a:rPr lang="en-US">
                <a:solidFill>
                  <a:srgbClr val="0000FF"/>
                </a:solidFill>
              </a:rPr>
              <a:t>(</a:t>
            </a:r>
            <a:r>
              <a:rPr lang="en-US" i="1">
                <a:solidFill>
                  <a:srgbClr val="0000FF"/>
                </a:solidFill>
              </a:rPr>
              <a:t>g</a:t>
            </a:r>
            <a:r>
              <a:rPr lang="en-US">
                <a:solidFill>
                  <a:srgbClr val="0000FF"/>
                </a:solidFill>
              </a:rPr>
              <a:t>) </a:t>
            </a:r>
            <a:r>
              <a:rPr lang="en-US">
                <a:solidFill>
                  <a:srgbClr val="0000FF"/>
                </a:solidFill>
                <a:cs typeface="Arial" charset="0"/>
              </a:rPr>
              <a:t>→ Cr</a:t>
            </a:r>
            <a:r>
              <a:rPr lang="en-US" baseline="-25000">
                <a:solidFill>
                  <a:srgbClr val="0000FF"/>
                </a:solidFill>
                <a:cs typeface="Arial" charset="0"/>
              </a:rPr>
              <a:t>2</a:t>
            </a:r>
            <a:r>
              <a:rPr lang="en-US">
                <a:solidFill>
                  <a:srgbClr val="0000FF"/>
                </a:solidFill>
                <a:cs typeface="Arial" charset="0"/>
              </a:rPr>
              <a:t>O</a:t>
            </a:r>
            <a:r>
              <a:rPr lang="en-US" baseline="-25000">
                <a:solidFill>
                  <a:srgbClr val="0000FF"/>
                </a:solidFill>
                <a:cs typeface="Arial" charset="0"/>
              </a:rPr>
              <a:t>3</a:t>
            </a:r>
            <a:r>
              <a:rPr lang="en-US">
                <a:solidFill>
                  <a:srgbClr val="0000FF"/>
                </a:solidFill>
              </a:rPr>
              <a:t>(</a:t>
            </a:r>
            <a:r>
              <a:rPr lang="en-US" i="1">
                <a:solidFill>
                  <a:srgbClr val="0000FF"/>
                </a:solidFill>
              </a:rPr>
              <a:t>s</a:t>
            </a:r>
            <a:r>
              <a:rPr lang="en-US">
                <a:solidFill>
                  <a:srgbClr val="0000FF"/>
                </a:solidFill>
              </a:rPr>
              <a:t>) </a:t>
            </a:r>
          </a:p>
          <a:p>
            <a:pPr marL="533400" indent="-533400">
              <a:buFontTx/>
              <a:buNone/>
            </a:pPr>
            <a:r>
              <a:rPr lang="en-US">
                <a:solidFill>
                  <a:srgbClr val="0000FF"/>
                </a:solidFill>
              </a:rPr>
              <a:t>	</a:t>
            </a:r>
            <a:r>
              <a:rPr lang="en-US" i="1">
                <a:solidFill>
                  <a:srgbClr val="0000FF"/>
                </a:solidFill>
              </a:rPr>
              <a:t>How many grams of chromium(III) oxide can be produced from 15.0 g of solid chromium and excess oxygen gas? </a:t>
            </a:r>
          </a:p>
          <a:p>
            <a:pPr marL="533400" indent="-533400">
              <a:buFontTx/>
              <a:buNone/>
            </a:pPr>
            <a:endParaRPr lang="en-US" sz="1200" b="1"/>
          </a:p>
          <a:p>
            <a:pPr marL="533400" indent="-533400">
              <a:buFontTx/>
              <a:buNone/>
            </a:pPr>
            <a:r>
              <a:rPr lang="en-US" b="1"/>
              <a:t>Where are we going?</a:t>
            </a:r>
          </a:p>
          <a:p>
            <a:pPr marL="533400" indent="-533400"/>
            <a:r>
              <a:rPr lang="en-US"/>
              <a:t>We want to determine the mass of </a:t>
            </a:r>
            <a:r>
              <a:rPr lang="en-US">
                <a:cs typeface="Arial" charset="0"/>
              </a:rPr>
              <a:t>Cr</a:t>
            </a:r>
            <a:r>
              <a:rPr lang="en-US" baseline="-25000">
                <a:cs typeface="Arial" charset="0"/>
              </a:rPr>
              <a:t>2</a:t>
            </a:r>
            <a:r>
              <a:rPr lang="en-US">
                <a:cs typeface="Arial" charset="0"/>
              </a:rPr>
              <a:t>O</a:t>
            </a:r>
            <a:r>
              <a:rPr lang="en-US" baseline="-25000">
                <a:cs typeface="Arial" charset="0"/>
              </a:rPr>
              <a:t>3 </a:t>
            </a:r>
            <a:r>
              <a:rPr lang="en-US"/>
              <a:t>produced by Cr with excess O</a:t>
            </a:r>
            <a:r>
              <a:rPr lang="en-US" baseline="-25000"/>
              <a:t>2</a:t>
            </a:r>
            <a:r>
              <a:rPr lang="en-US"/>
              <a:t>.</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6B680E8-D347-434E-A0DF-24CD6104524F}" type="slidenum">
              <a:rPr lang="en-US"/>
              <a:pPr/>
              <a:t>12</a:t>
            </a:fld>
            <a:endParaRPr lang="en-US"/>
          </a:p>
        </p:txBody>
      </p:sp>
    </p:spTree>
    <p:extLst>
      <p:ext uri="{BB962C8B-B14F-4D97-AF65-F5344CB8AC3E}">
        <p14:creationId xmlns:p14="http://schemas.microsoft.com/office/powerpoint/2010/main" val="2263358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p:cNvSpPr>
            <a:spLocks noGrp="1" noChangeArrowheads="1"/>
          </p:cNvSpPr>
          <p:nvPr>
            <p:ph type="title"/>
          </p:nvPr>
        </p:nvSpPr>
        <p:spPr/>
        <p:txBody>
          <a:bodyPr/>
          <a:lstStyle/>
          <a:p>
            <a:r>
              <a:rPr lang="en-US"/>
              <a:t>Example</a:t>
            </a:r>
          </a:p>
        </p:txBody>
      </p:sp>
      <p:sp>
        <p:nvSpPr>
          <p:cNvPr id="293890" name="Rectangle 2"/>
          <p:cNvSpPr>
            <a:spLocks noGrp="1" noChangeArrowheads="1"/>
          </p:cNvSpPr>
          <p:nvPr>
            <p:ph idx="1"/>
          </p:nvPr>
        </p:nvSpPr>
        <p:spPr>
          <a:xfrm>
            <a:off x="533400" y="1676400"/>
            <a:ext cx="7543800" cy="4765675"/>
          </a:xfrm>
        </p:spPr>
        <p:txBody>
          <a:bodyPr/>
          <a:lstStyle/>
          <a:p>
            <a:pPr marL="533400" indent="-533400">
              <a:buFontTx/>
              <a:buNone/>
            </a:pPr>
            <a:r>
              <a:rPr lang="en-US" i="1">
                <a:solidFill>
                  <a:srgbClr val="0000FF"/>
                </a:solidFill>
                <a:cs typeface="Times New Roman" charset="0"/>
              </a:rPr>
              <a:t>	For the following unbalanced equation:</a:t>
            </a:r>
          </a:p>
          <a:p>
            <a:pPr marL="533400" indent="-533400">
              <a:buFontTx/>
              <a:buNone/>
            </a:pPr>
            <a:r>
              <a:rPr lang="en-US">
                <a:solidFill>
                  <a:srgbClr val="0000FF"/>
                </a:solidFill>
                <a:cs typeface="Times New Roman" charset="0"/>
              </a:rPr>
              <a:t>			Cr</a:t>
            </a:r>
            <a:r>
              <a:rPr lang="en-US">
                <a:solidFill>
                  <a:srgbClr val="0000FF"/>
                </a:solidFill>
              </a:rPr>
              <a:t>(</a:t>
            </a:r>
            <a:r>
              <a:rPr lang="en-US" i="1">
                <a:solidFill>
                  <a:srgbClr val="0000FF"/>
                </a:solidFill>
              </a:rPr>
              <a:t>s</a:t>
            </a:r>
            <a:r>
              <a:rPr lang="en-US">
                <a:solidFill>
                  <a:srgbClr val="0000FF"/>
                </a:solidFill>
              </a:rPr>
              <a:t>) + O</a:t>
            </a:r>
            <a:r>
              <a:rPr lang="en-US" baseline="-25000">
                <a:solidFill>
                  <a:srgbClr val="0000FF"/>
                </a:solidFill>
              </a:rPr>
              <a:t>2</a:t>
            </a:r>
            <a:r>
              <a:rPr lang="en-US">
                <a:solidFill>
                  <a:srgbClr val="0000FF"/>
                </a:solidFill>
              </a:rPr>
              <a:t>(</a:t>
            </a:r>
            <a:r>
              <a:rPr lang="en-US" i="1">
                <a:solidFill>
                  <a:srgbClr val="0000FF"/>
                </a:solidFill>
              </a:rPr>
              <a:t>g</a:t>
            </a:r>
            <a:r>
              <a:rPr lang="en-US">
                <a:solidFill>
                  <a:srgbClr val="0000FF"/>
                </a:solidFill>
              </a:rPr>
              <a:t>) </a:t>
            </a:r>
            <a:r>
              <a:rPr lang="en-US">
                <a:solidFill>
                  <a:srgbClr val="0000FF"/>
                </a:solidFill>
                <a:cs typeface="Arial" charset="0"/>
              </a:rPr>
              <a:t>→ Cr</a:t>
            </a:r>
            <a:r>
              <a:rPr lang="en-US" baseline="-25000">
                <a:solidFill>
                  <a:srgbClr val="0000FF"/>
                </a:solidFill>
                <a:cs typeface="Arial" charset="0"/>
              </a:rPr>
              <a:t>2</a:t>
            </a:r>
            <a:r>
              <a:rPr lang="en-US">
                <a:solidFill>
                  <a:srgbClr val="0000FF"/>
                </a:solidFill>
                <a:cs typeface="Arial" charset="0"/>
              </a:rPr>
              <a:t>O</a:t>
            </a:r>
            <a:r>
              <a:rPr lang="en-US" baseline="-25000">
                <a:solidFill>
                  <a:srgbClr val="0000FF"/>
                </a:solidFill>
                <a:cs typeface="Arial" charset="0"/>
              </a:rPr>
              <a:t>3</a:t>
            </a:r>
            <a:r>
              <a:rPr lang="en-US">
                <a:solidFill>
                  <a:srgbClr val="0000FF"/>
                </a:solidFill>
              </a:rPr>
              <a:t>(</a:t>
            </a:r>
            <a:r>
              <a:rPr lang="en-US" i="1">
                <a:solidFill>
                  <a:srgbClr val="0000FF"/>
                </a:solidFill>
              </a:rPr>
              <a:t>s</a:t>
            </a:r>
            <a:r>
              <a:rPr lang="en-US">
                <a:solidFill>
                  <a:srgbClr val="0000FF"/>
                </a:solidFill>
              </a:rPr>
              <a:t>) </a:t>
            </a:r>
          </a:p>
          <a:p>
            <a:pPr marL="533400" indent="-533400">
              <a:buFontTx/>
              <a:buNone/>
            </a:pPr>
            <a:r>
              <a:rPr lang="en-US">
                <a:solidFill>
                  <a:srgbClr val="0000FF"/>
                </a:solidFill>
              </a:rPr>
              <a:t>	</a:t>
            </a:r>
            <a:r>
              <a:rPr lang="en-US" i="1">
                <a:solidFill>
                  <a:srgbClr val="0000FF"/>
                </a:solidFill>
              </a:rPr>
              <a:t>How many grams of chromium(III) oxide can be produced from 15.0 g of solid chromium and excess oxygen gas? </a:t>
            </a:r>
          </a:p>
          <a:p>
            <a:pPr marL="533400" indent="-533400">
              <a:buFontTx/>
              <a:buNone/>
            </a:pPr>
            <a:endParaRPr lang="en-US" sz="1200" b="1"/>
          </a:p>
          <a:p>
            <a:pPr marL="533400" indent="-533400">
              <a:buFontTx/>
              <a:buNone/>
            </a:pPr>
            <a:r>
              <a:rPr lang="en-US" b="1"/>
              <a:t>What do we know?</a:t>
            </a:r>
          </a:p>
          <a:p>
            <a:pPr marL="533400" indent="-533400"/>
            <a:r>
              <a:rPr lang="en-US"/>
              <a:t>The unbalanced equation.</a:t>
            </a:r>
          </a:p>
          <a:p>
            <a:pPr marL="533400" indent="-533400"/>
            <a:r>
              <a:rPr lang="en-US"/>
              <a:t>We start with 15.0 g Cr.</a:t>
            </a:r>
          </a:p>
          <a:p>
            <a:pPr marL="533400" indent="-533400"/>
            <a:r>
              <a:rPr lang="en-US"/>
              <a:t>We know the atomic masses of chromium (52.00 g/mol) and oxygen (16.00 g/mol) from the periodic table.</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200440CB-BE35-5D49-A698-E2E9E007326A}" type="slidenum">
              <a:rPr lang="en-US"/>
              <a:pPr/>
              <a:t>13</a:t>
            </a:fld>
            <a:endParaRPr lang="en-US"/>
          </a:p>
        </p:txBody>
      </p:sp>
    </p:spTree>
    <p:extLst>
      <p:ext uri="{BB962C8B-B14F-4D97-AF65-F5344CB8AC3E}">
        <p14:creationId xmlns:p14="http://schemas.microsoft.com/office/powerpoint/2010/main" val="18333254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p:txBody>
          <a:bodyPr/>
          <a:lstStyle/>
          <a:p>
            <a:r>
              <a:rPr lang="en-US"/>
              <a:t>Example</a:t>
            </a:r>
          </a:p>
        </p:txBody>
      </p:sp>
      <p:sp>
        <p:nvSpPr>
          <p:cNvPr id="295938" name="Rectangle 2"/>
          <p:cNvSpPr>
            <a:spLocks noGrp="1" noChangeArrowheads="1"/>
          </p:cNvSpPr>
          <p:nvPr>
            <p:ph idx="1"/>
          </p:nvPr>
        </p:nvSpPr>
        <p:spPr>
          <a:xfrm>
            <a:off x="533400" y="1676400"/>
            <a:ext cx="7543800" cy="4473575"/>
          </a:xfrm>
        </p:spPr>
        <p:txBody>
          <a:bodyPr/>
          <a:lstStyle/>
          <a:p>
            <a:pPr marL="533400" indent="-533400">
              <a:buFontTx/>
              <a:buNone/>
            </a:pPr>
            <a:r>
              <a:rPr lang="en-US" i="1">
                <a:solidFill>
                  <a:srgbClr val="0000FF"/>
                </a:solidFill>
                <a:cs typeface="Times New Roman" charset="0"/>
              </a:rPr>
              <a:t>	For the following unbalanced equation:</a:t>
            </a:r>
          </a:p>
          <a:p>
            <a:pPr marL="533400" indent="-533400">
              <a:buFontTx/>
              <a:buNone/>
            </a:pPr>
            <a:r>
              <a:rPr lang="en-US">
                <a:solidFill>
                  <a:srgbClr val="0000FF"/>
                </a:solidFill>
                <a:cs typeface="Times New Roman" charset="0"/>
              </a:rPr>
              <a:t>			Cr</a:t>
            </a:r>
            <a:r>
              <a:rPr lang="en-US">
                <a:solidFill>
                  <a:srgbClr val="0000FF"/>
                </a:solidFill>
              </a:rPr>
              <a:t>(</a:t>
            </a:r>
            <a:r>
              <a:rPr lang="en-US" i="1">
                <a:solidFill>
                  <a:srgbClr val="0000FF"/>
                </a:solidFill>
              </a:rPr>
              <a:t>s</a:t>
            </a:r>
            <a:r>
              <a:rPr lang="en-US">
                <a:solidFill>
                  <a:srgbClr val="0000FF"/>
                </a:solidFill>
              </a:rPr>
              <a:t>) + O</a:t>
            </a:r>
            <a:r>
              <a:rPr lang="en-US" baseline="-25000">
                <a:solidFill>
                  <a:srgbClr val="0000FF"/>
                </a:solidFill>
              </a:rPr>
              <a:t>2</a:t>
            </a:r>
            <a:r>
              <a:rPr lang="en-US">
                <a:solidFill>
                  <a:srgbClr val="0000FF"/>
                </a:solidFill>
              </a:rPr>
              <a:t>(</a:t>
            </a:r>
            <a:r>
              <a:rPr lang="en-US" i="1">
                <a:solidFill>
                  <a:srgbClr val="0000FF"/>
                </a:solidFill>
              </a:rPr>
              <a:t>g</a:t>
            </a:r>
            <a:r>
              <a:rPr lang="en-US">
                <a:solidFill>
                  <a:srgbClr val="0000FF"/>
                </a:solidFill>
              </a:rPr>
              <a:t>) </a:t>
            </a:r>
            <a:r>
              <a:rPr lang="en-US">
                <a:solidFill>
                  <a:srgbClr val="0000FF"/>
                </a:solidFill>
                <a:cs typeface="Arial" charset="0"/>
              </a:rPr>
              <a:t>→ Cr</a:t>
            </a:r>
            <a:r>
              <a:rPr lang="en-US" baseline="-25000">
                <a:solidFill>
                  <a:srgbClr val="0000FF"/>
                </a:solidFill>
                <a:cs typeface="Arial" charset="0"/>
              </a:rPr>
              <a:t>2</a:t>
            </a:r>
            <a:r>
              <a:rPr lang="en-US">
                <a:solidFill>
                  <a:srgbClr val="0000FF"/>
                </a:solidFill>
                <a:cs typeface="Arial" charset="0"/>
              </a:rPr>
              <a:t>O</a:t>
            </a:r>
            <a:r>
              <a:rPr lang="en-US" baseline="-25000">
                <a:solidFill>
                  <a:srgbClr val="0000FF"/>
                </a:solidFill>
                <a:cs typeface="Arial" charset="0"/>
              </a:rPr>
              <a:t>3</a:t>
            </a:r>
            <a:r>
              <a:rPr lang="en-US">
                <a:solidFill>
                  <a:srgbClr val="0000FF"/>
                </a:solidFill>
              </a:rPr>
              <a:t>(</a:t>
            </a:r>
            <a:r>
              <a:rPr lang="en-US" i="1">
                <a:solidFill>
                  <a:srgbClr val="0000FF"/>
                </a:solidFill>
              </a:rPr>
              <a:t>s</a:t>
            </a:r>
            <a:r>
              <a:rPr lang="en-US">
                <a:solidFill>
                  <a:srgbClr val="0000FF"/>
                </a:solidFill>
              </a:rPr>
              <a:t>) </a:t>
            </a:r>
          </a:p>
          <a:p>
            <a:pPr marL="533400" indent="-533400">
              <a:buFontTx/>
              <a:buNone/>
            </a:pPr>
            <a:r>
              <a:rPr lang="en-US">
                <a:solidFill>
                  <a:srgbClr val="0000FF"/>
                </a:solidFill>
              </a:rPr>
              <a:t>	</a:t>
            </a:r>
            <a:r>
              <a:rPr lang="en-US" i="1">
                <a:solidFill>
                  <a:srgbClr val="0000FF"/>
                </a:solidFill>
              </a:rPr>
              <a:t>How many grams of chromium(III) oxide can be produced from 15.0 g of solid chromium and excess oxygen gas? </a:t>
            </a:r>
          </a:p>
          <a:p>
            <a:pPr marL="533400" indent="-533400">
              <a:buFontTx/>
              <a:buNone/>
            </a:pPr>
            <a:endParaRPr lang="en-US" sz="1200" b="1"/>
          </a:p>
          <a:p>
            <a:pPr marL="533400" indent="-533400">
              <a:buFontTx/>
              <a:buNone/>
            </a:pPr>
            <a:r>
              <a:rPr lang="en-US" b="1"/>
              <a:t>What do we need to know?</a:t>
            </a:r>
          </a:p>
          <a:p>
            <a:pPr marL="533400" indent="-533400"/>
            <a:r>
              <a:rPr lang="en-US"/>
              <a:t>We need to know the balanced equation.</a:t>
            </a:r>
          </a:p>
          <a:p>
            <a:pPr marL="533400" indent="-533400">
              <a:buFontTx/>
              <a:buNone/>
            </a:pPr>
            <a:r>
              <a:rPr lang="en-US"/>
              <a:t>		 4</a:t>
            </a:r>
            <a:r>
              <a:rPr lang="en-US">
                <a:cs typeface="Times New Roman" charset="0"/>
              </a:rPr>
              <a:t>Cr</a:t>
            </a:r>
            <a:r>
              <a:rPr lang="en-US"/>
              <a:t>(</a:t>
            </a:r>
            <a:r>
              <a:rPr lang="en-US" i="1"/>
              <a:t>s</a:t>
            </a:r>
            <a:r>
              <a:rPr lang="en-US"/>
              <a:t>) + 3O</a:t>
            </a:r>
            <a:r>
              <a:rPr lang="en-US" baseline="-25000"/>
              <a:t>2</a:t>
            </a:r>
            <a:r>
              <a:rPr lang="en-US"/>
              <a:t>(</a:t>
            </a:r>
            <a:r>
              <a:rPr lang="en-US" i="1"/>
              <a:t>g</a:t>
            </a:r>
            <a:r>
              <a:rPr lang="en-US"/>
              <a:t>) </a:t>
            </a:r>
            <a:r>
              <a:rPr lang="en-US">
                <a:cs typeface="Arial" charset="0"/>
              </a:rPr>
              <a:t>→ 2Cr</a:t>
            </a:r>
            <a:r>
              <a:rPr lang="en-US" baseline="-25000">
                <a:cs typeface="Arial" charset="0"/>
              </a:rPr>
              <a:t>2</a:t>
            </a:r>
            <a:r>
              <a:rPr lang="en-US">
                <a:cs typeface="Arial" charset="0"/>
              </a:rPr>
              <a:t>O</a:t>
            </a:r>
            <a:r>
              <a:rPr lang="en-US" baseline="-25000">
                <a:cs typeface="Arial" charset="0"/>
              </a:rPr>
              <a:t>3</a:t>
            </a:r>
            <a:r>
              <a:rPr lang="en-US"/>
              <a:t>(</a:t>
            </a:r>
            <a:r>
              <a:rPr lang="en-US" i="1"/>
              <a:t>s</a:t>
            </a:r>
            <a:r>
              <a:rPr lang="en-US"/>
              <a:t>) </a:t>
            </a:r>
          </a:p>
          <a:p>
            <a:pPr marL="533400" indent="-533400"/>
            <a:r>
              <a:rPr lang="en-US"/>
              <a:t>We need the molar mass of </a:t>
            </a:r>
            <a:r>
              <a:rPr lang="en-US">
                <a:cs typeface="Arial" charset="0"/>
              </a:rPr>
              <a:t>Cr</a:t>
            </a:r>
            <a:r>
              <a:rPr lang="en-US" baseline="-25000">
                <a:cs typeface="Arial" charset="0"/>
              </a:rPr>
              <a:t>2</a:t>
            </a:r>
            <a:r>
              <a:rPr lang="en-US">
                <a:cs typeface="Arial" charset="0"/>
              </a:rPr>
              <a:t>O</a:t>
            </a:r>
            <a:r>
              <a:rPr lang="en-US" baseline="-25000">
                <a:cs typeface="Arial" charset="0"/>
              </a:rPr>
              <a:t>3</a:t>
            </a:r>
            <a:r>
              <a:rPr lang="en-US"/>
              <a:t>.</a:t>
            </a:r>
          </a:p>
          <a:p>
            <a:pPr marL="533400" indent="-533400">
              <a:buFontTx/>
              <a:buNone/>
            </a:pPr>
            <a:r>
              <a:rPr lang="en-US"/>
              <a:t>		152.00 g/mol</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BAB3AB8D-C605-9E46-8313-0F5EB09C9393}" type="slidenum">
              <a:rPr lang="en-US"/>
              <a:pPr/>
              <a:t>14</a:t>
            </a:fld>
            <a:endParaRPr lang="en-US"/>
          </a:p>
        </p:txBody>
      </p:sp>
    </p:spTree>
    <p:extLst>
      <p:ext uri="{BB962C8B-B14F-4D97-AF65-F5344CB8AC3E}">
        <p14:creationId xmlns:p14="http://schemas.microsoft.com/office/powerpoint/2010/main" val="31188459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p:txBody>
          <a:bodyPr/>
          <a:lstStyle/>
          <a:p>
            <a:r>
              <a:rPr lang="en-US">
                <a:solidFill>
                  <a:schemeClr val="tx1"/>
                </a:solidFill>
              </a:rPr>
              <a:t>How do we get there?</a:t>
            </a:r>
          </a:p>
        </p:txBody>
      </p:sp>
      <p:sp>
        <p:nvSpPr>
          <p:cNvPr id="297986" name="Rectangle 2"/>
          <p:cNvSpPr>
            <a:spLocks noGrp="1" noChangeArrowheads="1"/>
          </p:cNvSpPr>
          <p:nvPr>
            <p:ph idx="1"/>
          </p:nvPr>
        </p:nvSpPr>
        <p:spPr>
          <a:xfrm>
            <a:off x="533400" y="1676400"/>
            <a:ext cx="7543800" cy="3451225"/>
          </a:xfrm>
        </p:spPr>
        <p:txBody>
          <a:bodyPr/>
          <a:lstStyle/>
          <a:p>
            <a:pPr marL="533400" indent="-533400">
              <a:buFontTx/>
              <a:buNone/>
            </a:pPr>
            <a:r>
              <a:rPr lang="en-US" i="1">
                <a:solidFill>
                  <a:srgbClr val="0000FF"/>
                </a:solidFill>
                <a:cs typeface="Times New Roman" charset="0"/>
              </a:rPr>
              <a:t>	 		</a:t>
            </a:r>
            <a:r>
              <a:rPr lang="en-US"/>
              <a:t>4</a:t>
            </a:r>
            <a:r>
              <a:rPr lang="en-US">
                <a:cs typeface="Times New Roman" charset="0"/>
              </a:rPr>
              <a:t>Cr</a:t>
            </a:r>
            <a:r>
              <a:rPr lang="en-US"/>
              <a:t>(</a:t>
            </a:r>
            <a:r>
              <a:rPr lang="en-US" i="1"/>
              <a:t>s</a:t>
            </a:r>
            <a:r>
              <a:rPr lang="en-US"/>
              <a:t>) + 3O</a:t>
            </a:r>
            <a:r>
              <a:rPr lang="en-US" baseline="-25000"/>
              <a:t>2</a:t>
            </a:r>
            <a:r>
              <a:rPr lang="en-US"/>
              <a:t>(</a:t>
            </a:r>
            <a:r>
              <a:rPr lang="en-US" i="1"/>
              <a:t>g</a:t>
            </a:r>
            <a:r>
              <a:rPr lang="en-US"/>
              <a:t>) </a:t>
            </a:r>
            <a:r>
              <a:rPr lang="en-US">
                <a:cs typeface="Arial" charset="0"/>
              </a:rPr>
              <a:t>→ 2Cr</a:t>
            </a:r>
            <a:r>
              <a:rPr lang="en-US" baseline="-25000">
                <a:cs typeface="Arial" charset="0"/>
              </a:rPr>
              <a:t>2</a:t>
            </a:r>
            <a:r>
              <a:rPr lang="en-US">
                <a:cs typeface="Arial" charset="0"/>
              </a:rPr>
              <a:t>O</a:t>
            </a:r>
            <a:r>
              <a:rPr lang="en-US" baseline="-25000">
                <a:cs typeface="Arial" charset="0"/>
              </a:rPr>
              <a:t>3</a:t>
            </a:r>
            <a:r>
              <a:rPr lang="en-US"/>
              <a:t>(</a:t>
            </a:r>
            <a:r>
              <a:rPr lang="en-US" i="1"/>
              <a:t>s</a:t>
            </a:r>
            <a:r>
              <a:rPr lang="en-US"/>
              <a:t>) </a:t>
            </a:r>
            <a:endParaRPr lang="en-US" b="1"/>
          </a:p>
          <a:p>
            <a:pPr marL="533400" indent="-533400">
              <a:buFontTx/>
              <a:buNone/>
            </a:pPr>
            <a:endParaRPr lang="en-US" b="1"/>
          </a:p>
          <a:p>
            <a:pPr marL="533400" indent="-533400"/>
            <a:r>
              <a:rPr lang="en-US"/>
              <a:t>Convert the mass of Cr to moles of Cr.</a:t>
            </a:r>
          </a:p>
          <a:p>
            <a:pPr marL="533400" indent="-533400"/>
            <a:endParaRPr lang="en-US"/>
          </a:p>
          <a:p>
            <a:pPr marL="533400" indent="-533400"/>
            <a:endParaRPr lang="en-US"/>
          </a:p>
          <a:p>
            <a:pPr marL="533400" indent="-533400"/>
            <a:endParaRPr lang="en-US"/>
          </a:p>
          <a:p>
            <a:pPr marL="533400" indent="-533400"/>
            <a:r>
              <a:rPr lang="en-US"/>
              <a:t>Determine the moles of </a:t>
            </a:r>
            <a:r>
              <a:rPr lang="en-US">
                <a:cs typeface="Arial" charset="0"/>
              </a:rPr>
              <a:t>Cr</a:t>
            </a:r>
            <a:r>
              <a:rPr lang="en-US" baseline="-25000">
                <a:cs typeface="Arial" charset="0"/>
              </a:rPr>
              <a:t>2</a:t>
            </a:r>
            <a:r>
              <a:rPr lang="en-US">
                <a:cs typeface="Arial" charset="0"/>
              </a:rPr>
              <a:t>O</a:t>
            </a:r>
            <a:r>
              <a:rPr lang="en-US" baseline="-25000">
                <a:cs typeface="Arial" charset="0"/>
              </a:rPr>
              <a:t>3 </a:t>
            </a:r>
            <a:r>
              <a:rPr lang="en-US"/>
              <a:t>produced by using the mole ratio from the balanced equation.</a:t>
            </a:r>
          </a:p>
        </p:txBody>
      </p:sp>
      <p:sp>
        <p:nvSpPr>
          <p:cNvPr id="10" name="Footer Placeholder 3"/>
          <p:cNvSpPr>
            <a:spLocks noGrp="1"/>
          </p:cNvSpPr>
          <p:nvPr>
            <p:ph type="ftr" sz="quarter" idx="10"/>
          </p:nvPr>
        </p:nvSpPr>
        <p:spPr/>
        <p:txBody>
          <a:bodyPr/>
          <a:lstStyle/>
          <a:p>
            <a:r>
              <a:rPr lang="en-US"/>
              <a:t>Copyright © Cengage Learning. All rights reserved</a:t>
            </a:r>
          </a:p>
        </p:txBody>
      </p:sp>
      <p:sp>
        <p:nvSpPr>
          <p:cNvPr id="11" name="Slide Number Placeholder 4"/>
          <p:cNvSpPr>
            <a:spLocks noGrp="1"/>
          </p:cNvSpPr>
          <p:nvPr>
            <p:ph type="sldNum" sz="quarter" idx="11"/>
          </p:nvPr>
        </p:nvSpPr>
        <p:spPr/>
        <p:txBody>
          <a:bodyPr/>
          <a:lstStyle/>
          <a:p>
            <a:fld id="{F898C892-6AC6-704D-A4EC-529DBDE7242C}" type="slidenum">
              <a:rPr lang="en-US"/>
              <a:pPr/>
              <a:t>15</a:t>
            </a:fld>
            <a:endParaRPr lang="en-US"/>
          </a:p>
        </p:txBody>
      </p:sp>
      <p:graphicFrame>
        <p:nvGraphicFramePr>
          <p:cNvPr id="297988" name="Object 4"/>
          <p:cNvGraphicFramePr>
            <a:graphicFrameLocks noChangeAspect="1"/>
          </p:cNvGraphicFramePr>
          <p:nvPr/>
        </p:nvGraphicFramePr>
        <p:xfrm>
          <a:off x="1371600" y="3200400"/>
          <a:ext cx="5448300" cy="787400"/>
        </p:xfrm>
        <a:graphic>
          <a:graphicData uri="http://schemas.openxmlformats.org/presentationml/2006/ole">
            <mc:AlternateContent xmlns:mc="http://schemas.openxmlformats.org/markup-compatibility/2006">
              <mc:Choice xmlns:v="urn:schemas-microsoft-com:vml" Requires="v">
                <p:oleObj spid="_x0000_s3083" name="Equation" r:id="rId4" imgW="5448696" imgH="787797" progId="Equation.DSMT4">
                  <p:embed/>
                </p:oleObj>
              </mc:Choice>
              <mc:Fallback>
                <p:oleObj name="Equation" r:id="rId4" imgW="5448696" imgH="7877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200400"/>
                        <a:ext cx="54483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1" name="Object 7"/>
          <p:cNvGraphicFramePr>
            <a:graphicFrameLocks noChangeAspect="1"/>
          </p:cNvGraphicFramePr>
          <p:nvPr/>
        </p:nvGraphicFramePr>
        <p:xfrm>
          <a:off x="1371600" y="5334000"/>
          <a:ext cx="6553200" cy="800100"/>
        </p:xfrm>
        <a:graphic>
          <a:graphicData uri="http://schemas.openxmlformats.org/presentationml/2006/ole">
            <mc:AlternateContent xmlns:mc="http://schemas.openxmlformats.org/markup-compatibility/2006">
              <mc:Choice xmlns:v="urn:schemas-microsoft-com:vml" Requires="v">
                <p:oleObj spid="_x0000_s3084" name="Equation" r:id="rId6" imgW="6553596" imgH="800497" progId="Equation.3">
                  <p:embed/>
                </p:oleObj>
              </mc:Choice>
              <mc:Fallback>
                <p:oleObj name="Equation" r:id="rId6" imgW="6553596" imgH="8004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334000"/>
                        <a:ext cx="65532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993" name="Line 9"/>
          <p:cNvSpPr>
            <a:spLocks noChangeShapeType="1"/>
          </p:cNvSpPr>
          <p:nvPr/>
        </p:nvSpPr>
        <p:spPr bwMode="auto">
          <a:xfrm flipV="1">
            <a:off x="2057400" y="34290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994" name="Line 10"/>
          <p:cNvSpPr>
            <a:spLocks noChangeShapeType="1"/>
          </p:cNvSpPr>
          <p:nvPr/>
        </p:nvSpPr>
        <p:spPr bwMode="auto">
          <a:xfrm flipV="1">
            <a:off x="4038600" y="36576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995" name="Line 11"/>
          <p:cNvSpPr>
            <a:spLocks noChangeShapeType="1"/>
          </p:cNvSpPr>
          <p:nvPr/>
        </p:nvSpPr>
        <p:spPr bwMode="auto">
          <a:xfrm flipV="1">
            <a:off x="2362200" y="55626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996" name="Line 12"/>
          <p:cNvSpPr>
            <a:spLocks noChangeShapeType="1"/>
          </p:cNvSpPr>
          <p:nvPr/>
        </p:nvSpPr>
        <p:spPr bwMode="auto">
          <a:xfrm flipV="1">
            <a:off x="4267200" y="57912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405956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9" name="Rectangle 3"/>
          <p:cNvSpPr>
            <a:spLocks noGrp="1" noChangeArrowheads="1"/>
          </p:cNvSpPr>
          <p:nvPr>
            <p:ph type="title"/>
          </p:nvPr>
        </p:nvSpPr>
        <p:spPr/>
        <p:txBody>
          <a:bodyPr/>
          <a:lstStyle/>
          <a:p>
            <a:r>
              <a:rPr lang="en-US">
                <a:solidFill>
                  <a:schemeClr val="tx1"/>
                </a:solidFill>
              </a:rPr>
              <a:t>How do we get there?</a:t>
            </a:r>
          </a:p>
        </p:txBody>
      </p:sp>
      <p:sp>
        <p:nvSpPr>
          <p:cNvPr id="301058" name="Rectangle 2"/>
          <p:cNvSpPr>
            <a:spLocks noGrp="1" noChangeArrowheads="1"/>
          </p:cNvSpPr>
          <p:nvPr>
            <p:ph idx="1"/>
          </p:nvPr>
        </p:nvSpPr>
        <p:spPr>
          <a:xfrm>
            <a:off x="533400" y="1676400"/>
            <a:ext cx="7543800" cy="3086100"/>
          </a:xfrm>
        </p:spPr>
        <p:txBody>
          <a:bodyPr/>
          <a:lstStyle/>
          <a:p>
            <a:pPr marL="533400" indent="-533400">
              <a:buFontTx/>
              <a:buNone/>
            </a:pPr>
            <a:r>
              <a:rPr lang="en-US" i="1">
                <a:solidFill>
                  <a:srgbClr val="0000FF"/>
                </a:solidFill>
                <a:cs typeface="Times New Roman" charset="0"/>
              </a:rPr>
              <a:t>	 		</a:t>
            </a:r>
            <a:r>
              <a:rPr lang="en-US"/>
              <a:t>4</a:t>
            </a:r>
            <a:r>
              <a:rPr lang="en-US">
                <a:cs typeface="Times New Roman" charset="0"/>
              </a:rPr>
              <a:t>Cr</a:t>
            </a:r>
            <a:r>
              <a:rPr lang="en-US"/>
              <a:t>(</a:t>
            </a:r>
            <a:r>
              <a:rPr lang="en-US" i="1"/>
              <a:t>s</a:t>
            </a:r>
            <a:r>
              <a:rPr lang="en-US"/>
              <a:t>) + 3O</a:t>
            </a:r>
            <a:r>
              <a:rPr lang="en-US" baseline="-25000"/>
              <a:t>2</a:t>
            </a:r>
            <a:r>
              <a:rPr lang="en-US"/>
              <a:t>(</a:t>
            </a:r>
            <a:r>
              <a:rPr lang="en-US" i="1"/>
              <a:t>g</a:t>
            </a:r>
            <a:r>
              <a:rPr lang="en-US"/>
              <a:t>) </a:t>
            </a:r>
            <a:r>
              <a:rPr lang="en-US">
                <a:cs typeface="Arial" charset="0"/>
              </a:rPr>
              <a:t>→ 2Cr</a:t>
            </a:r>
            <a:r>
              <a:rPr lang="en-US" baseline="-25000">
                <a:cs typeface="Arial" charset="0"/>
              </a:rPr>
              <a:t>2</a:t>
            </a:r>
            <a:r>
              <a:rPr lang="en-US">
                <a:cs typeface="Arial" charset="0"/>
              </a:rPr>
              <a:t>O</a:t>
            </a:r>
            <a:r>
              <a:rPr lang="en-US" baseline="-25000">
                <a:cs typeface="Arial" charset="0"/>
              </a:rPr>
              <a:t>3</a:t>
            </a:r>
            <a:r>
              <a:rPr lang="en-US"/>
              <a:t>(</a:t>
            </a:r>
            <a:r>
              <a:rPr lang="en-US" i="1"/>
              <a:t>s</a:t>
            </a:r>
            <a:r>
              <a:rPr lang="en-US"/>
              <a:t>) </a:t>
            </a:r>
            <a:endParaRPr lang="en-US" b="1"/>
          </a:p>
          <a:p>
            <a:pPr marL="533400" indent="-533400">
              <a:buFontTx/>
              <a:buNone/>
            </a:pPr>
            <a:endParaRPr lang="en-US" b="1"/>
          </a:p>
          <a:p>
            <a:pPr marL="533400" indent="-533400"/>
            <a:r>
              <a:rPr lang="en-US"/>
              <a:t>Convert moles of </a:t>
            </a:r>
            <a:r>
              <a:rPr lang="en-US">
                <a:cs typeface="Arial" charset="0"/>
              </a:rPr>
              <a:t>Cr</a:t>
            </a:r>
            <a:r>
              <a:rPr lang="en-US" baseline="-25000">
                <a:cs typeface="Arial" charset="0"/>
              </a:rPr>
              <a:t>2</a:t>
            </a:r>
            <a:r>
              <a:rPr lang="en-US">
                <a:cs typeface="Arial" charset="0"/>
              </a:rPr>
              <a:t>O</a:t>
            </a:r>
            <a:r>
              <a:rPr lang="en-US" baseline="-25000">
                <a:cs typeface="Arial" charset="0"/>
              </a:rPr>
              <a:t>3 </a:t>
            </a:r>
            <a:r>
              <a:rPr lang="en-US"/>
              <a:t>to grams of </a:t>
            </a:r>
            <a:r>
              <a:rPr lang="en-US">
                <a:cs typeface="Arial" charset="0"/>
              </a:rPr>
              <a:t>Cr</a:t>
            </a:r>
            <a:r>
              <a:rPr lang="en-US" baseline="-25000">
                <a:cs typeface="Arial" charset="0"/>
              </a:rPr>
              <a:t>2</a:t>
            </a:r>
            <a:r>
              <a:rPr lang="en-US">
                <a:cs typeface="Arial" charset="0"/>
              </a:rPr>
              <a:t>O</a:t>
            </a:r>
            <a:r>
              <a:rPr lang="en-US" baseline="-25000">
                <a:cs typeface="Arial" charset="0"/>
              </a:rPr>
              <a:t>3</a:t>
            </a:r>
            <a:r>
              <a:rPr lang="en-US"/>
              <a:t>.</a:t>
            </a:r>
          </a:p>
          <a:p>
            <a:pPr marL="533400" indent="-533400"/>
            <a:endParaRPr lang="en-US"/>
          </a:p>
          <a:p>
            <a:pPr marL="533400" indent="-533400"/>
            <a:endParaRPr lang="en-US"/>
          </a:p>
          <a:p>
            <a:pPr marL="533400" indent="-533400"/>
            <a:endParaRPr lang="en-US"/>
          </a:p>
          <a:p>
            <a:pPr marL="533400" indent="-533400"/>
            <a:r>
              <a:rPr lang="en-US"/>
              <a:t>Conversion string:</a:t>
            </a:r>
          </a:p>
        </p:txBody>
      </p:sp>
      <p:sp>
        <p:nvSpPr>
          <p:cNvPr id="15" name="Footer Placeholder 3"/>
          <p:cNvSpPr>
            <a:spLocks noGrp="1"/>
          </p:cNvSpPr>
          <p:nvPr>
            <p:ph type="ftr" sz="quarter" idx="10"/>
          </p:nvPr>
        </p:nvSpPr>
        <p:spPr/>
        <p:txBody>
          <a:bodyPr/>
          <a:lstStyle/>
          <a:p>
            <a:r>
              <a:rPr lang="en-US"/>
              <a:t>Copyright © Cengage Learning. All rights reserved</a:t>
            </a:r>
          </a:p>
        </p:txBody>
      </p:sp>
      <p:sp>
        <p:nvSpPr>
          <p:cNvPr id="16" name="Slide Number Placeholder 4"/>
          <p:cNvSpPr>
            <a:spLocks noGrp="1"/>
          </p:cNvSpPr>
          <p:nvPr>
            <p:ph type="sldNum" sz="quarter" idx="11"/>
          </p:nvPr>
        </p:nvSpPr>
        <p:spPr/>
        <p:txBody>
          <a:bodyPr/>
          <a:lstStyle/>
          <a:p>
            <a:fld id="{508144EF-8A53-D74E-8D4F-602A2490E847}" type="slidenum">
              <a:rPr lang="en-US"/>
              <a:pPr/>
              <a:t>16</a:t>
            </a:fld>
            <a:endParaRPr lang="en-US"/>
          </a:p>
        </p:txBody>
      </p:sp>
      <p:graphicFrame>
        <p:nvGraphicFramePr>
          <p:cNvPr id="301062" name="Object 6"/>
          <p:cNvGraphicFramePr>
            <a:graphicFrameLocks noChangeAspect="1"/>
          </p:cNvGraphicFramePr>
          <p:nvPr/>
        </p:nvGraphicFramePr>
        <p:xfrm>
          <a:off x="1143000" y="3276600"/>
          <a:ext cx="6959600" cy="927100"/>
        </p:xfrm>
        <a:graphic>
          <a:graphicData uri="http://schemas.openxmlformats.org/presentationml/2006/ole">
            <mc:AlternateContent xmlns:mc="http://schemas.openxmlformats.org/markup-compatibility/2006">
              <mc:Choice xmlns:v="urn:schemas-microsoft-com:vml" Requires="v">
                <p:oleObj spid="_x0000_s4107" name="Equation" r:id="rId4" imgW="6959996" imgH="927497" progId="Equation.DSMT4">
                  <p:embed/>
                </p:oleObj>
              </mc:Choice>
              <mc:Fallback>
                <p:oleObj name="Equation" r:id="rId4" imgW="6959996" imgH="9274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76600"/>
                        <a:ext cx="69596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1063" name="Object 7"/>
          <p:cNvGraphicFramePr>
            <a:graphicFrameLocks noChangeAspect="1"/>
          </p:cNvGraphicFramePr>
          <p:nvPr/>
        </p:nvGraphicFramePr>
        <p:xfrm>
          <a:off x="603250" y="4953000"/>
          <a:ext cx="8102600" cy="927100"/>
        </p:xfrm>
        <a:graphic>
          <a:graphicData uri="http://schemas.openxmlformats.org/presentationml/2006/ole">
            <mc:AlternateContent xmlns:mc="http://schemas.openxmlformats.org/markup-compatibility/2006">
              <mc:Choice xmlns:v="urn:schemas-microsoft-com:vml" Requires="v">
                <p:oleObj spid="_x0000_s4108" name="Equation" r:id="rId6" imgW="7315558" imgH="837364" progId="Equation.3">
                  <p:embed/>
                </p:oleObj>
              </mc:Choice>
              <mc:Fallback>
                <p:oleObj name="Equation" r:id="rId6" imgW="7315558" imgH="83736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0" y="4953000"/>
                        <a:ext cx="81026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1064" name="Line 8"/>
          <p:cNvSpPr>
            <a:spLocks noChangeShapeType="1"/>
          </p:cNvSpPr>
          <p:nvPr/>
        </p:nvSpPr>
        <p:spPr bwMode="auto">
          <a:xfrm flipV="1">
            <a:off x="2209800" y="3505200"/>
            <a:ext cx="10668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65" name="Line 9"/>
          <p:cNvSpPr>
            <a:spLocks noChangeShapeType="1"/>
          </p:cNvSpPr>
          <p:nvPr/>
        </p:nvSpPr>
        <p:spPr bwMode="auto">
          <a:xfrm flipV="1">
            <a:off x="4495800" y="3733800"/>
            <a:ext cx="10668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66" name="Line 10"/>
          <p:cNvSpPr>
            <a:spLocks noChangeShapeType="1"/>
          </p:cNvSpPr>
          <p:nvPr/>
        </p:nvSpPr>
        <p:spPr bwMode="auto">
          <a:xfrm flipV="1">
            <a:off x="1143000" y="5257800"/>
            <a:ext cx="609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69" name="Line 13"/>
          <p:cNvSpPr>
            <a:spLocks noChangeShapeType="1"/>
          </p:cNvSpPr>
          <p:nvPr/>
        </p:nvSpPr>
        <p:spPr bwMode="auto">
          <a:xfrm flipV="1">
            <a:off x="2590800" y="5486400"/>
            <a:ext cx="609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70" name="Line 14"/>
          <p:cNvSpPr>
            <a:spLocks noChangeShapeType="1"/>
          </p:cNvSpPr>
          <p:nvPr/>
        </p:nvSpPr>
        <p:spPr bwMode="auto">
          <a:xfrm flipV="1">
            <a:off x="2286000" y="5029200"/>
            <a:ext cx="609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71" name="Line 15"/>
          <p:cNvSpPr>
            <a:spLocks noChangeShapeType="1"/>
          </p:cNvSpPr>
          <p:nvPr/>
        </p:nvSpPr>
        <p:spPr bwMode="auto">
          <a:xfrm flipV="1">
            <a:off x="3962400" y="5486400"/>
            <a:ext cx="609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72" name="Line 16"/>
          <p:cNvSpPr>
            <a:spLocks noChangeShapeType="1"/>
          </p:cNvSpPr>
          <p:nvPr/>
        </p:nvSpPr>
        <p:spPr bwMode="auto">
          <a:xfrm flipV="1">
            <a:off x="3886200" y="5029200"/>
            <a:ext cx="762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73" name="Line 17"/>
          <p:cNvSpPr>
            <a:spLocks noChangeShapeType="1"/>
          </p:cNvSpPr>
          <p:nvPr/>
        </p:nvSpPr>
        <p:spPr bwMode="auto">
          <a:xfrm flipV="1">
            <a:off x="5715000" y="5486400"/>
            <a:ext cx="762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1074" name="Rectangle 18"/>
          <p:cNvSpPr>
            <a:spLocks noChangeArrowheads="1"/>
          </p:cNvSpPr>
          <p:nvPr/>
        </p:nvSpPr>
        <p:spPr bwMode="auto">
          <a:xfrm>
            <a:off x="7162800" y="5105400"/>
            <a:ext cx="1600200" cy="6096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5060991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371600" y="1143000"/>
            <a:ext cx="7315200" cy="533400"/>
          </a:xfrm>
        </p:spPr>
        <p:txBody>
          <a:bodyPr/>
          <a:lstStyle/>
          <a:p>
            <a:r>
              <a:rPr lang="en-US"/>
              <a:t>Exercise</a:t>
            </a:r>
            <a:endParaRPr lang="en-US">
              <a:solidFill>
                <a:srgbClr val="FF0000"/>
              </a:solidFill>
            </a:endParaRPr>
          </a:p>
        </p:txBody>
      </p:sp>
      <p:sp>
        <p:nvSpPr>
          <p:cNvPr id="356355" name="Rectangle 3"/>
          <p:cNvSpPr>
            <a:spLocks noGrp="1" noChangeArrowheads="1"/>
          </p:cNvSpPr>
          <p:nvPr>
            <p:ph type="body" sz="half" idx="1"/>
          </p:nvPr>
        </p:nvSpPr>
        <p:spPr>
          <a:xfrm>
            <a:off x="457200" y="2133600"/>
            <a:ext cx="8077200" cy="3502025"/>
          </a:xfrm>
        </p:spPr>
        <p:txBody>
          <a:bodyPr/>
          <a:lstStyle/>
          <a:p>
            <a:pPr marL="400050" indent="-3175">
              <a:buFontTx/>
              <a:buNone/>
            </a:pPr>
            <a:r>
              <a:rPr lang="en-US" sz="2000"/>
              <a:t>Tin(II) fluoride is added to some dental products to help prevent cavities.  Tin(II) fluoride is made according to the following equation:</a:t>
            </a:r>
          </a:p>
          <a:p>
            <a:pPr marL="400050" indent="-3175">
              <a:buFontTx/>
              <a:buNone/>
            </a:pPr>
            <a:r>
              <a:rPr lang="en-US" sz="2000"/>
              <a:t>			Sn</a:t>
            </a:r>
            <a:r>
              <a:rPr lang="es-ES_tradnl" sz="2000"/>
              <a:t>(</a:t>
            </a:r>
            <a:r>
              <a:rPr lang="es-ES_tradnl" sz="2000" i="1"/>
              <a:t>s</a:t>
            </a:r>
            <a:r>
              <a:rPr lang="es-ES_tradnl" sz="2000"/>
              <a:t>) + 2HF(</a:t>
            </a:r>
            <a:r>
              <a:rPr lang="es-ES_tradnl" sz="2000" i="1"/>
              <a:t>aq</a:t>
            </a:r>
            <a:r>
              <a:rPr lang="es-ES_tradnl" sz="2000"/>
              <a:t>) </a:t>
            </a:r>
            <a:r>
              <a:rPr lang="en-US" sz="2000">
                <a:sym typeface="Symbol" charset="0"/>
              </a:rPr>
              <a:t></a:t>
            </a:r>
            <a:r>
              <a:rPr lang="es-ES_tradnl" sz="2000"/>
              <a:t> SnF</a:t>
            </a:r>
            <a:r>
              <a:rPr lang="es-ES_tradnl" sz="2000" baseline="-25000"/>
              <a:t>2</a:t>
            </a:r>
            <a:r>
              <a:rPr lang="es-ES_tradnl" sz="2000"/>
              <a:t>(</a:t>
            </a:r>
            <a:r>
              <a:rPr lang="es-ES_tradnl" sz="2000" i="1"/>
              <a:t>aq</a:t>
            </a:r>
            <a:r>
              <a:rPr lang="es-ES_tradnl" sz="2000"/>
              <a:t>) + H</a:t>
            </a:r>
            <a:r>
              <a:rPr lang="es-ES_tradnl" sz="2000" baseline="-25000"/>
              <a:t>2</a:t>
            </a:r>
            <a:r>
              <a:rPr lang="es-ES_tradnl" sz="2000"/>
              <a:t>(</a:t>
            </a:r>
            <a:r>
              <a:rPr lang="es-ES_tradnl" sz="2000" i="1"/>
              <a:t>g</a:t>
            </a:r>
            <a:r>
              <a:rPr lang="es-ES_tradnl" sz="2000"/>
              <a:t>)</a:t>
            </a:r>
            <a:endParaRPr lang="es-ES_tradnl" sz="2000" baseline="-25000"/>
          </a:p>
          <a:p>
            <a:pPr marL="400050" indent="-3175">
              <a:buFontTx/>
              <a:buNone/>
            </a:pPr>
            <a:r>
              <a:rPr lang="en-US" sz="2000"/>
              <a:t>How many </a:t>
            </a:r>
            <a:r>
              <a:rPr lang="en-US" sz="2000">
                <a:solidFill>
                  <a:srgbClr val="0000FF"/>
                </a:solidFill>
              </a:rPr>
              <a:t>grams of tin(II) fluoride</a:t>
            </a:r>
            <a:r>
              <a:rPr lang="en-US" sz="2000"/>
              <a:t> can be made from 55.0 g of hydrogen fluoride if there is plenty of tin available to react?</a:t>
            </a:r>
            <a:endParaRPr lang="es-ES_tradnl" sz="2000"/>
          </a:p>
          <a:p>
            <a:pPr marL="400050" indent="-3175">
              <a:buFontTx/>
              <a:buNone/>
            </a:pPr>
            <a:r>
              <a:rPr lang="en-US" sz="2000"/>
              <a:t>	a)	431 g</a:t>
            </a:r>
          </a:p>
          <a:p>
            <a:pPr marL="400050" indent="-3175">
              <a:buFontTx/>
              <a:buNone/>
            </a:pPr>
            <a:r>
              <a:rPr lang="en-US" sz="2000"/>
              <a:t>b)	215 g</a:t>
            </a:r>
          </a:p>
          <a:p>
            <a:pPr marL="400050" indent="-3175">
              <a:buFontTx/>
              <a:buNone/>
            </a:pPr>
            <a:r>
              <a:rPr lang="en-US" sz="2000"/>
              <a:t>c)	72.6 g</a:t>
            </a:r>
          </a:p>
          <a:p>
            <a:pPr marL="400050" indent="-3175">
              <a:buFontTx/>
              <a:buNone/>
            </a:pPr>
            <a:r>
              <a:rPr lang="en-US" sz="2000"/>
              <a:t>d)	1.37 g</a:t>
            </a:r>
          </a:p>
        </p:txBody>
      </p:sp>
      <p:graphicFrame>
        <p:nvGraphicFramePr>
          <p:cNvPr id="356358" name="Object 6"/>
          <p:cNvGraphicFramePr>
            <a:graphicFrameLocks noGrp="1" noChangeAspect="1"/>
          </p:cNvGraphicFramePr>
          <p:nvPr>
            <p:ph sz="half" idx="2"/>
          </p:nvPr>
        </p:nvGraphicFramePr>
        <p:xfrm>
          <a:off x="1831975" y="5791200"/>
          <a:ext cx="5719763" cy="576263"/>
        </p:xfrm>
        <a:graphic>
          <a:graphicData uri="http://schemas.openxmlformats.org/presentationml/2006/ole">
            <mc:AlternateContent xmlns:mc="http://schemas.openxmlformats.org/markup-compatibility/2006">
              <mc:Choice xmlns:v="urn:schemas-microsoft-com:vml" Requires="v">
                <p:oleObj spid="_x0000_s5127" name="Equation" r:id="rId4" imgW="6807596" imgH="686197" progId="Equation.3">
                  <p:embed/>
                </p:oleObj>
              </mc:Choice>
              <mc:Fallback>
                <p:oleObj name="Equation" r:id="rId4" imgW="6807596" imgH="686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5" y="5791200"/>
                        <a:ext cx="5719763"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41B9AAF9-B7C8-B642-9805-8FE1F7F5CDD3}" type="slidenum">
              <a:rPr lang="en-US"/>
              <a:pPr/>
              <a:t>17</a:t>
            </a:fld>
            <a:endParaRPr lang="en-US"/>
          </a:p>
        </p:txBody>
      </p:sp>
      <p:pic>
        <p:nvPicPr>
          <p:cNvPr id="356356"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56357" name="Rectangle 5"/>
          <p:cNvSpPr>
            <a:spLocks noChangeArrowheads="1"/>
          </p:cNvSpPr>
          <p:nvPr/>
        </p:nvSpPr>
        <p:spPr bwMode="auto">
          <a:xfrm>
            <a:off x="762000" y="4495800"/>
            <a:ext cx="15240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859873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1371600" y="1143000"/>
            <a:ext cx="7315200" cy="533400"/>
          </a:xfrm>
        </p:spPr>
        <p:txBody>
          <a:bodyPr/>
          <a:lstStyle/>
          <a:p>
            <a:r>
              <a:rPr lang="en-US"/>
              <a:t>Exercise</a:t>
            </a:r>
            <a:endParaRPr lang="en-US">
              <a:solidFill>
                <a:srgbClr val="FF0000"/>
              </a:solidFill>
            </a:endParaRPr>
          </a:p>
        </p:txBody>
      </p:sp>
      <p:sp>
        <p:nvSpPr>
          <p:cNvPr id="358403" name="Rectangle 3"/>
          <p:cNvSpPr>
            <a:spLocks noGrp="1" noChangeArrowheads="1"/>
          </p:cNvSpPr>
          <p:nvPr>
            <p:ph type="body" sz="half" idx="1"/>
          </p:nvPr>
        </p:nvSpPr>
        <p:spPr>
          <a:xfrm>
            <a:off x="457200" y="2057400"/>
            <a:ext cx="7924800" cy="3257550"/>
          </a:xfrm>
        </p:spPr>
        <p:txBody>
          <a:bodyPr/>
          <a:lstStyle/>
          <a:p>
            <a:pPr marL="400050" indent="-3175">
              <a:buFontTx/>
              <a:buNone/>
            </a:pPr>
            <a:r>
              <a:rPr lang="en-US" sz="2000" dirty="0"/>
              <a:t>Consider the following reaction:</a:t>
            </a:r>
          </a:p>
          <a:p>
            <a:pPr marL="400050" indent="-3175">
              <a:buFontTx/>
              <a:buNone/>
            </a:pPr>
            <a:r>
              <a:rPr lang="en-US" sz="2000" dirty="0"/>
              <a:t>			PCl</a:t>
            </a:r>
            <a:r>
              <a:rPr lang="en-US" sz="2000" baseline="-25000" dirty="0"/>
              <a:t>3</a:t>
            </a:r>
            <a:r>
              <a:rPr lang="es-ES_tradnl" sz="2000" dirty="0"/>
              <a:t> + 3H</a:t>
            </a:r>
            <a:r>
              <a:rPr lang="es-ES_tradnl" sz="2000" baseline="-25000" dirty="0"/>
              <a:t>2</a:t>
            </a:r>
            <a:r>
              <a:rPr lang="es-ES_tradnl" sz="2000" dirty="0"/>
              <a:t>O </a:t>
            </a:r>
            <a:r>
              <a:rPr lang="en-US" sz="2000" dirty="0">
                <a:sym typeface="Symbol" charset="0"/>
              </a:rPr>
              <a:t></a:t>
            </a:r>
            <a:r>
              <a:rPr lang="es-ES_tradnl" sz="2000" dirty="0"/>
              <a:t> H</a:t>
            </a:r>
            <a:r>
              <a:rPr lang="es-ES_tradnl" sz="2000" baseline="-25000" dirty="0"/>
              <a:t>3</a:t>
            </a:r>
            <a:r>
              <a:rPr lang="es-ES_tradnl" sz="2000" dirty="0"/>
              <a:t>PO</a:t>
            </a:r>
            <a:r>
              <a:rPr lang="es-ES_tradnl" sz="2000" baseline="-25000" dirty="0"/>
              <a:t>3</a:t>
            </a:r>
            <a:r>
              <a:rPr lang="es-ES_tradnl" sz="2000" dirty="0"/>
              <a:t> + 3HCl</a:t>
            </a:r>
            <a:endParaRPr lang="es-ES_tradnl" sz="2000" baseline="-25000" dirty="0"/>
          </a:p>
          <a:p>
            <a:pPr marL="400050" indent="-3175">
              <a:buFontTx/>
              <a:buNone/>
            </a:pPr>
            <a:r>
              <a:rPr lang="en-US" sz="2000" dirty="0"/>
              <a:t>What </a:t>
            </a:r>
            <a:r>
              <a:rPr lang="en-US" sz="2000" dirty="0">
                <a:solidFill>
                  <a:srgbClr val="0000FF"/>
                </a:solidFill>
              </a:rPr>
              <a:t>mass of H</a:t>
            </a:r>
            <a:r>
              <a:rPr lang="en-US" sz="2000" baseline="-25000" dirty="0">
                <a:solidFill>
                  <a:srgbClr val="0000FF"/>
                </a:solidFill>
              </a:rPr>
              <a:t>2</a:t>
            </a:r>
            <a:r>
              <a:rPr lang="en-US" sz="2000" dirty="0">
                <a:solidFill>
                  <a:srgbClr val="0000FF"/>
                </a:solidFill>
              </a:rPr>
              <a:t>O</a:t>
            </a:r>
            <a:r>
              <a:rPr lang="en-US" sz="2000" dirty="0"/>
              <a:t> is needed to completely react with 20.0 g of PCl</a:t>
            </a:r>
            <a:r>
              <a:rPr lang="en-US" sz="2000" baseline="-25000" dirty="0"/>
              <a:t>3</a:t>
            </a:r>
            <a:r>
              <a:rPr lang="en-US" sz="2000" dirty="0"/>
              <a:t>?</a:t>
            </a:r>
            <a:endParaRPr lang="es-ES_tradnl" sz="2000" dirty="0"/>
          </a:p>
          <a:p>
            <a:pPr marL="400050" indent="-3175">
              <a:buFontTx/>
              <a:buNone/>
            </a:pPr>
            <a:endParaRPr lang="en-US" sz="2000" dirty="0"/>
          </a:p>
          <a:p>
            <a:pPr marL="400050" indent="-3175">
              <a:buFontTx/>
              <a:buAutoNum type="alphaLcParenR"/>
            </a:pPr>
            <a:r>
              <a:rPr lang="en-US" sz="2000" dirty="0"/>
              <a:t> 7.87 g</a:t>
            </a:r>
          </a:p>
          <a:p>
            <a:pPr marL="400050" indent="-3175">
              <a:buFontTx/>
              <a:buAutoNum type="alphaLcParenR"/>
            </a:pPr>
            <a:r>
              <a:rPr lang="en-US" sz="2000" dirty="0"/>
              <a:t> 0.875 g</a:t>
            </a:r>
          </a:p>
          <a:p>
            <a:pPr marL="400050" indent="-3175">
              <a:buFontTx/>
              <a:buAutoNum type="alphaLcParenR"/>
            </a:pPr>
            <a:r>
              <a:rPr lang="en-US" sz="2000" dirty="0"/>
              <a:t> 5.24 g</a:t>
            </a:r>
          </a:p>
          <a:p>
            <a:pPr marL="400050" indent="-3175">
              <a:buFontTx/>
              <a:buAutoNum type="alphaLcParenR"/>
            </a:pPr>
            <a:r>
              <a:rPr lang="en-US" sz="2000" dirty="0"/>
              <a:t> 2.62 g</a:t>
            </a:r>
          </a:p>
        </p:txBody>
      </p:sp>
      <p:graphicFrame>
        <p:nvGraphicFramePr>
          <p:cNvPr id="358406" name="Object 6"/>
          <p:cNvGraphicFramePr>
            <a:graphicFrameLocks noGrp="1" noChangeAspect="1"/>
          </p:cNvGraphicFramePr>
          <p:nvPr>
            <p:ph sz="half" idx="2"/>
          </p:nvPr>
        </p:nvGraphicFramePr>
        <p:xfrm>
          <a:off x="1600200" y="5486400"/>
          <a:ext cx="5884863" cy="577850"/>
        </p:xfrm>
        <a:graphic>
          <a:graphicData uri="http://schemas.openxmlformats.org/presentationml/2006/ole">
            <mc:AlternateContent xmlns:mc="http://schemas.openxmlformats.org/markup-compatibility/2006">
              <mc:Choice xmlns:v="urn:schemas-microsoft-com:vml" Requires="v">
                <p:oleObj spid="_x0000_s6151" name="Equation" r:id="rId4" imgW="6985396" imgH="686197" progId="Equation.3">
                  <p:embed/>
                </p:oleObj>
              </mc:Choice>
              <mc:Fallback>
                <p:oleObj name="Equation" r:id="rId4" imgW="6985396" imgH="686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486400"/>
                        <a:ext cx="588486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77DE9B3C-E883-1442-80E6-3B7F1EF7128B}" type="slidenum">
              <a:rPr lang="en-US"/>
              <a:pPr/>
              <a:t>18</a:t>
            </a:fld>
            <a:endParaRPr lang="en-US"/>
          </a:p>
        </p:txBody>
      </p:sp>
      <p:pic>
        <p:nvPicPr>
          <p:cNvPr id="358404"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58405" name="Rectangle 5"/>
          <p:cNvSpPr>
            <a:spLocks noChangeArrowheads="1"/>
          </p:cNvSpPr>
          <p:nvPr/>
        </p:nvSpPr>
        <p:spPr bwMode="auto">
          <a:xfrm>
            <a:off x="762000" y="3810000"/>
            <a:ext cx="1524000" cy="381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64978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1371600" y="1143000"/>
            <a:ext cx="7315200" cy="533400"/>
          </a:xfrm>
        </p:spPr>
        <p:txBody>
          <a:bodyPr/>
          <a:lstStyle/>
          <a:p>
            <a:r>
              <a:rPr lang="en-US"/>
              <a:t>Exercise</a:t>
            </a:r>
            <a:endParaRPr lang="en-US">
              <a:solidFill>
                <a:srgbClr val="FF0000"/>
              </a:solidFill>
            </a:endParaRPr>
          </a:p>
        </p:txBody>
      </p:sp>
      <p:sp>
        <p:nvSpPr>
          <p:cNvPr id="364547" name="Rectangle 3"/>
          <p:cNvSpPr>
            <a:spLocks noGrp="1" noChangeArrowheads="1"/>
          </p:cNvSpPr>
          <p:nvPr>
            <p:ph type="body" sz="half" idx="1"/>
          </p:nvPr>
        </p:nvSpPr>
        <p:spPr>
          <a:xfrm>
            <a:off x="457200" y="2133600"/>
            <a:ext cx="7848600" cy="3562350"/>
          </a:xfrm>
        </p:spPr>
        <p:txBody>
          <a:bodyPr/>
          <a:lstStyle/>
          <a:p>
            <a:pPr marL="400050" indent="-3175">
              <a:buFontTx/>
              <a:buNone/>
            </a:pPr>
            <a:r>
              <a:rPr lang="en-US" sz="2000"/>
              <a:t>Consider the following reaction where X represents an unknown element:</a:t>
            </a:r>
          </a:p>
          <a:p>
            <a:pPr marL="400050" indent="-3175">
              <a:buFontTx/>
              <a:buNone/>
            </a:pPr>
            <a:r>
              <a:rPr lang="en-US" sz="2000"/>
              <a:t>		6 X(</a:t>
            </a:r>
            <a:r>
              <a:rPr lang="en-US" sz="2000" i="1"/>
              <a:t>s</a:t>
            </a:r>
            <a:r>
              <a:rPr lang="en-US" sz="2000"/>
              <a:t>)  +  2 B</a:t>
            </a:r>
            <a:r>
              <a:rPr lang="en-US" sz="2000" baseline="-25000"/>
              <a:t>2</a:t>
            </a:r>
            <a:r>
              <a:rPr lang="en-US" sz="2000"/>
              <a:t>O</a:t>
            </a:r>
            <a:r>
              <a:rPr lang="en-US" sz="2000" baseline="-25000"/>
              <a:t>3</a:t>
            </a:r>
            <a:r>
              <a:rPr lang="en-US" sz="2000"/>
              <a:t>(</a:t>
            </a:r>
            <a:r>
              <a:rPr lang="en-US" sz="2000" i="1"/>
              <a:t>s</a:t>
            </a:r>
            <a:r>
              <a:rPr lang="en-US" sz="2000"/>
              <a:t>)  </a:t>
            </a:r>
            <a:r>
              <a:rPr lang="en-US" sz="2000">
                <a:sym typeface="Symbol" charset="0"/>
              </a:rPr>
              <a:t></a:t>
            </a:r>
            <a:r>
              <a:rPr lang="en-US" sz="2000"/>
              <a:t>  B</a:t>
            </a:r>
            <a:r>
              <a:rPr lang="en-US" sz="2000" baseline="-25000"/>
              <a:t>4</a:t>
            </a:r>
            <a:r>
              <a:rPr lang="en-US" sz="2000"/>
              <a:t>X</a:t>
            </a:r>
            <a:r>
              <a:rPr lang="en-US" sz="2000" baseline="-25000"/>
              <a:t>3</a:t>
            </a:r>
            <a:r>
              <a:rPr lang="en-US" sz="2000"/>
              <a:t>(</a:t>
            </a:r>
            <a:r>
              <a:rPr lang="en-US" sz="2000" i="1"/>
              <a:t>s</a:t>
            </a:r>
            <a:r>
              <a:rPr lang="en-US" sz="2000"/>
              <a:t>)  +  3 XO</a:t>
            </a:r>
            <a:r>
              <a:rPr lang="en-US" sz="2000" baseline="-25000"/>
              <a:t>2</a:t>
            </a:r>
            <a:r>
              <a:rPr lang="en-US" sz="2000"/>
              <a:t>(</a:t>
            </a:r>
            <a:r>
              <a:rPr lang="en-US" sz="2000" i="1"/>
              <a:t>g</a:t>
            </a:r>
            <a:r>
              <a:rPr lang="en-US" sz="2000"/>
              <a:t>)</a:t>
            </a:r>
          </a:p>
          <a:p>
            <a:pPr marL="400050" indent="-3175"/>
            <a:endParaRPr lang="en-US" sz="2000"/>
          </a:p>
          <a:p>
            <a:pPr marL="400050" indent="-3175">
              <a:buFontTx/>
              <a:buNone/>
            </a:pPr>
            <a:r>
              <a:rPr lang="en-US" sz="2000"/>
              <a:t>If 175 g of X reacts with diboron trioxide to produce 2.43 moles of B</a:t>
            </a:r>
            <a:r>
              <a:rPr lang="en-US" sz="2000" baseline="-25000"/>
              <a:t>4</a:t>
            </a:r>
            <a:r>
              <a:rPr lang="en-US" sz="2000"/>
              <a:t>X</a:t>
            </a:r>
            <a:r>
              <a:rPr lang="en-US" sz="2000" baseline="-25000"/>
              <a:t>3</a:t>
            </a:r>
            <a:r>
              <a:rPr lang="en-US" sz="2000"/>
              <a:t>, what is the identity of X?</a:t>
            </a:r>
          </a:p>
          <a:p>
            <a:pPr marL="400050" indent="-3175">
              <a:buFontTx/>
              <a:buNone/>
            </a:pPr>
            <a:r>
              <a:rPr lang="es-ES_tradnl" sz="2000"/>
              <a:t>a)	Ge	</a:t>
            </a:r>
          </a:p>
          <a:p>
            <a:pPr marL="400050" indent="-3175">
              <a:buFontTx/>
              <a:buNone/>
            </a:pPr>
            <a:r>
              <a:rPr lang="es-ES_tradnl" sz="2000"/>
              <a:t>b)	Mg	</a:t>
            </a:r>
          </a:p>
          <a:p>
            <a:pPr marL="400050" indent="-3175">
              <a:buFontTx/>
              <a:buNone/>
            </a:pPr>
            <a:r>
              <a:rPr lang="es-ES_tradnl" sz="2000"/>
              <a:t>c)	Si	</a:t>
            </a:r>
          </a:p>
          <a:p>
            <a:pPr marL="400050" indent="-3175">
              <a:buFontTx/>
              <a:buNone/>
            </a:pPr>
            <a:r>
              <a:rPr lang="es-ES_tradnl" sz="2000"/>
              <a:t>d)	C</a:t>
            </a:r>
            <a:endParaRPr lang="en-US" sz="2000"/>
          </a:p>
        </p:txBody>
      </p:sp>
      <p:graphicFrame>
        <p:nvGraphicFramePr>
          <p:cNvPr id="364550" name="Object 6"/>
          <p:cNvGraphicFramePr>
            <a:graphicFrameLocks noGrp="1" noChangeAspect="1"/>
          </p:cNvGraphicFramePr>
          <p:nvPr>
            <p:ph sz="half" idx="2"/>
          </p:nvPr>
        </p:nvGraphicFramePr>
        <p:xfrm>
          <a:off x="3429000" y="4724400"/>
          <a:ext cx="4038600" cy="957263"/>
        </p:xfrm>
        <a:graphic>
          <a:graphicData uri="http://schemas.openxmlformats.org/presentationml/2006/ole">
            <mc:AlternateContent xmlns:mc="http://schemas.openxmlformats.org/markup-compatibility/2006">
              <mc:Choice xmlns:v="urn:schemas-microsoft-com:vml" Requires="v">
                <p:oleObj spid="_x0000_s7175" name="Equation" r:id="rId4" imgW="5791596" imgH="1371996" progId="Equation.3">
                  <p:embed/>
                </p:oleObj>
              </mc:Choice>
              <mc:Fallback>
                <p:oleObj name="Equation" r:id="rId4" imgW="5791596" imgH="13719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724400"/>
                        <a:ext cx="4038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2C827C9D-0D03-014E-BBAA-E9EA94BA6328}" type="slidenum">
              <a:rPr lang="en-US"/>
              <a:pPr/>
              <a:t>19</a:t>
            </a:fld>
            <a:endParaRPr lang="en-US"/>
          </a:p>
        </p:txBody>
      </p:sp>
      <p:pic>
        <p:nvPicPr>
          <p:cNvPr id="364548"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64549" name="Rectangle 5"/>
          <p:cNvSpPr>
            <a:spLocks noChangeArrowheads="1"/>
          </p:cNvSpPr>
          <p:nvPr/>
        </p:nvSpPr>
        <p:spPr bwMode="auto">
          <a:xfrm>
            <a:off x="838200" y="5334000"/>
            <a:ext cx="990600" cy="381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663312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F4C9362A-44BD-9C42-A9AB-5F12977B55EA}" type="slidenum">
              <a:rPr lang="en-US"/>
              <a:pPr/>
              <a:t>2</a:t>
            </a:fld>
            <a:endParaRPr lang="en-US"/>
          </a:p>
        </p:txBody>
      </p:sp>
      <p:sp>
        <p:nvSpPr>
          <p:cNvPr id="34818" name="Rectangle 2"/>
          <p:cNvSpPr>
            <a:spLocks noGrp="1" noChangeArrowheads="1"/>
          </p:cNvSpPr>
          <p:nvPr>
            <p:ph type="body" idx="1"/>
          </p:nvPr>
        </p:nvSpPr>
        <p:spPr>
          <a:xfrm>
            <a:off x="533400" y="1676400"/>
            <a:ext cx="8229600" cy="2740025"/>
          </a:xfrm>
        </p:spPr>
        <p:txBody>
          <a:bodyPr/>
          <a:lstStyle/>
          <a:p>
            <a:pPr marL="533400" indent="-533400"/>
            <a:r>
              <a:rPr lang="en-US" sz="2800"/>
              <a:t>A balanced chemical equation gives relative numbers (or moles) of reactant and product molecules that participate in a chemical reaction.</a:t>
            </a:r>
          </a:p>
          <a:p>
            <a:pPr marL="533400" indent="-533400"/>
            <a:r>
              <a:rPr lang="en-US" sz="2800">
                <a:cs typeface="Times New Roman" charset="0"/>
              </a:rPr>
              <a:t>The coefficients of a balanced equation give the relative numbers of molecules</a:t>
            </a:r>
            <a:r>
              <a:rPr lang="en-US" sz="2800"/>
              <a:t>.</a:t>
            </a:r>
          </a:p>
        </p:txBody>
      </p:sp>
    </p:spTree>
    <p:extLst>
      <p:ext uri="{BB962C8B-B14F-4D97-AF65-F5344CB8AC3E}">
        <p14:creationId xmlns:p14="http://schemas.microsoft.com/office/powerpoint/2010/main" val="28511677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09p198_u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320" y="3171413"/>
            <a:ext cx="3529376" cy="3267428"/>
          </a:xfrm>
          <a:prstGeom prst="rect">
            <a:avLst/>
          </a:prstGeom>
        </p:spPr>
      </p:pic>
      <p:sp>
        <p:nvSpPr>
          <p:cNvPr id="303107" name="Rectangle 3"/>
          <p:cNvSpPr>
            <a:spLocks noGrp="1" noChangeArrowheads="1"/>
          </p:cNvSpPr>
          <p:nvPr>
            <p:ph type="title"/>
          </p:nvPr>
        </p:nvSpPr>
        <p:spPr/>
        <p:txBody>
          <a:bodyPr/>
          <a:lstStyle/>
          <a:p>
            <a:r>
              <a:rPr lang="en-US" dirty="0" smtClean="0"/>
              <a:t>Stoichiometric </a:t>
            </a:r>
            <a:r>
              <a:rPr lang="en-US" dirty="0"/>
              <a:t>Mixture</a:t>
            </a:r>
          </a:p>
        </p:txBody>
      </p:sp>
      <p:sp>
        <p:nvSpPr>
          <p:cNvPr id="303106" name="Rectangle 2"/>
          <p:cNvSpPr>
            <a:spLocks noGrp="1" noChangeArrowheads="1"/>
          </p:cNvSpPr>
          <p:nvPr>
            <p:ph idx="1"/>
          </p:nvPr>
        </p:nvSpPr>
        <p:spPr>
          <a:xfrm>
            <a:off x="533400" y="1676400"/>
            <a:ext cx="7543800" cy="1335088"/>
          </a:xfrm>
        </p:spPr>
        <p:txBody>
          <a:bodyPr/>
          <a:lstStyle/>
          <a:p>
            <a:pPr marL="533400" indent="-533400"/>
            <a:r>
              <a:rPr lang="en-US">
                <a:cs typeface="Times New Roman" charset="0"/>
              </a:rPr>
              <a:t>Contains the relative amounts of reactants that matches the numbers in the balanced equation.</a:t>
            </a:r>
          </a:p>
          <a:p>
            <a:pPr marL="533400" indent="-533400">
              <a:buFontTx/>
              <a:buNone/>
            </a:pPr>
            <a:r>
              <a:rPr lang="en-US">
                <a:cs typeface="Times New Roman" charset="0"/>
              </a:rPr>
              <a:t>	</a:t>
            </a:r>
            <a:r>
              <a:rPr lang="en-US" sz="2800">
                <a:cs typeface="Times New Roman" charset="0"/>
              </a:rPr>
              <a:t>N</a:t>
            </a:r>
            <a:r>
              <a:rPr lang="en-US" sz="2800" baseline="-30000">
                <a:cs typeface="Times New Roman" charset="0"/>
              </a:rPr>
              <a:t>2</a:t>
            </a:r>
            <a:r>
              <a:rPr lang="en-US" sz="2800">
                <a:cs typeface="Times New Roman" charset="0"/>
              </a:rPr>
              <a:t>(</a:t>
            </a:r>
            <a:r>
              <a:rPr lang="en-US" sz="2800" i="1">
                <a:cs typeface="Times New Roman" charset="0"/>
              </a:rPr>
              <a:t>g</a:t>
            </a:r>
            <a:r>
              <a:rPr lang="en-US" sz="2800">
                <a:cs typeface="Times New Roman" charset="0"/>
              </a:rPr>
              <a:t>)  +  3H</a:t>
            </a:r>
            <a:r>
              <a:rPr lang="en-US" sz="2800" baseline="-30000">
                <a:cs typeface="Times New Roman" charset="0"/>
              </a:rPr>
              <a:t>2</a:t>
            </a:r>
            <a:r>
              <a:rPr lang="en-US" sz="2800">
                <a:cs typeface="Times New Roman" charset="0"/>
              </a:rPr>
              <a:t>(</a:t>
            </a:r>
            <a:r>
              <a:rPr lang="en-US" sz="2800" i="1">
                <a:cs typeface="Times New Roman" charset="0"/>
              </a:rPr>
              <a:t>g</a:t>
            </a:r>
            <a:r>
              <a:rPr lang="en-US" sz="2800">
                <a:cs typeface="Times New Roman" charset="0"/>
              </a:rPr>
              <a:t>)  </a:t>
            </a:r>
            <a:r>
              <a:rPr lang="en-US" sz="2800">
                <a:latin typeface="Times New Roman" charset="0"/>
                <a:cs typeface="Times New Roman" charset="0"/>
                <a:sym typeface="Symbol" charset="0"/>
              </a:rPr>
              <a:t></a:t>
            </a:r>
            <a:r>
              <a:rPr lang="en-US" sz="2800">
                <a:cs typeface="Times New Roman" charset="0"/>
              </a:rPr>
              <a:t>  2NH</a:t>
            </a:r>
            <a:r>
              <a:rPr lang="en-US" sz="2800" baseline="-30000">
                <a:cs typeface="Times New Roman" charset="0"/>
              </a:rPr>
              <a:t>3</a:t>
            </a:r>
            <a:r>
              <a:rPr lang="en-US" sz="2800">
                <a:cs typeface="Times New Roman" charset="0"/>
              </a:rPr>
              <a:t>(</a:t>
            </a:r>
            <a:r>
              <a:rPr lang="en-US" sz="2800" i="1">
                <a:cs typeface="Times New Roman" charset="0"/>
              </a:rPr>
              <a:t>g</a:t>
            </a:r>
            <a:r>
              <a:rPr lang="en-US" sz="2800">
                <a:cs typeface="Times New Roman" charset="0"/>
              </a:rPr>
              <a:t>)</a:t>
            </a:r>
            <a:endParaRPr lang="en-US" sz="2800">
              <a:solidFill>
                <a:srgbClr val="FF0000"/>
              </a:solidFill>
              <a:cs typeface="Times New Roman" charset="0"/>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9A35E477-2BA3-C540-B19D-C10F472E7766}" type="slidenum">
              <a:rPr lang="en-US"/>
              <a:pPr/>
              <a:t>20</a:t>
            </a:fld>
            <a:endParaRPr lang="en-US"/>
          </a:p>
        </p:txBody>
      </p:sp>
    </p:spTree>
    <p:extLst>
      <p:ext uri="{BB962C8B-B14F-4D97-AF65-F5344CB8AC3E}">
        <p14:creationId xmlns:p14="http://schemas.microsoft.com/office/powerpoint/2010/main" val="3088304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5" name="Rectangle 3"/>
          <p:cNvSpPr>
            <a:spLocks noGrp="1" noChangeArrowheads="1"/>
          </p:cNvSpPr>
          <p:nvPr>
            <p:ph type="title"/>
          </p:nvPr>
        </p:nvSpPr>
        <p:spPr/>
        <p:txBody>
          <a:bodyPr/>
          <a:lstStyle/>
          <a:p>
            <a:r>
              <a:rPr lang="en-US" dirty="0" smtClean="0"/>
              <a:t>Limiting </a:t>
            </a:r>
            <a:r>
              <a:rPr lang="en-US" dirty="0"/>
              <a:t>Reactant Mixture</a:t>
            </a:r>
          </a:p>
        </p:txBody>
      </p:sp>
      <p:sp>
        <p:nvSpPr>
          <p:cNvPr id="305154" name="Rectangle 2"/>
          <p:cNvSpPr>
            <a:spLocks noGrp="1" noChangeArrowheads="1"/>
          </p:cNvSpPr>
          <p:nvPr>
            <p:ph idx="1"/>
          </p:nvPr>
        </p:nvSpPr>
        <p:spPr>
          <a:xfrm>
            <a:off x="533400" y="1676400"/>
            <a:ext cx="7543800" cy="519113"/>
          </a:xfrm>
        </p:spPr>
        <p:txBody>
          <a:bodyPr/>
          <a:lstStyle/>
          <a:p>
            <a:pPr marL="533400" indent="-533400">
              <a:buFontTx/>
              <a:buNone/>
            </a:pPr>
            <a:r>
              <a:rPr lang="en-US">
                <a:cs typeface="Times New Roman" charset="0"/>
              </a:rPr>
              <a:t>	</a:t>
            </a:r>
            <a:r>
              <a:rPr lang="en-US" sz="2800">
                <a:cs typeface="Times New Roman" charset="0"/>
              </a:rPr>
              <a:t>N</a:t>
            </a:r>
            <a:r>
              <a:rPr lang="en-US" sz="2800" baseline="-30000">
                <a:cs typeface="Times New Roman" charset="0"/>
              </a:rPr>
              <a:t>2</a:t>
            </a:r>
            <a:r>
              <a:rPr lang="en-US" sz="2800">
                <a:cs typeface="Times New Roman" charset="0"/>
              </a:rPr>
              <a:t>(</a:t>
            </a:r>
            <a:r>
              <a:rPr lang="en-US" sz="2800" i="1">
                <a:cs typeface="Times New Roman" charset="0"/>
              </a:rPr>
              <a:t>g</a:t>
            </a:r>
            <a:r>
              <a:rPr lang="en-US" sz="2800">
                <a:cs typeface="Times New Roman" charset="0"/>
              </a:rPr>
              <a:t>)  +  3H</a:t>
            </a:r>
            <a:r>
              <a:rPr lang="en-US" sz="2800" baseline="-30000">
                <a:cs typeface="Times New Roman" charset="0"/>
              </a:rPr>
              <a:t>2</a:t>
            </a:r>
            <a:r>
              <a:rPr lang="en-US" sz="2800">
                <a:cs typeface="Times New Roman" charset="0"/>
              </a:rPr>
              <a:t>(</a:t>
            </a:r>
            <a:r>
              <a:rPr lang="en-US" sz="2800" i="1">
                <a:cs typeface="Times New Roman" charset="0"/>
              </a:rPr>
              <a:t>g</a:t>
            </a:r>
            <a:r>
              <a:rPr lang="en-US" sz="2800">
                <a:cs typeface="Times New Roman" charset="0"/>
              </a:rPr>
              <a:t>)  </a:t>
            </a:r>
            <a:r>
              <a:rPr lang="en-US" sz="2800">
                <a:latin typeface="Times New Roman" charset="0"/>
                <a:cs typeface="Times New Roman" charset="0"/>
                <a:sym typeface="Symbol" charset="0"/>
              </a:rPr>
              <a:t></a:t>
            </a:r>
            <a:r>
              <a:rPr lang="en-US" sz="2800">
                <a:cs typeface="Times New Roman" charset="0"/>
              </a:rPr>
              <a:t>  2NH</a:t>
            </a:r>
            <a:r>
              <a:rPr lang="en-US" sz="2800" baseline="-30000">
                <a:cs typeface="Times New Roman" charset="0"/>
              </a:rPr>
              <a:t>3</a:t>
            </a:r>
            <a:r>
              <a:rPr lang="en-US" sz="2800">
                <a:cs typeface="Times New Roman" charset="0"/>
              </a:rPr>
              <a:t>(</a:t>
            </a:r>
            <a:r>
              <a:rPr lang="en-US" sz="2800" i="1">
                <a:cs typeface="Times New Roman" charset="0"/>
              </a:rPr>
              <a:t>g</a:t>
            </a:r>
            <a:r>
              <a:rPr lang="en-US" sz="2800">
                <a:cs typeface="Times New Roman" charset="0"/>
              </a:rPr>
              <a:t>)</a:t>
            </a:r>
            <a:endParaRPr lang="en-US" sz="2800">
              <a:solidFill>
                <a:srgbClr val="FF0000"/>
              </a:solidFill>
              <a:cs typeface="Times New Roman" charset="0"/>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B6DF6404-ED42-7341-9815-472E5678671C}" type="slidenum">
              <a:rPr lang="en-US"/>
              <a:pPr/>
              <a:t>21</a:t>
            </a:fld>
            <a:endParaRPr lang="en-US"/>
          </a:p>
        </p:txBody>
      </p:sp>
      <p:pic>
        <p:nvPicPr>
          <p:cNvPr id="4" name="Picture 3" descr="09p199_u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23" y="2451197"/>
            <a:ext cx="7310026" cy="3850440"/>
          </a:xfrm>
          <a:prstGeom prst="rect">
            <a:avLst/>
          </a:prstGeom>
        </p:spPr>
      </p:pic>
    </p:spTree>
    <p:extLst>
      <p:ext uri="{BB962C8B-B14F-4D97-AF65-F5344CB8AC3E}">
        <p14:creationId xmlns:p14="http://schemas.microsoft.com/office/powerpoint/2010/main" val="3846871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3" name="Rectangle 3"/>
          <p:cNvSpPr>
            <a:spLocks noGrp="1" noChangeArrowheads="1"/>
          </p:cNvSpPr>
          <p:nvPr>
            <p:ph type="title"/>
          </p:nvPr>
        </p:nvSpPr>
        <p:spPr/>
        <p:txBody>
          <a:bodyPr/>
          <a:lstStyle/>
          <a:p>
            <a:r>
              <a:rPr lang="en-US"/>
              <a:t>Limiting Reactant Mixture</a:t>
            </a:r>
          </a:p>
        </p:txBody>
      </p:sp>
      <p:sp>
        <p:nvSpPr>
          <p:cNvPr id="307202" name="Rectangle 2"/>
          <p:cNvSpPr>
            <a:spLocks noGrp="1" noChangeArrowheads="1"/>
          </p:cNvSpPr>
          <p:nvPr>
            <p:ph idx="1"/>
          </p:nvPr>
        </p:nvSpPr>
        <p:spPr>
          <a:xfrm>
            <a:off x="533400" y="1676400"/>
            <a:ext cx="7543800" cy="2911475"/>
          </a:xfrm>
        </p:spPr>
        <p:txBody>
          <a:bodyPr/>
          <a:lstStyle/>
          <a:p>
            <a:pPr marL="533400" indent="-533400">
              <a:buFontTx/>
              <a:buNone/>
            </a:pPr>
            <a:r>
              <a:rPr lang="en-US" dirty="0">
                <a:cs typeface="Times New Roman" charset="0"/>
              </a:rPr>
              <a:t>	</a:t>
            </a:r>
            <a:r>
              <a:rPr lang="en-US" sz="2800" dirty="0">
                <a:cs typeface="Times New Roman" charset="0"/>
              </a:rPr>
              <a:t>N</a:t>
            </a:r>
            <a:r>
              <a:rPr lang="en-US" sz="2800" baseline="-30000" dirty="0">
                <a:cs typeface="Times New Roman" charset="0"/>
              </a:rPr>
              <a:t>2</a:t>
            </a:r>
            <a:r>
              <a:rPr lang="en-US" sz="2800" dirty="0">
                <a:cs typeface="Times New Roman" charset="0"/>
              </a:rPr>
              <a:t>(</a:t>
            </a:r>
            <a:r>
              <a:rPr lang="en-US" sz="2800" i="1" dirty="0">
                <a:cs typeface="Times New Roman" charset="0"/>
              </a:rPr>
              <a:t>g</a:t>
            </a:r>
            <a:r>
              <a:rPr lang="en-US" sz="2800" dirty="0">
                <a:cs typeface="Times New Roman" charset="0"/>
              </a:rPr>
              <a:t>)  +  3H</a:t>
            </a:r>
            <a:r>
              <a:rPr lang="en-US" sz="2800" baseline="-30000" dirty="0">
                <a:cs typeface="Times New Roman" charset="0"/>
              </a:rPr>
              <a:t>2</a:t>
            </a:r>
            <a:r>
              <a:rPr lang="en-US" sz="2800" dirty="0">
                <a:cs typeface="Times New Roman" charset="0"/>
              </a:rPr>
              <a:t>(</a:t>
            </a:r>
            <a:r>
              <a:rPr lang="en-US" sz="2800" i="1" dirty="0">
                <a:cs typeface="Times New Roman" charset="0"/>
              </a:rPr>
              <a:t>g</a:t>
            </a:r>
            <a:r>
              <a:rPr lang="en-US" sz="2800" dirty="0">
                <a:cs typeface="Times New Roman" charset="0"/>
              </a:rPr>
              <a:t>)  </a:t>
            </a:r>
            <a:r>
              <a:rPr lang="en-US" sz="2800" dirty="0">
                <a:latin typeface="Times New Roman" charset="0"/>
                <a:cs typeface="Times New Roman" charset="0"/>
                <a:sym typeface="Symbol" charset="0"/>
              </a:rPr>
              <a:t></a:t>
            </a:r>
            <a:r>
              <a:rPr lang="en-US" sz="2800" dirty="0">
                <a:cs typeface="Times New Roman" charset="0"/>
              </a:rPr>
              <a:t>  2NH</a:t>
            </a:r>
            <a:r>
              <a:rPr lang="en-US" sz="2800" baseline="-30000" dirty="0">
                <a:cs typeface="Times New Roman" charset="0"/>
              </a:rPr>
              <a:t>3</a:t>
            </a:r>
            <a:r>
              <a:rPr lang="en-US" sz="2800" dirty="0">
                <a:cs typeface="Times New Roman" charset="0"/>
              </a:rPr>
              <a:t>(</a:t>
            </a:r>
            <a:r>
              <a:rPr lang="en-US" sz="2800" i="1" dirty="0">
                <a:cs typeface="Times New Roman" charset="0"/>
              </a:rPr>
              <a:t>g</a:t>
            </a:r>
            <a:r>
              <a:rPr lang="en-US" sz="2800" dirty="0">
                <a:cs typeface="Times New Roman" charset="0"/>
              </a:rPr>
              <a:t>)</a:t>
            </a:r>
          </a:p>
          <a:p>
            <a:pPr marL="533400" indent="-533400">
              <a:buFontTx/>
              <a:buNone/>
            </a:pPr>
            <a:endParaRPr lang="en-US" sz="2800" dirty="0">
              <a:cs typeface="Times New Roman" charset="0"/>
            </a:endParaRPr>
          </a:p>
          <a:p>
            <a:pPr marL="533400" indent="-533400"/>
            <a:r>
              <a:rPr lang="en-US" sz="2800" dirty="0"/>
              <a:t>Limiting </a:t>
            </a:r>
            <a:r>
              <a:rPr lang="en-US" sz="2800" dirty="0" smtClean="0"/>
              <a:t>reactant (reagent) </a:t>
            </a:r>
            <a:r>
              <a:rPr lang="en-US" sz="2800" dirty="0"/>
              <a:t>is the reactant that runs out first and thus limits the amounts of product(s) that can form.</a:t>
            </a:r>
          </a:p>
          <a:p>
            <a:pPr marL="914400" lvl="1" indent="-457200">
              <a:buFont typeface="Wingdings" charset="0"/>
              <a:buChar char="§"/>
            </a:pPr>
            <a:r>
              <a:rPr lang="en-US" sz="2800" dirty="0"/>
              <a:t>H</a:t>
            </a:r>
            <a:r>
              <a:rPr lang="en-US" sz="2800" baseline="-25000" dirty="0"/>
              <a:t>2</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688113A-7379-594F-AAB6-BF6DE81D2E75}" type="slidenum">
              <a:rPr lang="en-US"/>
              <a:pPr/>
              <a:t>22</a:t>
            </a:fld>
            <a:endParaRPr lang="en-US"/>
          </a:p>
        </p:txBody>
      </p:sp>
    </p:spTree>
    <p:extLst>
      <p:ext uri="{BB962C8B-B14F-4D97-AF65-F5344CB8AC3E}">
        <p14:creationId xmlns:p14="http://schemas.microsoft.com/office/powerpoint/2010/main" val="1781991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idx="1"/>
          </p:nvPr>
        </p:nvSpPr>
        <p:spPr>
          <a:xfrm>
            <a:off x="533400" y="1676400"/>
            <a:ext cx="7543800" cy="1373188"/>
          </a:xfrm>
        </p:spPr>
        <p:txBody>
          <a:bodyPr/>
          <a:lstStyle/>
          <a:p>
            <a:pPr marL="533400" indent="-533400"/>
            <a:r>
              <a:rPr lang="en-US" sz="2800"/>
              <a:t>Determine which reactant is limiting to calculate correctly the amounts of products that will be formed</a:t>
            </a:r>
            <a:r>
              <a:rPr lang="en-US" sz="2800">
                <a:cs typeface="Times New Roman" charset="0"/>
              </a:rPr>
              <a:t>.</a:t>
            </a:r>
            <a:endParaRPr lang="en-US" sz="2800">
              <a:solidFill>
                <a:srgbClr val="FF0000"/>
              </a:solidFill>
              <a:cs typeface="Times New Roman" charset="0"/>
            </a:endParaRPr>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71E3E48F-8B98-AC41-8FE7-F26FFB898F44}" type="slidenum">
              <a:rPr lang="en-US"/>
              <a:pPr/>
              <a:t>23</a:t>
            </a:fld>
            <a:endParaRPr lang="en-US"/>
          </a:p>
        </p:txBody>
      </p:sp>
    </p:spTree>
    <p:extLst>
      <p:ext uri="{BB962C8B-B14F-4D97-AF65-F5344CB8AC3E}">
        <p14:creationId xmlns:p14="http://schemas.microsoft.com/office/powerpoint/2010/main" val="21966502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9" name="Rectangle 3"/>
          <p:cNvSpPr>
            <a:spLocks noGrp="1" noChangeArrowheads="1"/>
          </p:cNvSpPr>
          <p:nvPr>
            <p:ph type="title"/>
          </p:nvPr>
        </p:nvSpPr>
        <p:spPr/>
        <p:txBody>
          <a:bodyPr/>
          <a:lstStyle/>
          <a:p>
            <a:r>
              <a:rPr lang="en-US"/>
              <a:t>Limiting Reactants</a:t>
            </a:r>
          </a:p>
        </p:txBody>
      </p:sp>
      <p:sp>
        <p:nvSpPr>
          <p:cNvPr id="311298" name="Rectangle 2"/>
          <p:cNvSpPr>
            <a:spLocks noGrp="1" noChangeArrowheads="1"/>
          </p:cNvSpPr>
          <p:nvPr>
            <p:ph idx="1"/>
          </p:nvPr>
        </p:nvSpPr>
        <p:spPr>
          <a:xfrm>
            <a:off x="533400" y="1676400"/>
            <a:ext cx="7543800" cy="1971675"/>
          </a:xfrm>
        </p:spPr>
        <p:txBody>
          <a:bodyPr/>
          <a:lstStyle/>
          <a:p>
            <a:pPr marL="533400" indent="-533400"/>
            <a:r>
              <a:rPr lang="en-US" sz="2800"/>
              <a:t>Methane and water will react to form products according to the equation:</a:t>
            </a:r>
          </a:p>
          <a:p>
            <a:pPr marL="533400" indent="-533400">
              <a:buFontTx/>
              <a:buNone/>
            </a:pPr>
            <a:endParaRPr lang="en-US" sz="2800"/>
          </a:p>
          <a:p>
            <a:pPr marL="533400" indent="-533400">
              <a:buFontTx/>
              <a:buNone/>
            </a:pPr>
            <a:r>
              <a:rPr lang="en-US" sz="2800"/>
              <a:t>			</a:t>
            </a:r>
            <a:r>
              <a:rPr lang="en-US" sz="2800">
                <a:solidFill>
                  <a:srgbClr val="0000FF"/>
                </a:solidFill>
              </a:rPr>
              <a:t>CH</a:t>
            </a:r>
            <a:r>
              <a:rPr lang="en-US" sz="2800" baseline="-25000">
                <a:solidFill>
                  <a:srgbClr val="0000FF"/>
                </a:solidFill>
              </a:rPr>
              <a:t>4</a:t>
            </a:r>
            <a:r>
              <a:rPr lang="en-US" sz="2800">
                <a:solidFill>
                  <a:srgbClr val="0000FF"/>
                </a:solidFill>
              </a:rPr>
              <a:t> + H</a:t>
            </a:r>
            <a:r>
              <a:rPr lang="en-US" sz="2800" baseline="-25000">
                <a:solidFill>
                  <a:srgbClr val="0000FF"/>
                </a:solidFill>
              </a:rPr>
              <a:t>2</a:t>
            </a:r>
            <a:r>
              <a:rPr lang="en-US" sz="2800">
                <a:solidFill>
                  <a:srgbClr val="0000FF"/>
                </a:solidFill>
              </a:rPr>
              <a:t>O </a:t>
            </a:r>
            <a:r>
              <a:rPr lang="en-US" sz="2800">
                <a:solidFill>
                  <a:srgbClr val="0000FF"/>
                </a:solidFill>
                <a:latin typeface="Symbol" charset="0"/>
              </a:rPr>
              <a:t></a:t>
            </a:r>
            <a:r>
              <a:rPr lang="en-US" sz="2800">
                <a:solidFill>
                  <a:srgbClr val="0000FF"/>
                </a:solidFill>
              </a:rPr>
              <a:t> 3H</a:t>
            </a:r>
            <a:r>
              <a:rPr lang="en-US" sz="2800" baseline="-25000">
                <a:solidFill>
                  <a:srgbClr val="0000FF"/>
                </a:solidFill>
              </a:rPr>
              <a:t>2</a:t>
            </a:r>
            <a:r>
              <a:rPr lang="en-US" sz="2800">
                <a:solidFill>
                  <a:srgbClr val="0000FF"/>
                </a:solidFill>
              </a:rPr>
              <a:t> + CO</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8E67D3D-1B09-6A4A-908D-EB8DCA863281}" type="slidenum">
              <a:rPr lang="en-US"/>
              <a:pPr/>
              <a:t>24</a:t>
            </a:fld>
            <a:endParaRPr lang="en-US"/>
          </a:p>
        </p:txBody>
      </p:sp>
    </p:spTree>
    <p:extLst>
      <p:ext uri="{BB962C8B-B14F-4D97-AF65-F5344CB8AC3E}">
        <p14:creationId xmlns:p14="http://schemas.microsoft.com/office/powerpoint/2010/main" val="3681728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7" name="Rectangle 3"/>
          <p:cNvSpPr>
            <a:spLocks noGrp="1" noChangeArrowheads="1"/>
          </p:cNvSpPr>
          <p:nvPr>
            <p:ph type="title"/>
          </p:nvPr>
        </p:nvSpPr>
        <p:spPr/>
        <p:txBody>
          <a:bodyPr/>
          <a:lstStyle/>
          <a:p>
            <a:r>
              <a:rPr lang="en-US" dirty="0" smtClean="0"/>
              <a:t>Limiting </a:t>
            </a:r>
            <a:r>
              <a:rPr lang="en-US" dirty="0"/>
              <a:t>Reactants</a:t>
            </a:r>
          </a:p>
        </p:txBody>
      </p:sp>
      <p:sp>
        <p:nvSpPr>
          <p:cNvPr id="313346" name="Rectangle 2"/>
          <p:cNvSpPr>
            <a:spLocks noGrp="1" noChangeArrowheads="1"/>
          </p:cNvSpPr>
          <p:nvPr>
            <p:ph idx="1"/>
          </p:nvPr>
        </p:nvSpPr>
        <p:spPr>
          <a:xfrm>
            <a:off x="533400" y="1676400"/>
            <a:ext cx="7543800" cy="4827588"/>
          </a:xfrm>
        </p:spPr>
        <p:txBody>
          <a:bodyPr/>
          <a:lstStyle/>
          <a:p>
            <a:pPr marL="533400" indent="-533400">
              <a:buFontTx/>
              <a:buNone/>
            </a:pPr>
            <a:endParaRPr lang="en-US" sz="2800">
              <a:solidFill>
                <a:srgbClr val="FF0000"/>
              </a:solidFill>
            </a:endParaRPr>
          </a:p>
          <a:p>
            <a:pPr marL="533400" indent="-533400">
              <a:buFontTx/>
              <a:buNone/>
            </a:pPr>
            <a:endParaRPr lang="en-US"/>
          </a:p>
          <a:p>
            <a:pPr marL="533400" indent="-533400"/>
            <a:endParaRPr lang="en-US"/>
          </a:p>
          <a:p>
            <a:pPr marL="533400" indent="-533400"/>
            <a:endParaRPr lang="en-US"/>
          </a:p>
          <a:p>
            <a:pPr marL="533400" indent="-533400"/>
            <a:endParaRPr lang="en-US"/>
          </a:p>
          <a:p>
            <a:pPr marL="533400" indent="-533400"/>
            <a:endParaRPr lang="en-US"/>
          </a:p>
          <a:p>
            <a:pPr marL="533400" indent="-533400"/>
            <a:endParaRPr lang="en-US"/>
          </a:p>
          <a:p>
            <a:pPr marL="533400" indent="-533400"/>
            <a:endParaRPr lang="en-US"/>
          </a:p>
          <a:p>
            <a:pPr marL="533400" indent="-533400"/>
            <a:endParaRPr lang="en-US"/>
          </a:p>
          <a:p>
            <a:pPr marL="533400" indent="-533400"/>
            <a:r>
              <a:rPr lang="en-US"/>
              <a:t>H</a:t>
            </a:r>
            <a:r>
              <a:rPr lang="en-US" baseline="-25000"/>
              <a:t>2</a:t>
            </a:r>
            <a:r>
              <a:rPr lang="en-US"/>
              <a:t>O molecules are used up first, leaving two CH</a:t>
            </a:r>
            <a:r>
              <a:rPr lang="en-US" baseline="-25000"/>
              <a:t>4</a:t>
            </a:r>
            <a:r>
              <a:rPr lang="en-US"/>
              <a:t> molecules unreacted.</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A94DC31F-91AD-3741-A11C-B79F574B9ABE}" type="slidenum">
              <a:rPr lang="en-US"/>
              <a:pPr/>
              <a:t>25</a:t>
            </a:fld>
            <a:endParaRPr lang="en-US"/>
          </a:p>
        </p:txBody>
      </p:sp>
      <p:pic>
        <p:nvPicPr>
          <p:cNvPr id="2" name="Picture 1" descr="09p201_f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828748"/>
            <a:ext cx="5334000" cy="3801364"/>
          </a:xfrm>
          <a:prstGeom prst="rect">
            <a:avLst/>
          </a:prstGeom>
        </p:spPr>
      </p:pic>
    </p:spTree>
    <p:extLst>
      <p:ext uri="{BB962C8B-B14F-4D97-AF65-F5344CB8AC3E}">
        <p14:creationId xmlns:p14="http://schemas.microsoft.com/office/powerpoint/2010/main" val="3552120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5" name="Rectangle 3"/>
          <p:cNvSpPr>
            <a:spLocks noGrp="1" noChangeArrowheads="1"/>
          </p:cNvSpPr>
          <p:nvPr>
            <p:ph type="title"/>
          </p:nvPr>
        </p:nvSpPr>
        <p:spPr/>
        <p:txBody>
          <a:bodyPr/>
          <a:lstStyle/>
          <a:p>
            <a:r>
              <a:rPr lang="en-US"/>
              <a:t>Limiting Reactants</a:t>
            </a:r>
          </a:p>
        </p:txBody>
      </p:sp>
      <p:sp>
        <p:nvSpPr>
          <p:cNvPr id="315394" name="Rectangle 2"/>
          <p:cNvSpPr>
            <a:spLocks noGrp="1" noChangeArrowheads="1"/>
          </p:cNvSpPr>
          <p:nvPr>
            <p:ph idx="1"/>
          </p:nvPr>
        </p:nvSpPr>
        <p:spPr>
          <a:xfrm>
            <a:off x="533400" y="1676400"/>
            <a:ext cx="7543800" cy="1971675"/>
          </a:xfrm>
        </p:spPr>
        <p:txBody>
          <a:bodyPr/>
          <a:lstStyle/>
          <a:p>
            <a:pPr marL="533400" indent="-533400"/>
            <a:r>
              <a:rPr lang="en-US" sz="2800"/>
              <a:t>The amount of products that can form is limited by the water.</a:t>
            </a:r>
          </a:p>
          <a:p>
            <a:pPr marL="533400" indent="-533400"/>
            <a:r>
              <a:rPr lang="en-US" sz="2800"/>
              <a:t>Water is the limiting reactant.</a:t>
            </a:r>
          </a:p>
          <a:p>
            <a:pPr marL="533400" indent="-533400"/>
            <a:r>
              <a:rPr lang="en-US" sz="2800"/>
              <a:t>Methane is in excess.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D3268543-7D4D-6B40-AB0F-01C9B2EA8E27}" type="slidenum">
              <a:rPr lang="en-US"/>
              <a:pPr/>
              <a:t>26</a:t>
            </a:fld>
            <a:endParaRPr lang="en-US"/>
          </a:p>
        </p:txBody>
      </p:sp>
    </p:spTree>
    <p:extLst>
      <p:ext uri="{BB962C8B-B14F-4D97-AF65-F5344CB8AC3E}">
        <p14:creationId xmlns:p14="http://schemas.microsoft.com/office/powerpoint/2010/main" val="946173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3" name="Rectangle 3"/>
          <p:cNvSpPr>
            <a:spLocks noGrp="1" noChangeArrowheads="1"/>
          </p:cNvSpPr>
          <p:nvPr>
            <p:ph type="title"/>
          </p:nvPr>
        </p:nvSpPr>
        <p:spPr/>
        <p:txBody>
          <a:bodyPr/>
          <a:lstStyle/>
          <a:p>
            <a:r>
              <a:rPr lang="en-US" sz="2000" dirty="0"/>
              <a:t>Steps for Solving Stoichiometry Problems Involving Limiting </a:t>
            </a:r>
            <a:r>
              <a:rPr lang="en-US" sz="2000" dirty="0" smtClean="0"/>
              <a:t>Reactants by Solving for Limiting Reaction First (Approach A)</a:t>
            </a:r>
            <a:endParaRPr lang="en-US" sz="2000" dirty="0"/>
          </a:p>
        </p:txBody>
      </p:sp>
      <p:sp>
        <p:nvSpPr>
          <p:cNvPr id="317442" name="Rectangle 2"/>
          <p:cNvSpPr>
            <a:spLocks noGrp="1" noChangeArrowheads="1"/>
          </p:cNvSpPr>
          <p:nvPr>
            <p:ph idx="1"/>
          </p:nvPr>
        </p:nvSpPr>
        <p:spPr>
          <a:xfrm>
            <a:off x="533400" y="1752600"/>
            <a:ext cx="8077200" cy="4400550"/>
          </a:xfrm>
        </p:spPr>
        <p:txBody>
          <a:bodyPr/>
          <a:lstStyle/>
          <a:p>
            <a:pPr marL="533400" indent="-533400">
              <a:buFontTx/>
              <a:buNone/>
            </a:pPr>
            <a:r>
              <a:rPr lang="en-US">
                <a:solidFill>
                  <a:srgbClr val="669900"/>
                </a:solidFill>
              </a:rPr>
              <a:t>1.	Write and balance the equation for the reaction.</a:t>
            </a:r>
          </a:p>
          <a:p>
            <a:pPr marL="533400" indent="-533400">
              <a:buFontTx/>
              <a:buNone/>
            </a:pPr>
            <a:r>
              <a:rPr lang="en-US">
                <a:solidFill>
                  <a:srgbClr val="669900"/>
                </a:solidFill>
              </a:rPr>
              <a:t>2.	Convert known masses of reactants to moles.</a:t>
            </a:r>
          </a:p>
          <a:p>
            <a:pPr marL="533400" indent="-533400">
              <a:buFontTx/>
              <a:buNone/>
            </a:pPr>
            <a:r>
              <a:rPr lang="en-US">
                <a:solidFill>
                  <a:srgbClr val="669900"/>
                </a:solidFill>
              </a:rPr>
              <a:t>3.	Using the numbers of moles of reactants and the appropriate mole ratios, determine which reactant is limiting.</a:t>
            </a:r>
          </a:p>
          <a:p>
            <a:pPr marL="533400" indent="-533400">
              <a:buFontTx/>
              <a:buNone/>
            </a:pPr>
            <a:r>
              <a:rPr lang="en-US">
                <a:solidFill>
                  <a:srgbClr val="669900"/>
                </a:solidFill>
              </a:rPr>
              <a:t>4.	Using the amount of the limiting reactant and the appropriate mole ratios, compute the number of moles of the desired product.</a:t>
            </a:r>
          </a:p>
          <a:p>
            <a:pPr marL="533400" indent="-533400">
              <a:buFontTx/>
              <a:buNone/>
            </a:pPr>
            <a:r>
              <a:rPr lang="en-US">
                <a:solidFill>
                  <a:srgbClr val="669900"/>
                </a:solidFill>
              </a:rPr>
              <a:t>5.	Convert from moles of product to grams of product, using the molar mass (if this is required by the problem).</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8ED3E6F7-C700-4F46-94C5-AC4EB1E2C62C}" type="slidenum">
              <a:rPr lang="en-US"/>
              <a:pPr/>
              <a:t>27</a:t>
            </a:fld>
            <a:endParaRPr lang="en-US"/>
          </a:p>
        </p:txBody>
      </p:sp>
    </p:spTree>
    <p:extLst>
      <p:ext uri="{BB962C8B-B14F-4D97-AF65-F5344CB8AC3E}">
        <p14:creationId xmlns:p14="http://schemas.microsoft.com/office/powerpoint/2010/main" val="3011684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9" name="Rectangle 3"/>
          <p:cNvSpPr>
            <a:spLocks noGrp="1" noChangeArrowheads="1"/>
          </p:cNvSpPr>
          <p:nvPr>
            <p:ph type="title"/>
          </p:nvPr>
        </p:nvSpPr>
        <p:spPr/>
        <p:txBody>
          <a:bodyPr/>
          <a:lstStyle/>
          <a:p>
            <a:r>
              <a:rPr lang="en-US"/>
              <a:t>Example</a:t>
            </a:r>
          </a:p>
        </p:txBody>
      </p:sp>
      <p:sp>
        <p:nvSpPr>
          <p:cNvPr id="321538" name="Rectangle 2"/>
          <p:cNvSpPr>
            <a:spLocks noGrp="1" noChangeArrowheads="1"/>
          </p:cNvSpPr>
          <p:nvPr>
            <p:ph idx="1"/>
          </p:nvPr>
        </p:nvSpPr>
        <p:spPr>
          <a:xfrm>
            <a:off x="533400" y="1676400"/>
            <a:ext cx="7543800" cy="2740025"/>
          </a:xfrm>
        </p:spPr>
        <p:txBody>
          <a:bodyPr/>
          <a:lstStyle/>
          <a:p>
            <a:pPr marL="533400" indent="-533400"/>
            <a:r>
              <a:rPr lang="en-US" sz="2800" i="1">
                <a:solidFill>
                  <a:srgbClr val="0000FF"/>
                </a:solidFill>
              </a:rPr>
              <a:t>You know that chemical A reacts with chemical B.  You react 10.0 g of A with 10.0 g of B. </a:t>
            </a:r>
          </a:p>
          <a:p>
            <a:pPr marL="914400" lvl="1" indent="-457200">
              <a:buFont typeface="Wingdings" charset="0"/>
              <a:buChar char="§"/>
            </a:pPr>
            <a:r>
              <a:rPr lang="en-US" sz="2800"/>
              <a:t>What information do you need to know in order to determine the mass of product that will be produced?</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CDA76C9-181C-FB4A-BE58-D227220A6FD9}" type="slidenum">
              <a:rPr lang="en-US"/>
              <a:pPr/>
              <a:t>28</a:t>
            </a:fld>
            <a:endParaRPr lang="en-US"/>
          </a:p>
        </p:txBody>
      </p:sp>
    </p:spTree>
    <p:extLst>
      <p:ext uri="{BB962C8B-B14F-4D97-AF65-F5344CB8AC3E}">
        <p14:creationId xmlns:p14="http://schemas.microsoft.com/office/powerpoint/2010/main" val="6820022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7" name="Rectangle 3"/>
          <p:cNvSpPr>
            <a:spLocks noGrp="1" noChangeArrowheads="1"/>
          </p:cNvSpPr>
          <p:nvPr>
            <p:ph type="title"/>
          </p:nvPr>
        </p:nvSpPr>
        <p:spPr/>
        <p:txBody>
          <a:bodyPr/>
          <a:lstStyle/>
          <a:p>
            <a:r>
              <a:rPr lang="en-US" i="1"/>
              <a:t>Let</a:t>
            </a:r>
            <a:r>
              <a:rPr lang="ja-JP" altLang="en-US" i="1">
                <a:latin typeface="Arial"/>
              </a:rPr>
              <a:t>’</a:t>
            </a:r>
            <a:r>
              <a:rPr lang="en-US" i="1"/>
              <a:t>s Think About It</a:t>
            </a:r>
          </a:p>
        </p:txBody>
      </p:sp>
      <p:sp>
        <p:nvSpPr>
          <p:cNvPr id="323586" name="Rectangle 2"/>
          <p:cNvSpPr>
            <a:spLocks noGrp="1" noChangeArrowheads="1"/>
          </p:cNvSpPr>
          <p:nvPr>
            <p:ph idx="1"/>
          </p:nvPr>
        </p:nvSpPr>
        <p:spPr>
          <a:xfrm>
            <a:off x="533400" y="1676400"/>
            <a:ext cx="7543800" cy="4257675"/>
          </a:xfrm>
        </p:spPr>
        <p:txBody>
          <a:bodyPr/>
          <a:lstStyle/>
          <a:p>
            <a:pPr marL="533400" indent="-533400"/>
            <a:r>
              <a:rPr lang="en-US" sz="2800" b="1"/>
              <a:t>Where are we going?</a:t>
            </a:r>
          </a:p>
          <a:p>
            <a:pPr marL="914400" lvl="1" indent="-457200">
              <a:buFont typeface="Wingdings" charset="0"/>
              <a:buChar char="§"/>
            </a:pPr>
            <a:r>
              <a:rPr lang="en-US"/>
              <a:t>To determine the mass of product that will be produced when you react 10.0 g of A with 10.0 g of B. </a:t>
            </a:r>
          </a:p>
          <a:p>
            <a:pPr marL="533400" indent="-533400"/>
            <a:r>
              <a:rPr lang="en-US" sz="2800" b="1"/>
              <a:t>What do we need to know?</a:t>
            </a:r>
          </a:p>
          <a:p>
            <a:pPr marL="914400" lvl="1" indent="-457200">
              <a:buFont typeface="Wingdings" charset="0"/>
              <a:buChar char="§"/>
            </a:pPr>
            <a:r>
              <a:rPr lang="en-US" sz="2500"/>
              <a:t>The mole ratio between A, B, and the product they form.  In other words, we need to know the balanced reaction equation.</a:t>
            </a:r>
          </a:p>
          <a:p>
            <a:pPr marL="914400" lvl="1" indent="-457200">
              <a:buFont typeface="Wingdings" charset="0"/>
              <a:buChar char="§"/>
            </a:pPr>
            <a:r>
              <a:rPr lang="en-US" sz="2500"/>
              <a:t>The molar masses of A, B, and the product they form.</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F00963A0-B48D-5349-895F-898872B20D65}" type="slidenum">
              <a:rPr lang="en-US"/>
              <a:pPr/>
              <a:t>29</a:t>
            </a:fld>
            <a:endParaRPr lang="en-US"/>
          </a:p>
        </p:txBody>
      </p:sp>
    </p:spTree>
    <p:extLst>
      <p:ext uri="{BB962C8B-B14F-4D97-AF65-F5344CB8AC3E}">
        <p14:creationId xmlns:p14="http://schemas.microsoft.com/office/powerpoint/2010/main" val="2188736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39764F8F-7B79-A041-BD52-8B691B0D338E}" type="slidenum">
              <a:rPr lang="en-US"/>
              <a:pPr/>
              <a:t>3</a:t>
            </a:fld>
            <a:endParaRPr lang="en-US"/>
          </a:p>
        </p:txBody>
      </p:sp>
      <p:sp>
        <p:nvSpPr>
          <p:cNvPr id="265218" name="Rectangle 2"/>
          <p:cNvSpPr>
            <a:spLocks noGrp="1" noChangeArrowheads="1"/>
          </p:cNvSpPr>
          <p:nvPr>
            <p:ph type="body" idx="1"/>
          </p:nvPr>
        </p:nvSpPr>
        <p:spPr>
          <a:xfrm>
            <a:off x="533400" y="1676400"/>
            <a:ext cx="8229600" cy="4610100"/>
          </a:xfrm>
        </p:spPr>
        <p:txBody>
          <a:bodyPr/>
          <a:lstStyle/>
          <a:p>
            <a:pPr marL="533400" indent="-533400" algn="ctr">
              <a:buFontTx/>
              <a:buNone/>
            </a:pPr>
            <a:r>
              <a:rPr lang="en-US" sz="2800">
                <a:solidFill>
                  <a:schemeClr val="tx2"/>
                </a:solidFill>
              </a:rPr>
              <a:t>C</a:t>
            </a:r>
            <a:r>
              <a:rPr lang="en-US" sz="2800" baseline="-25000">
                <a:solidFill>
                  <a:schemeClr val="tx2"/>
                </a:solidFill>
              </a:rPr>
              <a:t>2</a:t>
            </a:r>
            <a:r>
              <a:rPr lang="en-US" sz="2800">
                <a:solidFill>
                  <a:schemeClr val="tx2"/>
                </a:solidFill>
              </a:rPr>
              <a:t>H</a:t>
            </a:r>
            <a:r>
              <a:rPr lang="en-US" sz="2800" baseline="-25000">
                <a:solidFill>
                  <a:schemeClr val="tx2"/>
                </a:solidFill>
              </a:rPr>
              <a:t>5</a:t>
            </a:r>
            <a:r>
              <a:rPr lang="en-US" sz="2800">
                <a:solidFill>
                  <a:schemeClr val="tx2"/>
                </a:solidFill>
              </a:rPr>
              <a:t>OH</a:t>
            </a:r>
            <a:r>
              <a:rPr lang="en-US" sz="2800">
                <a:solidFill>
                  <a:schemeClr val="accent1"/>
                </a:solidFill>
              </a:rPr>
              <a:t> </a:t>
            </a:r>
            <a:r>
              <a:rPr lang="en-US" sz="2800">
                <a:solidFill>
                  <a:schemeClr val="tx2"/>
                </a:solidFill>
              </a:rPr>
              <a:t>+</a:t>
            </a:r>
            <a:r>
              <a:rPr lang="en-US" sz="2800">
                <a:solidFill>
                  <a:schemeClr val="accent1"/>
                </a:solidFill>
              </a:rPr>
              <a:t> </a:t>
            </a:r>
            <a:r>
              <a:rPr lang="en-US" sz="2800">
                <a:solidFill>
                  <a:schemeClr val="tx2"/>
                </a:solidFill>
              </a:rPr>
              <a:t>3O</a:t>
            </a:r>
            <a:r>
              <a:rPr lang="en-US" sz="2800" baseline="-25000">
                <a:solidFill>
                  <a:schemeClr val="tx2"/>
                </a:solidFill>
              </a:rPr>
              <a:t>2</a:t>
            </a:r>
            <a:r>
              <a:rPr lang="en-US" sz="2800">
                <a:solidFill>
                  <a:srgbClr val="FAFD00"/>
                </a:solidFill>
              </a:rPr>
              <a:t>  </a:t>
            </a:r>
            <a:r>
              <a:rPr lang="en-US" sz="2800">
                <a:latin typeface="Symbol" charset="0"/>
              </a:rPr>
              <a:t></a:t>
            </a:r>
            <a:r>
              <a:rPr lang="en-US" sz="2800"/>
              <a:t>  </a:t>
            </a:r>
            <a:r>
              <a:rPr lang="en-US" sz="2800">
                <a:solidFill>
                  <a:schemeClr val="tx2"/>
                </a:solidFill>
              </a:rPr>
              <a:t>2CO</a:t>
            </a:r>
            <a:r>
              <a:rPr lang="en-US" sz="2800" baseline="-25000">
                <a:solidFill>
                  <a:schemeClr val="tx2"/>
                </a:solidFill>
              </a:rPr>
              <a:t>2</a:t>
            </a:r>
            <a:r>
              <a:rPr lang="en-US" sz="2800">
                <a:solidFill>
                  <a:schemeClr val="tx2"/>
                </a:solidFill>
              </a:rPr>
              <a:t>  +  3H</a:t>
            </a:r>
            <a:r>
              <a:rPr lang="en-US" sz="2800" baseline="-25000">
                <a:solidFill>
                  <a:schemeClr val="tx2"/>
                </a:solidFill>
              </a:rPr>
              <a:t>2</a:t>
            </a:r>
            <a:r>
              <a:rPr lang="en-US" sz="2800">
                <a:solidFill>
                  <a:schemeClr val="tx2"/>
                </a:solidFill>
              </a:rPr>
              <a:t>O</a:t>
            </a:r>
            <a:endParaRPr lang="en-US" sz="2800"/>
          </a:p>
          <a:p>
            <a:pPr marL="533400" indent="-533400"/>
            <a:endParaRPr lang="en-US" sz="2800"/>
          </a:p>
          <a:p>
            <a:pPr marL="533400" indent="-533400"/>
            <a:r>
              <a:rPr lang="en-US"/>
              <a:t>The equation is balanced.</a:t>
            </a:r>
          </a:p>
          <a:p>
            <a:pPr marL="533400" indent="-533400"/>
            <a:r>
              <a:rPr lang="en-US"/>
              <a:t>All atoms present in the reactants are accounted for in the products.</a:t>
            </a:r>
          </a:p>
          <a:p>
            <a:pPr marL="533400" indent="-533400"/>
            <a:r>
              <a:rPr lang="en-US"/>
              <a:t>1 </a:t>
            </a:r>
            <a:r>
              <a:rPr lang="en-US" i="1"/>
              <a:t>molecule</a:t>
            </a:r>
            <a:r>
              <a:rPr lang="en-US"/>
              <a:t> of ethanol reacts with 3 </a:t>
            </a:r>
            <a:r>
              <a:rPr lang="en-US" i="1"/>
              <a:t>molecules</a:t>
            </a:r>
            <a:r>
              <a:rPr lang="en-US"/>
              <a:t> of oxygen to produce 2 </a:t>
            </a:r>
            <a:r>
              <a:rPr lang="en-US" i="1"/>
              <a:t>molecules</a:t>
            </a:r>
            <a:r>
              <a:rPr lang="en-US"/>
              <a:t> of carbon dioxide and 3 </a:t>
            </a:r>
            <a:r>
              <a:rPr lang="en-US" i="1"/>
              <a:t>molecules</a:t>
            </a:r>
            <a:r>
              <a:rPr lang="en-US"/>
              <a:t> of water.</a:t>
            </a:r>
          </a:p>
          <a:p>
            <a:pPr marL="533400" indent="-533400"/>
            <a:r>
              <a:rPr lang="en-US"/>
              <a:t>1 </a:t>
            </a:r>
            <a:r>
              <a:rPr lang="en-US" i="1"/>
              <a:t>mole</a:t>
            </a:r>
            <a:r>
              <a:rPr lang="en-US"/>
              <a:t> of ethanol reacts with 3 </a:t>
            </a:r>
            <a:r>
              <a:rPr lang="en-US" i="1"/>
              <a:t>moles</a:t>
            </a:r>
            <a:r>
              <a:rPr lang="en-US"/>
              <a:t> of oxygen to produce 2 </a:t>
            </a:r>
            <a:r>
              <a:rPr lang="en-US" i="1"/>
              <a:t>moles</a:t>
            </a:r>
            <a:r>
              <a:rPr lang="en-US"/>
              <a:t> of carbon dioxide and 3 </a:t>
            </a:r>
            <a:r>
              <a:rPr lang="en-US" i="1"/>
              <a:t>moles</a:t>
            </a:r>
            <a:r>
              <a:rPr lang="en-US"/>
              <a:t> of water.</a:t>
            </a:r>
          </a:p>
        </p:txBody>
      </p:sp>
    </p:spTree>
    <p:extLst>
      <p:ext uri="{BB962C8B-B14F-4D97-AF65-F5344CB8AC3E}">
        <p14:creationId xmlns:p14="http://schemas.microsoft.com/office/powerpoint/2010/main" val="751541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p:txBody>
          <a:bodyPr/>
          <a:lstStyle/>
          <a:p>
            <a:r>
              <a:rPr lang="en-US"/>
              <a:t>Example – Continued</a:t>
            </a:r>
          </a:p>
        </p:txBody>
      </p:sp>
      <p:sp>
        <p:nvSpPr>
          <p:cNvPr id="325634" name="Rectangle 2"/>
          <p:cNvSpPr>
            <a:spLocks noGrp="1" noChangeArrowheads="1"/>
          </p:cNvSpPr>
          <p:nvPr>
            <p:ph idx="1"/>
          </p:nvPr>
        </p:nvSpPr>
        <p:spPr>
          <a:xfrm>
            <a:off x="533400" y="1676400"/>
            <a:ext cx="8153400" cy="242887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buFontTx/>
              <a:buNone/>
            </a:pPr>
            <a:endParaRPr lang="en-US">
              <a:solidFill>
                <a:srgbClr val="0000FF"/>
              </a:solidFill>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694B829-5183-AA47-8A94-F7674191F37B}" type="slidenum">
              <a:rPr lang="en-US"/>
              <a:pPr/>
              <a:t>30</a:t>
            </a:fld>
            <a:endParaRPr lang="en-US"/>
          </a:p>
        </p:txBody>
      </p:sp>
    </p:spTree>
    <p:extLst>
      <p:ext uri="{BB962C8B-B14F-4D97-AF65-F5344CB8AC3E}">
        <p14:creationId xmlns:p14="http://schemas.microsoft.com/office/powerpoint/2010/main" val="2770917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9" name="Rectangle 3"/>
          <p:cNvSpPr>
            <a:spLocks noGrp="1" noChangeArrowheads="1"/>
          </p:cNvSpPr>
          <p:nvPr>
            <p:ph type="title"/>
          </p:nvPr>
        </p:nvSpPr>
        <p:spPr/>
        <p:txBody>
          <a:bodyPr/>
          <a:lstStyle/>
          <a:p>
            <a:r>
              <a:rPr lang="en-US"/>
              <a:t>Example – Continued</a:t>
            </a:r>
          </a:p>
        </p:txBody>
      </p:sp>
      <p:sp>
        <p:nvSpPr>
          <p:cNvPr id="331778" name="Rectangle 2"/>
          <p:cNvSpPr>
            <a:spLocks noGrp="1" noChangeArrowheads="1"/>
          </p:cNvSpPr>
          <p:nvPr>
            <p:ph idx="1"/>
          </p:nvPr>
        </p:nvSpPr>
        <p:spPr>
          <a:xfrm>
            <a:off x="533400" y="1676400"/>
            <a:ext cx="8153400" cy="330517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r>
              <a:rPr lang="en-US" b="1">
                <a:sym typeface="Symbol" charset="0"/>
              </a:rPr>
              <a:t>How do we get there? </a:t>
            </a:r>
          </a:p>
          <a:p>
            <a:pPr marL="914400" lvl="1" indent="-457200">
              <a:buFont typeface="Wingdings" charset="0"/>
              <a:buChar char="§"/>
            </a:pPr>
            <a:r>
              <a:rPr lang="en-US">
                <a:sym typeface="Symbol" charset="0"/>
              </a:rPr>
              <a:t>Convert known masses of reactants to moles.</a:t>
            </a:r>
          </a:p>
          <a:p>
            <a:pPr marL="533400" indent="-533400">
              <a:buFontTx/>
              <a:buNone/>
            </a:pPr>
            <a:endParaRPr lang="en-US">
              <a:solidFill>
                <a:srgbClr val="0000FF"/>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F72FDB78-4EDE-3D4C-A703-400655E1320F}" type="slidenum">
              <a:rPr lang="en-US"/>
              <a:pPr/>
              <a:t>31</a:t>
            </a:fld>
            <a:endParaRPr lang="en-US"/>
          </a:p>
        </p:txBody>
      </p:sp>
      <p:graphicFrame>
        <p:nvGraphicFramePr>
          <p:cNvPr id="331780" name="Object 4"/>
          <p:cNvGraphicFramePr>
            <a:graphicFrameLocks noChangeAspect="1"/>
          </p:cNvGraphicFramePr>
          <p:nvPr/>
        </p:nvGraphicFramePr>
        <p:xfrm>
          <a:off x="2057400" y="4800600"/>
          <a:ext cx="3962400" cy="673100"/>
        </p:xfrm>
        <a:graphic>
          <a:graphicData uri="http://schemas.openxmlformats.org/presentationml/2006/ole">
            <mc:AlternateContent xmlns:mc="http://schemas.openxmlformats.org/markup-compatibility/2006">
              <mc:Choice xmlns:v="urn:schemas-microsoft-com:vml" Requires="v">
                <p:oleObj spid="_x0000_s8203" name="Equation" r:id="rId4" imgW="3962796" imgH="673497" progId="Equation.DSMT4">
                  <p:embed/>
                </p:oleObj>
              </mc:Choice>
              <mc:Fallback>
                <p:oleObj name="Equation" r:id="rId4" imgW="3962796" imgH="6734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00600"/>
                        <a:ext cx="39624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1781" name="Object 5"/>
          <p:cNvGraphicFramePr>
            <a:graphicFrameLocks noChangeAspect="1"/>
          </p:cNvGraphicFramePr>
          <p:nvPr/>
        </p:nvGraphicFramePr>
        <p:xfrm>
          <a:off x="2057400" y="5638800"/>
          <a:ext cx="4102100" cy="673100"/>
        </p:xfrm>
        <a:graphic>
          <a:graphicData uri="http://schemas.openxmlformats.org/presentationml/2006/ole">
            <mc:AlternateContent xmlns:mc="http://schemas.openxmlformats.org/markup-compatibility/2006">
              <mc:Choice xmlns:v="urn:schemas-microsoft-com:vml" Requires="v">
                <p:oleObj spid="_x0000_s8204" name="Equation" r:id="rId6" imgW="4102496" imgH="673497" progId="Equation.3">
                  <p:embed/>
                </p:oleObj>
              </mc:Choice>
              <mc:Fallback>
                <p:oleObj name="Equation" r:id="rId6" imgW="4102496" imgH="6734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638800"/>
                        <a:ext cx="41021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70571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7" name="Rectangle 3"/>
          <p:cNvSpPr>
            <a:spLocks noGrp="1" noChangeArrowheads="1"/>
          </p:cNvSpPr>
          <p:nvPr>
            <p:ph type="title"/>
          </p:nvPr>
        </p:nvSpPr>
        <p:spPr/>
        <p:txBody>
          <a:bodyPr/>
          <a:lstStyle/>
          <a:p>
            <a:r>
              <a:rPr lang="en-US"/>
              <a:t>Example – Continued</a:t>
            </a:r>
          </a:p>
        </p:txBody>
      </p:sp>
      <p:sp>
        <p:nvSpPr>
          <p:cNvPr id="333826" name="Rectangle 2"/>
          <p:cNvSpPr>
            <a:spLocks noGrp="1" noChangeArrowheads="1"/>
          </p:cNvSpPr>
          <p:nvPr>
            <p:ph idx="1"/>
          </p:nvPr>
        </p:nvSpPr>
        <p:spPr>
          <a:xfrm>
            <a:off x="533400" y="1676400"/>
            <a:ext cx="8153400" cy="4497388"/>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r>
              <a:rPr lang="en-US" b="1">
                <a:sym typeface="Symbol" charset="0"/>
              </a:rPr>
              <a:t>How do we get there? </a:t>
            </a:r>
          </a:p>
          <a:p>
            <a:pPr marL="914400" lvl="1" indent="-457200">
              <a:buFont typeface="Wingdings" charset="0"/>
              <a:buChar char="§"/>
            </a:pPr>
            <a:r>
              <a:rPr lang="en-US">
                <a:sym typeface="Symbol" charset="0"/>
              </a:rPr>
              <a:t>Determine which reactant is limiting.</a:t>
            </a:r>
          </a:p>
          <a:p>
            <a:pPr marL="914400" lvl="1" indent="-457200">
              <a:buFont typeface="Wingdings" charset="0"/>
              <a:buNone/>
            </a:pPr>
            <a:endParaRPr lang="en-US" sz="900">
              <a:solidFill>
                <a:srgbClr val="0000FF"/>
              </a:solidFill>
            </a:endParaRPr>
          </a:p>
          <a:p>
            <a:pPr marL="914400" lvl="1" indent="-457200">
              <a:buFont typeface="Wingdings" charset="0"/>
              <a:buNone/>
            </a:pPr>
            <a:r>
              <a:rPr lang="en-US" sz="2000"/>
              <a:t>					</a:t>
            </a:r>
          </a:p>
          <a:p>
            <a:pPr marL="914400" lvl="1" indent="-457200">
              <a:buFont typeface="Wingdings" charset="0"/>
              <a:buNone/>
            </a:pPr>
            <a:r>
              <a:rPr lang="en-US" sz="2000"/>
              <a:t>					react with all of the A</a:t>
            </a:r>
          </a:p>
          <a:p>
            <a:pPr marL="1333500" lvl="2" indent="-419100">
              <a:buFont typeface="Wingdings" charset="0"/>
              <a:buChar char="§"/>
            </a:pPr>
            <a:r>
              <a:rPr lang="en-US"/>
              <a:t>Only 0.500 mol B is available, so B is the limiting reactant.</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035DD178-1F2C-2846-A9E1-DED032887E9D}" type="slidenum">
              <a:rPr lang="en-US"/>
              <a:pPr/>
              <a:t>32</a:t>
            </a:fld>
            <a:endParaRPr lang="en-US"/>
          </a:p>
        </p:txBody>
      </p:sp>
      <p:graphicFrame>
        <p:nvGraphicFramePr>
          <p:cNvPr id="333828" name="Object 4"/>
          <p:cNvGraphicFramePr>
            <a:graphicFrameLocks noChangeAspect="1"/>
          </p:cNvGraphicFramePr>
          <p:nvPr/>
        </p:nvGraphicFramePr>
        <p:xfrm>
          <a:off x="2286000" y="4648200"/>
          <a:ext cx="5435600" cy="622300"/>
        </p:xfrm>
        <a:graphic>
          <a:graphicData uri="http://schemas.openxmlformats.org/presentationml/2006/ole">
            <mc:AlternateContent xmlns:mc="http://schemas.openxmlformats.org/markup-compatibility/2006">
              <mc:Choice xmlns:v="urn:schemas-microsoft-com:vml" Requires="v">
                <p:oleObj spid="_x0000_s9223" name="Equation" r:id="rId4" imgW="5435996" imgH="622697" progId="Equation.3">
                  <p:embed/>
                </p:oleObj>
              </mc:Choice>
              <mc:Fallback>
                <p:oleObj name="Equation" r:id="rId4" imgW="5435996" imgH="6226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648200"/>
                        <a:ext cx="54356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4723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type="title"/>
          </p:nvPr>
        </p:nvSpPr>
        <p:spPr/>
        <p:txBody>
          <a:bodyPr/>
          <a:lstStyle/>
          <a:p>
            <a:r>
              <a:rPr lang="en-US"/>
              <a:t>Example – Continued</a:t>
            </a:r>
          </a:p>
        </p:txBody>
      </p:sp>
      <p:sp>
        <p:nvSpPr>
          <p:cNvPr id="335874" name="Rectangle 2"/>
          <p:cNvSpPr>
            <a:spLocks noGrp="1" noChangeArrowheads="1"/>
          </p:cNvSpPr>
          <p:nvPr>
            <p:ph idx="1"/>
          </p:nvPr>
        </p:nvSpPr>
        <p:spPr>
          <a:xfrm>
            <a:off x="533400" y="1676400"/>
            <a:ext cx="8153400" cy="286702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r>
              <a:rPr lang="en-US" b="1">
                <a:sym typeface="Symbol" charset="0"/>
              </a:rPr>
              <a:t>How do we get there? </a:t>
            </a:r>
          </a:p>
          <a:p>
            <a:pPr marL="914400" lvl="1" indent="-457200">
              <a:buFont typeface="Wingdings" charset="0"/>
              <a:buChar char="§"/>
            </a:pPr>
            <a:r>
              <a:rPr lang="en-US">
                <a:sym typeface="Symbol" charset="0"/>
              </a:rPr>
              <a:t>Compute the number of moles of C produced.</a:t>
            </a:r>
            <a:endParaRPr lang="en-US"/>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8F990F9C-09DD-BA49-A35F-11D182796024}" type="slidenum">
              <a:rPr lang="en-US"/>
              <a:pPr/>
              <a:t>33</a:t>
            </a:fld>
            <a:endParaRPr lang="en-US"/>
          </a:p>
        </p:txBody>
      </p:sp>
      <p:graphicFrame>
        <p:nvGraphicFramePr>
          <p:cNvPr id="335876" name="Object 4"/>
          <p:cNvGraphicFramePr>
            <a:graphicFrameLocks noChangeAspect="1"/>
          </p:cNvGraphicFramePr>
          <p:nvPr/>
        </p:nvGraphicFramePr>
        <p:xfrm>
          <a:off x="2203450" y="4648200"/>
          <a:ext cx="5600700" cy="622300"/>
        </p:xfrm>
        <a:graphic>
          <a:graphicData uri="http://schemas.openxmlformats.org/presentationml/2006/ole">
            <mc:AlternateContent xmlns:mc="http://schemas.openxmlformats.org/markup-compatibility/2006">
              <mc:Choice xmlns:v="urn:schemas-microsoft-com:vml" Requires="v">
                <p:oleObj spid="_x0000_s10247" name="Equation" r:id="rId4" imgW="5601096" imgH="622697" progId="Equation.3">
                  <p:embed/>
                </p:oleObj>
              </mc:Choice>
              <mc:Fallback>
                <p:oleObj name="Equation" r:id="rId4" imgW="5601096" imgH="6226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4648200"/>
                        <a:ext cx="5600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34904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3" name="Rectangle 3"/>
          <p:cNvSpPr>
            <a:spLocks noGrp="1" noChangeArrowheads="1"/>
          </p:cNvSpPr>
          <p:nvPr>
            <p:ph type="title"/>
          </p:nvPr>
        </p:nvSpPr>
        <p:spPr/>
        <p:txBody>
          <a:bodyPr/>
          <a:lstStyle/>
          <a:p>
            <a:r>
              <a:rPr lang="en-US"/>
              <a:t>Example – Continued</a:t>
            </a:r>
          </a:p>
        </p:txBody>
      </p:sp>
      <p:sp>
        <p:nvSpPr>
          <p:cNvPr id="337922" name="Rectangle 2"/>
          <p:cNvSpPr>
            <a:spLocks noGrp="1" noChangeArrowheads="1"/>
          </p:cNvSpPr>
          <p:nvPr>
            <p:ph idx="1"/>
          </p:nvPr>
        </p:nvSpPr>
        <p:spPr>
          <a:xfrm>
            <a:off x="533400" y="1676400"/>
            <a:ext cx="8153400" cy="3232150"/>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r>
              <a:rPr lang="en-US" b="1">
                <a:sym typeface="Symbol" charset="0"/>
              </a:rPr>
              <a:t>How do we get there? </a:t>
            </a:r>
          </a:p>
          <a:p>
            <a:pPr marL="914400" lvl="1" indent="-457200">
              <a:buFont typeface="Wingdings" charset="0"/>
              <a:buChar char="§"/>
            </a:pPr>
            <a:r>
              <a:rPr lang="en-US">
                <a:sym typeface="Symbol" charset="0"/>
              </a:rPr>
              <a:t>Convert from moles of C to grams of C using the molar mass.</a:t>
            </a:r>
            <a:endParaRPr lang="en-US"/>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A78122C7-947C-F545-BAFB-199A67D1A623}" type="slidenum">
              <a:rPr lang="en-US"/>
              <a:pPr/>
              <a:t>34</a:t>
            </a:fld>
            <a:endParaRPr lang="en-US"/>
          </a:p>
        </p:txBody>
      </p:sp>
      <p:graphicFrame>
        <p:nvGraphicFramePr>
          <p:cNvPr id="337924" name="Object 4"/>
          <p:cNvGraphicFramePr>
            <a:graphicFrameLocks noChangeAspect="1"/>
          </p:cNvGraphicFramePr>
          <p:nvPr/>
        </p:nvGraphicFramePr>
        <p:xfrm>
          <a:off x="2438400" y="5105400"/>
          <a:ext cx="4152900" cy="622300"/>
        </p:xfrm>
        <a:graphic>
          <a:graphicData uri="http://schemas.openxmlformats.org/presentationml/2006/ole">
            <mc:AlternateContent xmlns:mc="http://schemas.openxmlformats.org/markup-compatibility/2006">
              <mc:Choice xmlns:v="urn:schemas-microsoft-com:vml" Requires="v">
                <p:oleObj spid="_x0000_s11271" name="Equation" r:id="rId4" imgW="4153296" imgH="622697" progId="Equation.3">
                  <p:embed/>
                </p:oleObj>
              </mc:Choice>
              <mc:Fallback>
                <p:oleObj name="Equation" r:id="rId4" imgW="4153296" imgH="6226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105400"/>
                        <a:ext cx="41529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96008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1" name="Rectangle 3"/>
          <p:cNvSpPr>
            <a:spLocks noGrp="1" noChangeArrowheads="1"/>
          </p:cNvSpPr>
          <p:nvPr>
            <p:ph type="title"/>
          </p:nvPr>
        </p:nvSpPr>
        <p:spPr/>
        <p:txBody>
          <a:bodyPr/>
          <a:lstStyle/>
          <a:p>
            <a:r>
              <a:rPr lang="en-US"/>
              <a:t>Notice</a:t>
            </a:r>
          </a:p>
        </p:txBody>
      </p:sp>
      <p:sp>
        <p:nvSpPr>
          <p:cNvPr id="319490" name="Rectangle 2"/>
          <p:cNvSpPr>
            <a:spLocks noGrp="1" noChangeArrowheads="1"/>
          </p:cNvSpPr>
          <p:nvPr>
            <p:ph idx="1"/>
          </p:nvPr>
        </p:nvSpPr>
        <p:spPr>
          <a:xfrm>
            <a:off x="533400" y="1676400"/>
            <a:ext cx="7543800" cy="2654300"/>
          </a:xfrm>
        </p:spPr>
        <p:txBody>
          <a:bodyPr/>
          <a:lstStyle/>
          <a:p>
            <a:pPr marL="533400" indent="-533400"/>
            <a:r>
              <a:rPr lang="en-US" sz="2800"/>
              <a:t>We cannot simply add the total moles of all the reactants to decide which reactant mixture makes the most product.  We must always think about how much product can be formed by using what we are given, and the ratio in the balanced equation. </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54F67D1-A18E-FA41-88AE-7B4EE69BEBB5}" type="slidenum">
              <a:rPr lang="en-US"/>
              <a:pPr/>
              <a:t>35</a:t>
            </a:fld>
            <a:endParaRPr lang="en-US"/>
          </a:p>
        </p:txBody>
      </p:sp>
    </p:spTree>
    <p:extLst>
      <p:ext uri="{BB962C8B-B14F-4D97-AF65-F5344CB8AC3E}">
        <p14:creationId xmlns:p14="http://schemas.microsoft.com/office/powerpoint/2010/main" val="4222118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3" name="Rectangle 3"/>
          <p:cNvSpPr>
            <a:spLocks noGrp="1" noChangeArrowheads="1"/>
          </p:cNvSpPr>
          <p:nvPr>
            <p:ph type="title"/>
          </p:nvPr>
        </p:nvSpPr>
        <p:spPr/>
        <p:txBody>
          <a:bodyPr/>
          <a:lstStyle/>
          <a:p>
            <a:r>
              <a:rPr lang="en-US" sz="2000" dirty="0"/>
              <a:t>Steps for Solving Stoichiometry Problems Involving Limiting </a:t>
            </a:r>
            <a:r>
              <a:rPr lang="en-US" sz="2000" dirty="0" smtClean="0"/>
              <a:t>Reactants by Determining the Possible Moles of Product First (Approach B)</a:t>
            </a:r>
            <a:endParaRPr lang="en-US" sz="2000" dirty="0"/>
          </a:p>
        </p:txBody>
      </p:sp>
      <p:sp>
        <p:nvSpPr>
          <p:cNvPr id="317442" name="Rectangle 2"/>
          <p:cNvSpPr>
            <a:spLocks noGrp="1" noChangeArrowheads="1"/>
          </p:cNvSpPr>
          <p:nvPr>
            <p:ph idx="1"/>
          </p:nvPr>
        </p:nvSpPr>
        <p:spPr>
          <a:xfrm>
            <a:off x="533400" y="2014883"/>
            <a:ext cx="8077200" cy="4081117"/>
          </a:xfrm>
        </p:spPr>
        <p:txBody>
          <a:bodyPr/>
          <a:lstStyle/>
          <a:p>
            <a:pPr marL="533400" indent="-533400">
              <a:buFontTx/>
              <a:buNone/>
            </a:pPr>
            <a:r>
              <a:rPr lang="en-US" dirty="0">
                <a:solidFill>
                  <a:srgbClr val="669900"/>
                </a:solidFill>
              </a:rPr>
              <a:t>1.	Write and balance the equation for the reaction.</a:t>
            </a:r>
          </a:p>
          <a:p>
            <a:pPr marL="533400" indent="-533400">
              <a:buFontTx/>
              <a:buNone/>
            </a:pPr>
            <a:r>
              <a:rPr lang="en-US" dirty="0">
                <a:solidFill>
                  <a:srgbClr val="669900"/>
                </a:solidFill>
              </a:rPr>
              <a:t>2.	Convert known masses of reactants to moles.</a:t>
            </a:r>
          </a:p>
          <a:p>
            <a:pPr marL="533400" indent="-533400">
              <a:buFontTx/>
              <a:buNone/>
            </a:pPr>
            <a:r>
              <a:rPr lang="en-US" dirty="0">
                <a:solidFill>
                  <a:srgbClr val="669900"/>
                </a:solidFill>
              </a:rPr>
              <a:t>3.	Using the </a:t>
            </a:r>
            <a:r>
              <a:rPr lang="en-US" dirty="0" smtClean="0">
                <a:solidFill>
                  <a:srgbClr val="669900"/>
                </a:solidFill>
              </a:rPr>
              <a:t>appropriate mole ratios, compute the numbers of moles of product formed if each reactant were consumed</a:t>
            </a:r>
            <a:endParaRPr lang="en-US" dirty="0">
              <a:solidFill>
                <a:srgbClr val="669900"/>
              </a:solidFill>
            </a:endParaRPr>
          </a:p>
          <a:p>
            <a:pPr marL="533400" indent="-533400">
              <a:buFontTx/>
              <a:buNone/>
            </a:pPr>
            <a:r>
              <a:rPr lang="en-US" dirty="0">
                <a:solidFill>
                  <a:srgbClr val="669900"/>
                </a:solidFill>
              </a:rPr>
              <a:t>4.	</a:t>
            </a:r>
            <a:r>
              <a:rPr lang="en-US" dirty="0" smtClean="0">
                <a:solidFill>
                  <a:srgbClr val="669900"/>
                </a:solidFill>
              </a:rPr>
              <a:t>Choose the least number of moles of product formed from Step 3.</a:t>
            </a:r>
            <a:endParaRPr lang="en-US" dirty="0">
              <a:solidFill>
                <a:srgbClr val="669900"/>
              </a:solidFill>
            </a:endParaRPr>
          </a:p>
          <a:p>
            <a:pPr marL="533400" indent="-533400">
              <a:buFontTx/>
              <a:buNone/>
            </a:pPr>
            <a:r>
              <a:rPr lang="en-US" dirty="0">
                <a:solidFill>
                  <a:srgbClr val="669900"/>
                </a:solidFill>
              </a:rPr>
              <a:t>5.	Convert from moles of product to grams of product, using the molar mass (if this is required by the problem).</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8ED3E6F7-C700-4F46-94C5-AC4EB1E2C62C}" type="slidenum">
              <a:rPr lang="en-US"/>
              <a:pPr/>
              <a:t>36</a:t>
            </a:fld>
            <a:endParaRPr lang="en-US"/>
          </a:p>
        </p:txBody>
      </p:sp>
    </p:spTree>
    <p:extLst>
      <p:ext uri="{BB962C8B-B14F-4D97-AF65-F5344CB8AC3E}">
        <p14:creationId xmlns:p14="http://schemas.microsoft.com/office/powerpoint/2010/main" val="3288599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9" name="Rectangle 3"/>
          <p:cNvSpPr>
            <a:spLocks noGrp="1" noChangeArrowheads="1"/>
          </p:cNvSpPr>
          <p:nvPr>
            <p:ph type="title"/>
          </p:nvPr>
        </p:nvSpPr>
        <p:spPr/>
        <p:txBody>
          <a:bodyPr/>
          <a:lstStyle/>
          <a:p>
            <a:r>
              <a:rPr lang="en-US"/>
              <a:t>Example</a:t>
            </a:r>
          </a:p>
        </p:txBody>
      </p:sp>
      <p:sp>
        <p:nvSpPr>
          <p:cNvPr id="321538" name="Rectangle 2"/>
          <p:cNvSpPr>
            <a:spLocks noGrp="1" noChangeArrowheads="1"/>
          </p:cNvSpPr>
          <p:nvPr>
            <p:ph idx="1"/>
          </p:nvPr>
        </p:nvSpPr>
        <p:spPr>
          <a:xfrm>
            <a:off x="533400" y="1676400"/>
            <a:ext cx="7543800" cy="2740025"/>
          </a:xfrm>
        </p:spPr>
        <p:txBody>
          <a:bodyPr/>
          <a:lstStyle/>
          <a:p>
            <a:pPr marL="533400" indent="-533400"/>
            <a:r>
              <a:rPr lang="en-US" sz="2800" i="1">
                <a:solidFill>
                  <a:srgbClr val="0000FF"/>
                </a:solidFill>
              </a:rPr>
              <a:t>You know that chemical A reacts with chemical B.  You react 10.0 g of A with 10.0 g of B. </a:t>
            </a:r>
          </a:p>
          <a:p>
            <a:pPr marL="914400" lvl="1" indent="-457200">
              <a:buFont typeface="Wingdings" charset="0"/>
              <a:buChar char="§"/>
            </a:pPr>
            <a:r>
              <a:rPr lang="en-US" sz="2800"/>
              <a:t>What information do you need to know in order to determine the mass of product that will be produced?</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CDA76C9-181C-FB4A-BE58-D227220A6FD9}" type="slidenum">
              <a:rPr lang="en-US"/>
              <a:pPr/>
              <a:t>37</a:t>
            </a:fld>
            <a:endParaRPr lang="en-US"/>
          </a:p>
        </p:txBody>
      </p:sp>
    </p:spTree>
    <p:extLst>
      <p:ext uri="{BB962C8B-B14F-4D97-AF65-F5344CB8AC3E}">
        <p14:creationId xmlns:p14="http://schemas.microsoft.com/office/powerpoint/2010/main" val="3759643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7" name="Rectangle 3"/>
          <p:cNvSpPr>
            <a:spLocks noGrp="1" noChangeArrowheads="1"/>
          </p:cNvSpPr>
          <p:nvPr>
            <p:ph type="title"/>
          </p:nvPr>
        </p:nvSpPr>
        <p:spPr/>
        <p:txBody>
          <a:bodyPr/>
          <a:lstStyle/>
          <a:p>
            <a:r>
              <a:rPr lang="en-US" i="1"/>
              <a:t>Let</a:t>
            </a:r>
            <a:r>
              <a:rPr lang="ja-JP" altLang="en-US" i="1">
                <a:latin typeface="Arial"/>
              </a:rPr>
              <a:t>’</a:t>
            </a:r>
            <a:r>
              <a:rPr lang="en-US" i="1"/>
              <a:t>s Think About It</a:t>
            </a:r>
          </a:p>
        </p:txBody>
      </p:sp>
      <p:sp>
        <p:nvSpPr>
          <p:cNvPr id="323586" name="Rectangle 2"/>
          <p:cNvSpPr>
            <a:spLocks noGrp="1" noChangeArrowheads="1"/>
          </p:cNvSpPr>
          <p:nvPr>
            <p:ph idx="1"/>
          </p:nvPr>
        </p:nvSpPr>
        <p:spPr>
          <a:xfrm>
            <a:off x="533400" y="1676400"/>
            <a:ext cx="7543800" cy="4257675"/>
          </a:xfrm>
        </p:spPr>
        <p:txBody>
          <a:bodyPr/>
          <a:lstStyle/>
          <a:p>
            <a:pPr marL="533400" indent="-533400"/>
            <a:r>
              <a:rPr lang="en-US" sz="2800" b="1"/>
              <a:t>Where are we going?</a:t>
            </a:r>
          </a:p>
          <a:p>
            <a:pPr marL="914400" lvl="1" indent="-457200">
              <a:buFont typeface="Wingdings" charset="0"/>
              <a:buChar char="§"/>
            </a:pPr>
            <a:r>
              <a:rPr lang="en-US"/>
              <a:t>To determine the mass of product that will be produced when you react 10.0 g of A with 10.0 g of B. </a:t>
            </a:r>
          </a:p>
          <a:p>
            <a:pPr marL="533400" indent="-533400"/>
            <a:r>
              <a:rPr lang="en-US" sz="2800" b="1"/>
              <a:t>What do we need to know?</a:t>
            </a:r>
          </a:p>
          <a:p>
            <a:pPr marL="914400" lvl="1" indent="-457200">
              <a:buFont typeface="Wingdings" charset="0"/>
              <a:buChar char="§"/>
            </a:pPr>
            <a:r>
              <a:rPr lang="en-US" sz="2500"/>
              <a:t>The mole ratio between A, B, and the product they form.  In other words, we need to know the balanced reaction equation.</a:t>
            </a:r>
          </a:p>
          <a:p>
            <a:pPr marL="914400" lvl="1" indent="-457200">
              <a:buFont typeface="Wingdings" charset="0"/>
              <a:buChar char="§"/>
            </a:pPr>
            <a:r>
              <a:rPr lang="en-US" sz="2500"/>
              <a:t>The molar masses of A, B, and the product they form.</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F00963A0-B48D-5349-895F-898872B20D65}" type="slidenum">
              <a:rPr lang="en-US"/>
              <a:pPr/>
              <a:t>38</a:t>
            </a:fld>
            <a:endParaRPr lang="en-US"/>
          </a:p>
        </p:txBody>
      </p:sp>
    </p:spTree>
    <p:extLst>
      <p:ext uri="{BB962C8B-B14F-4D97-AF65-F5344CB8AC3E}">
        <p14:creationId xmlns:p14="http://schemas.microsoft.com/office/powerpoint/2010/main" val="3914572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p:txBody>
          <a:bodyPr/>
          <a:lstStyle/>
          <a:p>
            <a:r>
              <a:rPr lang="en-US"/>
              <a:t>Example – Continued</a:t>
            </a:r>
          </a:p>
        </p:txBody>
      </p:sp>
      <p:sp>
        <p:nvSpPr>
          <p:cNvPr id="325634" name="Rectangle 2"/>
          <p:cNvSpPr>
            <a:spLocks noGrp="1" noChangeArrowheads="1"/>
          </p:cNvSpPr>
          <p:nvPr>
            <p:ph idx="1"/>
          </p:nvPr>
        </p:nvSpPr>
        <p:spPr>
          <a:xfrm>
            <a:off x="533400" y="1676400"/>
            <a:ext cx="8153400" cy="242887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buFontTx/>
              <a:buNone/>
            </a:pPr>
            <a:endParaRPr lang="en-US">
              <a:solidFill>
                <a:srgbClr val="0000FF"/>
              </a:solidFill>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694B829-5183-AA47-8A94-F7674191F37B}" type="slidenum">
              <a:rPr lang="en-US"/>
              <a:pPr/>
              <a:t>39</a:t>
            </a:fld>
            <a:endParaRPr lang="en-US"/>
          </a:p>
        </p:txBody>
      </p:sp>
    </p:spTree>
    <p:extLst>
      <p:ext uri="{BB962C8B-B14F-4D97-AF65-F5344CB8AC3E}">
        <p14:creationId xmlns:p14="http://schemas.microsoft.com/office/powerpoint/2010/main" val="2899187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C9AB5DD0-DDE2-7A4D-9BDF-F70B9A47E8A4}" type="slidenum">
              <a:rPr lang="en-US"/>
              <a:pPr/>
              <a:t>4</a:t>
            </a:fld>
            <a:endParaRPr lang="en-US"/>
          </a:p>
        </p:txBody>
      </p:sp>
      <p:sp>
        <p:nvSpPr>
          <p:cNvPr id="354306" name="Rectangle 2"/>
          <p:cNvSpPr>
            <a:spLocks noGrp="1" noChangeArrowheads="1"/>
          </p:cNvSpPr>
          <p:nvPr>
            <p:ph type="title"/>
          </p:nvPr>
        </p:nvSpPr>
        <p:spPr>
          <a:xfrm>
            <a:off x="1524000" y="1143000"/>
            <a:ext cx="7162800" cy="533400"/>
          </a:xfrm>
        </p:spPr>
        <p:txBody>
          <a:bodyPr/>
          <a:lstStyle/>
          <a:p>
            <a:r>
              <a:rPr lang="en-US"/>
              <a:t>Concept Check</a:t>
            </a:r>
            <a:endParaRPr lang="en-US">
              <a:solidFill>
                <a:srgbClr val="FF0000"/>
              </a:solidFill>
            </a:endParaRPr>
          </a:p>
        </p:txBody>
      </p:sp>
      <p:sp>
        <p:nvSpPr>
          <p:cNvPr id="354307" name="Rectangle 3"/>
          <p:cNvSpPr>
            <a:spLocks noGrp="1" noChangeArrowheads="1"/>
          </p:cNvSpPr>
          <p:nvPr>
            <p:ph type="body" idx="1"/>
          </p:nvPr>
        </p:nvSpPr>
        <p:spPr>
          <a:xfrm>
            <a:off x="228600" y="2057400"/>
            <a:ext cx="8229600" cy="4467890"/>
          </a:xfrm>
        </p:spPr>
        <p:txBody>
          <a:bodyPr/>
          <a:lstStyle/>
          <a:p>
            <a:pPr indent="3175">
              <a:lnSpc>
                <a:spcPct val="90000"/>
              </a:lnSpc>
              <a:buFontTx/>
              <a:buNone/>
            </a:pPr>
            <a:r>
              <a:rPr lang="en-US" sz="2000" dirty="0"/>
              <a:t>One of the key steps in producing pure copper from copper ores is the reaction below:</a:t>
            </a:r>
          </a:p>
          <a:p>
            <a:pPr indent="3175">
              <a:lnSpc>
                <a:spcPct val="90000"/>
              </a:lnSpc>
            </a:pPr>
            <a:endParaRPr lang="en-US" sz="2000" dirty="0"/>
          </a:p>
          <a:p>
            <a:pPr indent="3175">
              <a:lnSpc>
                <a:spcPct val="90000"/>
              </a:lnSpc>
              <a:buFontTx/>
              <a:buNone/>
            </a:pPr>
            <a:r>
              <a:rPr lang="en-US" sz="2000" dirty="0"/>
              <a:t>	Cu</a:t>
            </a:r>
            <a:r>
              <a:rPr lang="en-US" sz="2000" baseline="-25000" dirty="0"/>
              <a:t>2</a:t>
            </a:r>
            <a:r>
              <a:rPr lang="en-US" sz="2000" dirty="0"/>
              <a:t>S(</a:t>
            </a:r>
            <a:r>
              <a:rPr lang="en-US" sz="2000" i="1" dirty="0"/>
              <a:t>s</a:t>
            </a:r>
            <a:r>
              <a:rPr lang="en-US" sz="2000" dirty="0"/>
              <a:t>) + Cu</a:t>
            </a:r>
            <a:r>
              <a:rPr lang="en-US" sz="2000" baseline="-25000" dirty="0"/>
              <a:t>2</a:t>
            </a:r>
            <a:r>
              <a:rPr lang="en-US" sz="2000" dirty="0"/>
              <a:t>O(</a:t>
            </a:r>
            <a:r>
              <a:rPr lang="en-US" sz="2000" i="1" dirty="0"/>
              <a:t>s</a:t>
            </a:r>
            <a:r>
              <a:rPr lang="en-US" sz="2000" dirty="0"/>
              <a:t>) </a:t>
            </a:r>
            <a:r>
              <a:rPr lang="en-US" sz="2000" dirty="0">
                <a:cs typeface="Arial" charset="0"/>
              </a:rPr>
              <a:t>→</a:t>
            </a:r>
            <a:r>
              <a:rPr lang="en-US" sz="2000" dirty="0"/>
              <a:t> Cu(</a:t>
            </a:r>
            <a:r>
              <a:rPr lang="en-US" sz="2000" i="1" dirty="0"/>
              <a:t>s</a:t>
            </a:r>
            <a:r>
              <a:rPr lang="en-US" sz="2000" dirty="0"/>
              <a:t>) + SO</a:t>
            </a:r>
            <a:r>
              <a:rPr lang="en-US" sz="2000" baseline="-25000" dirty="0"/>
              <a:t>2</a:t>
            </a:r>
            <a:r>
              <a:rPr lang="en-US" sz="2000" dirty="0"/>
              <a:t>(</a:t>
            </a:r>
            <a:r>
              <a:rPr lang="en-US" sz="2000" i="1" dirty="0"/>
              <a:t>g</a:t>
            </a:r>
            <a:r>
              <a:rPr lang="en-US" sz="2000" dirty="0"/>
              <a:t>) 	(unbalanced)</a:t>
            </a:r>
          </a:p>
          <a:p>
            <a:pPr indent="3175">
              <a:lnSpc>
                <a:spcPct val="90000"/>
              </a:lnSpc>
            </a:pPr>
            <a:endParaRPr lang="en-US" sz="2000" dirty="0"/>
          </a:p>
          <a:p>
            <a:pPr indent="3175">
              <a:lnSpc>
                <a:spcPct val="90000"/>
              </a:lnSpc>
              <a:buFontTx/>
              <a:buNone/>
            </a:pPr>
            <a:r>
              <a:rPr lang="en-US" sz="2000" dirty="0"/>
              <a:t>After balancing the reaction, determine how many </a:t>
            </a:r>
            <a:r>
              <a:rPr lang="en-US" sz="2000" dirty="0">
                <a:solidFill>
                  <a:srgbClr val="0000FF"/>
                </a:solidFill>
              </a:rPr>
              <a:t>dozen copper atoms</a:t>
            </a:r>
            <a:r>
              <a:rPr lang="en-US" sz="2000" dirty="0"/>
              <a:t> could be produced from a dozen molecules of the sulfide and two dozen of the oxide of </a:t>
            </a:r>
            <a:r>
              <a:rPr lang="en-US" sz="2000" dirty="0" smtClean="0"/>
              <a:t>copper (</a:t>
            </a:r>
            <a:r>
              <a:rPr lang="en-US" sz="2000" dirty="0"/>
              <a:t>I). Also, how many </a:t>
            </a:r>
            <a:r>
              <a:rPr lang="en-US" sz="2000" dirty="0">
                <a:solidFill>
                  <a:srgbClr val="0000FF"/>
                </a:solidFill>
              </a:rPr>
              <a:t>moles</a:t>
            </a:r>
            <a:r>
              <a:rPr lang="en-US" sz="2000" dirty="0"/>
              <a:t> </a:t>
            </a:r>
            <a:r>
              <a:rPr lang="en-US" sz="2000" dirty="0">
                <a:solidFill>
                  <a:srgbClr val="0000FF"/>
                </a:solidFill>
              </a:rPr>
              <a:t>of copper</a:t>
            </a:r>
            <a:r>
              <a:rPr lang="en-US" sz="2000" dirty="0"/>
              <a:t> could be produced from one mole of the sulfide and two moles of the oxide?</a:t>
            </a:r>
          </a:p>
          <a:p>
            <a:pPr indent="3175">
              <a:lnSpc>
                <a:spcPct val="90000"/>
              </a:lnSpc>
              <a:buFontTx/>
              <a:buNone/>
            </a:pPr>
            <a:r>
              <a:rPr lang="en-US" sz="2000" dirty="0"/>
              <a:t>a) 1 dozen and 1 mole</a:t>
            </a:r>
          </a:p>
          <a:p>
            <a:pPr indent="3175">
              <a:lnSpc>
                <a:spcPct val="90000"/>
              </a:lnSpc>
              <a:buFontTx/>
              <a:buNone/>
            </a:pPr>
            <a:r>
              <a:rPr lang="en-US" sz="2000" dirty="0"/>
              <a:t>b) 2 dozen and 2 moles</a:t>
            </a:r>
          </a:p>
          <a:p>
            <a:pPr indent="3175">
              <a:lnSpc>
                <a:spcPct val="90000"/>
              </a:lnSpc>
              <a:buFontTx/>
              <a:buNone/>
            </a:pPr>
            <a:r>
              <a:rPr lang="en-US" sz="2000" dirty="0"/>
              <a:t>c) 3 dozen and 3 moles</a:t>
            </a:r>
          </a:p>
          <a:p>
            <a:pPr indent="3175">
              <a:lnSpc>
                <a:spcPct val="90000"/>
              </a:lnSpc>
              <a:buFontTx/>
              <a:buNone/>
            </a:pPr>
            <a:r>
              <a:rPr lang="en-US" sz="2000" dirty="0"/>
              <a:t>d) 6 dozen and 6 moles</a:t>
            </a:r>
          </a:p>
        </p:txBody>
      </p:sp>
      <p:pic>
        <p:nvPicPr>
          <p:cNvPr id="35430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54309" name="Rectangle 5"/>
          <p:cNvSpPr>
            <a:spLocks noChangeArrowheads="1"/>
          </p:cNvSpPr>
          <p:nvPr/>
        </p:nvSpPr>
        <p:spPr bwMode="auto">
          <a:xfrm>
            <a:off x="609600" y="6096000"/>
            <a:ext cx="2819400" cy="381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901617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9" name="Rectangle 3"/>
          <p:cNvSpPr>
            <a:spLocks noGrp="1" noChangeArrowheads="1"/>
          </p:cNvSpPr>
          <p:nvPr>
            <p:ph type="title"/>
          </p:nvPr>
        </p:nvSpPr>
        <p:spPr/>
        <p:txBody>
          <a:bodyPr/>
          <a:lstStyle/>
          <a:p>
            <a:r>
              <a:rPr lang="en-US"/>
              <a:t>Example – Continued</a:t>
            </a:r>
          </a:p>
        </p:txBody>
      </p:sp>
      <p:sp>
        <p:nvSpPr>
          <p:cNvPr id="331778" name="Rectangle 2"/>
          <p:cNvSpPr>
            <a:spLocks noGrp="1" noChangeArrowheads="1"/>
          </p:cNvSpPr>
          <p:nvPr>
            <p:ph idx="1"/>
          </p:nvPr>
        </p:nvSpPr>
        <p:spPr>
          <a:xfrm>
            <a:off x="533400" y="1676400"/>
            <a:ext cx="8153400" cy="330517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r>
              <a:rPr lang="en-US" b="1">
                <a:sym typeface="Symbol" charset="0"/>
              </a:rPr>
              <a:t>How do we get there? </a:t>
            </a:r>
          </a:p>
          <a:p>
            <a:pPr marL="914400" lvl="1" indent="-457200">
              <a:buFont typeface="Wingdings" charset="0"/>
              <a:buChar char="§"/>
            </a:pPr>
            <a:r>
              <a:rPr lang="en-US">
                <a:sym typeface="Symbol" charset="0"/>
              </a:rPr>
              <a:t>Convert known masses of reactants to moles.</a:t>
            </a:r>
          </a:p>
          <a:p>
            <a:pPr marL="533400" indent="-533400">
              <a:buFontTx/>
              <a:buNone/>
            </a:pPr>
            <a:endParaRPr lang="en-US">
              <a:solidFill>
                <a:srgbClr val="0000FF"/>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F72FDB78-4EDE-3D4C-A703-400655E1320F}" type="slidenum">
              <a:rPr lang="en-US"/>
              <a:pPr/>
              <a:t>40</a:t>
            </a:fld>
            <a:endParaRPr lang="en-US"/>
          </a:p>
        </p:txBody>
      </p:sp>
      <p:graphicFrame>
        <p:nvGraphicFramePr>
          <p:cNvPr id="331780" name="Object 4"/>
          <p:cNvGraphicFramePr>
            <a:graphicFrameLocks noChangeAspect="1"/>
          </p:cNvGraphicFramePr>
          <p:nvPr/>
        </p:nvGraphicFramePr>
        <p:xfrm>
          <a:off x="2057400" y="4800600"/>
          <a:ext cx="3962400" cy="673100"/>
        </p:xfrm>
        <a:graphic>
          <a:graphicData uri="http://schemas.openxmlformats.org/presentationml/2006/ole">
            <mc:AlternateContent xmlns:mc="http://schemas.openxmlformats.org/markup-compatibility/2006">
              <mc:Choice xmlns:v="urn:schemas-microsoft-com:vml" Requires="v">
                <p:oleObj spid="_x0000_s12299" name="Equation" r:id="rId4" imgW="3962796" imgH="673497" progId="Equation.DSMT4">
                  <p:embed/>
                </p:oleObj>
              </mc:Choice>
              <mc:Fallback>
                <p:oleObj name="Equation" r:id="rId4" imgW="3962796" imgH="6734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00600"/>
                        <a:ext cx="39624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1781" name="Object 5"/>
          <p:cNvGraphicFramePr>
            <a:graphicFrameLocks noChangeAspect="1"/>
          </p:cNvGraphicFramePr>
          <p:nvPr/>
        </p:nvGraphicFramePr>
        <p:xfrm>
          <a:off x="2057400" y="5638800"/>
          <a:ext cx="4102100" cy="673100"/>
        </p:xfrm>
        <a:graphic>
          <a:graphicData uri="http://schemas.openxmlformats.org/presentationml/2006/ole">
            <mc:AlternateContent xmlns:mc="http://schemas.openxmlformats.org/markup-compatibility/2006">
              <mc:Choice xmlns:v="urn:schemas-microsoft-com:vml" Requires="v">
                <p:oleObj spid="_x0000_s12300" name="Equation" r:id="rId6" imgW="4102496" imgH="673497" progId="Equation.3">
                  <p:embed/>
                </p:oleObj>
              </mc:Choice>
              <mc:Fallback>
                <p:oleObj name="Equation" r:id="rId6" imgW="4102496" imgH="6734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638800"/>
                        <a:ext cx="41021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27922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7" name="Rectangle 3"/>
          <p:cNvSpPr>
            <a:spLocks noGrp="1" noChangeArrowheads="1"/>
          </p:cNvSpPr>
          <p:nvPr>
            <p:ph type="title"/>
          </p:nvPr>
        </p:nvSpPr>
        <p:spPr/>
        <p:txBody>
          <a:bodyPr/>
          <a:lstStyle/>
          <a:p>
            <a:r>
              <a:rPr lang="en-US"/>
              <a:t>Example – Continued</a:t>
            </a:r>
          </a:p>
        </p:txBody>
      </p:sp>
      <p:sp>
        <p:nvSpPr>
          <p:cNvPr id="333826" name="Rectangle 2"/>
          <p:cNvSpPr>
            <a:spLocks noGrp="1" noChangeArrowheads="1"/>
          </p:cNvSpPr>
          <p:nvPr>
            <p:ph idx="1"/>
          </p:nvPr>
        </p:nvSpPr>
        <p:spPr>
          <a:xfrm>
            <a:off x="533400" y="1676400"/>
            <a:ext cx="8153400" cy="4173450"/>
          </a:xfrm>
        </p:spPr>
        <p:txBody>
          <a:bodyPr/>
          <a:lstStyle/>
          <a:p>
            <a:pPr marL="533400" indent="-533400"/>
            <a:r>
              <a:rPr lang="en-US" i="1" dirty="0">
                <a:solidFill>
                  <a:srgbClr val="0000FF"/>
                </a:solidFill>
              </a:rPr>
              <a:t>You react 10.0 g of A with 10.0 g of B.  What mass of product will be produced given that the molar mass of A is 10.0 g/</a:t>
            </a:r>
            <a:r>
              <a:rPr lang="en-US" i="1" dirty="0" err="1">
                <a:solidFill>
                  <a:srgbClr val="0000FF"/>
                </a:solidFill>
              </a:rPr>
              <a:t>mol</a:t>
            </a:r>
            <a:r>
              <a:rPr lang="en-US" i="1" dirty="0">
                <a:solidFill>
                  <a:srgbClr val="0000FF"/>
                </a:solidFill>
              </a:rPr>
              <a:t>, B is 20.0 g/</a:t>
            </a:r>
            <a:r>
              <a:rPr lang="en-US" i="1" dirty="0" err="1">
                <a:solidFill>
                  <a:srgbClr val="0000FF"/>
                </a:solidFill>
              </a:rPr>
              <a:t>mol</a:t>
            </a:r>
            <a:r>
              <a:rPr lang="en-US" i="1" dirty="0">
                <a:solidFill>
                  <a:srgbClr val="0000FF"/>
                </a:solidFill>
              </a:rPr>
              <a:t>, and C is 25.0 g/</a:t>
            </a:r>
            <a:r>
              <a:rPr lang="en-US" i="1" dirty="0" err="1">
                <a:solidFill>
                  <a:srgbClr val="0000FF"/>
                </a:solidFill>
              </a:rPr>
              <a:t>mol</a:t>
            </a:r>
            <a:r>
              <a:rPr lang="en-US" i="1" dirty="0">
                <a:solidFill>
                  <a:srgbClr val="0000FF"/>
                </a:solidFill>
              </a:rPr>
              <a:t>?  They react according to the equation:</a:t>
            </a:r>
          </a:p>
          <a:p>
            <a:pPr marL="533400" indent="-533400">
              <a:buFontTx/>
              <a:buNone/>
            </a:pPr>
            <a:r>
              <a:rPr lang="en-US" dirty="0">
                <a:solidFill>
                  <a:srgbClr val="0000FF"/>
                </a:solidFill>
              </a:rPr>
              <a:t>				A + 3B </a:t>
            </a:r>
            <a:r>
              <a:rPr lang="en-US" dirty="0">
                <a:solidFill>
                  <a:srgbClr val="0000FF"/>
                </a:solidFill>
                <a:sym typeface="Symbol" charset="0"/>
              </a:rPr>
              <a:t> 2C</a:t>
            </a:r>
          </a:p>
          <a:p>
            <a:pPr marL="533400" indent="-533400"/>
            <a:r>
              <a:rPr lang="en-US" b="1" dirty="0">
                <a:sym typeface="Symbol" charset="0"/>
              </a:rPr>
              <a:t>How do we get there? </a:t>
            </a:r>
          </a:p>
          <a:p>
            <a:pPr marL="914400" lvl="1" indent="-457200">
              <a:buFont typeface="Wingdings" charset="0"/>
              <a:buChar char="§"/>
            </a:pPr>
            <a:r>
              <a:rPr lang="en-US" dirty="0" smtClean="0">
                <a:sym typeface="Symbol" charset="0"/>
              </a:rPr>
              <a:t>Compute the number of moles of product formed from each reactant.</a:t>
            </a:r>
            <a:endParaRPr lang="en-US" dirty="0">
              <a:sym typeface="Symbol" charset="0"/>
            </a:endParaRPr>
          </a:p>
          <a:p>
            <a:pPr marL="914400" lvl="1" indent="-457200">
              <a:buFont typeface="Wingdings" charset="0"/>
              <a:buNone/>
            </a:pPr>
            <a:endParaRPr lang="en-US" sz="900" dirty="0" smtClean="0">
              <a:solidFill>
                <a:srgbClr val="0000FF"/>
              </a:solidFill>
            </a:endParaRPr>
          </a:p>
          <a:p>
            <a:pPr marL="914400" lvl="1" indent="-457200">
              <a:buNone/>
            </a:pPr>
            <a:r>
              <a:rPr lang="en-US" sz="2000" dirty="0" smtClean="0"/>
              <a:t>				</a:t>
            </a:r>
          </a:p>
          <a:p>
            <a:pPr marL="914400" lvl="1" indent="-457200">
              <a:buFont typeface="Wingdings" charset="0"/>
              <a:buNone/>
            </a:pPr>
            <a:r>
              <a:rPr lang="en-US" sz="2000" dirty="0"/>
              <a:t>					</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035DD178-1F2C-2846-A9E1-DED032887E9D}" type="slidenum">
              <a:rPr lang="en-US"/>
              <a:pPr/>
              <a:t>41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175948430"/>
              </p:ext>
            </p:extLst>
          </p:nvPr>
        </p:nvGraphicFramePr>
        <p:xfrm>
          <a:off x="2895600" y="4953000"/>
          <a:ext cx="3200400" cy="661416"/>
        </p:xfrm>
        <a:graphic>
          <a:graphicData uri="http://schemas.openxmlformats.org/presentationml/2006/ole">
            <mc:AlternateContent xmlns:mc="http://schemas.openxmlformats.org/markup-compatibility/2006">
              <mc:Choice xmlns:v="urn:schemas-microsoft-com:vml" Requires="v">
                <p:oleObj spid="_x0000_s13323" name="Equation" r:id="rId4" imgW="1943100" imgH="393700" progId="Equation.3">
                  <p:embed/>
                </p:oleObj>
              </mc:Choice>
              <mc:Fallback>
                <p:oleObj name="Equation" r:id="rId4" imgW="1943100" imgH="393700" progId="Equation.3">
                  <p:embed/>
                  <p:pic>
                    <p:nvPicPr>
                      <p:cNvPr id="0" name=""/>
                      <p:cNvPicPr/>
                      <p:nvPr/>
                    </p:nvPicPr>
                    <p:blipFill>
                      <a:blip r:embed="rId5"/>
                      <a:stretch>
                        <a:fillRect/>
                      </a:stretch>
                    </p:blipFill>
                    <p:spPr>
                      <a:xfrm>
                        <a:off x="2895600" y="4953000"/>
                        <a:ext cx="3200400" cy="661416"/>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1066800" y="4800600"/>
            <a:ext cx="1943100" cy="3937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417403999"/>
              </p:ext>
            </p:extLst>
          </p:nvPr>
        </p:nvGraphicFramePr>
        <p:xfrm>
          <a:off x="2895600" y="5715000"/>
          <a:ext cx="3276600" cy="611895"/>
        </p:xfrm>
        <a:graphic>
          <a:graphicData uri="http://schemas.openxmlformats.org/presentationml/2006/ole">
            <mc:AlternateContent xmlns:mc="http://schemas.openxmlformats.org/markup-compatibility/2006">
              <mc:Choice xmlns:v="urn:schemas-microsoft-com:vml" Requires="v">
                <p:oleObj spid="_x0000_s13324" name="Equation" r:id="rId7" imgW="2108200" imgH="393700" progId="Equation.3">
                  <p:embed/>
                </p:oleObj>
              </mc:Choice>
              <mc:Fallback>
                <p:oleObj name="Equation" r:id="rId7" imgW="2108200" imgH="393700" progId="Equation.3">
                  <p:embed/>
                  <p:pic>
                    <p:nvPicPr>
                      <p:cNvPr id="0" name=""/>
                      <p:cNvPicPr/>
                      <p:nvPr/>
                    </p:nvPicPr>
                    <p:blipFill>
                      <a:blip r:embed="rId8"/>
                      <a:stretch>
                        <a:fillRect/>
                      </a:stretch>
                    </p:blipFill>
                    <p:spPr>
                      <a:xfrm>
                        <a:off x="2895600" y="5715000"/>
                        <a:ext cx="3276600" cy="611895"/>
                      </a:xfrm>
                      <a:prstGeom prst="rect">
                        <a:avLst/>
                      </a:prstGeom>
                    </p:spPr>
                  </p:pic>
                </p:oleObj>
              </mc:Fallback>
            </mc:AlternateContent>
          </a:graphicData>
        </a:graphic>
      </p:graphicFrame>
    </p:spTree>
    <p:extLst>
      <p:ext uri="{BB962C8B-B14F-4D97-AF65-F5344CB8AC3E}">
        <p14:creationId xmlns:p14="http://schemas.microsoft.com/office/powerpoint/2010/main" val="1499101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type="title"/>
          </p:nvPr>
        </p:nvSpPr>
        <p:spPr/>
        <p:txBody>
          <a:bodyPr/>
          <a:lstStyle/>
          <a:p>
            <a:r>
              <a:rPr lang="en-US"/>
              <a:t>Example – Continued</a:t>
            </a:r>
          </a:p>
        </p:txBody>
      </p:sp>
      <p:sp>
        <p:nvSpPr>
          <p:cNvPr id="335874" name="Rectangle 2"/>
          <p:cNvSpPr>
            <a:spLocks noGrp="1" noChangeArrowheads="1"/>
          </p:cNvSpPr>
          <p:nvPr>
            <p:ph idx="1"/>
          </p:nvPr>
        </p:nvSpPr>
        <p:spPr>
          <a:xfrm>
            <a:off x="533400" y="1676400"/>
            <a:ext cx="8153400" cy="3268587"/>
          </a:xfrm>
        </p:spPr>
        <p:txBody>
          <a:bodyPr/>
          <a:lstStyle/>
          <a:p>
            <a:pPr marL="533400" indent="-533400"/>
            <a:r>
              <a:rPr lang="en-US" i="1" dirty="0">
                <a:solidFill>
                  <a:srgbClr val="0000FF"/>
                </a:solidFill>
              </a:rPr>
              <a:t>You react 10.0 g of A with 10.0 g of B.  What mass of product will be produced given that the molar mass of A is 10.0 g/</a:t>
            </a:r>
            <a:r>
              <a:rPr lang="en-US" i="1" dirty="0" err="1">
                <a:solidFill>
                  <a:srgbClr val="0000FF"/>
                </a:solidFill>
              </a:rPr>
              <a:t>mol</a:t>
            </a:r>
            <a:r>
              <a:rPr lang="en-US" i="1" dirty="0">
                <a:solidFill>
                  <a:srgbClr val="0000FF"/>
                </a:solidFill>
              </a:rPr>
              <a:t>, B is 20.0 g/</a:t>
            </a:r>
            <a:r>
              <a:rPr lang="en-US" i="1" dirty="0" err="1">
                <a:solidFill>
                  <a:srgbClr val="0000FF"/>
                </a:solidFill>
              </a:rPr>
              <a:t>mol</a:t>
            </a:r>
            <a:r>
              <a:rPr lang="en-US" i="1" dirty="0">
                <a:solidFill>
                  <a:srgbClr val="0000FF"/>
                </a:solidFill>
              </a:rPr>
              <a:t>, and C is 25.0 g/</a:t>
            </a:r>
            <a:r>
              <a:rPr lang="en-US" i="1" dirty="0" err="1">
                <a:solidFill>
                  <a:srgbClr val="0000FF"/>
                </a:solidFill>
              </a:rPr>
              <a:t>mol</a:t>
            </a:r>
            <a:r>
              <a:rPr lang="en-US" i="1" dirty="0">
                <a:solidFill>
                  <a:srgbClr val="0000FF"/>
                </a:solidFill>
              </a:rPr>
              <a:t>?  They react according to the equation:</a:t>
            </a:r>
          </a:p>
          <a:p>
            <a:pPr marL="533400" indent="-533400">
              <a:buFontTx/>
              <a:buNone/>
            </a:pPr>
            <a:r>
              <a:rPr lang="en-US" dirty="0">
                <a:solidFill>
                  <a:srgbClr val="0000FF"/>
                </a:solidFill>
              </a:rPr>
              <a:t>				A + 3B </a:t>
            </a:r>
            <a:r>
              <a:rPr lang="en-US" dirty="0">
                <a:solidFill>
                  <a:srgbClr val="0000FF"/>
                </a:solidFill>
                <a:sym typeface="Symbol" charset="0"/>
              </a:rPr>
              <a:t> 2C</a:t>
            </a:r>
          </a:p>
          <a:p>
            <a:pPr marL="533400" indent="-533400"/>
            <a:r>
              <a:rPr lang="en-US" b="1" dirty="0">
                <a:sym typeface="Symbol" charset="0"/>
              </a:rPr>
              <a:t>How do we get there? </a:t>
            </a:r>
          </a:p>
          <a:p>
            <a:pPr marL="914400" lvl="1" indent="-457200">
              <a:buFont typeface="Wingdings" charset="0"/>
              <a:buChar char="§"/>
            </a:pPr>
            <a:r>
              <a:rPr lang="en-US" dirty="0" smtClean="0">
                <a:sym typeface="Symbol" charset="0"/>
              </a:rPr>
              <a:t>Choose the least number of moles of product formed.</a:t>
            </a:r>
            <a:endParaRPr lang="en-US" dirty="0"/>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8F990F9C-09DD-BA49-A35F-11D182796024}" type="slidenum">
              <a:rPr lang="en-US"/>
              <a:pPr/>
              <a:t>42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86520530"/>
              </p:ext>
            </p:extLst>
          </p:nvPr>
        </p:nvGraphicFramePr>
        <p:xfrm>
          <a:off x="2667000" y="4953000"/>
          <a:ext cx="3733800" cy="697276"/>
        </p:xfrm>
        <a:graphic>
          <a:graphicData uri="http://schemas.openxmlformats.org/presentationml/2006/ole">
            <mc:AlternateContent xmlns:mc="http://schemas.openxmlformats.org/markup-compatibility/2006">
              <mc:Choice xmlns:v="urn:schemas-microsoft-com:vml" Requires="v">
                <p:oleObj spid="_x0000_s14343" name="Equation" r:id="rId4" imgW="2108200" imgH="393700" progId="Equation.3">
                  <p:embed/>
                </p:oleObj>
              </mc:Choice>
              <mc:Fallback>
                <p:oleObj name="Equation" r:id="rId4" imgW="2108200" imgH="393700" progId="Equation.3">
                  <p:embed/>
                  <p:pic>
                    <p:nvPicPr>
                      <p:cNvPr id="0" name=""/>
                      <p:cNvPicPr/>
                      <p:nvPr/>
                    </p:nvPicPr>
                    <p:blipFill>
                      <a:blip r:embed="rId5"/>
                      <a:stretch>
                        <a:fillRect/>
                      </a:stretch>
                    </p:blipFill>
                    <p:spPr>
                      <a:xfrm>
                        <a:off x="2667000" y="4953000"/>
                        <a:ext cx="3733800" cy="697276"/>
                      </a:xfrm>
                      <a:prstGeom prst="rect">
                        <a:avLst/>
                      </a:prstGeom>
                    </p:spPr>
                  </p:pic>
                </p:oleObj>
              </mc:Fallback>
            </mc:AlternateContent>
          </a:graphicData>
        </a:graphic>
      </p:graphicFrame>
    </p:spTree>
    <p:extLst>
      <p:ext uri="{BB962C8B-B14F-4D97-AF65-F5344CB8AC3E}">
        <p14:creationId xmlns:p14="http://schemas.microsoft.com/office/powerpoint/2010/main" val="2545150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3" name="Rectangle 3"/>
          <p:cNvSpPr>
            <a:spLocks noGrp="1" noChangeArrowheads="1"/>
          </p:cNvSpPr>
          <p:nvPr>
            <p:ph type="title"/>
          </p:nvPr>
        </p:nvSpPr>
        <p:spPr/>
        <p:txBody>
          <a:bodyPr/>
          <a:lstStyle/>
          <a:p>
            <a:r>
              <a:rPr lang="en-US"/>
              <a:t>Example – Continued</a:t>
            </a:r>
          </a:p>
        </p:txBody>
      </p:sp>
      <p:sp>
        <p:nvSpPr>
          <p:cNvPr id="337922" name="Rectangle 2"/>
          <p:cNvSpPr>
            <a:spLocks noGrp="1" noChangeArrowheads="1"/>
          </p:cNvSpPr>
          <p:nvPr>
            <p:ph idx="1"/>
          </p:nvPr>
        </p:nvSpPr>
        <p:spPr>
          <a:xfrm>
            <a:off x="533400" y="1676400"/>
            <a:ext cx="8153400" cy="3232150"/>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r>
              <a:rPr lang="en-US" b="1">
                <a:sym typeface="Symbol" charset="0"/>
              </a:rPr>
              <a:t>How do we get there? </a:t>
            </a:r>
          </a:p>
          <a:p>
            <a:pPr marL="914400" lvl="1" indent="-457200">
              <a:buFont typeface="Wingdings" charset="0"/>
              <a:buChar char="§"/>
            </a:pPr>
            <a:r>
              <a:rPr lang="en-US">
                <a:sym typeface="Symbol" charset="0"/>
              </a:rPr>
              <a:t>Convert from moles of C to grams of C using the molar mass.</a:t>
            </a:r>
            <a:endParaRPr lang="en-US"/>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A78122C7-947C-F545-BAFB-199A67D1A623}" type="slidenum">
              <a:rPr lang="en-US"/>
              <a:pPr/>
              <a:t>43</a:t>
            </a:fld>
            <a:endParaRPr lang="en-US"/>
          </a:p>
        </p:txBody>
      </p:sp>
      <p:graphicFrame>
        <p:nvGraphicFramePr>
          <p:cNvPr id="337924" name="Object 4"/>
          <p:cNvGraphicFramePr>
            <a:graphicFrameLocks noChangeAspect="1"/>
          </p:cNvGraphicFramePr>
          <p:nvPr/>
        </p:nvGraphicFramePr>
        <p:xfrm>
          <a:off x="2438400" y="5105400"/>
          <a:ext cx="4152900" cy="622300"/>
        </p:xfrm>
        <a:graphic>
          <a:graphicData uri="http://schemas.openxmlformats.org/presentationml/2006/ole">
            <mc:AlternateContent xmlns:mc="http://schemas.openxmlformats.org/markup-compatibility/2006">
              <mc:Choice xmlns:v="urn:schemas-microsoft-com:vml" Requires="v">
                <p:oleObj spid="_x0000_s15367" name="Equation" r:id="rId4" imgW="4153296" imgH="622697" progId="Equation.3">
                  <p:embed/>
                </p:oleObj>
              </mc:Choice>
              <mc:Fallback>
                <p:oleObj name="Equation" r:id="rId4" imgW="4153296" imgH="6226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105400"/>
                        <a:ext cx="41529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981065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1524000" y="1143000"/>
            <a:ext cx="6781800" cy="533400"/>
          </a:xfrm>
        </p:spPr>
        <p:txBody>
          <a:bodyPr/>
          <a:lstStyle/>
          <a:p>
            <a:r>
              <a:rPr lang="en-US"/>
              <a:t>Concept Check</a:t>
            </a:r>
          </a:p>
        </p:txBody>
      </p:sp>
      <p:sp>
        <p:nvSpPr>
          <p:cNvPr id="339971" name="Rectangle 3"/>
          <p:cNvSpPr>
            <a:spLocks noGrp="1" noChangeArrowheads="1"/>
          </p:cNvSpPr>
          <p:nvPr>
            <p:ph idx="1"/>
          </p:nvPr>
        </p:nvSpPr>
        <p:spPr>
          <a:xfrm>
            <a:off x="228600" y="1905000"/>
            <a:ext cx="8229600" cy="4391025"/>
          </a:xfrm>
        </p:spPr>
        <p:txBody>
          <a:bodyPr/>
          <a:lstStyle/>
          <a:p>
            <a:pPr marL="746125" indent="0">
              <a:buFontTx/>
              <a:buNone/>
            </a:pPr>
            <a:r>
              <a:rPr lang="en-US"/>
              <a:t>Which of the following reaction mixtures could produce the </a:t>
            </a:r>
            <a:r>
              <a:rPr lang="en-US">
                <a:solidFill>
                  <a:srgbClr val="0000FF"/>
                </a:solidFill>
              </a:rPr>
              <a:t>greatest</a:t>
            </a:r>
            <a:r>
              <a:rPr lang="en-US"/>
              <a:t> amount of product?  Each involves the reaction symbolized by the equation:</a:t>
            </a:r>
            <a:r>
              <a:rPr lang="en-US" sz="2800"/>
              <a:t>  </a:t>
            </a:r>
          </a:p>
          <a:p>
            <a:pPr marL="1317625" lvl="1" indent="-457200">
              <a:buFontTx/>
              <a:buNone/>
            </a:pPr>
            <a:r>
              <a:rPr lang="en-US"/>
              <a:t>		</a:t>
            </a:r>
            <a:r>
              <a:rPr lang="en-US" sz="2800"/>
              <a:t>2H</a:t>
            </a:r>
            <a:r>
              <a:rPr lang="en-US" sz="2800" baseline="-25000"/>
              <a:t>2</a:t>
            </a:r>
            <a:r>
              <a:rPr lang="en-US" sz="2800"/>
              <a:t> + O</a:t>
            </a:r>
            <a:r>
              <a:rPr lang="en-US" sz="2800" baseline="-25000"/>
              <a:t>2</a:t>
            </a:r>
            <a:r>
              <a:rPr lang="en-US" sz="2800"/>
              <a:t> </a:t>
            </a:r>
            <a:r>
              <a:rPr lang="en-US" sz="2800">
                <a:sym typeface="Symbol" charset="0"/>
              </a:rPr>
              <a:t></a:t>
            </a:r>
            <a:r>
              <a:rPr lang="en-US" sz="2800"/>
              <a:t> 2H</a:t>
            </a:r>
            <a:r>
              <a:rPr lang="en-US" sz="2800" baseline="-25000"/>
              <a:t>2</a:t>
            </a:r>
            <a:r>
              <a:rPr lang="en-US" sz="2800"/>
              <a:t>O</a:t>
            </a:r>
          </a:p>
          <a:p>
            <a:pPr marL="1317625" lvl="1" indent="-457200">
              <a:buFontTx/>
              <a:buNone/>
            </a:pPr>
            <a:endParaRPr lang="en-US"/>
          </a:p>
          <a:p>
            <a:pPr marL="1851025" lvl="2" indent="-419100">
              <a:buFontTx/>
              <a:buNone/>
            </a:pPr>
            <a:r>
              <a:rPr lang="en-US" sz="2400"/>
              <a:t>a)	2 moles of H</a:t>
            </a:r>
            <a:r>
              <a:rPr lang="en-US" sz="2400" baseline="-25000"/>
              <a:t>2</a:t>
            </a:r>
            <a:r>
              <a:rPr lang="en-US" sz="2400"/>
              <a:t> and 2 moles of O</a:t>
            </a:r>
            <a:r>
              <a:rPr lang="en-US" sz="2400" baseline="-25000"/>
              <a:t>2</a:t>
            </a:r>
            <a:endParaRPr lang="en-US" sz="2400"/>
          </a:p>
          <a:p>
            <a:pPr marL="1851025" lvl="2" indent="-419100">
              <a:buFontTx/>
              <a:buAutoNum type="alphaLcParenR" startAt="2"/>
            </a:pPr>
            <a:r>
              <a:rPr lang="en-US" sz="2400"/>
              <a:t>2 moles of H</a:t>
            </a:r>
            <a:r>
              <a:rPr lang="en-US" sz="2400" baseline="-25000"/>
              <a:t>2</a:t>
            </a:r>
            <a:r>
              <a:rPr lang="en-US" sz="2400"/>
              <a:t> and 3 moles of O</a:t>
            </a:r>
            <a:r>
              <a:rPr lang="en-US" sz="2400" baseline="-25000"/>
              <a:t>2</a:t>
            </a:r>
            <a:endParaRPr lang="en-US" sz="2400"/>
          </a:p>
          <a:p>
            <a:pPr marL="1851025" lvl="2" indent="-419100">
              <a:buFontTx/>
              <a:buAutoNum type="alphaLcParenR" startAt="2"/>
            </a:pPr>
            <a:r>
              <a:rPr lang="en-US" sz="2400"/>
              <a:t>2 moles of H</a:t>
            </a:r>
            <a:r>
              <a:rPr lang="en-US" sz="2400" baseline="-25000"/>
              <a:t>2</a:t>
            </a:r>
            <a:r>
              <a:rPr lang="en-US" sz="2400"/>
              <a:t> and 1 mole of O</a:t>
            </a:r>
            <a:r>
              <a:rPr lang="en-US" sz="2400" baseline="-25000"/>
              <a:t>2</a:t>
            </a:r>
            <a:endParaRPr lang="en-US" sz="2400"/>
          </a:p>
          <a:p>
            <a:pPr marL="1851025" lvl="2" indent="-419100">
              <a:buFontTx/>
              <a:buNone/>
            </a:pPr>
            <a:r>
              <a:rPr lang="en-US" sz="2400"/>
              <a:t>d)	3 moles of H</a:t>
            </a:r>
            <a:r>
              <a:rPr lang="en-US" sz="2400" baseline="-25000"/>
              <a:t>2</a:t>
            </a:r>
            <a:r>
              <a:rPr lang="en-US" sz="2400"/>
              <a:t> and 1 mole of O</a:t>
            </a:r>
            <a:r>
              <a:rPr lang="en-US" sz="2400" baseline="-25000"/>
              <a:t>2</a:t>
            </a:r>
            <a:endParaRPr lang="en-US" sz="2400"/>
          </a:p>
          <a:p>
            <a:pPr marL="1851025" lvl="2" indent="-419100">
              <a:buFontTx/>
              <a:buNone/>
            </a:pPr>
            <a:r>
              <a:rPr lang="en-US" sz="2400"/>
              <a:t>e)	Each produce the same amount of product.</a:t>
            </a:r>
            <a:endParaRPr lang="en-US" sz="26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AFBAC1A0-4441-7A4B-8DA8-DA5A971539AF}" type="slidenum">
              <a:rPr lang="en-US"/>
              <a:pPr/>
              <a:t>44</a:t>
            </a:fld>
            <a:endParaRPr lang="en-US"/>
          </a:p>
        </p:txBody>
      </p:sp>
      <p:pic>
        <p:nvPicPr>
          <p:cNvPr id="33997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39973" name="Rectangle 5"/>
          <p:cNvSpPr>
            <a:spLocks noChangeArrowheads="1"/>
          </p:cNvSpPr>
          <p:nvPr/>
        </p:nvSpPr>
        <p:spPr bwMode="auto">
          <a:xfrm>
            <a:off x="1676400" y="5867400"/>
            <a:ext cx="64008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76366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1524000" y="1143000"/>
            <a:ext cx="6781800" cy="533400"/>
          </a:xfrm>
        </p:spPr>
        <p:txBody>
          <a:bodyPr/>
          <a:lstStyle/>
          <a:p>
            <a:r>
              <a:rPr lang="en-US"/>
              <a:t>Concept Check</a:t>
            </a:r>
          </a:p>
        </p:txBody>
      </p:sp>
      <p:sp>
        <p:nvSpPr>
          <p:cNvPr id="360451" name="Rectangle 3"/>
          <p:cNvSpPr>
            <a:spLocks noGrp="1" noChangeArrowheads="1"/>
          </p:cNvSpPr>
          <p:nvPr>
            <p:ph idx="1"/>
          </p:nvPr>
        </p:nvSpPr>
        <p:spPr>
          <a:xfrm>
            <a:off x="228600" y="1905000"/>
            <a:ext cx="8229600" cy="4232275"/>
          </a:xfrm>
        </p:spPr>
        <p:txBody>
          <a:bodyPr/>
          <a:lstStyle/>
          <a:p>
            <a:pPr marL="746125" indent="0">
              <a:buFontTx/>
              <a:buNone/>
            </a:pPr>
            <a:r>
              <a:rPr lang="en-US"/>
              <a:t>Consider the equation:  A  +  3B  </a:t>
            </a:r>
            <a:r>
              <a:rPr lang="en-US">
                <a:sym typeface="Symbol" charset="0"/>
              </a:rPr>
              <a:t></a:t>
            </a:r>
            <a:r>
              <a:rPr lang="en-US"/>
              <a:t>  4C.  If 3.0 moles of A is reacted with 6.0 moles of B, which of the following is </a:t>
            </a:r>
            <a:r>
              <a:rPr lang="en-US">
                <a:solidFill>
                  <a:srgbClr val="0000FF"/>
                </a:solidFill>
              </a:rPr>
              <a:t>true</a:t>
            </a:r>
            <a:r>
              <a:rPr lang="en-US"/>
              <a:t> after the reaction is complete? </a:t>
            </a:r>
          </a:p>
          <a:p>
            <a:pPr marL="746125" indent="0">
              <a:buFontTx/>
              <a:buNone/>
            </a:pPr>
            <a:endParaRPr lang="en-US" sz="2000"/>
          </a:p>
          <a:p>
            <a:pPr marL="746125" indent="0">
              <a:buFontTx/>
              <a:buNone/>
            </a:pPr>
            <a:r>
              <a:rPr lang="en-US" sz="2000"/>
              <a:t>a) A is the leftover reactant because you only need 2 moles of A and have 3.</a:t>
            </a:r>
          </a:p>
          <a:p>
            <a:pPr marL="746125" indent="0">
              <a:buFontTx/>
              <a:buNone/>
            </a:pPr>
            <a:r>
              <a:rPr lang="en-US" sz="2000"/>
              <a:t>b) A is the leftover reactant because for every 1 mole of A, 4 moles of C are produced.</a:t>
            </a:r>
          </a:p>
          <a:p>
            <a:pPr marL="746125" indent="0">
              <a:buFontTx/>
              <a:buNone/>
            </a:pPr>
            <a:r>
              <a:rPr lang="en-US" sz="2000"/>
              <a:t>c) B is the leftover reactant because you have more moles of B than A.</a:t>
            </a:r>
          </a:p>
          <a:p>
            <a:pPr marL="746125" indent="0">
              <a:buFontTx/>
              <a:buNone/>
            </a:pPr>
            <a:r>
              <a:rPr lang="en-US" sz="2000"/>
              <a:t>d) B is the leftover reactant because 3 moles of B react with every 1 mole of A.</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99F94885-2CA9-E444-8979-86DCA3DCFEEB}" type="slidenum">
              <a:rPr lang="en-US"/>
              <a:pPr/>
              <a:t>45</a:t>
            </a:fld>
            <a:endParaRPr lang="en-US"/>
          </a:p>
        </p:txBody>
      </p:sp>
      <p:pic>
        <p:nvPicPr>
          <p:cNvPr id="36045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60453" name="Rectangle 5"/>
          <p:cNvSpPr>
            <a:spLocks noChangeArrowheads="1"/>
          </p:cNvSpPr>
          <p:nvPr/>
        </p:nvSpPr>
        <p:spPr bwMode="auto">
          <a:xfrm>
            <a:off x="838200" y="3352800"/>
            <a:ext cx="7543800" cy="762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7314725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1524000" y="1143000"/>
            <a:ext cx="7239000" cy="533400"/>
          </a:xfrm>
        </p:spPr>
        <p:txBody>
          <a:bodyPr/>
          <a:lstStyle/>
          <a:p>
            <a:r>
              <a:rPr lang="en-US"/>
              <a:t>Exercise</a:t>
            </a:r>
            <a:endParaRPr lang="en-US">
              <a:solidFill>
                <a:srgbClr val="FF0000"/>
              </a:solidFill>
            </a:endParaRPr>
          </a:p>
        </p:txBody>
      </p:sp>
      <p:sp>
        <p:nvSpPr>
          <p:cNvPr id="362499" name="Rectangle 3"/>
          <p:cNvSpPr>
            <a:spLocks noGrp="1" noChangeArrowheads="1"/>
          </p:cNvSpPr>
          <p:nvPr>
            <p:ph idx="1"/>
          </p:nvPr>
        </p:nvSpPr>
        <p:spPr>
          <a:xfrm>
            <a:off x="381000" y="2133600"/>
            <a:ext cx="8229600" cy="3816350"/>
          </a:xfrm>
        </p:spPr>
        <p:txBody>
          <a:bodyPr/>
          <a:lstStyle/>
          <a:p>
            <a:pPr marL="400050" indent="-3175">
              <a:buFontTx/>
              <a:buNone/>
            </a:pPr>
            <a:r>
              <a:rPr lang="en-US"/>
              <a:t>How many </a:t>
            </a:r>
            <a:r>
              <a:rPr lang="en-US">
                <a:solidFill>
                  <a:srgbClr val="0000FF"/>
                </a:solidFill>
              </a:rPr>
              <a:t>grams of NH</a:t>
            </a:r>
            <a:r>
              <a:rPr lang="en-US" baseline="-25000">
                <a:solidFill>
                  <a:srgbClr val="0000FF"/>
                </a:solidFill>
              </a:rPr>
              <a:t>3</a:t>
            </a:r>
            <a:r>
              <a:rPr lang="en-US"/>
              <a:t> can be produced from the mixture of 3.00 g each of nitrogen and hydrogen by the Haber process?</a:t>
            </a:r>
          </a:p>
          <a:p>
            <a:pPr marL="400050" indent="-3175">
              <a:buFontTx/>
              <a:buNone/>
            </a:pPr>
            <a:r>
              <a:rPr lang="en-US"/>
              <a:t>				N</a:t>
            </a:r>
            <a:r>
              <a:rPr lang="en-US" baseline="-25000"/>
              <a:t>2</a:t>
            </a:r>
            <a:r>
              <a:rPr lang="en-US"/>
              <a:t> + 3H</a:t>
            </a:r>
            <a:r>
              <a:rPr lang="en-US" baseline="-25000"/>
              <a:t>2</a:t>
            </a:r>
            <a:r>
              <a:rPr lang="en-US"/>
              <a:t> </a:t>
            </a:r>
            <a:r>
              <a:rPr lang="en-US">
                <a:cs typeface="Arial" charset="0"/>
              </a:rPr>
              <a:t>→ </a:t>
            </a:r>
            <a:r>
              <a:rPr lang="en-US"/>
              <a:t>2NH</a:t>
            </a:r>
            <a:r>
              <a:rPr lang="en-US" baseline="-25000"/>
              <a:t>3</a:t>
            </a:r>
          </a:p>
          <a:p>
            <a:pPr marL="400050" indent="-3175"/>
            <a:endParaRPr lang="en-US"/>
          </a:p>
          <a:p>
            <a:pPr marL="1371600" lvl="1" indent="-457200">
              <a:buFontTx/>
              <a:buNone/>
            </a:pPr>
            <a:r>
              <a:rPr lang="en-US"/>
              <a:t>a)	2.00 g</a:t>
            </a:r>
          </a:p>
          <a:p>
            <a:pPr marL="1371600" lvl="1" indent="-457200">
              <a:buFontTx/>
              <a:buNone/>
            </a:pPr>
            <a:r>
              <a:rPr lang="en-US"/>
              <a:t>b)	3.00 g</a:t>
            </a:r>
          </a:p>
          <a:p>
            <a:pPr marL="1371600" lvl="1" indent="-457200">
              <a:buFontTx/>
              <a:buNone/>
            </a:pPr>
            <a:r>
              <a:rPr lang="en-US"/>
              <a:t>c)	3.65 g</a:t>
            </a:r>
          </a:p>
          <a:p>
            <a:pPr marL="1371600" lvl="1" indent="-457200">
              <a:buFontTx/>
              <a:buNone/>
            </a:pPr>
            <a:r>
              <a:rPr lang="en-US"/>
              <a:t>d)	1.82 g</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4054590F-EC2A-0A4C-80D6-060ED634DBC8}" type="slidenum">
              <a:rPr lang="en-US"/>
              <a:pPr/>
              <a:t>46</a:t>
            </a:fld>
            <a:endParaRPr lang="en-US"/>
          </a:p>
        </p:txBody>
      </p:sp>
      <p:pic>
        <p:nvPicPr>
          <p:cNvPr id="36250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62501" name="Rectangle 5"/>
          <p:cNvSpPr>
            <a:spLocks noChangeArrowheads="1"/>
          </p:cNvSpPr>
          <p:nvPr/>
        </p:nvSpPr>
        <p:spPr bwMode="auto">
          <a:xfrm>
            <a:off x="1295400" y="5029200"/>
            <a:ext cx="15240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916992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1" name="Rectangle 3"/>
          <p:cNvSpPr>
            <a:spLocks noGrp="1" noChangeArrowheads="1"/>
          </p:cNvSpPr>
          <p:nvPr>
            <p:ph type="title"/>
          </p:nvPr>
        </p:nvSpPr>
        <p:spPr/>
        <p:txBody>
          <a:bodyPr/>
          <a:lstStyle/>
          <a:p>
            <a:r>
              <a:rPr lang="en-US"/>
              <a:t>Percent Yield</a:t>
            </a:r>
          </a:p>
        </p:txBody>
      </p:sp>
      <p:sp>
        <p:nvSpPr>
          <p:cNvPr id="242690" name="Rectangle 2"/>
          <p:cNvSpPr>
            <a:spLocks noGrp="1" noChangeArrowheads="1"/>
          </p:cNvSpPr>
          <p:nvPr>
            <p:ph idx="1"/>
          </p:nvPr>
        </p:nvSpPr>
        <p:spPr>
          <a:xfrm>
            <a:off x="914400" y="1676400"/>
            <a:ext cx="7239000" cy="1373188"/>
          </a:xfrm>
        </p:spPr>
        <p:txBody>
          <a:bodyPr/>
          <a:lstStyle/>
          <a:p>
            <a:pPr marL="533400" indent="-533400"/>
            <a:r>
              <a:rPr lang="en-US" sz="2800"/>
              <a:t>An important indicator of the efficiency of a particular laboratory or industrial reaction.</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5B84B996-6B14-CC45-A131-1780C62FA2EE}" type="slidenum">
              <a:rPr lang="en-US"/>
              <a:pPr/>
              <a:t>47</a:t>
            </a:fld>
            <a:endParaRPr lang="en-US"/>
          </a:p>
        </p:txBody>
      </p:sp>
    </p:spTree>
    <p:extLst>
      <p:ext uri="{BB962C8B-B14F-4D97-AF65-F5344CB8AC3E}">
        <p14:creationId xmlns:p14="http://schemas.microsoft.com/office/powerpoint/2010/main" val="15107696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idx="1"/>
          </p:nvPr>
        </p:nvSpPr>
        <p:spPr>
          <a:xfrm>
            <a:off x="914400" y="1676400"/>
            <a:ext cx="7239000" cy="4106863"/>
          </a:xfrm>
        </p:spPr>
        <p:txBody>
          <a:bodyPr/>
          <a:lstStyle/>
          <a:p>
            <a:pPr marL="533400" indent="-533400"/>
            <a:r>
              <a:rPr lang="en-US" sz="2800" dirty="0">
                <a:cs typeface="Times New Roman" charset="0"/>
              </a:rPr>
              <a:t>Theoretical Yield </a:t>
            </a:r>
            <a:endParaRPr lang="en-US" sz="2800" dirty="0"/>
          </a:p>
          <a:p>
            <a:pPr marL="914400" lvl="1" indent="-457200">
              <a:buFont typeface="Wingdings" charset="0"/>
              <a:buChar char="§"/>
            </a:pPr>
            <a:r>
              <a:rPr lang="en-US" sz="2800" dirty="0">
                <a:cs typeface="Times New Roman" charset="0"/>
              </a:rPr>
              <a:t>The maximum amount of a given product that can be formed when the limiting reactant is completely consumed.  </a:t>
            </a:r>
          </a:p>
          <a:p>
            <a:pPr marL="533400" indent="-533400"/>
            <a:r>
              <a:rPr lang="en-US" sz="2800" dirty="0">
                <a:cs typeface="Times New Roman" charset="0"/>
              </a:rPr>
              <a:t>The </a:t>
            </a:r>
            <a:r>
              <a:rPr lang="en-US" sz="2800" i="1" dirty="0">
                <a:cs typeface="Times New Roman" charset="0"/>
              </a:rPr>
              <a:t>actual yield </a:t>
            </a:r>
            <a:r>
              <a:rPr lang="en-US" sz="2800" dirty="0">
                <a:cs typeface="Times New Roman" charset="0"/>
              </a:rPr>
              <a:t>(amount actually produced) of a reaction is usually less than the maximum expected (theoretical yield).</a:t>
            </a:r>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957AC5E6-D0E5-B84F-8837-9ADE8CE2438C}" type="slidenum">
              <a:rPr lang="en-US"/>
              <a:pPr/>
              <a:t>48</a:t>
            </a:fld>
            <a:endParaRPr lang="en-US"/>
          </a:p>
        </p:txBody>
      </p:sp>
    </p:spTree>
    <p:extLst>
      <p:ext uri="{BB962C8B-B14F-4D97-AF65-F5344CB8AC3E}">
        <p14:creationId xmlns:p14="http://schemas.microsoft.com/office/powerpoint/2010/main" val="3963808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7" name="Rectangle 3"/>
          <p:cNvSpPr>
            <a:spLocks noGrp="1" noChangeArrowheads="1"/>
          </p:cNvSpPr>
          <p:nvPr>
            <p:ph type="title"/>
          </p:nvPr>
        </p:nvSpPr>
        <p:spPr/>
        <p:txBody>
          <a:bodyPr/>
          <a:lstStyle/>
          <a:p>
            <a:r>
              <a:rPr lang="en-US"/>
              <a:t>Percent Yield</a:t>
            </a:r>
          </a:p>
        </p:txBody>
      </p:sp>
      <p:sp>
        <p:nvSpPr>
          <p:cNvPr id="344066" name="Rectangle 2"/>
          <p:cNvSpPr>
            <a:spLocks noGrp="1" noChangeArrowheads="1"/>
          </p:cNvSpPr>
          <p:nvPr>
            <p:ph idx="1"/>
          </p:nvPr>
        </p:nvSpPr>
        <p:spPr>
          <a:xfrm>
            <a:off x="914400" y="1676400"/>
            <a:ext cx="7239000" cy="946150"/>
          </a:xfrm>
        </p:spPr>
        <p:txBody>
          <a:bodyPr/>
          <a:lstStyle/>
          <a:p>
            <a:pPr marL="533400" indent="-533400"/>
            <a:r>
              <a:rPr lang="en-US" sz="2800">
                <a:cs typeface="Times New Roman" charset="0"/>
              </a:rPr>
              <a:t>The actual amount of a given product as the percentage of the theoretical yield.</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25C89755-10DE-234A-92D0-BAE4C93D1006}" type="slidenum">
              <a:rPr lang="en-US"/>
              <a:pPr/>
              <a:t>49</a:t>
            </a:fld>
            <a:endParaRPr lang="en-US"/>
          </a:p>
        </p:txBody>
      </p:sp>
      <p:graphicFrame>
        <p:nvGraphicFramePr>
          <p:cNvPr id="344068" name="Object 4"/>
          <p:cNvGraphicFramePr>
            <a:graphicFrameLocks noChangeAspect="1"/>
          </p:cNvGraphicFramePr>
          <p:nvPr/>
        </p:nvGraphicFramePr>
        <p:xfrm>
          <a:off x="1219200" y="3429000"/>
          <a:ext cx="6858000" cy="1066800"/>
        </p:xfrm>
        <a:graphic>
          <a:graphicData uri="http://schemas.openxmlformats.org/presentationml/2006/ole">
            <mc:AlternateContent xmlns:mc="http://schemas.openxmlformats.org/markup-compatibility/2006">
              <mc:Choice xmlns:v="urn:schemas-microsoft-com:vml" Requires="v">
                <p:oleObj spid="_x0000_s16391" name="Equation" r:id="rId4" imgW="2692796" imgH="419497" progId="Equation.3">
                  <p:embed/>
                </p:oleObj>
              </mc:Choice>
              <mc:Fallback>
                <p:oleObj name="Equation" r:id="rId4" imgW="2692796" imgH="4194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6858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80885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sz="half" idx="1"/>
          </p:nvPr>
        </p:nvSpPr>
        <p:spPr>
          <a:xfrm>
            <a:off x="457200" y="1219200"/>
            <a:ext cx="4038600" cy="4254500"/>
          </a:xfrm>
        </p:spPr>
        <p:txBody>
          <a:bodyPr/>
          <a:lstStyle/>
          <a:p>
            <a:pPr marL="533400" indent="-533400"/>
            <a:r>
              <a:rPr lang="en-US" sz="2400" dirty="0">
                <a:cs typeface="Times New Roman" charset="0"/>
              </a:rPr>
              <a:t>A balanced equation can predict the moles of product that a given number of moles of reactants will yield.</a:t>
            </a:r>
            <a:r>
              <a:rPr lang="en-US" sz="2000" dirty="0">
                <a:cs typeface="Times New Roman" charset="0"/>
              </a:rPr>
              <a:t> </a:t>
            </a:r>
          </a:p>
          <a:p>
            <a:pPr marL="533400" indent="-533400"/>
            <a:r>
              <a:rPr lang="en-US" sz="2400" dirty="0">
                <a:cs typeface="Times New Roman" charset="0"/>
              </a:rPr>
              <a:t>2 </a:t>
            </a:r>
            <a:r>
              <a:rPr lang="en-US" sz="2400" dirty="0" err="1">
                <a:cs typeface="Times New Roman" charset="0"/>
              </a:rPr>
              <a:t>mol</a:t>
            </a:r>
            <a:r>
              <a:rPr lang="en-US" sz="2400" dirty="0">
                <a:cs typeface="Times New Roman" charset="0"/>
              </a:rPr>
              <a:t> of </a:t>
            </a:r>
            <a:r>
              <a:rPr lang="en-US" sz="2400" dirty="0"/>
              <a:t>H</a:t>
            </a:r>
            <a:r>
              <a:rPr lang="en-US" sz="2400" baseline="-25000" dirty="0"/>
              <a:t>2</a:t>
            </a:r>
            <a:r>
              <a:rPr lang="en-US" sz="2400" dirty="0"/>
              <a:t>O yields 2 </a:t>
            </a:r>
            <a:r>
              <a:rPr lang="en-US" sz="2400" dirty="0" err="1"/>
              <a:t>mol</a:t>
            </a:r>
            <a:r>
              <a:rPr lang="en-US" sz="2400" dirty="0"/>
              <a:t> of H</a:t>
            </a:r>
            <a:r>
              <a:rPr lang="en-US" sz="2400" baseline="-25000" dirty="0"/>
              <a:t>2</a:t>
            </a:r>
            <a:r>
              <a:rPr lang="en-US" sz="2400" dirty="0"/>
              <a:t> and 1 </a:t>
            </a:r>
            <a:r>
              <a:rPr lang="en-US" sz="2400" dirty="0" err="1"/>
              <a:t>mol</a:t>
            </a:r>
            <a:r>
              <a:rPr lang="en-US" sz="2400" dirty="0"/>
              <a:t> of O</a:t>
            </a:r>
            <a:r>
              <a:rPr lang="en-US" sz="2400" baseline="-25000" dirty="0"/>
              <a:t>2</a:t>
            </a:r>
            <a:r>
              <a:rPr lang="en-US" sz="2400" dirty="0"/>
              <a:t>.</a:t>
            </a:r>
          </a:p>
          <a:p>
            <a:pPr marL="533400" indent="-533400"/>
            <a:r>
              <a:rPr lang="en-US" sz="2400" dirty="0">
                <a:cs typeface="Times New Roman" charset="0"/>
              </a:rPr>
              <a:t>4 </a:t>
            </a:r>
            <a:r>
              <a:rPr lang="en-US" sz="2400" dirty="0" err="1">
                <a:cs typeface="Times New Roman" charset="0"/>
              </a:rPr>
              <a:t>mol</a:t>
            </a:r>
            <a:r>
              <a:rPr lang="en-US" sz="2400" dirty="0">
                <a:cs typeface="Times New Roman" charset="0"/>
              </a:rPr>
              <a:t> of </a:t>
            </a:r>
            <a:r>
              <a:rPr lang="en-US" sz="2400" dirty="0"/>
              <a:t>H</a:t>
            </a:r>
            <a:r>
              <a:rPr lang="en-US" sz="2400" baseline="-25000" dirty="0"/>
              <a:t>2</a:t>
            </a:r>
            <a:r>
              <a:rPr lang="en-US" sz="2400" dirty="0"/>
              <a:t>O yields 4 </a:t>
            </a:r>
            <a:r>
              <a:rPr lang="en-US" sz="2400" dirty="0" err="1"/>
              <a:t>mol</a:t>
            </a:r>
            <a:r>
              <a:rPr lang="en-US" sz="2400" dirty="0"/>
              <a:t> of H</a:t>
            </a:r>
            <a:r>
              <a:rPr lang="en-US" sz="2400" baseline="-25000" dirty="0"/>
              <a:t>2</a:t>
            </a:r>
            <a:r>
              <a:rPr lang="en-US" sz="2400" dirty="0"/>
              <a:t> and 2 </a:t>
            </a:r>
            <a:r>
              <a:rPr lang="en-US" sz="2400" dirty="0" err="1"/>
              <a:t>mol</a:t>
            </a:r>
            <a:r>
              <a:rPr lang="en-US" sz="2400" dirty="0"/>
              <a:t> of O</a:t>
            </a:r>
            <a:r>
              <a:rPr lang="en-US" sz="2400" baseline="-25000" dirty="0"/>
              <a:t>2</a:t>
            </a:r>
            <a:r>
              <a:rPr lang="en-US" sz="2400" dirty="0"/>
              <a:t>.</a:t>
            </a:r>
          </a:p>
        </p:txBody>
      </p:sp>
      <p:sp>
        <p:nvSpPr>
          <p:cNvPr id="123908" name="Rectangle 4"/>
          <p:cNvSpPr>
            <a:spLocks noGrp="1" noChangeArrowheads="1"/>
          </p:cNvSpPr>
          <p:nvPr>
            <p:ph sz="half" idx="2"/>
          </p:nvPr>
        </p:nvSpPr>
        <p:spPr>
          <a:xfrm>
            <a:off x="4648200" y="1219200"/>
            <a:ext cx="4038600" cy="457200"/>
          </a:xfrm>
        </p:spPr>
        <p:txBody>
          <a:bodyPr/>
          <a:lstStyle/>
          <a:p>
            <a:pPr>
              <a:buFontTx/>
              <a:buNone/>
            </a:pPr>
            <a:r>
              <a:rPr lang="en-US" sz="2400"/>
              <a:t>2H</a:t>
            </a:r>
            <a:r>
              <a:rPr lang="en-US" sz="2400" baseline="-25000"/>
              <a:t>2</a:t>
            </a:r>
            <a:r>
              <a:rPr lang="en-US" sz="2400"/>
              <a:t>O(</a:t>
            </a:r>
            <a:r>
              <a:rPr lang="en-US" sz="2400" i="1"/>
              <a:t>l</a:t>
            </a:r>
            <a:r>
              <a:rPr lang="en-US" sz="2400"/>
              <a:t>) </a:t>
            </a:r>
            <a:r>
              <a:rPr lang="en-US" sz="2400">
                <a:cs typeface="Arial" charset="0"/>
              </a:rPr>
              <a:t>→ </a:t>
            </a:r>
            <a:r>
              <a:rPr lang="en-US" sz="2400"/>
              <a:t>2H</a:t>
            </a:r>
            <a:r>
              <a:rPr lang="en-US" sz="2400" baseline="-25000"/>
              <a:t>2</a:t>
            </a:r>
            <a:r>
              <a:rPr lang="en-US" sz="2400"/>
              <a:t>(</a:t>
            </a:r>
            <a:r>
              <a:rPr lang="en-US" sz="2400" i="1"/>
              <a:t>g</a:t>
            </a:r>
            <a:r>
              <a:rPr lang="en-US" sz="2400"/>
              <a:t>) + O</a:t>
            </a:r>
            <a:r>
              <a:rPr lang="en-US" sz="2400" baseline="-25000"/>
              <a:t>2</a:t>
            </a:r>
            <a:r>
              <a:rPr lang="en-US" sz="2400"/>
              <a:t>(</a:t>
            </a:r>
            <a:r>
              <a:rPr lang="en-US" sz="2400" i="1"/>
              <a:t>g</a:t>
            </a:r>
            <a:r>
              <a:rPr lang="en-US" sz="2400"/>
              <a:t>)</a:t>
            </a:r>
            <a:endParaRPr lang="en-US" sz="2000">
              <a:solidFill>
                <a:srgbClr val="FF0000"/>
              </a:solidFill>
            </a:endParaRPr>
          </a:p>
        </p:txBody>
      </p:sp>
      <p:sp>
        <p:nvSpPr>
          <p:cNvPr id="5" name="Footer Placeholder 4"/>
          <p:cNvSpPr>
            <a:spLocks noGrp="1"/>
          </p:cNvSpPr>
          <p:nvPr>
            <p:ph type="ftr" sz="quarter" idx="10"/>
          </p:nvPr>
        </p:nvSpPr>
        <p:spPr/>
        <p:txBody>
          <a:bodyPr/>
          <a:lstStyle/>
          <a:p>
            <a:r>
              <a:rPr lang="en-US"/>
              <a:t>Copyright © Cengage Learning. All rights reserved</a:t>
            </a:r>
          </a:p>
        </p:txBody>
      </p:sp>
      <p:sp>
        <p:nvSpPr>
          <p:cNvPr id="6" name="Slide Number Placeholder 5"/>
          <p:cNvSpPr>
            <a:spLocks noGrp="1"/>
          </p:cNvSpPr>
          <p:nvPr>
            <p:ph type="sldNum" sz="quarter" idx="11"/>
          </p:nvPr>
        </p:nvSpPr>
        <p:spPr/>
        <p:txBody>
          <a:bodyPr/>
          <a:lstStyle/>
          <a:p>
            <a:fld id="{7C6750E1-6FEA-1D4D-990D-92F39B88A0EC}" type="slidenum">
              <a:rPr lang="en-US"/>
              <a:pPr/>
              <a:t>5</a:t>
            </a:fld>
            <a:endParaRPr lang="en-US"/>
          </a:p>
        </p:txBody>
      </p:sp>
      <p:pic>
        <p:nvPicPr>
          <p:cNvPr id="3" name="Picture 2" descr="09p185_u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889888"/>
            <a:ext cx="2731350" cy="4587933"/>
          </a:xfrm>
          <a:prstGeom prst="rect">
            <a:avLst/>
          </a:prstGeom>
        </p:spPr>
      </p:pic>
    </p:spTree>
    <p:extLst>
      <p:ext uri="{BB962C8B-B14F-4D97-AF65-F5344CB8AC3E}">
        <p14:creationId xmlns:p14="http://schemas.microsoft.com/office/powerpoint/2010/main" val="3138704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1" name="Rectangle 3"/>
          <p:cNvSpPr>
            <a:spLocks noGrp="1" noChangeArrowheads="1"/>
          </p:cNvSpPr>
          <p:nvPr>
            <p:ph type="title"/>
          </p:nvPr>
        </p:nvSpPr>
        <p:spPr/>
        <p:txBody>
          <a:bodyPr/>
          <a:lstStyle/>
          <a:p>
            <a:r>
              <a:rPr lang="en-US"/>
              <a:t>Example – Recall</a:t>
            </a:r>
          </a:p>
        </p:txBody>
      </p:sp>
      <p:sp>
        <p:nvSpPr>
          <p:cNvPr id="350210" name="Rectangle 2"/>
          <p:cNvSpPr>
            <a:spLocks noGrp="1" noChangeArrowheads="1"/>
          </p:cNvSpPr>
          <p:nvPr>
            <p:ph idx="1"/>
          </p:nvPr>
        </p:nvSpPr>
        <p:spPr>
          <a:xfrm>
            <a:off x="533400" y="1676400"/>
            <a:ext cx="8153400" cy="403542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buFontTx/>
              <a:buNone/>
            </a:pPr>
            <a:r>
              <a:rPr lang="en-US">
                <a:solidFill>
                  <a:srgbClr val="0000FF"/>
                </a:solidFill>
                <a:sym typeface="Symbol" charset="0"/>
              </a:rPr>
              <a:t>	</a:t>
            </a:r>
            <a:r>
              <a:rPr lang="en-US" i="1">
                <a:solidFill>
                  <a:srgbClr val="0000FF"/>
                </a:solidFill>
                <a:sym typeface="Symbol" charset="0"/>
              </a:rPr>
              <a:t>We determined that 8.33 g C should be produced.  7.23 g of C is what was actually made in the lab.  What is the percent yield of the reaction?</a:t>
            </a:r>
          </a:p>
          <a:p>
            <a:pPr marL="533400" indent="-533400"/>
            <a:r>
              <a:rPr lang="en-US" b="1">
                <a:sym typeface="Symbol" charset="0"/>
              </a:rPr>
              <a:t>What do we know? </a:t>
            </a:r>
          </a:p>
          <a:p>
            <a:pPr marL="914400" lvl="1" indent="-457200">
              <a:buFont typeface="Wingdings" charset="0"/>
              <a:buChar char="§"/>
            </a:pPr>
            <a:r>
              <a:rPr lang="en-US">
                <a:sym typeface="Symbol" charset="0"/>
              </a:rPr>
              <a:t>We know the actual and theoretical yields.</a:t>
            </a:r>
            <a:endParaRPr lang="en-US"/>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26DD3B0B-F047-F647-B73F-256EEEB9BE4E}" type="slidenum">
              <a:rPr lang="en-US"/>
              <a:pPr/>
              <a:t>50</a:t>
            </a:fld>
            <a:endParaRPr lang="en-US"/>
          </a:p>
        </p:txBody>
      </p:sp>
    </p:spTree>
    <p:extLst>
      <p:ext uri="{BB962C8B-B14F-4D97-AF65-F5344CB8AC3E}">
        <p14:creationId xmlns:p14="http://schemas.microsoft.com/office/powerpoint/2010/main" val="3761301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9" name="Rectangle 3"/>
          <p:cNvSpPr>
            <a:spLocks noGrp="1" noChangeArrowheads="1"/>
          </p:cNvSpPr>
          <p:nvPr>
            <p:ph type="title"/>
          </p:nvPr>
        </p:nvSpPr>
        <p:spPr/>
        <p:txBody>
          <a:bodyPr/>
          <a:lstStyle/>
          <a:p>
            <a:r>
              <a:rPr lang="en-US"/>
              <a:t>Example – Recall</a:t>
            </a:r>
          </a:p>
        </p:txBody>
      </p:sp>
      <p:sp>
        <p:nvSpPr>
          <p:cNvPr id="352258" name="Rectangle 2"/>
          <p:cNvSpPr>
            <a:spLocks noGrp="1" noChangeArrowheads="1"/>
          </p:cNvSpPr>
          <p:nvPr>
            <p:ph idx="1"/>
          </p:nvPr>
        </p:nvSpPr>
        <p:spPr>
          <a:xfrm>
            <a:off x="533400" y="1676400"/>
            <a:ext cx="8153400" cy="3597275"/>
          </a:xfrm>
        </p:spPr>
        <p:txBody>
          <a:bodyPr/>
          <a:lstStyle/>
          <a:p>
            <a:pPr marL="533400" indent="-533400"/>
            <a:r>
              <a:rPr lang="en-US" i="1">
                <a:solidFill>
                  <a:srgbClr val="0000FF"/>
                </a:solidFill>
              </a:rPr>
              <a:t>You react 10.0 g of A with 10.0 g of B.  What mass of product will be produced given that the molar mass of A is 10.0 g/mol, B is 20.0 g/mol, and C is 25.0 g/mol?  They react according to the equation:</a:t>
            </a:r>
          </a:p>
          <a:p>
            <a:pPr marL="533400" indent="-533400">
              <a:buFontTx/>
              <a:buNone/>
            </a:pPr>
            <a:r>
              <a:rPr lang="en-US">
                <a:solidFill>
                  <a:srgbClr val="0000FF"/>
                </a:solidFill>
              </a:rPr>
              <a:t>				A + 3B </a:t>
            </a:r>
            <a:r>
              <a:rPr lang="en-US">
                <a:solidFill>
                  <a:srgbClr val="0000FF"/>
                </a:solidFill>
                <a:sym typeface="Symbol" charset="0"/>
              </a:rPr>
              <a:t> 2C</a:t>
            </a:r>
          </a:p>
          <a:p>
            <a:pPr marL="533400" indent="-533400">
              <a:buFontTx/>
              <a:buNone/>
            </a:pPr>
            <a:r>
              <a:rPr lang="en-US">
                <a:solidFill>
                  <a:srgbClr val="0000FF"/>
                </a:solidFill>
                <a:sym typeface="Symbol" charset="0"/>
              </a:rPr>
              <a:t>	</a:t>
            </a:r>
            <a:r>
              <a:rPr lang="en-US" i="1">
                <a:solidFill>
                  <a:srgbClr val="0000FF"/>
                </a:solidFill>
                <a:sym typeface="Symbol" charset="0"/>
              </a:rPr>
              <a:t>We determined that 8.33 g C should be produced.  7.23 g of C is what was actually made in the lab.  What is the percent yield of the reaction?</a:t>
            </a:r>
          </a:p>
          <a:p>
            <a:pPr marL="533400" indent="-533400"/>
            <a:r>
              <a:rPr lang="en-US" b="1">
                <a:sym typeface="Symbol" charset="0"/>
              </a:rPr>
              <a:t>How do we get there? </a:t>
            </a:r>
            <a:endParaRPr lang="en-US"/>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71E3951A-8138-BC46-B3A0-3FC2028FD07E}" type="slidenum">
              <a:rPr lang="en-US"/>
              <a:pPr/>
              <a:t>51</a:t>
            </a:fld>
            <a:endParaRPr lang="en-US"/>
          </a:p>
        </p:txBody>
      </p:sp>
      <p:graphicFrame>
        <p:nvGraphicFramePr>
          <p:cNvPr id="352260" name="Object 4"/>
          <p:cNvGraphicFramePr>
            <a:graphicFrameLocks noChangeAspect="1"/>
          </p:cNvGraphicFramePr>
          <p:nvPr/>
        </p:nvGraphicFramePr>
        <p:xfrm>
          <a:off x="3048000" y="5486400"/>
          <a:ext cx="3136900" cy="673100"/>
        </p:xfrm>
        <a:graphic>
          <a:graphicData uri="http://schemas.openxmlformats.org/presentationml/2006/ole">
            <mc:AlternateContent xmlns:mc="http://schemas.openxmlformats.org/markup-compatibility/2006">
              <mc:Choice xmlns:v="urn:schemas-microsoft-com:vml" Requires="v">
                <p:oleObj spid="_x0000_s17415" name="Equation" r:id="rId4" imgW="3137296" imgH="673497" progId="Equation.3">
                  <p:embed/>
                </p:oleObj>
              </mc:Choice>
              <mc:Fallback>
                <p:oleObj name="Equation" r:id="rId4" imgW="3137296" imgH="6734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486400"/>
                        <a:ext cx="31369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789148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524000" y="1143000"/>
            <a:ext cx="7162800" cy="533400"/>
          </a:xfrm>
        </p:spPr>
        <p:txBody>
          <a:bodyPr/>
          <a:lstStyle/>
          <a:p>
            <a:r>
              <a:rPr lang="en-US"/>
              <a:t>Exercise</a:t>
            </a:r>
          </a:p>
        </p:txBody>
      </p:sp>
      <p:sp>
        <p:nvSpPr>
          <p:cNvPr id="244739" name="Rectangle 3"/>
          <p:cNvSpPr>
            <a:spLocks noGrp="1" noChangeArrowheads="1"/>
          </p:cNvSpPr>
          <p:nvPr>
            <p:ph idx="1"/>
          </p:nvPr>
        </p:nvSpPr>
        <p:spPr>
          <a:xfrm>
            <a:off x="381000" y="2133600"/>
            <a:ext cx="8229600" cy="3816350"/>
          </a:xfrm>
        </p:spPr>
        <p:txBody>
          <a:bodyPr/>
          <a:lstStyle/>
          <a:p>
            <a:pPr marL="854075" indent="-3175">
              <a:buFontTx/>
              <a:buNone/>
            </a:pPr>
            <a:r>
              <a:rPr lang="en-US"/>
              <a:t>Find the </a:t>
            </a:r>
            <a:r>
              <a:rPr lang="en-US">
                <a:solidFill>
                  <a:srgbClr val="0000FF"/>
                </a:solidFill>
              </a:rPr>
              <a:t>percent yield</a:t>
            </a:r>
            <a:r>
              <a:rPr lang="en-US"/>
              <a:t> of product if 1.50 g of SO</a:t>
            </a:r>
            <a:r>
              <a:rPr lang="en-US" baseline="-25000"/>
              <a:t>3</a:t>
            </a:r>
            <a:r>
              <a:rPr lang="en-US"/>
              <a:t> is produced from 1.00 g of O</a:t>
            </a:r>
            <a:r>
              <a:rPr lang="en-US" baseline="-25000"/>
              <a:t>2</a:t>
            </a:r>
            <a:r>
              <a:rPr lang="en-US"/>
              <a:t> and excess sulfur via the reaction: </a:t>
            </a:r>
          </a:p>
          <a:p>
            <a:pPr marL="854075" indent="-3175">
              <a:buFontTx/>
              <a:buNone/>
            </a:pPr>
            <a:r>
              <a:rPr lang="en-US"/>
              <a:t>				2S + 3O</a:t>
            </a:r>
            <a:r>
              <a:rPr lang="en-US" baseline="-25000"/>
              <a:t>2 </a:t>
            </a:r>
            <a:r>
              <a:rPr lang="en-US">
                <a:cs typeface="Times New Roman" charset="0"/>
              </a:rPr>
              <a:t>→</a:t>
            </a:r>
            <a:r>
              <a:rPr lang="en-US"/>
              <a:t> 2SO</a:t>
            </a:r>
            <a:r>
              <a:rPr lang="en-US" baseline="-25000"/>
              <a:t>3</a:t>
            </a:r>
          </a:p>
          <a:p>
            <a:pPr marL="854075" indent="-3175"/>
            <a:endParaRPr lang="en-US"/>
          </a:p>
          <a:p>
            <a:pPr marL="1425575" lvl="1" indent="-457200">
              <a:buFontTx/>
              <a:buNone/>
            </a:pPr>
            <a:r>
              <a:rPr lang="en-US"/>
              <a:t>a)	40.0%</a:t>
            </a:r>
          </a:p>
          <a:p>
            <a:pPr marL="1425575" lvl="1" indent="-457200">
              <a:buFontTx/>
              <a:buNone/>
            </a:pPr>
            <a:r>
              <a:rPr lang="en-US"/>
              <a:t>b)	80.0%</a:t>
            </a:r>
          </a:p>
          <a:p>
            <a:pPr marL="1425575" lvl="1" indent="-457200">
              <a:buFontTx/>
              <a:buNone/>
            </a:pPr>
            <a:r>
              <a:rPr lang="en-US"/>
              <a:t>c)	89.8%</a:t>
            </a:r>
          </a:p>
          <a:p>
            <a:pPr marL="1425575" lvl="1" indent="-457200">
              <a:buFontTx/>
              <a:buNone/>
            </a:pPr>
            <a:r>
              <a:rPr lang="en-US"/>
              <a:t>d)	92.4%</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F109FF94-E852-1448-801C-E926F2458234}" type="slidenum">
              <a:rPr lang="en-US"/>
              <a:pPr/>
              <a:t>52</a:t>
            </a:fld>
            <a:endParaRPr lang="en-US"/>
          </a:p>
        </p:txBody>
      </p:sp>
      <p:pic>
        <p:nvPicPr>
          <p:cNvPr id="24474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44741" name="Rectangle 5"/>
          <p:cNvSpPr>
            <a:spLocks noChangeArrowheads="1"/>
          </p:cNvSpPr>
          <p:nvPr/>
        </p:nvSpPr>
        <p:spPr bwMode="auto">
          <a:xfrm>
            <a:off x="1371600" y="5105400"/>
            <a:ext cx="1447800" cy="381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26534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524000" y="1143000"/>
            <a:ext cx="7162800" cy="533400"/>
          </a:xfrm>
        </p:spPr>
        <p:txBody>
          <a:bodyPr/>
          <a:lstStyle/>
          <a:p>
            <a:r>
              <a:rPr lang="en-US"/>
              <a:t>Exercise</a:t>
            </a:r>
          </a:p>
        </p:txBody>
      </p:sp>
      <p:sp>
        <p:nvSpPr>
          <p:cNvPr id="366595" name="Rectangle 3"/>
          <p:cNvSpPr>
            <a:spLocks noGrp="1" noChangeArrowheads="1"/>
          </p:cNvSpPr>
          <p:nvPr>
            <p:ph idx="1"/>
          </p:nvPr>
        </p:nvSpPr>
        <p:spPr>
          <a:xfrm>
            <a:off x="381000" y="2133600"/>
            <a:ext cx="8229600" cy="4327525"/>
          </a:xfrm>
        </p:spPr>
        <p:txBody>
          <a:bodyPr/>
          <a:lstStyle/>
          <a:p>
            <a:pPr marL="685800" indent="-3175">
              <a:buFontTx/>
              <a:buNone/>
            </a:pPr>
            <a:r>
              <a:rPr lang="en-US"/>
              <a:t>	Consider the following reaction:</a:t>
            </a:r>
          </a:p>
          <a:p>
            <a:pPr marL="685800" indent="-3175">
              <a:buFontTx/>
              <a:buNone/>
            </a:pPr>
            <a:r>
              <a:rPr lang="en-US"/>
              <a:t>			P</a:t>
            </a:r>
            <a:r>
              <a:rPr lang="en-US" baseline="-25000"/>
              <a:t>4</a:t>
            </a:r>
            <a:r>
              <a:rPr lang="en-US"/>
              <a:t>(</a:t>
            </a:r>
            <a:r>
              <a:rPr lang="en-US" i="1"/>
              <a:t>s</a:t>
            </a:r>
            <a:r>
              <a:rPr lang="en-US"/>
              <a:t>) + 6F</a:t>
            </a:r>
            <a:r>
              <a:rPr lang="en-US" baseline="-25000"/>
              <a:t>2</a:t>
            </a:r>
            <a:r>
              <a:rPr lang="en-US"/>
              <a:t>(</a:t>
            </a:r>
            <a:r>
              <a:rPr lang="en-US" i="1"/>
              <a:t>g</a:t>
            </a:r>
            <a:r>
              <a:rPr lang="en-US"/>
              <a:t>) </a:t>
            </a:r>
            <a:r>
              <a:rPr lang="en-US">
                <a:sym typeface="Symbol" charset="0"/>
              </a:rPr>
              <a:t> 4PF</a:t>
            </a:r>
            <a:r>
              <a:rPr lang="en-US" baseline="-25000">
                <a:sym typeface="Symbol" charset="0"/>
              </a:rPr>
              <a:t>3</a:t>
            </a:r>
            <a:r>
              <a:rPr lang="en-US">
                <a:sym typeface="Symbol" charset="0"/>
              </a:rPr>
              <a:t>(</a:t>
            </a:r>
            <a:r>
              <a:rPr lang="en-US" i="1">
                <a:sym typeface="Symbol" charset="0"/>
              </a:rPr>
              <a:t>g</a:t>
            </a:r>
            <a:r>
              <a:rPr lang="en-US">
                <a:sym typeface="Symbol" charset="0"/>
              </a:rPr>
              <a:t>)</a:t>
            </a:r>
          </a:p>
          <a:p>
            <a:pPr marL="685800" indent="-3175">
              <a:buFontTx/>
              <a:buNone/>
            </a:pPr>
            <a:endParaRPr lang="en-US"/>
          </a:p>
          <a:p>
            <a:pPr marL="685800" indent="-3175">
              <a:buFontTx/>
              <a:buNone/>
            </a:pPr>
            <a:r>
              <a:rPr lang="en-US"/>
              <a:t>What </a:t>
            </a:r>
            <a:r>
              <a:rPr lang="en-US">
                <a:solidFill>
                  <a:srgbClr val="0000FF"/>
                </a:solidFill>
              </a:rPr>
              <a:t>mass of P</a:t>
            </a:r>
            <a:r>
              <a:rPr lang="en-US" baseline="-25000">
                <a:solidFill>
                  <a:srgbClr val="0000FF"/>
                </a:solidFill>
              </a:rPr>
              <a:t>4</a:t>
            </a:r>
            <a:r>
              <a:rPr lang="en-US"/>
              <a:t> is needed to produce 85.0 g of PF</a:t>
            </a:r>
            <a:r>
              <a:rPr lang="en-US" baseline="-25000"/>
              <a:t>3</a:t>
            </a:r>
            <a:r>
              <a:rPr lang="en-US"/>
              <a:t> if the reaction has a 64.9% yield?</a:t>
            </a:r>
          </a:p>
          <a:p>
            <a:pPr marL="685800" indent="-3175">
              <a:buFontTx/>
              <a:buNone/>
            </a:pPr>
            <a:endParaRPr lang="en-US"/>
          </a:p>
          <a:p>
            <a:pPr marL="685800" indent="-3175">
              <a:buFontTx/>
              <a:buNone/>
            </a:pPr>
            <a:r>
              <a:rPr lang="en-US"/>
              <a:t>a) 29.9 g</a:t>
            </a:r>
          </a:p>
          <a:p>
            <a:pPr marL="685800" indent="-3175">
              <a:buFontTx/>
              <a:buNone/>
            </a:pPr>
            <a:r>
              <a:rPr lang="en-US"/>
              <a:t>b) 46.1 g</a:t>
            </a:r>
          </a:p>
          <a:p>
            <a:pPr marL="685800" indent="-3175">
              <a:buFontTx/>
              <a:buNone/>
            </a:pPr>
            <a:r>
              <a:rPr lang="en-US"/>
              <a:t>c) 184 g</a:t>
            </a:r>
          </a:p>
          <a:p>
            <a:pPr marL="685800" indent="-3175">
              <a:buFontTx/>
              <a:buNone/>
            </a:pPr>
            <a:r>
              <a:rPr lang="en-US"/>
              <a:t>d) 738 g</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734CC6CD-F4F0-504F-A4BD-6B01E01159C8}" type="slidenum">
              <a:rPr lang="en-US"/>
              <a:pPr/>
              <a:t>53</a:t>
            </a:fld>
            <a:endParaRPr lang="en-US"/>
          </a:p>
        </p:txBody>
      </p:sp>
      <p:pic>
        <p:nvPicPr>
          <p:cNvPr id="366596"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66597" name="Rectangle 5"/>
          <p:cNvSpPr>
            <a:spLocks noChangeArrowheads="1"/>
          </p:cNvSpPr>
          <p:nvPr/>
        </p:nvSpPr>
        <p:spPr bwMode="auto">
          <a:xfrm>
            <a:off x="990600" y="5105400"/>
            <a:ext cx="14478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23565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p:txBody>
          <a:bodyPr/>
          <a:lstStyle/>
          <a:p>
            <a:r>
              <a:rPr lang="en-US"/>
              <a:t>Mole Ratio</a:t>
            </a:r>
          </a:p>
        </p:txBody>
      </p:sp>
      <p:sp>
        <p:nvSpPr>
          <p:cNvPr id="128002" name="Rectangle 2"/>
          <p:cNvSpPr>
            <a:spLocks noGrp="1" noChangeArrowheads="1"/>
          </p:cNvSpPr>
          <p:nvPr>
            <p:ph idx="1"/>
          </p:nvPr>
        </p:nvSpPr>
        <p:spPr>
          <a:xfrm>
            <a:off x="533400" y="1676400"/>
            <a:ext cx="7543800" cy="1800225"/>
          </a:xfrm>
        </p:spPr>
        <p:txBody>
          <a:bodyPr/>
          <a:lstStyle/>
          <a:p>
            <a:pPr marL="533400" indent="-533400"/>
            <a:r>
              <a:rPr lang="en-US" sz="2800">
                <a:cs typeface="Times New Roman" charset="0"/>
              </a:rPr>
              <a:t>The mole ratio allows us to convert from moles of one substance in a balanced equation to moles of a second substance in the equation.</a:t>
            </a:r>
            <a:r>
              <a:rPr lang="en-US">
                <a:cs typeface="Times New Roman" charset="0"/>
              </a:rPr>
              <a:t> </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4ACBE36E-8065-E94D-BBC6-B402032F8F91}" type="slidenum">
              <a:rPr lang="en-US"/>
              <a:pPr/>
              <a:t>6</a:t>
            </a:fld>
            <a:endParaRPr lang="en-US"/>
          </a:p>
        </p:txBody>
      </p:sp>
    </p:spTree>
    <p:extLst>
      <p:ext uri="{BB962C8B-B14F-4D97-AF65-F5344CB8AC3E}">
        <p14:creationId xmlns:p14="http://schemas.microsoft.com/office/powerpoint/2010/main" val="1654668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3" name="Rectangle 3"/>
          <p:cNvSpPr>
            <a:spLocks noGrp="1" noChangeArrowheads="1"/>
          </p:cNvSpPr>
          <p:nvPr>
            <p:ph type="title"/>
          </p:nvPr>
        </p:nvSpPr>
        <p:spPr/>
        <p:txBody>
          <a:bodyPr/>
          <a:lstStyle/>
          <a:p>
            <a:r>
              <a:rPr lang="en-US"/>
              <a:t>Example</a:t>
            </a:r>
          </a:p>
        </p:txBody>
      </p:sp>
      <p:sp>
        <p:nvSpPr>
          <p:cNvPr id="281602" name="Rectangle 2"/>
          <p:cNvSpPr>
            <a:spLocks noGrp="1" noChangeArrowheads="1"/>
          </p:cNvSpPr>
          <p:nvPr>
            <p:ph idx="1"/>
          </p:nvPr>
        </p:nvSpPr>
        <p:spPr>
          <a:xfrm>
            <a:off x="533400" y="1676400"/>
            <a:ext cx="7543800" cy="4692650"/>
          </a:xfrm>
        </p:spPr>
        <p:txBody>
          <a:bodyPr/>
          <a:lstStyle/>
          <a:p>
            <a:pPr marL="533400" indent="-533400">
              <a:buFontTx/>
              <a:buNone/>
            </a:pPr>
            <a:r>
              <a:rPr lang="en-US" i="1">
                <a:solidFill>
                  <a:srgbClr val="0000FF"/>
                </a:solidFill>
                <a:cs typeface="Times New Roman" charset="0"/>
              </a:rPr>
              <a:t>	Consider the following balanced equation:</a:t>
            </a:r>
          </a:p>
          <a:p>
            <a:pPr marL="533400" indent="-533400">
              <a:buFontTx/>
              <a:buNone/>
            </a:pPr>
            <a:r>
              <a:rPr lang="en-US">
                <a:solidFill>
                  <a:srgbClr val="0000FF"/>
                </a:solidFill>
                <a:cs typeface="Times New Roman" charset="0"/>
              </a:rPr>
              <a:t>		Na</a:t>
            </a:r>
            <a:r>
              <a:rPr lang="en-US" baseline="-25000">
                <a:solidFill>
                  <a:srgbClr val="0000FF"/>
                </a:solidFill>
              </a:rPr>
              <a:t>2</a:t>
            </a:r>
            <a:r>
              <a:rPr lang="en-US">
                <a:solidFill>
                  <a:srgbClr val="0000FF"/>
                </a:solidFill>
              </a:rPr>
              <a:t>SiF</a:t>
            </a:r>
            <a:r>
              <a:rPr lang="en-US" baseline="-25000">
                <a:solidFill>
                  <a:srgbClr val="0000FF"/>
                </a:solidFill>
              </a:rPr>
              <a:t>6</a:t>
            </a:r>
            <a:r>
              <a:rPr lang="en-US">
                <a:solidFill>
                  <a:srgbClr val="0000FF"/>
                </a:solidFill>
              </a:rPr>
              <a:t>(</a:t>
            </a:r>
            <a:r>
              <a:rPr lang="en-US" i="1">
                <a:solidFill>
                  <a:srgbClr val="0000FF"/>
                </a:solidFill>
              </a:rPr>
              <a:t>s</a:t>
            </a:r>
            <a:r>
              <a:rPr lang="en-US">
                <a:solidFill>
                  <a:srgbClr val="0000FF"/>
                </a:solidFill>
              </a:rPr>
              <a:t>) + 4Na(s) </a:t>
            </a:r>
            <a:r>
              <a:rPr lang="en-US">
                <a:solidFill>
                  <a:srgbClr val="0000FF"/>
                </a:solidFill>
                <a:cs typeface="Arial" charset="0"/>
              </a:rPr>
              <a:t>→ Si</a:t>
            </a:r>
            <a:r>
              <a:rPr lang="en-US">
                <a:solidFill>
                  <a:srgbClr val="0000FF"/>
                </a:solidFill>
              </a:rPr>
              <a:t>(</a:t>
            </a:r>
            <a:r>
              <a:rPr lang="en-US" i="1">
                <a:solidFill>
                  <a:srgbClr val="0000FF"/>
                </a:solidFill>
              </a:rPr>
              <a:t>s</a:t>
            </a:r>
            <a:r>
              <a:rPr lang="en-US">
                <a:solidFill>
                  <a:srgbClr val="0000FF"/>
                </a:solidFill>
              </a:rPr>
              <a:t>) + 6NaF(</a:t>
            </a:r>
            <a:r>
              <a:rPr lang="en-US" i="1">
                <a:solidFill>
                  <a:srgbClr val="0000FF"/>
                </a:solidFill>
              </a:rPr>
              <a:t>s</a:t>
            </a:r>
            <a:r>
              <a:rPr lang="en-US">
                <a:solidFill>
                  <a:srgbClr val="0000FF"/>
                </a:solidFill>
              </a:rPr>
              <a:t>)</a:t>
            </a:r>
          </a:p>
          <a:p>
            <a:pPr marL="533400" indent="-533400">
              <a:buFontTx/>
              <a:buNone/>
            </a:pPr>
            <a:r>
              <a:rPr lang="en-US">
                <a:solidFill>
                  <a:srgbClr val="0000FF"/>
                </a:solidFill>
              </a:rPr>
              <a:t>	</a:t>
            </a:r>
            <a:r>
              <a:rPr lang="en-US" i="1">
                <a:solidFill>
                  <a:srgbClr val="0000FF"/>
                </a:solidFill>
              </a:rPr>
              <a:t>How many moles of NaF will be produced if 3.50 moles of Na is reacted with excess </a:t>
            </a:r>
            <a:r>
              <a:rPr lang="en-US" i="1">
                <a:solidFill>
                  <a:srgbClr val="0000FF"/>
                </a:solidFill>
                <a:cs typeface="Times New Roman" charset="0"/>
              </a:rPr>
              <a:t>Na</a:t>
            </a:r>
            <a:r>
              <a:rPr lang="en-US" i="1" baseline="-25000">
                <a:solidFill>
                  <a:srgbClr val="0000FF"/>
                </a:solidFill>
              </a:rPr>
              <a:t>2</a:t>
            </a:r>
            <a:r>
              <a:rPr lang="en-US" i="1">
                <a:solidFill>
                  <a:srgbClr val="0000FF"/>
                </a:solidFill>
              </a:rPr>
              <a:t>SiF</a:t>
            </a:r>
            <a:r>
              <a:rPr lang="en-US" i="1" baseline="-25000">
                <a:solidFill>
                  <a:srgbClr val="0000FF"/>
                </a:solidFill>
              </a:rPr>
              <a:t>6</a:t>
            </a:r>
            <a:r>
              <a:rPr lang="en-US" i="1">
                <a:solidFill>
                  <a:srgbClr val="0000FF"/>
                </a:solidFill>
              </a:rPr>
              <a:t>? </a:t>
            </a:r>
          </a:p>
          <a:p>
            <a:pPr marL="533400" indent="-533400">
              <a:buFontTx/>
              <a:buNone/>
            </a:pPr>
            <a:endParaRPr lang="en-US" b="1"/>
          </a:p>
          <a:p>
            <a:pPr marL="533400" indent="-533400">
              <a:buFontTx/>
              <a:buNone/>
            </a:pPr>
            <a:r>
              <a:rPr lang="en-US" b="1"/>
              <a:t>Where are we going?</a:t>
            </a:r>
          </a:p>
          <a:p>
            <a:pPr marL="533400" indent="-533400"/>
            <a:r>
              <a:rPr lang="en-US"/>
              <a:t>We want to determine the number of moles of NaF produced by Na with excess </a:t>
            </a:r>
            <a:r>
              <a:rPr lang="en-US">
                <a:cs typeface="Times New Roman" charset="0"/>
              </a:rPr>
              <a:t>Na</a:t>
            </a:r>
            <a:r>
              <a:rPr lang="en-US" baseline="-25000"/>
              <a:t>2</a:t>
            </a:r>
            <a:r>
              <a:rPr lang="en-US"/>
              <a:t>SiF</a:t>
            </a:r>
            <a:r>
              <a:rPr lang="en-US" baseline="-25000"/>
              <a:t>6</a:t>
            </a:r>
            <a:r>
              <a:rPr lang="en-US"/>
              <a:t>.</a:t>
            </a:r>
          </a:p>
          <a:p>
            <a:pPr marL="533400" indent="-533400">
              <a:buFontTx/>
              <a:buNone/>
            </a:pPr>
            <a:r>
              <a:rPr lang="en-US" b="1"/>
              <a:t>What do we know?</a:t>
            </a:r>
          </a:p>
          <a:p>
            <a:pPr marL="533400" indent="-533400"/>
            <a:r>
              <a:rPr lang="en-US"/>
              <a:t>The balanced equation.</a:t>
            </a:r>
          </a:p>
          <a:p>
            <a:pPr marL="533400" indent="-533400"/>
            <a:r>
              <a:rPr lang="en-US"/>
              <a:t>We start with 3.50 mol Na.</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0C730D7-150C-5648-869C-76254719E064}" type="slidenum">
              <a:rPr lang="en-US"/>
              <a:pPr/>
              <a:t>7</a:t>
            </a:fld>
            <a:endParaRPr lang="en-US"/>
          </a:p>
        </p:txBody>
      </p:sp>
    </p:spTree>
    <p:extLst>
      <p:ext uri="{BB962C8B-B14F-4D97-AF65-F5344CB8AC3E}">
        <p14:creationId xmlns:p14="http://schemas.microsoft.com/office/powerpoint/2010/main" val="4213315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type="title"/>
          </p:nvPr>
        </p:nvSpPr>
        <p:spPr/>
        <p:txBody>
          <a:bodyPr/>
          <a:lstStyle/>
          <a:p>
            <a:r>
              <a:rPr lang="en-US"/>
              <a:t>Example</a:t>
            </a:r>
          </a:p>
        </p:txBody>
      </p:sp>
      <p:sp>
        <p:nvSpPr>
          <p:cNvPr id="283650" name="Rectangle 2"/>
          <p:cNvSpPr>
            <a:spLocks noGrp="1" noChangeArrowheads="1"/>
          </p:cNvSpPr>
          <p:nvPr>
            <p:ph idx="1"/>
          </p:nvPr>
        </p:nvSpPr>
        <p:spPr>
          <a:xfrm>
            <a:off x="533400" y="1676400"/>
            <a:ext cx="7543800" cy="2574925"/>
          </a:xfrm>
        </p:spPr>
        <p:txBody>
          <a:bodyPr/>
          <a:lstStyle/>
          <a:p>
            <a:pPr marL="533400" indent="-533400">
              <a:buFontTx/>
              <a:buNone/>
            </a:pPr>
            <a:r>
              <a:rPr lang="en-US" i="1">
                <a:solidFill>
                  <a:srgbClr val="0000FF"/>
                </a:solidFill>
                <a:cs typeface="Times New Roman" charset="0"/>
              </a:rPr>
              <a:t>	Consider the following balanced equation:</a:t>
            </a:r>
          </a:p>
          <a:p>
            <a:pPr marL="533400" indent="-533400">
              <a:buFontTx/>
              <a:buNone/>
            </a:pPr>
            <a:r>
              <a:rPr lang="en-US">
                <a:solidFill>
                  <a:srgbClr val="0000FF"/>
                </a:solidFill>
                <a:cs typeface="Times New Roman" charset="0"/>
              </a:rPr>
              <a:t>		Na</a:t>
            </a:r>
            <a:r>
              <a:rPr lang="en-US" baseline="-25000">
                <a:solidFill>
                  <a:srgbClr val="0000FF"/>
                </a:solidFill>
              </a:rPr>
              <a:t>2</a:t>
            </a:r>
            <a:r>
              <a:rPr lang="en-US">
                <a:solidFill>
                  <a:srgbClr val="0000FF"/>
                </a:solidFill>
              </a:rPr>
              <a:t>SiF</a:t>
            </a:r>
            <a:r>
              <a:rPr lang="en-US" baseline="-25000">
                <a:solidFill>
                  <a:srgbClr val="0000FF"/>
                </a:solidFill>
              </a:rPr>
              <a:t>6</a:t>
            </a:r>
            <a:r>
              <a:rPr lang="en-US">
                <a:solidFill>
                  <a:srgbClr val="0000FF"/>
                </a:solidFill>
              </a:rPr>
              <a:t>(</a:t>
            </a:r>
            <a:r>
              <a:rPr lang="en-US" i="1">
                <a:solidFill>
                  <a:srgbClr val="0000FF"/>
                </a:solidFill>
              </a:rPr>
              <a:t>s</a:t>
            </a:r>
            <a:r>
              <a:rPr lang="en-US">
                <a:solidFill>
                  <a:srgbClr val="0000FF"/>
                </a:solidFill>
              </a:rPr>
              <a:t>) + 4Na(s) </a:t>
            </a:r>
            <a:r>
              <a:rPr lang="en-US">
                <a:solidFill>
                  <a:srgbClr val="0000FF"/>
                </a:solidFill>
                <a:cs typeface="Arial" charset="0"/>
              </a:rPr>
              <a:t>→ Si</a:t>
            </a:r>
            <a:r>
              <a:rPr lang="en-US">
                <a:solidFill>
                  <a:srgbClr val="0000FF"/>
                </a:solidFill>
              </a:rPr>
              <a:t>(</a:t>
            </a:r>
            <a:r>
              <a:rPr lang="en-US" i="1">
                <a:solidFill>
                  <a:srgbClr val="0000FF"/>
                </a:solidFill>
              </a:rPr>
              <a:t>s</a:t>
            </a:r>
            <a:r>
              <a:rPr lang="en-US">
                <a:solidFill>
                  <a:srgbClr val="0000FF"/>
                </a:solidFill>
              </a:rPr>
              <a:t>) + 6NaF(</a:t>
            </a:r>
            <a:r>
              <a:rPr lang="en-US" i="1">
                <a:solidFill>
                  <a:srgbClr val="0000FF"/>
                </a:solidFill>
              </a:rPr>
              <a:t>s</a:t>
            </a:r>
            <a:r>
              <a:rPr lang="en-US">
                <a:solidFill>
                  <a:srgbClr val="0000FF"/>
                </a:solidFill>
              </a:rPr>
              <a:t>)</a:t>
            </a:r>
          </a:p>
          <a:p>
            <a:pPr marL="533400" indent="-533400">
              <a:buFontTx/>
              <a:buNone/>
            </a:pPr>
            <a:r>
              <a:rPr lang="en-US">
                <a:solidFill>
                  <a:srgbClr val="0000FF"/>
                </a:solidFill>
              </a:rPr>
              <a:t>	</a:t>
            </a:r>
            <a:r>
              <a:rPr lang="en-US" i="1">
                <a:solidFill>
                  <a:srgbClr val="0000FF"/>
                </a:solidFill>
              </a:rPr>
              <a:t>How many moles of NaF will be produced if 3.50 moles of Na is reacted with excess </a:t>
            </a:r>
            <a:r>
              <a:rPr lang="en-US" i="1">
                <a:solidFill>
                  <a:srgbClr val="0000FF"/>
                </a:solidFill>
                <a:cs typeface="Times New Roman" charset="0"/>
              </a:rPr>
              <a:t>Na</a:t>
            </a:r>
            <a:r>
              <a:rPr lang="en-US" i="1" baseline="-25000">
                <a:solidFill>
                  <a:srgbClr val="0000FF"/>
                </a:solidFill>
              </a:rPr>
              <a:t>2</a:t>
            </a:r>
            <a:r>
              <a:rPr lang="en-US" i="1">
                <a:solidFill>
                  <a:srgbClr val="0000FF"/>
                </a:solidFill>
              </a:rPr>
              <a:t>SiF</a:t>
            </a:r>
            <a:r>
              <a:rPr lang="en-US" i="1" baseline="-25000">
                <a:solidFill>
                  <a:srgbClr val="0000FF"/>
                </a:solidFill>
              </a:rPr>
              <a:t>6</a:t>
            </a:r>
            <a:r>
              <a:rPr lang="en-US" i="1">
                <a:solidFill>
                  <a:srgbClr val="0000FF"/>
                </a:solidFill>
              </a:rPr>
              <a:t>? </a:t>
            </a:r>
          </a:p>
          <a:p>
            <a:pPr marL="533400" indent="-533400">
              <a:buFontTx/>
              <a:buNone/>
            </a:pPr>
            <a:endParaRPr lang="en-US" b="1"/>
          </a:p>
          <a:p>
            <a:pPr marL="533400" indent="-533400">
              <a:buFontTx/>
              <a:buNone/>
            </a:pPr>
            <a:r>
              <a:rPr lang="en-US" b="1"/>
              <a:t>How do we get there?</a:t>
            </a:r>
          </a:p>
        </p:txBody>
      </p:sp>
      <p:sp>
        <p:nvSpPr>
          <p:cNvPr id="12" name="Footer Placeholder 3"/>
          <p:cNvSpPr>
            <a:spLocks noGrp="1"/>
          </p:cNvSpPr>
          <p:nvPr>
            <p:ph type="ftr" sz="quarter" idx="10"/>
          </p:nvPr>
        </p:nvSpPr>
        <p:spPr/>
        <p:txBody>
          <a:bodyPr/>
          <a:lstStyle/>
          <a:p>
            <a:r>
              <a:rPr lang="en-US"/>
              <a:t>Copyright © Cengage Learning. All rights reserved</a:t>
            </a:r>
          </a:p>
        </p:txBody>
      </p:sp>
      <p:sp>
        <p:nvSpPr>
          <p:cNvPr id="13" name="Slide Number Placeholder 4"/>
          <p:cNvSpPr>
            <a:spLocks noGrp="1"/>
          </p:cNvSpPr>
          <p:nvPr>
            <p:ph type="sldNum" sz="quarter" idx="11"/>
          </p:nvPr>
        </p:nvSpPr>
        <p:spPr/>
        <p:txBody>
          <a:bodyPr/>
          <a:lstStyle/>
          <a:p>
            <a:fld id="{46AE430D-F652-464D-9034-434DDC1FCA31}" type="slidenum">
              <a:rPr lang="en-US"/>
              <a:pPr/>
              <a:t>8</a:t>
            </a:fld>
            <a:endParaRPr lang="en-US"/>
          </a:p>
        </p:txBody>
      </p:sp>
      <p:graphicFrame>
        <p:nvGraphicFramePr>
          <p:cNvPr id="283652" name="Object 4"/>
          <p:cNvGraphicFramePr>
            <a:graphicFrameLocks noChangeAspect="1"/>
          </p:cNvGraphicFramePr>
          <p:nvPr/>
        </p:nvGraphicFramePr>
        <p:xfrm>
          <a:off x="1066800" y="4724400"/>
          <a:ext cx="1701800" cy="292100"/>
        </p:xfrm>
        <a:graphic>
          <a:graphicData uri="http://schemas.openxmlformats.org/presentationml/2006/ole">
            <mc:AlternateContent xmlns:mc="http://schemas.openxmlformats.org/markup-compatibility/2006">
              <mc:Choice xmlns:v="urn:schemas-microsoft-com:vml" Requires="v">
                <p:oleObj spid="_x0000_s18455" name="Equation" r:id="rId4" imgW="1702196" imgH="292497" progId="Equation.DSMT4">
                  <p:embed/>
                </p:oleObj>
              </mc:Choice>
              <mc:Fallback>
                <p:oleObj name="Equation" r:id="rId4" imgW="1702196" imgH="2924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724400"/>
                        <a:ext cx="17018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3653" name="Object 5"/>
          <p:cNvGraphicFramePr>
            <a:graphicFrameLocks noChangeAspect="1"/>
          </p:cNvGraphicFramePr>
          <p:nvPr/>
        </p:nvGraphicFramePr>
        <p:xfrm>
          <a:off x="2895600" y="4648200"/>
          <a:ext cx="1790700" cy="736600"/>
        </p:xfrm>
        <a:graphic>
          <a:graphicData uri="http://schemas.openxmlformats.org/presentationml/2006/ole">
            <mc:AlternateContent xmlns:mc="http://schemas.openxmlformats.org/markup-compatibility/2006">
              <mc:Choice xmlns:v="urn:schemas-microsoft-com:vml" Requires="v">
                <p:oleObj spid="_x0000_s18456" name="Equation" r:id="rId6" imgW="1791096" imgH="736997" progId="Equation.DSMT4">
                  <p:embed/>
                </p:oleObj>
              </mc:Choice>
              <mc:Fallback>
                <p:oleObj name="Equation" r:id="rId6" imgW="1791096" imgH="73699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648200"/>
                        <a:ext cx="17907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3654" name="Object 6"/>
          <p:cNvGraphicFramePr>
            <a:graphicFrameLocks noChangeAspect="1"/>
          </p:cNvGraphicFramePr>
          <p:nvPr/>
        </p:nvGraphicFramePr>
        <p:xfrm>
          <a:off x="4876800" y="4800600"/>
          <a:ext cx="2222500" cy="292100"/>
        </p:xfrm>
        <a:graphic>
          <a:graphicData uri="http://schemas.openxmlformats.org/presentationml/2006/ole">
            <mc:AlternateContent xmlns:mc="http://schemas.openxmlformats.org/markup-compatibility/2006">
              <mc:Choice xmlns:v="urn:schemas-microsoft-com:vml" Requires="v">
                <p:oleObj spid="_x0000_s18457" name="Equation" r:id="rId8" imgW="2222896" imgH="292497" progId="Equation.DSMT4">
                  <p:embed/>
                </p:oleObj>
              </mc:Choice>
              <mc:Fallback>
                <p:oleObj name="Equation" r:id="rId8" imgW="2222896" imgH="29249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800600"/>
                        <a:ext cx="22225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3655" name="Line 7"/>
          <p:cNvSpPr>
            <a:spLocks noChangeShapeType="1"/>
          </p:cNvSpPr>
          <p:nvPr/>
        </p:nvSpPr>
        <p:spPr bwMode="auto">
          <a:xfrm flipV="1">
            <a:off x="1905000" y="4648200"/>
            <a:ext cx="7620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3656" name="Line 8"/>
          <p:cNvSpPr>
            <a:spLocks noChangeShapeType="1"/>
          </p:cNvSpPr>
          <p:nvPr/>
        </p:nvSpPr>
        <p:spPr bwMode="auto">
          <a:xfrm flipV="1">
            <a:off x="3657600" y="5029200"/>
            <a:ext cx="7620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83657" name="Object 9"/>
          <p:cNvGraphicFramePr>
            <a:graphicFrameLocks noChangeAspect="1"/>
          </p:cNvGraphicFramePr>
          <p:nvPr/>
        </p:nvGraphicFramePr>
        <p:xfrm>
          <a:off x="1371600" y="5257800"/>
          <a:ext cx="939800" cy="1054100"/>
        </p:xfrm>
        <a:graphic>
          <a:graphicData uri="http://schemas.openxmlformats.org/presentationml/2006/ole">
            <mc:AlternateContent xmlns:mc="http://schemas.openxmlformats.org/markup-compatibility/2006">
              <mc:Choice xmlns:v="urn:schemas-microsoft-com:vml" Requires="v">
                <p:oleObj spid="_x0000_s18458" name="Equation" r:id="rId10" imgW="940197" imgH="1054497" progId="Equation.DSMT4">
                  <p:embed/>
                </p:oleObj>
              </mc:Choice>
              <mc:Fallback>
                <p:oleObj name="Equation" r:id="rId10" imgW="940197" imgH="1054497"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5257800"/>
                        <a:ext cx="9398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3658" name="Object 10"/>
          <p:cNvGraphicFramePr>
            <a:graphicFrameLocks noChangeAspect="1"/>
          </p:cNvGraphicFramePr>
          <p:nvPr/>
        </p:nvGraphicFramePr>
        <p:xfrm>
          <a:off x="4876800" y="3657600"/>
          <a:ext cx="622300" cy="635000"/>
        </p:xfrm>
        <a:graphic>
          <a:graphicData uri="http://schemas.openxmlformats.org/presentationml/2006/ole">
            <mc:AlternateContent xmlns:mc="http://schemas.openxmlformats.org/markup-compatibility/2006">
              <mc:Choice xmlns:v="urn:schemas-microsoft-com:vml" Requires="v">
                <p:oleObj spid="_x0000_s18459" name="Equation" r:id="rId12" imgW="622427" imgH="635121" progId="Equation.3">
                  <p:embed/>
                </p:oleObj>
              </mc:Choice>
              <mc:Fallback>
                <p:oleObj name="Equation" r:id="rId12" imgW="622427" imgH="63512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3657600"/>
                        <a:ext cx="6223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3659" name="Line 11"/>
          <p:cNvSpPr>
            <a:spLocks noChangeShapeType="1"/>
          </p:cNvSpPr>
          <p:nvPr/>
        </p:nvSpPr>
        <p:spPr bwMode="auto">
          <a:xfrm flipH="1">
            <a:off x="4191000" y="41148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6910513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71600" y="1143000"/>
            <a:ext cx="7315200" cy="533400"/>
          </a:xfrm>
        </p:spPr>
        <p:txBody>
          <a:bodyPr/>
          <a:lstStyle/>
          <a:p>
            <a:r>
              <a:rPr lang="en-US"/>
              <a:t>Exercise</a:t>
            </a:r>
            <a:endParaRPr lang="en-US">
              <a:solidFill>
                <a:srgbClr val="FF0000"/>
              </a:solidFill>
            </a:endParaRPr>
          </a:p>
        </p:txBody>
      </p:sp>
      <p:sp>
        <p:nvSpPr>
          <p:cNvPr id="132099" name="Rectangle 3"/>
          <p:cNvSpPr>
            <a:spLocks noGrp="1" noChangeArrowheads="1"/>
          </p:cNvSpPr>
          <p:nvPr>
            <p:ph type="body" sz="half" idx="1"/>
          </p:nvPr>
        </p:nvSpPr>
        <p:spPr>
          <a:xfrm>
            <a:off x="457200" y="2133600"/>
            <a:ext cx="8077200" cy="3502025"/>
          </a:xfrm>
        </p:spPr>
        <p:txBody>
          <a:bodyPr/>
          <a:lstStyle/>
          <a:p>
            <a:pPr marL="400050" indent="-3175">
              <a:buFontTx/>
              <a:buNone/>
            </a:pPr>
            <a:r>
              <a:rPr lang="en-US" sz="2000"/>
              <a:t>Propane, C</a:t>
            </a:r>
            <a:r>
              <a:rPr lang="en-US" sz="2000" baseline="-25000"/>
              <a:t>3</a:t>
            </a:r>
            <a:r>
              <a:rPr lang="en-US" sz="2000"/>
              <a:t>H</a:t>
            </a:r>
            <a:r>
              <a:rPr lang="en-US" sz="2000" baseline="-25000"/>
              <a:t>8</a:t>
            </a:r>
            <a:r>
              <a:rPr lang="en-US" sz="2000"/>
              <a:t>, is a common fuel used in heating homes in rural areas. Predict how many </a:t>
            </a:r>
            <a:r>
              <a:rPr lang="en-US" sz="2000">
                <a:solidFill>
                  <a:srgbClr val="0000FF"/>
                </a:solidFill>
              </a:rPr>
              <a:t>moles of CO</a:t>
            </a:r>
            <a:r>
              <a:rPr lang="en-US" sz="2000" baseline="-25000">
                <a:solidFill>
                  <a:srgbClr val="0000FF"/>
                </a:solidFill>
              </a:rPr>
              <a:t>2</a:t>
            </a:r>
            <a:r>
              <a:rPr lang="en-US" sz="2000"/>
              <a:t> are formed when 3.74 moles of propane are burned in excess oxygen according to the equation:</a:t>
            </a:r>
          </a:p>
          <a:p>
            <a:pPr marL="400050" indent="-3175">
              <a:buFontTx/>
              <a:buNone/>
            </a:pPr>
            <a:r>
              <a:rPr lang="en-US" sz="2000"/>
              <a:t>			C</a:t>
            </a:r>
            <a:r>
              <a:rPr lang="en-US" sz="2000" baseline="-25000"/>
              <a:t>3</a:t>
            </a:r>
            <a:r>
              <a:rPr lang="en-US" sz="2000"/>
              <a:t>H</a:t>
            </a:r>
            <a:r>
              <a:rPr lang="en-US" sz="2000" baseline="-25000"/>
              <a:t>8</a:t>
            </a:r>
            <a:r>
              <a:rPr lang="en-US" sz="2000"/>
              <a:t> + 5O</a:t>
            </a:r>
            <a:r>
              <a:rPr lang="en-US" sz="2000" baseline="-25000"/>
              <a:t>2</a:t>
            </a:r>
            <a:r>
              <a:rPr lang="en-US" sz="2000"/>
              <a:t> </a:t>
            </a:r>
            <a:r>
              <a:rPr lang="en-US" sz="2000">
                <a:cs typeface="Arial" charset="0"/>
              </a:rPr>
              <a:t>→ </a:t>
            </a:r>
            <a:r>
              <a:rPr lang="en-US" sz="2000"/>
              <a:t>3CO</a:t>
            </a:r>
            <a:r>
              <a:rPr lang="en-US" sz="2000" baseline="-25000"/>
              <a:t>2</a:t>
            </a:r>
            <a:r>
              <a:rPr lang="en-US" sz="2000"/>
              <a:t> + 4H</a:t>
            </a:r>
            <a:r>
              <a:rPr lang="en-US" sz="2000" baseline="-25000"/>
              <a:t>2</a:t>
            </a:r>
            <a:r>
              <a:rPr lang="en-US" sz="2000"/>
              <a:t>O</a:t>
            </a:r>
          </a:p>
          <a:p>
            <a:pPr marL="400050" indent="-3175">
              <a:buFontTx/>
              <a:buNone/>
            </a:pPr>
            <a:endParaRPr lang="en-US" sz="2000"/>
          </a:p>
          <a:p>
            <a:pPr marL="1317625" lvl="1" indent="-457200">
              <a:buFontTx/>
              <a:buNone/>
            </a:pPr>
            <a:r>
              <a:rPr lang="en-US" sz="2000"/>
              <a:t>a)	11.2 moles</a:t>
            </a:r>
          </a:p>
          <a:p>
            <a:pPr marL="1317625" lvl="1" indent="-457200">
              <a:buFontTx/>
              <a:buNone/>
            </a:pPr>
            <a:r>
              <a:rPr lang="en-US" sz="2000"/>
              <a:t>b)	7.48 moles</a:t>
            </a:r>
          </a:p>
          <a:p>
            <a:pPr marL="1317625" lvl="1" indent="-457200">
              <a:buFontTx/>
              <a:buNone/>
            </a:pPr>
            <a:r>
              <a:rPr lang="en-US" sz="2000"/>
              <a:t>c)	3.74 moles</a:t>
            </a:r>
          </a:p>
          <a:p>
            <a:pPr marL="1317625" lvl="1" indent="-457200">
              <a:buFontTx/>
              <a:buNone/>
            </a:pPr>
            <a:r>
              <a:rPr lang="en-US" sz="2000"/>
              <a:t>d)	1.25 moles</a:t>
            </a:r>
            <a:endParaRPr lang="en-US" sz="2000">
              <a:solidFill>
                <a:srgbClr val="009900"/>
              </a:solidFill>
            </a:endParaRPr>
          </a:p>
        </p:txBody>
      </p:sp>
      <p:graphicFrame>
        <p:nvGraphicFramePr>
          <p:cNvPr id="132102" name="Object 6"/>
          <p:cNvGraphicFramePr>
            <a:graphicFrameLocks noGrp="1" noChangeAspect="1"/>
          </p:cNvGraphicFramePr>
          <p:nvPr>
            <p:ph sz="half" idx="2"/>
          </p:nvPr>
        </p:nvGraphicFramePr>
        <p:xfrm>
          <a:off x="3036888" y="5715000"/>
          <a:ext cx="3527425" cy="641350"/>
        </p:xfrm>
        <a:graphic>
          <a:graphicData uri="http://schemas.openxmlformats.org/presentationml/2006/ole">
            <mc:AlternateContent xmlns:mc="http://schemas.openxmlformats.org/markup-compatibility/2006">
              <mc:Choice xmlns:v="urn:schemas-microsoft-com:vml" Requires="v">
                <p:oleObj spid="_x0000_s19463" name="Equation" r:id="rId4" imgW="3772296" imgH="686197" progId="Equation.3">
                  <p:embed/>
                </p:oleObj>
              </mc:Choice>
              <mc:Fallback>
                <p:oleObj name="Equation" r:id="rId4" imgW="3772296" imgH="686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5715000"/>
                        <a:ext cx="35274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F5B0F916-24A4-EB4D-A44D-885B115A9C8C}" type="slidenum">
              <a:rPr lang="en-US"/>
              <a:pPr/>
              <a:t>9</a:t>
            </a:fld>
            <a:endParaRPr lang="en-US"/>
          </a:p>
        </p:txBody>
      </p:sp>
      <p:pic>
        <p:nvPicPr>
          <p:cNvPr id="132100"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32101" name="Rectangle 5"/>
          <p:cNvSpPr>
            <a:spLocks noChangeArrowheads="1"/>
          </p:cNvSpPr>
          <p:nvPr/>
        </p:nvSpPr>
        <p:spPr bwMode="auto">
          <a:xfrm>
            <a:off x="1219200" y="4114800"/>
            <a:ext cx="21336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92375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ection 9.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ction 9.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9.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9.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9.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9.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9.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TotalTime>
  <Words>2747</Words>
  <Application>Microsoft Macintosh PowerPoint</Application>
  <PresentationFormat>On-screen Show (4:3)</PresentationFormat>
  <Paragraphs>489</Paragraphs>
  <Slides>53</Slides>
  <Notes>53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53</vt:i4>
      </vt:variant>
    </vt:vector>
  </HeadingPairs>
  <TitlesOfParts>
    <vt:vector size="61" baseType="lpstr">
      <vt:lpstr>Section 9.1</vt:lpstr>
      <vt:lpstr>1_Section 9.1</vt:lpstr>
      <vt:lpstr>Section 9.3</vt:lpstr>
      <vt:lpstr>Section 9.4</vt:lpstr>
      <vt:lpstr>Section 9.5</vt:lpstr>
      <vt:lpstr>Section 9.6</vt:lpstr>
      <vt:lpstr>Section 9.2</vt:lpstr>
      <vt:lpstr>Equation</vt:lpstr>
      <vt:lpstr>Chapter 9</vt:lpstr>
      <vt:lpstr>PowerPoint Presentation</vt:lpstr>
      <vt:lpstr>PowerPoint Presentation</vt:lpstr>
      <vt:lpstr>Concept Check</vt:lpstr>
      <vt:lpstr>PowerPoint Presentation</vt:lpstr>
      <vt:lpstr>Mole Ratio</vt:lpstr>
      <vt:lpstr>Example</vt:lpstr>
      <vt:lpstr>Example</vt:lpstr>
      <vt:lpstr>Exercise</vt:lpstr>
      <vt:lpstr>Steps for Calculating the Masses of Reactants and Products in Chemical Reactions</vt:lpstr>
      <vt:lpstr>Stoichiometry</vt:lpstr>
      <vt:lpstr>Example</vt:lpstr>
      <vt:lpstr>Example</vt:lpstr>
      <vt:lpstr>Example</vt:lpstr>
      <vt:lpstr>How do we get there?</vt:lpstr>
      <vt:lpstr>How do we get there?</vt:lpstr>
      <vt:lpstr>Exercise</vt:lpstr>
      <vt:lpstr>Exercise</vt:lpstr>
      <vt:lpstr>Exercise</vt:lpstr>
      <vt:lpstr>Stoichiometric Mixture</vt:lpstr>
      <vt:lpstr>Limiting Reactant Mixture</vt:lpstr>
      <vt:lpstr>Limiting Reactant Mixture</vt:lpstr>
      <vt:lpstr>PowerPoint Presentation</vt:lpstr>
      <vt:lpstr>Limiting Reactants</vt:lpstr>
      <vt:lpstr>Limiting Reactants</vt:lpstr>
      <vt:lpstr>Limiting Reactants</vt:lpstr>
      <vt:lpstr>Steps for Solving Stoichiometry Problems Involving Limiting Reactants by Solving for Limiting Reaction First (Approach A)</vt:lpstr>
      <vt:lpstr>Example</vt:lpstr>
      <vt:lpstr>Let’s Think About It</vt:lpstr>
      <vt:lpstr>Example – Continued</vt:lpstr>
      <vt:lpstr>Example – Continued</vt:lpstr>
      <vt:lpstr>Example – Continued</vt:lpstr>
      <vt:lpstr>Example – Continued</vt:lpstr>
      <vt:lpstr>Example – Continued</vt:lpstr>
      <vt:lpstr>Notice</vt:lpstr>
      <vt:lpstr>Steps for Solving Stoichiometry Problems Involving Limiting Reactants by Determining the Possible Moles of Product First (Approach B)</vt:lpstr>
      <vt:lpstr>Example</vt:lpstr>
      <vt:lpstr>Let’s Think About It</vt:lpstr>
      <vt:lpstr>Example – Continued</vt:lpstr>
      <vt:lpstr>Example – Continued</vt:lpstr>
      <vt:lpstr>Example – Continued</vt:lpstr>
      <vt:lpstr>Example – Continued</vt:lpstr>
      <vt:lpstr>Example – Continued</vt:lpstr>
      <vt:lpstr>Concept Check</vt:lpstr>
      <vt:lpstr>Concept Check</vt:lpstr>
      <vt:lpstr>Exercise</vt:lpstr>
      <vt:lpstr>Percent Yield</vt:lpstr>
      <vt:lpstr>PowerPoint Presentation</vt:lpstr>
      <vt:lpstr>Percent Yield</vt:lpstr>
      <vt:lpstr>Example – Recall</vt:lpstr>
      <vt:lpstr>Example – Recall</vt:lpstr>
      <vt:lpstr>Exercise</vt:lpstr>
      <vt:lpstr>Exercise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Jensen</dc:creator>
  <cp:lastModifiedBy>Laura Perry</cp:lastModifiedBy>
  <cp:revision>6</cp:revision>
  <dcterms:created xsi:type="dcterms:W3CDTF">2013-12-25T21:28:01Z</dcterms:created>
  <dcterms:modified xsi:type="dcterms:W3CDTF">2013-12-30T00:28:29Z</dcterms:modified>
</cp:coreProperties>
</file>