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7" r:id="rId2"/>
    <p:sldMasterId id="2147483679" r:id="rId3"/>
    <p:sldMasterId id="2147483727" r:id="rId4"/>
    <p:sldMasterId id="2147483739" r:id="rId5"/>
    <p:sldMasterId id="2147483751" r:id="rId6"/>
    <p:sldMasterId id="2147483763" r:id="rId7"/>
    <p:sldMasterId id="2147483775" r:id="rId8"/>
    <p:sldMasterId id="2147483715" r:id="rId9"/>
    <p:sldMasterId id="2147483787" r:id="rId10"/>
  </p:sldMasterIdLst>
  <p:notesMasterIdLst>
    <p:notesMasterId r:id="rId30"/>
  </p:notesMasterIdLst>
  <p:sldIdLst>
    <p:sldId id="353" r:id="rId11"/>
    <p:sldId id="356" r:id="rId12"/>
    <p:sldId id="358"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6" r:id="rId26"/>
    <p:sldId id="387" r:id="rId27"/>
    <p:sldId id="388" r:id="rId28"/>
    <p:sldId id="389" r:id="rId29"/>
  </p:sldIdLst>
  <p:sldSz cx="9144000" cy="6858000" type="screen4x3"/>
  <p:notesSz cx="6858000" cy="9144000"/>
  <p:defaultTextStyle>
    <a:defPPr>
      <a:defRPr lang="en-US"/>
    </a:defPPr>
    <a:lvl1pPr algn="l" rtl="0" eaLnBrk="0" fontAlgn="base" hangingPunct="0">
      <a:spcBef>
        <a:spcPct val="0"/>
      </a:spcBef>
      <a:spcAft>
        <a:spcPct val="0"/>
      </a:spcAft>
      <a:defRPr sz="2800" kern="1200" baseline="300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800" kern="1200" baseline="300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800" kern="1200" baseline="300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800" kern="1200" baseline="300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800" kern="1200" baseline="30000">
        <a:solidFill>
          <a:schemeClr val="tx1"/>
        </a:solidFill>
        <a:latin typeface="Times" charset="0"/>
        <a:ea typeface="ＭＳ Ｐゴシック" charset="0"/>
        <a:cs typeface="+mn-cs"/>
      </a:defRPr>
    </a:lvl5pPr>
    <a:lvl6pPr marL="2286000" algn="l" defTabSz="457200" rtl="0" eaLnBrk="1" latinLnBrk="0" hangingPunct="1">
      <a:defRPr sz="2800" kern="1200" baseline="30000">
        <a:solidFill>
          <a:schemeClr val="tx1"/>
        </a:solidFill>
        <a:latin typeface="Times" charset="0"/>
        <a:ea typeface="ＭＳ Ｐゴシック" charset="0"/>
        <a:cs typeface="+mn-cs"/>
      </a:defRPr>
    </a:lvl6pPr>
    <a:lvl7pPr marL="2743200" algn="l" defTabSz="457200" rtl="0" eaLnBrk="1" latinLnBrk="0" hangingPunct="1">
      <a:defRPr sz="2800" kern="1200" baseline="30000">
        <a:solidFill>
          <a:schemeClr val="tx1"/>
        </a:solidFill>
        <a:latin typeface="Times" charset="0"/>
        <a:ea typeface="ＭＳ Ｐゴシック" charset="0"/>
        <a:cs typeface="+mn-cs"/>
      </a:defRPr>
    </a:lvl7pPr>
    <a:lvl8pPr marL="3200400" algn="l" defTabSz="457200" rtl="0" eaLnBrk="1" latinLnBrk="0" hangingPunct="1">
      <a:defRPr sz="2800" kern="1200" baseline="30000">
        <a:solidFill>
          <a:schemeClr val="tx1"/>
        </a:solidFill>
        <a:latin typeface="Times" charset="0"/>
        <a:ea typeface="ＭＳ Ｐゴシック" charset="0"/>
        <a:cs typeface="+mn-cs"/>
      </a:defRPr>
    </a:lvl8pPr>
    <a:lvl9pPr marL="3657600" algn="l" defTabSz="457200" rtl="0" eaLnBrk="1" latinLnBrk="0" hangingPunct="1">
      <a:defRPr sz="2800" kern="1200" baseline="300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8C26"/>
    <a:srgbClr val="002858"/>
    <a:srgbClr val="0050A3"/>
    <a:srgbClr val="006FC1"/>
    <a:srgbClr val="526FDE"/>
    <a:srgbClr val="7C2878"/>
    <a:srgbClr val="8D007F"/>
    <a:srgbClr val="D6000E"/>
    <a:srgbClr val="0000FF"/>
    <a:srgbClr val="99B5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5" autoAdjust="0"/>
    <p:restoredTop sz="93741" autoAdjust="0"/>
  </p:normalViewPr>
  <p:slideViewPr>
    <p:cSldViewPr>
      <p:cViewPr varScale="1">
        <p:scale>
          <a:sx n="137" d="100"/>
          <a:sy n="137" d="100"/>
        </p:scale>
        <p:origin x="-704" y="-96"/>
      </p:cViewPr>
      <p:guideLst>
        <p:guide orient="horz" pos="720"/>
        <p:guide orient="horz" pos="1104"/>
        <p:guide pos="5424"/>
        <p:guide pos="3120"/>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baseline="0"/>
            </a:lvl1pPr>
          </a:lstStyle>
          <a:p>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baseline="0"/>
            </a:lvl1pPr>
          </a:lstStyle>
          <a:p>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baseline="0"/>
            </a:lvl1pPr>
          </a:lstStyle>
          <a:p>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baseline="0"/>
            </a:lvl1pPr>
          </a:lstStyle>
          <a:p>
            <a:fld id="{182BCB8E-A43A-184B-8E25-490DB1D05DFF}" type="slidenum">
              <a:rPr lang="en-US"/>
              <a:pPr/>
              <a:t>‹#›</a:t>
            </a:fld>
            <a:endParaRPr lang="en-US"/>
          </a:p>
        </p:txBody>
      </p:sp>
    </p:spTree>
    <p:extLst>
      <p:ext uri="{BB962C8B-B14F-4D97-AF65-F5344CB8AC3E}">
        <p14:creationId xmlns:p14="http://schemas.microsoft.com/office/powerpoint/2010/main" val="29618225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ＭＳ Ｐゴシック" charset="0"/>
        <a:cs typeface="+mn-cs"/>
      </a:defRPr>
    </a:lvl1pPr>
    <a:lvl2pPr marL="457200" algn="l" rtl="0" fontAlgn="base">
      <a:spcBef>
        <a:spcPct val="30000"/>
      </a:spcBef>
      <a:spcAft>
        <a:spcPct val="0"/>
      </a:spcAft>
      <a:defRPr sz="1200" kern="1200">
        <a:solidFill>
          <a:schemeClr val="tx1"/>
        </a:solidFill>
        <a:latin typeface="Times" charset="0"/>
        <a:ea typeface="ＭＳ Ｐゴシック" charset="0"/>
        <a:cs typeface="+mn-cs"/>
      </a:defRPr>
    </a:lvl2pPr>
    <a:lvl3pPr marL="914400" algn="l" rtl="0" fontAlgn="base">
      <a:spcBef>
        <a:spcPct val="30000"/>
      </a:spcBef>
      <a:spcAft>
        <a:spcPct val="0"/>
      </a:spcAft>
      <a:defRPr sz="1200" kern="1200">
        <a:solidFill>
          <a:schemeClr val="tx1"/>
        </a:solidFill>
        <a:latin typeface="Times"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2B7958-D159-B74C-9504-166091246992}" type="slidenum">
              <a:rPr lang="en-US"/>
              <a:pPr>
                <a:defRPr/>
              </a:pPr>
              <a:t>1</a:t>
            </a:fld>
            <a:endParaRPr lang="en-US"/>
          </a:p>
        </p:txBody>
      </p:sp>
      <p:sp>
        <p:nvSpPr>
          <p:cNvPr id="408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8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ABEEF-40F1-2F41-9E9D-FF46778306D4}" type="slidenum">
              <a:rPr lang="en-US"/>
              <a:pPr/>
              <a:t>10</a:t>
            </a:fld>
            <a:endParaRPr lang="en-US"/>
          </a:p>
        </p:txBody>
      </p:sp>
      <p:sp>
        <p:nvSpPr>
          <p:cNvPr id="233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306A1-5B70-084C-96B2-8D3022DAA900}" type="slidenum">
              <a:rPr lang="en-US"/>
              <a:pPr/>
              <a:t>11</a:t>
            </a:fld>
            <a:endParaRPr lang="en-US"/>
          </a:p>
        </p:txBody>
      </p:sp>
      <p:sp>
        <p:nvSpPr>
          <p:cNvPr id="235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5523" name="Rectangle 3"/>
          <p:cNvSpPr>
            <a:spLocks noGrp="1" noChangeArrowheads="1"/>
          </p:cNvSpPr>
          <p:nvPr>
            <p:ph type="body" idx="1"/>
          </p:nvPr>
        </p:nvSpPr>
        <p:spPr/>
        <p:txBody>
          <a:bodyPr/>
          <a:lstStyle/>
          <a:p>
            <a:r>
              <a:rPr lang="en-US"/>
              <a:t>a) contains 0.080 mol of ions (0.400 L </a:t>
            </a:r>
            <a:r>
              <a:rPr lang="en-US">
                <a:cs typeface="Arial" charset="0"/>
              </a:rPr>
              <a:t>× 0.10 M × 2). b) contains 0.090 mol of ions </a:t>
            </a:r>
            <a:r>
              <a:rPr lang="en-US"/>
              <a:t>(0.300 L </a:t>
            </a:r>
            <a:r>
              <a:rPr lang="en-US">
                <a:cs typeface="Arial" charset="0"/>
              </a:rPr>
              <a:t>× 0.10 M × 3). c) contains 0.080 mol of ions </a:t>
            </a:r>
            <a:r>
              <a:rPr lang="en-US"/>
              <a:t>(0.200 L </a:t>
            </a:r>
            <a:r>
              <a:rPr lang="en-US">
                <a:cs typeface="Arial" charset="0"/>
              </a:rPr>
              <a:t>× 0.10 M × 4). d) does not contain any ions because sucrose does not break up into ions.  Therefore, letter b) is correct.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FEAE1-F8C7-B34F-8EE4-509BF4764A53}" type="slidenum">
              <a:rPr lang="en-US"/>
              <a:pPr/>
              <a:t>12</a:t>
            </a:fld>
            <a:endParaRPr lang="en-US"/>
          </a:p>
        </p:txBody>
      </p:sp>
      <p:sp>
        <p:nvSpPr>
          <p:cNvPr id="237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92BE7-534E-704E-B442-939BBD316089}" type="slidenum">
              <a:rPr lang="en-US"/>
              <a:pPr/>
              <a:t>13</a:t>
            </a:fld>
            <a:endParaRPr lang="en-US"/>
          </a:p>
        </p:txBody>
      </p:sp>
      <p:sp>
        <p:nvSpPr>
          <p:cNvPr id="23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4360AA-620C-784A-A48F-E5A8F51A88E8}" type="slidenum">
              <a:rPr lang="en-US"/>
              <a:pPr/>
              <a:t>14</a:t>
            </a:fld>
            <a:endParaRPr lang="en-US"/>
          </a:p>
        </p:txBody>
      </p:sp>
      <p:sp>
        <p:nvSpPr>
          <p:cNvPr id="247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9C725A-6542-3048-9852-4ABE14ECD5BB}" type="slidenum">
              <a:rPr lang="en-US"/>
              <a:pPr/>
              <a:t>15</a:t>
            </a:fld>
            <a:endParaRPr lang="en-US"/>
          </a:p>
        </p:txBody>
      </p:sp>
      <p:sp>
        <p:nvSpPr>
          <p:cNvPr id="250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EF7EC-146F-9348-85FF-0217755103B0}" type="slidenum">
              <a:rPr lang="en-US"/>
              <a:pPr/>
              <a:t>16</a:t>
            </a:fld>
            <a:endParaRPr lang="en-US"/>
          </a:p>
        </p:txBody>
      </p:sp>
      <p:sp>
        <p:nvSpPr>
          <p:cNvPr id="252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2F7C3-5D48-9448-A2A7-B7ACEEF68904}" type="slidenum">
              <a:rPr lang="en-US"/>
              <a:pPr/>
              <a:t>17</a:t>
            </a:fld>
            <a:endParaRPr lang="en-US"/>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86AC7-788C-484E-BFE3-B486A9ABE9E6}" type="slidenum">
              <a:rPr lang="en-US"/>
              <a:pPr/>
              <a:t>18</a:t>
            </a:fld>
            <a:endParaRPr lang="en-US"/>
          </a:p>
        </p:txBody>
      </p:sp>
      <p:sp>
        <p:nvSpPr>
          <p:cNvPr id="254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p:txBody>
          <a:bodyPr/>
          <a:lstStyle/>
          <a:p>
            <a:r>
              <a:rPr lang="en-US">
                <a:cs typeface="Arial" charset="0"/>
              </a:rPr>
              <a:t>For letter a), adding water to the solution will increase the total volume of solution and therefore decrease the concentration.  For letter b), pouring some of the solution down the drain will not change the concentration of the salt solution remaining.  For letter c), adding more sodium chloride to the solution will increase the number of moles of salt ions and therefore increase the concentration.  For letter d), water will evaporate from the solution and decrease the total volume of solution and therefore increase the concentration.  Therefore, since only letter a) would decrease the concentration, letter e) cannot be correct.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D0F3A-1BA4-1C48-914C-6C779EA9BD1B}" type="slidenum">
              <a:rPr lang="en-US"/>
              <a:pPr/>
              <a:t>19</a:t>
            </a:fld>
            <a:endParaRPr lang="en-US"/>
          </a:p>
        </p:txBody>
      </p:sp>
      <p:sp>
        <p:nvSpPr>
          <p:cNvPr id="25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7027" name="Rectangle 3"/>
          <p:cNvSpPr>
            <a:spLocks noGrp="1" noChangeArrowheads="1"/>
          </p:cNvSpPr>
          <p:nvPr>
            <p:ph type="body" idx="1"/>
          </p:nvPr>
        </p:nvSpPr>
        <p:spPr/>
        <p:txBody>
          <a:bodyPr/>
          <a:lstStyle/>
          <a:p>
            <a:r>
              <a:rPr lang="en-US"/>
              <a:t>The minimum volume needed is 60.0 mL. </a:t>
            </a:r>
            <a:r>
              <a:rPr lang="en-US" sz="1400" i="1">
                <a:solidFill>
                  <a:srgbClr val="0000FF"/>
                </a:solidFill>
              </a:rPr>
              <a:t>M</a:t>
            </a:r>
            <a:r>
              <a:rPr lang="en-US" sz="1400" baseline="-25000">
                <a:solidFill>
                  <a:srgbClr val="0000FF"/>
                </a:solidFill>
              </a:rPr>
              <a:t>1</a:t>
            </a:r>
            <a:r>
              <a:rPr lang="en-US" sz="1400" i="1">
                <a:solidFill>
                  <a:srgbClr val="0000FF"/>
                </a:solidFill>
              </a:rPr>
              <a:t>V</a:t>
            </a:r>
            <a:r>
              <a:rPr lang="en-US" sz="1400" baseline="-25000">
                <a:solidFill>
                  <a:srgbClr val="0000FF"/>
                </a:solidFill>
              </a:rPr>
              <a:t>1</a:t>
            </a:r>
            <a:r>
              <a:rPr lang="en-US" sz="1400">
                <a:solidFill>
                  <a:srgbClr val="0000FF"/>
                </a:solidFill>
              </a:rPr>
              <a:t> = </a:t>
            </a:r>
            <a:r>
              <a:rPr lang="en-US" sz="1400" i="1">
                <a:solidFill>
                  <a:srgbClr val="0000FF"/>
                </a:solidFill>
              </a:rPr>
              <a:t>M</a:t>
            </a:r>
            <a:r>
              <a:rPr lang="en-US" sz="1400" baseline="-25000">
                <a:solidFill>
                  <a:srgbClr val="0000FF"/>
                </a:solidFill>
              </a:rPr>
              <a:t>2</a:t>
            </a:r>
            <a:r>
              <a:rPr lang="en-US" sz="1400" i="1">
                <a:solidFill>
                  <a:srgbClr val="0000FF"/>
                </a:solidFill>
              </a:rPr>
              <a:t>V</a:t>
            </a:r>
            <a:r>
              <a:rPr lang="en-US" sz="1400" baseline="-25000">
                <a:solidFill>
                  <a:srgbClr val="0000FF"/>
                </a:solidFill>
              </a:rPr>
              <a:t>2  </a:t>
            </a:r>
            <a:r>
              <a:rPr lang="en-US" sz="1400">
                <a:solidFill>
                  <a:srgbClr val="0000FF"/>
                </a:solidFill>
              </a:rPr>
              <a:t>(2.00 </a:t>
            </a:r>
            <a:r>
              <a:rPr lang="en-US" sz="1400" i="1">
                <a:solidFill>
                  <a:srgbClr val="0000FF"/>
                </a:solidFill>
              </a:rPr>
              <a:t>M</a:t>
            </a:r>
            <a:r>
              <a:rPr lang="en-US" sz="1400">
                <a:solidFill>
                  <a:srgbClr val="0000FF"/>
                </a:solidFill>
              </a:rPr>
              <a:t>)(</a:t>
            </a:r>
            <a:r>
              <a:rPr lang="en-US" sz="1400" i="1">
                <a:solidFill>
                  <a:srgbClr val="0000FF"/>
                </a:solidFill>
              </a:rPr>
              <a:t>V</a:t>
            </a:r>
            <a:r>
              <a:rPr lang="en-US" sz="1400" baseline="-25000">
                <a:solidFill>
                  <a:srgbClr val="0000FF"/>
                </a:solidFill>
              </a:rPr>
              <a:t>1</a:t>
            </a:r>
            <a:r>
              <a:rPr lang="en-US" sz="1400">
                <a:solidFill>
                  <a:srgbClr val="0000FF"/>
                </a:solidFill>
              </a:rPr>
              <a:t>) = (0.800 </a:t>
            </a:r>
            <a:r>
              <a:rPr lang="en-US" sz="1400" i="1">
                <a:solidFill>
                  <a:srgbClr val="0000FF"/>
                </a:solidFill>
              </a:rPr>
              <a:t>M</a:t>
            </a:r>
            <a:r>
              <a:rPr lang="en-US" sz="1400">
                <a:solidFill>
                  <a:srgbClr val="0000FF"/>
                </a:solidFill>
              </a:rPr>
              <a:t>)(150.0 mL)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064E6-C619-8442-97B5-88858C30B8F2}" type="slidenum">
              <a:rPr lang="en-US"/>
              <a:pPr/>
              <a:t>2</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27228-3F93-3D4D-98B0-6CB0F5BED443}" type="slidenum">
              <a:rPr lang="en-US"/>
              <a:pPr/>
              <a:t>3</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E4C5B-5E6A-934F-B60B-D4292041B440}" type="slidenum">
              <a:rPr lang="en-US"/>
              <a:pPr/>
              <a:t>4</a:t>
            </a:fld>
            <a:endParaRPr lang="en-US"/>
          </a:p>
        </p:txBody>
      </p:sp>
      <p:sp>
        <p:nvSpPr>
          <p:cNvPr id="229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433932-070E-C043-943A-23E69100B071}" type="slidenum">
              <a:rPr lang="en-US"/>
              <a:pPr/>
              <a:t>5</a:t>
            </a:fld>
            <a:endParaRPr lang="en-US"/>
          </a:p>
        </p:txBody>
      </p:sp>
      <p:sp>
        <p:nvSpPr>
          <p:cNvPr id="241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1667" name="Rectangle 3"/>
          <p:cNvSpPr>
            <a:spLocks noGrp="1" noChangeArrowheads="1"/>
          </p:cNvSpPr>
          <p:nvPr>
            <p:ph type="body" idx="1"/>
          </p:nvPr>
        </p:nvSpPr>
        <p:spPr/>
        <p:txBody>
          <a:bodyPr/>
          <a:lstStyle/>
          <a:p>
            <a:r>
              <a:rPr lang="en-US"/>
              <a:t>1.00 mol / (125.0 / 1000) = 8.00 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492C5-977D-A34A-8886-5105DA8E0CA4}" type="slidenum">
              <a:rPr lang="en-US"/>
              <a:pPr/>
              <a:t>6</a:t>
            </a:fld>
            <a:endParaRPr lang="en-US"/>
          </a:p>
        </p:txBody>
      </p:sp>
      <p:sp>
        <p:nvSpPr>
          <p:cNvPr id="231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1427" name="Rectangle 3"/>
          <p:cNvSpPr>
            <a:spLocks noGrp="1" noChangeArrowheads="1"/>
          </p:cNvSpPr>
          <p:nvPr>
            <p:ph type="body" idx="1"/>
          </p:nvPr>
        </p:nvSpPr>
        <p:spPr/>
        <p:txBody>
          <a:bodyPr/>
          <a:lstStyle/>
          <a:p>
            <a:r>
              <a:rPr lang="en-US"/>
              <a:t>500.0 g is equivalent to 2.355 mol K</a:t>
            </a:r>
            <a:r>
              <a:rPr lang="en-US" baseline="-25000"/>
              <a:t>3</a:t>
            </a:r>
            <a:r>
              <a:rPr lang="en-US"/>
              <a:t>PO</a:t>
            </a:r>
            <a:r>
              <a:rPr lang="en-US" baseline="-25000"/>
              <a:t>4</a:t>
            </a:r>
            <a:r>
              <a:rPr lang="en-US"/>
              <a:t> (500.0 g / 212.27 g/mol). The molarity is therefore 1.57 </a:t>
            </a:r>
            <a:r>
              <a:rPr lang="en-US" i="1"/>
              <a:t>M</a:t>
            </a:r>
            <a:r>
              <a:rPr lang="en-US"/>
              <a:t> (2.355 mol/1.50 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1E344C-4573-B84C-B97F-08B2306C97CA}" type="slidenum">
              <a:rPr lang="en-US"/>
              <a:pPr/>
              <a:t>7</a:t>
            </a:fld>
            <a:endParaRPr lang="en-US"/>
          </a:p>
        </p:txBody>
      </p:sp>
      <p:sp>
        <p:nvSpPr>
          <p:cNvPr id="243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3715" name="Rectangle 3"/>
          <p:cNvSpPr>
            <a:spLocks noGrp="1" noChangeArrowheads="1"/>
          </p:cNvSpPr>
          <p:nvPr>
            <p:ph type="body" idx="1"/>
          </p:nvPr>
        </p:nvSpPr>
        <p:spPr/>
        <p:txBody>
          <a:bodyPr/>
          <a:lstStyle/>
          <a:p>
            <a:r>
              <a:rPr lang="en-US"/>
              <a:t>2.00 mol / 10.0 M = 0.200 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716C5-E497-0042-9129-DF8EA042F3C2}" type="slidenum">
              <a:rPr lang="en-US"/>
              <a:pPr/>
              <a:t>8</a:t>
            </a:fld>
            <a:endParaRPr lang="en-US"/>
          </a:p>
        </p:txBody>
      </p:sp>
      <p:sp>
        <p:nvSpPr>
          <p:cNvPr id="245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63" name="Rectangle 3"/>
          <p:cNvSpPr>
            <a:spLocks noGrp="1" noChangeArrowheads="1"/>
          </p:cNvSpPr>
          <p:nvPr>
            <p:ph type="body" idx="1"/>
          </p:nvPr>
        </p:nvSpPr>
        <p:spPr/>
        <p:txBody>
          <a:bodyPr/>
          <a:lstStyle/>
          <a:p>
            <a:r>
              <a:rPr lang="en-US"/>
              <a:t>[100.0 g NaOH / 39.998 g/mol] / [250.0 / 1000] = </a:t>
            </a:r>
            <a:r>
              <a:rPr lang="en-US">
                <a:solidFill>
                  <a:srgbClr val="009900"/>
                </a:solidFill>
              </a:rPr>
              <a:t>10.0 M NaOH</a:t>
            </a:r>
            <a:endParaRPr lang="en-US"/>
          </a:p>
          <a:p>
            <a:endParaRPr lang="en-US"/>
          </a:p>
          <a:p>
            <a:r>
              <a:rPr lang="en-US"/>
              <a:t>[100.0 g KCl / 74.55 g/mol] / [250.0 / 1000] = </a:t>
            </a:r>
            <a:r>
              <a:rPr lang="en-US">
                <a:solidFill>
                  <a:srgbClr val="009900"/>
                </a:solidFill>
              </a:rPr>
              <a:t>5.37 M KCl</a:t>
            </a:r>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CC0BE-2308-4E4D-84E4-0ADC85E31C85}" type="slidenum">
              <a:rPr lang="en-US"/>
              <a:pPr/>
              <a:t>9</a:t>
            </a:fld>
            <a:endParaRPr lang="en-US"/>
          </a:p>
        </p:txBody>
      </p:sp>
      <p:sp>
        <p:nvSpPr>
          <p:cNvPr id="26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7267" name="Rectangle 3"/>
          <p:cNvSpPr>
            <a:spLocks noGrp="1" noChangeArrowheads="1"/>
          </p:cNvSpPr>
          <p:nvPr>
            <p:ph type="body" idx="1"/>
          </p:nvPr>
        </p:nvSpPr>
        <p:spPr/>
        <p:txBody>
          <a:bodyPr/>
          <a:lstStyle/>
          <a:p>
            <a:r>
              <a:rPr lang="en-US"/>
              <a:t>The correct answer is b. Solution B must have a greater volume to make it less concentrated than Solution A since Molarity = moles of solute/liters of solution.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g"/><Relationship Id="rId3"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2652836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124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8572096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42013224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3101702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708974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18795195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1959070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13814232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38262853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31393809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4851144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16354699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0553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12258419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8614573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4165357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263340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40226854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24052842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3472708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18294468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28674980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29600118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35036322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4240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20167345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39879292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36220413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24170813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13336717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10096854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12495236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3993829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33305141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36386744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33983415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805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19166034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4902717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40523932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35817127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7038782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35973927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2207733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1323745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3081893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35492596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32446142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1225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21999292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17905797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1501118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33248153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17769883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35562424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12409272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19650155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34400116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41628094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29391574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8119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34943406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20066098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952765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9538283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22670289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29657619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37439467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38819539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11296377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2545972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21014818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0557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37914810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7318064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33244330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21031950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35532920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37922252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1942678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25579411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18752964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9633727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14220687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6988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3916068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2985482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6693458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4264007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23542045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18529413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3285160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18017230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1742174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28795911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12419589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21902" name="Rectangle 14"/>
          <p:cNvSpPr>
            <a:spLocks noChangeArrowheads="1"/>
          </p:cNvSpPr>
          <p:nvPr userDrawn="1"/>
        </p:nvSpPr>
        <p:spPr bwMode="auto">
          <a:xfrm>
            <a:off x="1" y="1981200"/>
            <a:ext cx="9144000" cy="2528888"/>
          </a:xfrm>
          <a:prstGeom prst="rect">
            <a:avLst/>
          </a:prstGeom>
          <a:solidFill>
            <a:srgbClr val="518C26"/>
          </a:solidFill>
          <a:ln w="9525">
            <a:noFill/>
            <a:miter lim="800000"/>
            <a:headEnd/>
            <a:tailEnd/>
          </a:ln>
          <a:effectLst/>
          <a:extLst/>
        </p:spPr>
        <p:txBody>
          <a:bodyPr wrap="none" anchor="ctr"/>
          <a:lstStyle/>
          <a:p>
            <a:endParaRPr lang="en-US"/>
          </a:p>
        </p:txBody>
      </p:sp>
      <p:sp>
        <p:nvSpPr>
          <p:cNvPr id="421903" name="Rectangle 15"/>
          <p:cNvSpPr>
            <a:spLocks noGrp="1" noChangeArrowheads="1"/>
          </p:cNvSpPr>
          <p:nvPr>
            <p:ph type="ctrTitle"/>
          </p:nvPr>
        </p:nvSpPr>
        <p:spPr>
          <a:xfrm>
            <a:off x="4876800" y="2133600"/>
            <a:ext cx="3886200" cy="914400"/>
          </a:xfrm>
        </p:spPr>
        <p:txBody>
          <a:bodyPr/>
          <a:lstStyle>
            <a:lvl1pPr algn="ctr">
              <a:defRPr>
                <a:solidFill>
                  <a:schemeClr val="bg1"/>
                </a:solidFill>
              </a:defRPr>
            </a:lvl1pPr>
          </a:lstStyle>
          <a:p>
            <a:pPr lvl="0"/>
            <a:r>
              <a:rPr lang="en-US" noProof="0" smtClean="0"/>
              <a:t>Click to edit Master title style</a:t>
            </a:r>
          </a:p>
        </p:txBody>
      </p:sp>
      <p:sp>
        <p:nvSpPr>
          <p:cNvPr id="421904" name="Rectangle 16"/>
          <p:cNvSpPr>
            <a:spLocks noGrp="1" noChangeArrowheads="1"/>
          </p:cNvSpPr>
          <p:nvPr>
            <p:ph type="subTitle" idx="1"/>
          </p:nvPr>
        </p:nvSpPr>
        <p:spPr>
          <a:xfrm>
            <a:off x="5257800" y="3276600"/>
            <a:ext cx="3200400" cy="822325"/>
          </a:xfrm>
        </p:spPr>
        <p:txBody>
          <a:bodyPr/>
          <a:lstStyle>
            <a:lvl1pPr marL="0" indent="0" algn="ctr">
              <a:buFontTx/>
              <a:buNone/>
              <a:defRPr>
                <a:solidFill>
                  <a:schemeClr val="bg1"/>
                </a:solidFill>
              </a:defRPr>
            </a:lvl1pPr>
          </a:lstStyle>
          <a:p>
            <a:pPr lvl="0"/>
            <a:r>
              <a:rPr lang="en-US" noProof="0" smtClean="0"/>
              <a:t>Click to edit Master subtitle style</a:t>
            </a:r>
          </a:p>
        </p:txBody>
      </p:sp>
      <p:pic>
        <p:nvPicPr>
          <p:cNvPr id="8" name="Picture 7" descr="covercropp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33400"/>
            <a:ext cx="4114800" cy="5486400"/>
          </a:xfrm>
          <a:prstGeom prst="rect">
            <a:avLst/>
          </a:prstGeom>
        </p:spPr>
      </p:pic>
      <p:pic>
        <p:nvPicPr>
          <p:cNvPr id="6" name="Picture 13" descr="BrooksCol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0999" y="6388390"/>
            <a:ext cx="1141413" cy="46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8368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54112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46092B02-CF88-894A-8A99-22CE79F0C308}" type="slidenum">
              <a:rPr lang="en-US"/>
              <a:pPr/>
              <a:t>‹#›</a:t>
            </a:fld>
            <a:endParaRPr lang="en-US"/>
          </a:p>
        </p:txBody>
      </p:sp>
    </p:spTree>
    <p:extLst>
      <p:ext uri="{BB962C8B-B14F-4D97-AF65-F5344CB8AC3E}">
        <p14:creationId xmlns:p14="http://schemas.microsoft.com/office/powerpoint/2010/main" val="17366443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6FD81403-8F11-0E42-9125-A97D7273BE91}" type="slidenum">
              <a:rPr lang="en-US"/>
              <a:pPr/>
              <a:t>‹#›</a:t>
            </a:fld>
            <a:endParaRPr lang="en-US"/>
          </a:p>
        </p:txBody>
      </p:sp>
    </p:spTree>
    <p:extLst>
      <p:ext uri="{BB962C8B-B14F-4D97-AF65-F5344CB8AC3E}">
        <p14:creationId xmlns:p14="http://schemas.microsoft.com/office/powerpoint/2010/main" val="29410113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2027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CC5D6A3B-D815-2A46-8AAA-52AB28E15A32}" type="slidenum">
              <a:rPr lang="en-US"/>
              <a:pPr/>
              <a:t>‹#›</a:t>
            </a:fld>
            <a:endParaRPr lang="en-US"/>
          </a:p>
        </p:txBody>
      </p:sp>
    </p:spTree>
    <p:extLst>
      <p:ext uri="{BB962C8B-B14F-4D97-AF65-F5344CB8AC3E}">
        <p14:creationId xmlns:p14="http://schemas.microsoft.com/office/powerpoint/2010/main" val="14688809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Copyright © Cengage Learning. All rights reserved</a:t>
            </a:r>
          </a:p>
        </p:txBody>
      </p:sp>
      <p:sp>
        <p:nvSpPr>
          <p:cNvPr id="8" name="Slide Number Placeholder 7"/>
          <p:cNvSpPr>
            <a:spLocks noGrp="1"/>
          </p:cNvSpPr>
          <p:nvPr>
            <p:ph type="sldNum" sz="quarter" idx="11"/>
          </p:nvPr>
        </p:nvSpPr>
        <p:spPr/>
        <p:txBody>
          <a:bodyPr/>
          <a:lstStyle>
            <a:lvl1pPr>
              <a:defRPr/>
            </a:lvl1pPr>
          </a:lstStyle>
          <a:p>
            <a:fld id="{F92F0933-F9D3-8A47-B0CB-908DB3BA0F9D}" type="slidenum">
              <a:rPr lang="en-US"/>
              <a:pPr/>
              <a:t>‹#›</a:t>
            </a:fld>
            <a:endParaRPr lang="en-US"/>
          </a:p>
        </p:txBody>
      </p:sp>
    </p:spTree>
    <p:extLst>
      <p:ext uri="{BB962C8B-B14F-4D97-AF65-F5344CB8AC3E}">
        <p14:creationId xmlns:p14="http://schemas.microsoft.com/office/powerpoint/2010/main" val="26743033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Copyright © Cengage Learning. All rights reserved</a:t>
            </a:r>
          </a:p>
        </p:txBody>
      </p:sp>
      <p:sp>
        <p:nvSpPr>
          <p:cNvPr id="4" name="Slide Number Placeholder 3"/>
          <p:cNvSpPr>
            <a:spLocks noGrp="1"/>
          </p:cNvSpPr>
          <p:nvPr>
            <p:ph type="sldNum" sz="quarter" idx="11"/>
          </p:nvPr>
        </p:nvSpPr>
        <p:spPr/>
        <p:txBody>
          <a:bodyPr/>
          <a:lstStyle>
            <a:lvl1pPr>
              <a:defRPr/>
            </a:lvl1pPr>
          </a:lstStyle>
          <a:p>
            <a:fld id="{ECCAA2D9-10F7-3A41-8F18-841F8379194A}" type="slidenum">
              <a:rPr lang="en-US"/>
              <a:pPr/>
              <a:t>‹#›</a:t>
            </a:fld>
            <a:endParaRPr lang="en-US"/>
          </a:p>
        </p:txBody>
      </p:sp>
    </p:spTree>
    <p:extLst>
      <p:ext uri="{BB962C8B-B14F-4D97-AF65-F5344CB8AC3E}">
        <p14:creationId xmlns:p14="http://schemas.microsoft.com/office/powerpoint/2010/main" val="7577012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Copyright © Cengage Learning. All rights reserved</a:t>
            </a:r>
          </a:p>
        </p:txBody>
      </p:sp>
      <p:sp>
        <p:nvSpPr>
          <p:cNvPr id="3" name="Slide Number Placeholder 2"/>
          <p:cNvSpPr>
            <a:spLocks noGrp="1"/>
          </p:cNvSpPr>
          <p:nvPr>
            <p:ph type="sldNum" sz="quarter" idx="11"/>
          </p:nvPr>
        </p:nvSpPr>
        <p:spPr/>
        <p:txBody>
          <a:bodyPr/>
          <a:lstStyle>
            <a:lvl1pPr>
              <a:defRPr/>
            </a:lvl1pPr>
          </a:lstStyle>
          <a:p>
            <a:fld id="{47A91BA0-4E16-544B-B0D6-96D0CBD2E542}" type="slidenum">
              <a:rPr lang="en-US"/>
              <a:pPr/>
              <a:t>‹#›</a:t>
            </a:fld>
            <a:endParaRPr lang="en-US"/>
          </a:p>
        </p:txBody>
      </p:sp>
    </p:spTree>
    <p:extLst>
      <p:ext uri="{BB962C8B-B14F-4D97-AF65-F5344CB8AC3E}">
        <p14:creationId xmlns:p14="http://schemas.microsoft.com/office/powerpoint/2010/main" val="42262806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658B5BD9-43DE-AF48-8E88-B13660CCCE37}" type="slidenum">
              <a:rPr lang="en-US"/>
              <a:pPr/>
              <a:t>‹#›</a:t>
            </a:fld>
            <a:endParaRPr lang="en-US"/>
          </a:p>
        </p:txBody>
      </p:sp>
    </p:spTree>
    <p:extLst>
      <p:ext uri="{BB962C8B-B14F-4D97-AF65-F5344CB8AC3E}">
        <p14:creationId xmlns:p14="http://schemas.microsoft.com/office/powerpoint/2010/main" val="35003317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Copyright © Cengage Learning. All rights reserved</a:t>
            </a:r>
          </a:p>
        </p:txBody>
      </p:sp>
      <p:sp>
        <p:nvSpPr>
          <p:cNvPr id="6" name="Slide Number Placeholder 5"/>
          <p:cNvSpPr>
            <a:spLocks noGrp="1"/>
          </p:cNvSpPr>
          <p:nvPr>
            <p:ph type="sldNum" sz="quarter" idx="11"/>
          </p:nvPr>
        </p:nvSpPr>
        <p:spPr/>
        <p:txBody>
          <a:bodyPr/>
          <a:lstStyle>
            <a:lvl1pPr>
              <a:defRPr/>
            </a:lvl1pPr>
          </a:lstStyle>
          <a:p>
            <a:fld id="{D8518561-BA9E-634F-9CD7-86BE11D374C3}" type="slidenum">
              <a:rPr lang="en-US"/>
              <a:pPr/>
              <a:t>‹#›</a:t>
            </a:fld>
            <a:endParaRPr lang="en-US"/>
          </a:p>
        </p:txBody>
      </p:sp>
    </p:spTree>
    <p:extLst>
      <p:ext uri="{BB962C8B-B14F-4D97-AF65-F5344CB8AC3E}">
        <p14:creationId xmlns:p14="http://schemas.microsoft.com/office/powerpoint/2010/main" val="18636844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793B72C4-3618-084E-8BAA-A790291FF0A8}" type="slidenum">
              <a:rPr lang="en-US"/>
              <a:pPr/>
              <a:t>‹#›</a:t>
            </a:fld>
            <a:endParaRPr lang="en-US"/>
          </a:p>
        </p:txBody>
      </p:sp>
    </p:spTree>
    <p:extLst>
      <p:ext uri="{BB962C8B-B14F-4D97-AF65-F5344CB8AC3E}">
        <p14:creationId xmlns:p14="http://schemas.microsoft.com/office/powerpoint/2010/main" val="7762772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2636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2636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Cengage Learning. All rights reserved</a:t>
            </a:r>
          </a:p>
        </p:txBody>
      </p:sp>
      <p:sp>
        <p:nvSpPr>
          <p:cNvPr id="5" name="Slide Number Placeholder 4"/>
          <p:cNvSpPr>
            <a:spLocks noGrp="1"/>
          </p:cNvSpPr>
          <p:nvPr>
            <p:ph type="sldNum" sz="quarter" idx="11"/>
          </p:nvPr>
        </p:nvSpPr>
        <p:spPr/>
        <p:txBody>
          <a:bodyPr/>
          <a:lstStyle>
            <a:lvl1pPr>
              <a:defRPr/>
            </a:lvl1pPr>
          </a:lstStyle>
          <a:p>
            <a:fld id="{1363E223-6943-9741-92C6-46845804409E}" type="slidenum">
              <a:rPr lang="en-US"/>
              <a:pPr/>
              <a:t>‹#›</a:t>
            </a:fld>
            <a:endParaRPr lang="en-US"/>
          </a:p>
        </p:txBody>
      </p:sp>
    </p:spTree>
    <p:extLst>
      <p:ext uri="{BB962C8B-B14F-4D97-AF65-F5344CB8AC3E}">
        <p14:creationId xmlns:p14="http://schemas.microsoft.com/office/powerpoint/2010/main" val="26167609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1.jp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a:endParaRPr lang="en-US" sz="2400"/>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15.1</a:t>
            </a:r>
            <a:endParaRPr lang="en-US" sz="2200" b="0" baseline="0" dirty="0">
              <a:solidFill>
                <a:srgbClr val="6F662E"/>
              </a:solidFill>
              <a:latin typeface="Arial" charset="0"/>
            </a:endParaRP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rPr>
              <a:t>Solubility</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a:endParaRPr lang="en-US" sz="2400"/>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smtClean="0">
                <a:solidFill>
                  <a:srgbClr val="6F662E"/>
                </a:solidFill>
                <a:latin typeface="Arial" charset="0"/>
              </a:rPr>
              <a:t>Chapter 15 </a:t>
            </a:r>
            <a:endParaRPr lang="en-US" sz="2200" b="0" baseline="0" dirty="0">
              <a:solidFill>
                <a:srgbClr val="6F662E"/>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Tree>
    <p:extLst>
      <p:ext uri="{BB962C8B-B14F-4D97-AF65-F5344CB8AC3E}">
        <p14:creationId xmlns:p14="http://schemas.microsoft.com/office/powerpoint/2010/main" val="251414446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a:endParaRPr lang="en-US" sz="2400"/>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15.2</a:t>
            </a:r>
            <a:endParaRPr lang="en-US" sz="2200" b="0" baseline="0" dirty="0">
              <a:solidFill>
                <a:srgbClr val="6F662E"/>
              </a:solidFill>
              <a:latin typeface="Arial" charset="0"/>
            </a:endParaRP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Solution Composition: An Introduction</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Tree>
    <p:extLst>
      <p:ext uri="{BB962C8B-B14F-4D97-AF65-F5344CB8AC3E}">
        <p14:creationId xmlns:p14="http://schemas.microsoft.com/office/powerpoint/2010/main" val="21212239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a:endParaRPr lang="en-US" sz="2400"/>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15.3</a:t>
            </a:r>
            <a:endParaRPr lang="en-US" sz="2200" b="0" baseline="0" dirty="0">
              <a:solidFill>
                <a:srgbClr val="6F662E"/>
              </a:solidFill>
              <a:latin typeface="Arial" charset="0"/>
            </a:endParaRP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Solution Composition: Mass Percent</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Tree>
    <p:extLst>
      <p:ext uri="{BB962C8B-B14F-4D97-AF65-F5344CB8AC3E}">
        <p14:creationId xmlns:p14="http://schemas.microsoft.com/office/powerpoint/2010/main" val="54745782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a:endParaRPr lang="en-US" sz="2400"/>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15.4</a:t>
            </a:r>
            <a:endParaRPr lang="en-US" sz="2200" b="0" baseline="0" dirty="0">
              <a:solidFill>
                <a:srgbClr val="6F662E"/>
              </a:solidFill>
              <a:latin typeface="Arial" charset="0"/>
            </a:endParaRP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Solution Composition: Molarity</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Tree>
    <p:extLst>
      <p:ext uri="{BB962C8B-B14F-4D97-AF65-F5344CB8AC3E}">
        <p14:creationId xmlns:p14="http://schemas.microsoft.com/office/powerpoint/2010/main" val="137634124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a:endParaRPr lang="en-US" sz="2400"/>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15.5</a:t>
            </a:r>
            <a:endParaRPr lang="en-US" sz="2200" b="0" baseline="0" dirty="0">
              <a:solidFill>
                <a:srgbClr val="6F662E"/>
              </a:solidFill>
              <a:latin typeface="Arial" charset="0"/>
            </a:endParaRP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Dilution</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Tree>
    <p:extLst>
      <p:ext uri="{BB962C8B-B14F-4D97-AF65-F5344CB8AC3E}">
        <p14:creationId xmlns:p14="http://schemas.microsoft.com/office/powerpoint/2010/main" val="377196013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a:endParaRPr lang="en-US" sz="2400"/>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15.6</a:t>
            </a:r>
            <a:endParaRPr lang="en-US" sz="2200" b="0" baseline="0" dirty="0">
              <a:solidFill>
                <a:srgbClr val="6F662E"/>
              </a:solidFill>
              <a:latin typeface="Arial" charset="0"/>
            </a:endParaRP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Stoichiometry of Solution Reactions</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Tree>
    <p:extLst>
      <p:ext uri="{BB962C8B-B14F-4D97-AF65-F5344CB8AC3E}">
        <p14:creationId xmlns:p14="http://schemas.microsoft.com/office/powerpoint/2010/main" val="6549627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a:endParaRPr lang="en-US" sz="2400"/>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15.7</a:t>
            </a:r>
            <a:endParaRPr lang="en-US" sz="2200" b="0" baseline="0" dirty="0">
              <a:solidFill>
                <a:srgbClr val="6F662E"/>
              </a:solidFill>
              <a:latin typeface="Arial" charset="0"/>
            </a:endParaRP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Neutralization Reactions</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Tree>
    <p:extLst>
      <p:ext uri="{BB962C8B-B14F-4D97-AF65-F5344CB8AC3E}">
        <p14:creationId xmlns:p14="http://schemas.microsoft.com/office/powerpoint/2010/main" val="222822397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a:endParaRPr lang="en-US" sz="2400"/>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a:solidFill>
                  <a:srgbClr val="6F662E"/>
                </a:solidFill>
                <a:latin typeface="Arial" charset="0"/>
              </a:rPr>
              <a:t>Section </a:t>
            </a:r>
            <a:r>
              <a:rPr lang="en-US" sz="2200" b="0" baseline="0" dirty="0" smtClean="0">
                <a:solidFill>
                  <a:srgbClr val="6F662E"/>
                </a:solidFill>
                <a:latin typeface="Arial" charset="0"/>
              </a:rPr>
              <a:t>15.8</a:t>
            </a:r>
            <a:endParaRPr lang="en-US" sz="2200" b="0" baseline="0" dirty="0">
              <a:solidFill>
                <a:srgbClr val="6F662E"/>
              </a:solidFill>
              <a:latin typeface="Arial" charset="0"/>
            </a:endParaRP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baseline="0" dirty="0" smtClean="0">
                <a:solidFill>
                  <a:srgbClr val="FFFFFF"/>
                </a:solidFill>
                <a:latin typeface="Arial" charset="0"/>
                <a:cs typeface="Times New Roman" charset="0"/>
              </a:rPr>
              <a:t>Solution Composition: Normality</a:t>
            </a:r>
            <a:endParaRPr lang="en-US" sz="2400" b="1" baseline="0" dirty="0">
              <a:solidFill>
                <a:srgbClr val="FFFFFF"/>
              </a:solidFill>
              <a:latin typeface="Arial" charset="0"/>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Tree>
    <p:extLst>
      <p:ext uri="{BB962C8B-B14F-4D97-AF65-F5344CB8AC3E}">
        <p14:creationId xmlns:p14="http://schemas.microsoft.com/office/powerpoint/2010/main" val="228365176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457200" cy="515938"/>
          </a:xfrm>
          <a:prstGeom prst="rect">
            <a:avLst/>
          </a:prstGeom>
          <a:solidFill>
            <a:srgbClr val="518C26"/>
          </a:solidFill>
          <a:ln>
            <a:noFill/>
          </a:ln>
          <a:effectLst/>
          <a:extLst/>
        </p:spPr>
        <p:txBody>
          <a:bodyPr wrap="none" anchor="ctr"/>
          <a:lstStyle/>
          <a:p>
            <a:pPr algn="ctr"/>
            <a:endParaRPr lang="en-US" sz="2400"/>
          </a:p>
        </p:txBody>
      </p:sp>
      <p:pic>
        <p:nvPicPr>
          <p:cNvPr id="3" name="Picture 2" descr="screenshot_3903.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1324"/>
            <a:ext cx="9144000" cy="566739"/>
          </a:xfrm>
          <a:prstGeom prst="rect">
            <a:avLst/>
          </a:prstGeom>
        </p:spPr>
      </p:pic>
      <p:sp>
        <p:nvSpPr>
          <p:cNvPr id="1045" name="Rectangle 21"/>
          <p:cNvSpPr>
            <a:spLocks noChangeArrowheads="1"/>
          </p:cNvSpPr>
          <p:nvPr userDrawn="1"/>
        </p:nvSpPr>
        <p:spPr bwMode="auto">
          <a:xfrm>
            <a:off x="0" y="6629399"/>
            <a:ext cx="9144000" cy="225425"/>
          </a:xfrm>
          <a:prstGeom prst="rect">
            <a:avLst/>
          </a:prstGeom>
          <a:solidFill>
            <a:srgbClr val="518C26"/>
          </a:solidFill>
          <a:ln>
            <a:noFill/>
          </a:ln>
          <a:effectLst/>
          <a:extLst/>
        </p:spPr>
        <p:txBody>
          <a:bodyPr wrap="none" anchor="ctr"/>
          <a:lstStyle/>
          <a:p>
            <a:endParaRPr lang="en-US"/>
          </a:p>
        </p:txBody>
      </p:sp>
      <p:sp>
        <p:nvSpPr>
          <p:cNvPr id="1026" name="Rectangle 2"/>
          <p:cNvSpPr>
            <a:spLocks noGrp="1" noChangeArrowheads="1"/>
          </p:cNvSpPr>
          <p:nvPr>
            <p:ph type="title"/>
          </p:nvPr>
        </p:nvSpPr>
        <p:spPr bwMode="auto">
          <a:xfrm>
            <a:off x="457200" y="11430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752600"/>
            <a:ext cx="82296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Text Box 13"/>
          <p:cNvSpPr txBox="1">
            <a:spLocks noChangeArrowheads="1"/>
          </p:cNvSpPr>
          <p:nvPr userDrawn="1"/>
        </p:nvSpPr>
        <p:spPr bwMode="auto">
          <a:xfrm>
            <a:off x="457200" y="30163"/>
            <a:ext cx="26066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200" b="0" baseline="0" dirty="0" smtClean="0">
                <a:solidFill>
                  <a:srgbClr val="6F662E"/>
                </a:solidFill>
                <a:latin typeface="Arial" charset="0"/>
              </a:rPr>
              <a:t>Chapter 15 </a:t>
            </a:r>
            <a:endParaRPr lang="en-US" sz="2200" b="0" baseline="0" dirty="0">
              <a:solidFill>
                <a:srgbClr val="6F662E"/>
              </a:solidFill>
              <a:latin typeface="Arial" charset="0"/>
            </a:endParaRPr>
          </a:p>
        </p:txBody>
      </p:sp>
      <p:sp>
        <p:nvSpPr>
          <p:cNvPr id="1040" name="Text Box 16"/>
          <p:cNvSpPr txBox="1">
            <a:spLocks noChangeArrowheads="1"/>
          </p:cNvSpPr>
          <p:nvPr userDrawn="1"/>
        </p:nvSpPr>
        <p:spPr bwMode="auto">
          <a:xfrm>
            <a:off x="457200" y="49212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b="1" baseline="0" dirty="0" smtClean="0">
                <a:solidFill>
                  <a:srgbClr val="FFFFFF"/>
                </a:solidFill>
                <a:latin typeface="Arial" charset="0"/>
                <a:cs typeface="Times New Roman" charset="0"/>
              </a:rPr>
              <a:t>Table of Contents</a:t>
            </a:r>
            <a:endParaRPr lang="en-US" sz="2400" b="1" baseline="0" dirty="0">
              <a:solidFill>
                <a:srgbClr val="FFFFFF"/>
              </a:solidFill>
              <a:latin typeface="Arial" charset="0"/>
              <a:cs typeface="+mn-cs"/>
            </a:endParaRPr>
          </a:p>
        </p:txBody>
      </p:sp>
      <p:sp>
        <p:nvSpPr>
          <p:cNvPr id="1041" name="Rectangle 17"/>
          <p:cNvSpPr>
            <a:spLocks noGrp="1" noChangeArrowheads="1"/>
          </p:cNvSpPr>
          <p:nvPr>
            <p:ph type="ftr" sz="quarter" idx="3"/>
          </p:nvPr>
        </p:nvSpPr>
        <p:spPr bwMode="auto">
          <a:xfrm>
            <a:off x="87313" y="6618288"/>
            <a:ext cx="5867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aseline="0">
                <a:latin typeface="+mn-lt"/>
              </a:defRPr>
            </a:lvl1pPr>
          </a:lstStyle>
          <a:p>
            <a:r>
              <a:rPr lang="en-US" dirty="0"/>
              <a:t>Copyright © </a:t>
            </a:r>
            <a:r>
              <a:rPr lang="en-US" dirty="0" err="1"/>
              <a:t>Cengage</a:t>
            </a:r>
            <a:r>
              <a:rPr lang="en-US" dirty="0"/>
              <a:t> Learning. All rights reserved</a:t>
            </a:r>
          </a:p>
        </p:txBody>
      </p:sp>
      <p:sp>
        <p:nvSpPr>
          <p:cNvPr id="1042" name="Rectangle 18"/>
          <p:cNvSpPr>
            <a:spLocks noGrp="1" noChangeArrowheads="1"/>
          </p:cNvSpPr>
          <p:nvPr>
            <p:ph type="sldNum" sz="quarter" idx="4"/>
          </p:nvPr>
        </p:nvSpPr>
        <p:spPr bwMode="auto">
          <a:xfrm>
            <a:off x="6629400" y="6629400"/>
            <a:ext cx="2438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aseline="0">
                <a:latin typeface="+mn-lt"/>
              </a:defRPr>
            </a:lvl1pPr>
          </a:lstStyle>
          <a:p>
            <a:fld id="{47926A21-7C55-2E43-BE77-D1E75D93BE7E}" type="slidenum">
              <a:rPr lang="en-US"/>
              <a:pPr/>
              <a:t>‹#›</a:t>
            </a:fld>
            <a:endParaRPr lang="en-US"/>
          </a:p>
        </p:txBody>
      </p:sp>
    </p:spTree>
    <p:extLst>
      <p:ext uri="{BB962C8B-B14F-4D97-AF65-F5344CB8AC3E}">
        <p14:creationId xmlns:p14="http://schemas.microsoft.com/office/powerpoint/2010/main" val="287407825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rtl="0" fontAlgn="base">
        <a:spcBef>
          <a:spcPct val="0"/>
        </a:spcBef>
        <a:spcAft>
          <a:spcPct val="0"/>
        </a:spcAft>
        <a:defRPr sz="2400" b="1">
          <a:solidFill>
            <a:srgbClr val="6F662E"/>
          </a:solidFill>
          <a:latin typeface="+mj-lt"/>
          <a:ea typeface="+mj-ea"/>
          <a:cs typeface="+mj-cs"/>
        </a:defRPr>
      </a:lvl1pPr>
      <a:lvl2pPr algn="l" rtl="0" fontAlgn="base">
        <a:spcBef>
          <a:spcPct val="0"/>
        </a:spcBef>
        <a:spcAft>
          <a:spcPct val="0"/>
        </a:spcAft>
        <a:defRPr sz="2400" b="1">
          <a:solidFill>
            <a:srgbClr val="991B1E"/>
          </a:solidFill>
          <a:latin typeface="Arial" charset="0"/>
          <a:ea typeface="ＭＳ Ｐゴシック" charset="0"/>
        </a:defRPr>
      </a:lvl2pPr>
      <a:lvl3pPr algn="l" rtl="0" fontAlgn="base">
        <a:spcBef>
          <a:spcPct val="0"/>
        </a:spcBef>
        <a:spcAft>
          <a:spcPct val="0"/>
        </a:spcAft>
        <a:defRPr sz="2400" b="1">
          <a:solidFill>
            <a:srgbClr val="991B1E"/>
          </a:solidFill>
          <a:latin typeface="Arial" charset="0"/>
          <a:ea typeface="ＭＳ Ｐゴシック" charset="0"/>
        </a:defRPr>
      </a:lvl3pPr>
      <a:lvl4pPr algn="l" rtl="0" fontAlgn="base">
        <a:spcBef>
          <a:spcPct val="0"/>
        </a:spcBef>
        <a:spcAft>
          <a:spcPct val="0"/>
        </a:spcAft>
        <a:defRPr sz="2400" b="1">
          <a:solidFill>
            <a:srgbClr val="991B1E"/>
          </a:solidFill>
          <a:latin typeface="Arial" charset="0"/>
          <a:ea typeface="ＭＳ Ｐゴシック" charset="0"/>
        </a:defRPr>
      </a:lvl4pPr>
      <a:lvl5pPr algn="l" rtl="0" fontAlgn="base">
        <a:spcBef>
          <a:spcPct val="0"/>
        </a:spcBef>
        <a:spcAft>
          <a:spcPct val="0"/>
        </a:spcAft>
        <a:defRPr sz="2400" b="1">
          <a:solidFill>
            <a:srgbClr val="991B1E"/>
          </a:solidFill>
          <a:latin typeface="Arial" charset="0"/>
          <a:ea typeface="ＭＳ Ｐゴシック" charset="0"/>
        </a:defRPr>
      </a:lvl5pPr>
      <a:lvl6pPr marL="457200" algn="l" rtl="0" fontAlgn="base">
        <a:spcBef>
          <a:spcPct val="0"/>
        </a:spcBef>
        <a:spcAft>
          <a:spcPct val="0"/>
        </a:spcAft>
        <a:defRPr sz="2400" b="1">
          <a:solidFill>
            <a:srgbClr val="991B1E"/>
          </a:solidFill>
          <a:latin typeface="Arial" charset="0"/>
          <a:ea typeface="ＭＳ Ｐゴシック" charset="0"/>
        </a:defRPr>
      </a:lvl6pPr>
      <a:lvl7pPr marL="914400" algn="l" rtl="0" fontAlgn="base">
        <a:spcBef>
          <a:spcPct val="0"/>
        </a:spcBef>
        <a:spcAft>
          <a:spcPct val="0"/>
        </a:spcAft>
        <a:defRPr sz="2400" b="1">
          <a:solidFill>
            <a:srgbClr val="991B1E"/>
          </a:solidFill>
          <a:latin typeface="Arial" charset="0"/>
          <a:ea typeface="ＭＳ Ｐゴシック" charset="0"/>
        </a:defRPr>
      </a:lvl7pPr>
      <a:lvl8pPr marL="1371600" algn="l" rtl="0" fontAlgn="base">
        <a:spcBef>
          <a:spcPct val="0"/>
        </a:spcBef>
        <a:spcAft>
          <a:spcPct val="0"/>
        </a:spcAft>
        <a:defRPr sz="2400" b="1">
          <a:solidFill>
            <a:srgbClr val="991B1E"/>
          </a:solidFill>
          <a:latin typeface="Arial" charset="0"/>
          <a:ea typeface="ＭＳ Ｐゴシック" charset="0"/>
        </a:defRPr>
      </a:lvl8pPr>
      <a:lvl9pPr marL="1828800" algn="l" rtl="0" fontAlgn="base">
        <a:spcBef>
          <a:spcPct val="0"/>
        </a:spcBef>
        <a:spcAft>
          <a:spcPct val="0"/>
        </a:spcAft>
        <a:defRPr sz="2400" b="1">
          <a:solidFill>
            <a:srgbClr val="991B1E"/>
          </a:solidFill>
          <a:latin typeface="Arial" charset="0"/>
          <a:ea typeface="ＭＳ Ｐゴシック"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2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8.xml"/><Relationship Id="rId3" Type="http://schemas.openxmlformats.org/officeDocument/2006/relationships/image" Target="../media/image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9.xml"/><Relationship Id="rId3" Type="http://schemas.openxmlformats.org/officeDocument/2006/relationships/image" Target="../media/image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5.emf"/><Relationship Id="rId6" Type="http://schemas.openxmlformats.org/officeDocument/2006/relationships/oleObject" Target="../embeddings/oleObject2.bin"/><Relationship Id="rId7"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4" name="Rectangle 6"/>
          <p:cNvSpPr>
            <a:spLocks noGrp="1" noChangeArrowheads="1"/>
          </p:cNvSpPr>
          <p:nvPr>
            <p:ph type="ctrTitle"/>
          </p:nvPr>
        </p:nvSpPr>
        <p:spPr/>
        <p:txBody>
          <a:bodyPr/>
          <a:lstStyle/>
          <a:p>
            <a:pPr eaLnBrk="1" hangingPunct="1">
              <a:defRPr/>
            </a:pPr>
            <a:r>
              <a:rPr lang="en-US" dirty="0" smtClean="0">
                <a:cs typeface="+mj-cs"/>
              </a:rPr>
              <a:t>Chapter 15</a:t>
            </a:r>
            <a:endParaRPr lang="en-US" sz="2000" dirty="0" smtClean="0">
              <a:cs typeface="+mj-cs"/>
            </a:endParaRPr>
          </a:p>
        </p:txBody>
      </p:sp>
      <p:sp>
        <p:nvSpPr>
          <p:cNvPr id="191495" name="Rectangle 7"/>
          <p:cNvSpPr>
            <a:spLocks noGrp="1" noChangeArrowheads="1"/>
          </p:cNvSpPr>
          <p:nvPr>
            <p:ph type="subTitle" idx="1"/>
          </p:nvPr>
        </p:nvSpPr>
        <p:spPr/>
        <p:txBody>
          <a:bodyPr/>
          <a:lstStyle/>
          <a:p>
            <a:r>
              <a:rPr lang="en-US" dirty="0"/>
              <a:t>Solutions</a:t>
            </a:r>
            <a:endParaRPr lang="en-US" dirty="0">
              <a:solidFill>
                <a:srgbClr val="FF0000"/>
              </a:solidFill>
            </a:endParaRPr>
          </a:p>
        </p:txBody>
      </p:sp>
    </p:spTree>
    <p:extLst>
      <p:ext uri="{BB962C8B-B14F-4D97-AF65-F5344CB8AC3E}">
        <p14:creationId xmlns:p14="http://schemas.microsoft.com/office/powerpoint/2010/main" val="12430546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1" name="Rectangle 3"/>
          <p:cNvSpPr>
            <a:spLocks noGrp="1" noChangeArrowheads="1"/>
          </p:cNvSpPr>
          <p:nvPr>
            <p:ph type="title"/>
          </p:nvPr>
        </p:nvSpPr>
        <p:spPr/>
        <p:txBody>
          <a:bodyPr/>
          <a:lstStyle/>
          <a:p>
            <a:r>
              <a:rPr lang="en-US"/>
              <a:t>Concentration of Ions</a:t>
            </a:r>
          </a:p>
        </p:txBody>
      </p:sp>
      <p:sp>
        <p:nvSpPr>
          <p:cNvPr id="232450" name="Rectangle 2"/>
          <p:cNvSpPr>
            <a:spLocks noGrp="1" noChangeArrowheads="1"/>
          </p:cNvSpPr>
          <p:nvPr>
            <p:ph idx="1"/>
          </p:nvPr>
        </p:nvSpPr>
        <p:spPr>
          <a:xfrm>
            <a:off x="533400" y="1676400"/>
            <a:ext cx="7239000" cy="2570163"/>
          </a:xfrm>
        </p:spPr>
        <p:txBody>
          <a:bodyPr/>
          <a:lstStyle/>
          <a:p>
            <a:pPr marL="533400" indent="-533400"/>
            <a:r>
              <a:rPr lang="en-US" sz="2800"/>
              <a:t>For a 0.25 </a:t>
            </a:r>
            <a:r>
              <a:rPr lang="en-US" sz="2800" i="1"/>
              <a:t>M</a:t>
            </a:r>
            <a:r>
              <a:rPr lang="en-US" sz="2800"/>
              <a:t> CaCl</a:t>
            </a:r>
            <a:r>
              <a:rPr lang="en-US" sz="2800" baseline="-25000"/>
              <a:t>2</a:t>
            </a:r>
            <a:r>
              <a:rPr lang="en-US" sz="2800"/>
              <a:t> solution:</a:t>
            </a:r>
          </a:p>
          <a:p>
            <a:pPr marL="533400" indent="-533400">
              <a:buFontTx/>
              <a:buNone/>
            </a:pPr>
            <a:r>
              <a:rPr lang="en-US" sz="2800"/>
              <a:t>		CaCl</a:t>
            </a:r>
            <a:r>
              <a:rPr lang="en-US" sz="2800" baseline="-25000"/>
              <a:t>2</a:t>
            </a:r>
            <a:r>
              <a:rPr lang="en-US" sz="2800"/>
              <a:t> </a:t>
            </a:r>
            <a:r>
              <a:rPr lang="en-US" sz="2800">
                <a:cs typeface="Arial" charset="0"/>
              </a:rPr>
              <a:t>→ Ca</a:t>
            </a:r>
            <a:r>
              <a:rPr lang="en-US" sz="2800" baseline="30000">
                <a:cs typeface="Arial" charset="0"/>
              </a:rPr>
              <a:t>2+</a:t>
            </a:r>
            <a:r>
              <a:rPr lang="en-US" sz="2800">
                <a:cs typeface="Arial" charset="0"/>
              </a:rPr>
              <a:t> + 2Cl</a:t>
            </a:r>
            <a:r>
              <a:rPr lang="en-US" sz="2800" baseline="30000">
                <a:cs typeface="Arial" charset="0"/>
              </a:rPr>
              <a:t>–</a:t>
            </a:r>
          </a:p>
          <a:p>
            <a:pPr marL="914400" lvl="1" indent="-457200">
              <a:buFont typeface="Wingdings" charset="0"/>
              <a:buChar char="§"/>
            </a:pPr>
            <a:endParaRPr lang="en-US" sz="2800"/>
          </a:p>
          <a:p>
            <a:pPr marL="914400" lvl="1" indent="-457200">
              <a:buFont typeface="Wingdings" charset="0"/>
              <a:buChar char="§"/>
            </a:pPr>
            <a:r>
              <a:rPr lang="en-US" sz="2800"/>
              <a:t>Ca</a:t>
            </a:r>
            <a:r>
              <a:rPr lang="en-US" sz="2800" baseline="30000"/>
              <a:t>2+</a:t>
            </a:r>
            <a:r>
              <a:rPr lang="en-US" sz="2800"/>
              <a:t>:  1 </a:t>
            </a:r>
            <a:r>
              <a:rPr lang="en-US" sz="2800">
                <a:cs typeface="Arial" charset="0"/>
              </a:rPr>
              <a:t>× 0.25 </a:t>
            </a:r>
            <a:r>
              <a:rPr lang="en-US" sz="2800" i="1">
                <a:cs typeface="Arial" charset="0"/>
              </a:rPr>
              <a:t>M</a:t>
            </a:r>
            <a:r>
              <a:rPr lang="en-US" sz="2800">
                <a:cs typeface="Arial" charset="0"/>
              </a:rPr>
              <a:t> = 0.25 </a:t>
            </a:r>
            <a:r>
              <a:rPr lang="en-US" sz="2800" i="1">
                <a:cs typeface="Arial" charset="0"/>
              </a:rPr>
              <a:t>M</a:t>
            </a:r>
            <a:r>
              <a:rPr lang="en-US" sz="2800">
                <a:cs typeface="Arial" charset="0"/>
              </a:rPr>
              <a:t> Ca</a:t>
            </a:r>
            <a:r>
              <a:rPr lang="en-US" sz="2800" baseline="30000">
                <a:cs typeface="Arial" charset="0"/>
              </a:rPr>
              <a:t>2+</a:t>
            </a:r>
            <a:endParaRPr lang="en-US" sz="2800"/>
          </a:p>
          <a:p>
            <a:pPr marL="914400" lvl="1" indent="-457200">
              <a:buFont typeface="Wingdings" charset="0"/>
              <a:buChar char="§"/>
            </a:pPr>
            <a:r>
              <a:rPr lang="en-US" sz="2800">
                <a:cs typeface="Arial" charset="0"/>
              </a:rPr>
              <a:t>Cl</a:t>
            </a:r>
            <a:r>
              <a:rPr lang="en-US" sz="2800" baseline="30000">
                <a:cs typeface="Arial" charset="0"/>
              </a:rPr>
              <a:t>–</a:t>
            </a:r>
            <a:r>
              <a:rPr lang="en-US" sz="2800"/>
              <a:t>:  2 </a:t>
            </a:r>
            <a:r>
              <a:rPr lang="en-US" sz="2800">
                <a:cs typeface="Arial" charset="0"/>
              </a:rPr>
              <a:t>× 0.25 </a:t>
            </a:r>
            <a:r>
              <a:rPr lang="en-US" sz="2800" i="1">
                <a:cs typeface="Arial" charset="0"/>
              </a:rPr>
              <a:t>M</a:t>
            </a:r>
            <a:r>
              <a:rPr lang="en-US" sz="2800">
                <a:cs typeface="Arial" charset="0"/>
              </a:rPr>
              <a:t> = 0.50 </a:t>
            </a:r>
            <a:r>
              <a:rPr lang="en-US" sz="2800" i="1">
                <a:cs typeface="Arial" charset="0"/>
              </a:rPr>
              <a:t>M </a:t>
            </a:r>
            <a:r>
              <a:rPr lang="en-US" sz="2800">
                <a:cs typeface="Arial" charset="0"/>
              </a:rPr>
              <a:t>Cl</a:t>
            </a:r>
            <a:r>
              <a:rPr lang="en-US" sz="2800" baseline="30000">
                <a:cs typeface="Arial" charset="0"/>
              </a:rPr>
              <a:t>–</a:t>
            </a:r>
            <a:r>
              <a:rPr lang="en-US" sz="2800"/>
              <a:t>.</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BB19CC32-CA52-664F-8945-746B28DFD4C5}" type="slidenum">
              <a:rPr lang="en-US"/>
              <a:pPr/>
              <a:t>10</a:t>
            </a:fld>
            <a:endParaRPr lang="en-US"/>
          </a:p>
        </p:txBody>
      </p:sp>
    </p:spTree>
    <p:extLst>
      <p:ext uri="{BB962C8B-B14F-4D97-AF65-F5344CB8AC3E}">
        <p14:creationId xmlns:p14="http://schemas.microsoft.com/office/powerpoint/2010/main" val="3503787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1524000" y="1143000"/>
            <a:ext cx="7239000" cy="533400"/>
          </a:xfrm>
        </p:spPr>
        <p:txBody>
          <a:bodyPr/>
          <a:lstStyle/>
          <a:p>
            <a:r>
              <a:rPr lang="en-US"/>
              <a:t>Concept Check</a:t>
            </a:r>
          </a:p>
        </p:txBody>
      </p:sp>
      <p:sp>
        <p:nvSpPr>
          <p:cNvPr id="234499" name="Rectangle 3"/>
          <p:cNvSpPr>
            <a:spLocks noGrp="1" noChangeArrowheads="1"/>
          </p:cNvSpPr>
          <p:nvPr>
            <p:ph idx="1"/>
          </p:nvPr>
        </p:nvSpPr>
        <p:spPr>
          <a:xfrm>
            <a:off x="228600" y="2133600"/>
            <a:ext cx="8229600" cy="4022725"/>
          </a:xfrm>
        </p:spPr>
        <p:txBody>
          <a:bodyPr/>
          <a:lstStyle/>
          <a:p>
            <a:pPr marL="744538" indent="1588">
              <a:buFontTx/>
              <a:buNone/>
            </a:pPr>
            <a:r>
              <a:rPr lang="en-US" sz="2800"/>
              <a:t>Which of the following solutions contains</a:t>
            </a:r>
            <a:br>
              <a:rPr lang="en-US" sz="2800"/>
            </a:br>
            <a:r>
              <a:rPr lang="en-US" sz="2800"/>
              <a:t>the </a:t>
            </a:r>
            <a:r>
              <a:rPr lang="en-US" sz="2800">
                <a:solidFill>
                  <a:srgbClr val="0000FF"/>
                </a:solidFill>
              </a:rPr>
              <a:t>greatest</a:t>
            </a:r>
            <a:r>
              <a:rPr lang="en-US" sz="2800"/>
              <a:t> number of ions?</a:t>
            </a:r>
          </a:p>
          <a:p>
            <a:pPr marL="744538" indent="1588">
              <a:buFontTx/>
              <a:buNone/>
            </a:pPr>
            <a:endParaRPr lang="en-US" sz="2800"/>
          </a:p>
          <a:p>
            <a:pPr marL="1765300" lvl="1" indent="-457200">
              <a:buFontTx/>
              <a:buAutoNum type="alphaLcParenR"/>
            </a:pPr>
            <a:r>
              <a:rPr lang="en-US" sz="2800"/>
              <a:t> 400.0 mL of 0.10 M NaCl.</a:t>
            </a:r>
          </a:p>
          <a:p>
            <a:pPr marL="1765300" lvl="1" indent="-457200">
              <a:buFontTx/>
              <a:buAutoNum type="alphaLcParenR"/>
            </a:pPr>
            <a:r>
              <a:rPr lang="en-US" sz="2800"/>
              <a:t> 300.0 mL of 0.10 M CaCl</a:t>
            </a:r>
            <a:r>
              <a:rPr lang="en-US" sz="2800" baseline="-25000"/>
              <a:t>2</a:t>
            </a:r>
            <a:r>
              <a:rPr lang="en-US" sz="2800"/>
              <a:t>.</a:t>
            </a:r>
          </a:p>
          <a:p>
            <a:pPr marL="1765300" lvl="1" indent="-457200">
              <a:buFontTx/>
              <a:buAutoNum type="alphaLcParenR"/>
            </a:pPr>
            <a:r>
              <a:rPr lang="en-US" sz="2800"/>
              <a:t> 200.0 mL of 0.10 M FeCl</a:t>
            </a:r>
            <a:r>
              <a:rPr lang="en-US" sz="2800" baseline="-25000"/>
              <a:t>3</a:t>
            </a:r>
            <a:r>
              <a:rPr lang="en-US" sz="2800"/>
              <a:t>.</a:t>
            </a:r>
          </a:p>
          <a:p>
            <a:pPr marL="1765300" lvl="1" indent="-457200">
              <a:buFontTx/>
              <a:buAutoNum type="alphaLcParenR"/>
            </a:pPr>
            <a:r>
              <a:rPr lang="en-US" sz="2800"/>
              <a:t> 800.0 mL of 0.10 M sucrose.</a:t>
            </a:r>
          </a:p>
          <a:p>
            <a:pPr marL="744538" indent="1588">
              <a:buFontTx/>
              <a:buNone/>
            </a:pPr>
            <a:endParaRPr lang="en-US" sz="2800"/>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046B5461-942F-D847-AE3F-9F841CD04150}" type="slidenum">
              <a:rPr lang="en-US"/>
              <a:pPr/>
              <a:t>11</a:t>
            </a:fld>
            <a:endParaRPr lang="en-US"/>
          </a:p>
        </p:txBody>
      </p:sp>
      <p:pic>
        <p:nvPicPr>
          <p:cNvPr id="234500"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234501" name="Rectangle 5"/>
          <p:cNvSpPr>
            <a:spLocks noChangeArrowheads="1"/>
          </p:cNvSpPr>
          <p:nvPr/>
        </p:nvSpPr>
        <p:spPr bwMode="auto">
          <a:xfrm>
            <a:off x="1524000" y="4114800"/>
            <a:ext cx="48768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131183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7" name="Rectangle 3"/>
          <p:cNvSpPr>
            <a:spLocks noGrp="1" noChangeArrowheads="1"/>
          </p:cNvSpPr>
          <p:nvPr>
            <p:ph type="title"/>
          </p:nvPr>
        </p:nvSpPr>
        <p:spPr/>
        <p:txBody>
          <a:bodyPr/>
          <a:lstStyle/>
          <a:p>
            <a:r>
              <a:rPr lang="en-US" i="1"/>
              <a:t>Let</a:t>
            </a:r>
            <a:r>
              <a:rPr lang="ja-JP" altLang="en-US" i="1">
                <a:latin typeface="Arial"/>
              </a:rPr>
              <a:t>’</a:t>
            </a:r>
            <a:r>
              <a:rPr lang="en-US" i="1"/>
              <a:t>s Think About It</a:t>
            </a:r>
          </a:p>
        </p:txBody>
      </p:sp>
      <p:sp>
        <p:nvSpPr>
          <p:cNvPr id="236546" name="Rectangle 2"/>
          <p:cNvSpPr>
            <a:spLocks noGrp="1" noChangeArrowheads="1"/>
          </p:cNvSpPr>
          <p:nvPr>
            <p:ph idx="1"/>
          </p:nvPr>
        </p:nvSpPr>
        <p:spPr>
          <a:xfrm>
            <a:off x="533400" y="1676400"/>
            <a:ext cx="7772400" cy="3879850"/>
          </a:xfrm>
        </p:spPr>
        <p:txBody>
          <a:bodyPr/>
          <a:lstStyle/>
          <a:p>
            <a:pPr marL="533400" indent="-533400"/>
            <a:r>
              <a:rPr lang="en-US" sz="2800" b="1"/>
              <a:t>Where are we going?</a:t>
            </a:r>
          </a:p>
          <a:p>
            <a:pPr marL="914400" lvl="1" indent="-457200">
              <a:buFont typeface="Wingdings" charset="0"/>
              <a:buChar char="§"/>
            </a:pPr>
            <a:r>
              <a:rPr lang="en-US"/>
              <a:t>To find the solution that contains the greatest number of moles of ions. </a:t>
            </a:r>
          </a:p>
          <a:p>
            <a:pPr marL="533400" indent="-533400"/>
            <a:r>
              <a:rPr lang="en-US" sz="2800" b="1"/>
              <a:t>How do we get there?</a:t>
            </a:r>
          </a:p>
          <a:p>
            <a:pPr marL="914400" lvl="1" indent="-457200">
              <a:buFont typeface="Wingdings" charset="0"/>
              <a:buChar char="§"/>
            </a:pPr>
            <a:r>
              <a:rPr lang="en-US"/>
              <a:t>Draw molecular level pictures showing each solution. Think about relative numbers of ions.</a:t>
            </a:r>
          </a:p>
          <a:p>
            <a:pPr marL="914400" lvl="1" indent="-457200">
              <a:buFont typeface="Wingdings" charset="0"/>
              <a:buChar char="§"/>
            </a:pPr>
            <a:r>
              <a:rPr lang="en-US"/>
              <a:t>How many moles of each ion are in each solution?</a:t>
            </a:r>
          </a:p>
          <a:p>
            <a:pPr marL="914400" lvl="1" indent="-457200"/>
            <a:endParaRPr lang="en-US"/>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6C7C9972-C46B-EA4A-A846-9BA4C1D33380}" type="slidenum">
              <a:rPr lang="en-US"/>
              <a:pPr/>
              <a:t>12</a:t>
            </a:fld>
            <a:endParaRPr lang="en-US"/>
          </a:p>
        </p:txBody>
      </p:sp>
    </p:spTree>
    <p:extLst>
      <p:ext uri="{BB962C8B-B14F-4D97-AF65-F5344CB8AC3E}">
        <p14:creationId xmlns:p14="http://schemas.microsoft.com/office/powerpoint/2010/main" val="222381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5" name="Rectangle 3"/>
          <p:cNvSpPr>
            <a:spLocks noGrp="1" noChangeArrowheads="1"/>
          </p:cNvSpPr>
          <p:nvPr>
            <p:ph type="title"/>
          </p:nvPr>
        </p:nvSpPr>
        <p:spPr/>
        <p:txBody>
          <a:bodyPr/>
          <a:lstStyle/>
          <a:p>
            <a:r>
              <a:rPr lang="en-US"/>
              <a:t>Notice</a:t>
            </a:r>
          </a:p>
        </p:txBody>
      </p:sp>
      <p:sp>
        <p:nvSpPr>
          <p:cNvPr id="238594" name="Rectangle 2"/>
          <p:cNvSpPr>
            <a:spLocks noGrp="1" noChangeArrowheads="1"/>
          </p:cNvSpPr>
          <p:nvPr>
            <p:ph idx="1"/>
          </p:nvPr>
        </p:nvSpPr>
        <p:spPr>
          <a:xfrm>
            <a:off x="533400" y="1676400"/>
            <a:ext cx="7239000" cy="3338513"/>
          </a:xfrm>
        </p:spPr>
        <p:txBody>
          <a:bodyPr/>
          <a:lstStyle/>
          <a:p>
            <a:pPr marL="533400" indent="-533400"/>
            <a:r>
              <a:rPr lang="en-US" sz="2800"/>
              <a:t>The solution with the greatest number of ions is not necessarily the one in which:</a:t>
            </a:r>
          </a:p>
          <a:p>
            <a:pPr marL="914400" lvl="1" indent="-457200">
              <a:buFont typeface="Wingdings" charset="0"/>
              <a:buChar char="§"/>
            </a:pPr>
            <a:r>
              <a:rPr lang="en-US" sz="2800"/>
              <a:t>the volume of the solution is the largest.</a:t>
            </a:r>
          </a:p>
          <a:p>
            <a:pPr marL="914400" lvl="1" indent="-457200">
              <a:buFont typeface="Wingdings" charset="0"/>
              <a:buChar char="§"/>
            </a:pPr>
            <a:r>
              <a:rPr lang="en-US" sz="2800"/>
              <a:t>the formula unit has the greatest number of ions.</a:t>
            </a:r>
          </a:p>
          <a:p>
            <a:pPr marL="914400" lvl="1" indent="-457200"/>
            <a:endParaRPr lang="en-US" sz="2800"/>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29742AAD-138C-694C-8FC4-6E1AA5322DA7}" type="slidenum">
              <a:rPr lang="en-US"/>
              <a:pPr/>
              <a:t>13</a:t>
            </a:fld>
            <a:endParaRPr lang="en-US"/>
          </a:p>
        </p:txBody>
      </p:sp>
    </p:spTree>
    <p:extLst>
      <p:ext uri="{BB962C8B-B14F-4D97-AF65-F5344CB8AC3E}">
        <p14:creationId xmlns:p14="http://schemas.microsoft.com/office/powerpoint/2010/main" val="10934187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7" name="Rectangle 3"/>
          <p:cNvSpPr>
            <a:spLocks noGrp="1" noChangeArrowheads="1"/>
          </p:cNvSpPr>
          <p:nvPr>
            <p:ph type="title"/>
          </p:nvPr>
        </p:nvSpPr>
        <p:spPr/>
        <p:txBody>
          <a:bodyPr/>
          <a:lstStyle/>
          <a:p>
            <a:r>
              <a:rPr lang="en-US"/>
              <a:t>Standard Solution</a:t>
            </a:r>
          </a:p>
        </p:txBody>
      </p:sp>
      <p:sp>
        <p:nvSpPr>
          <p:cNvPr id="246786" name="Rectangle 2"/>
          <p:cNvSpPr>
            <a:spLocks noGrp="1" noChangeArrowheads="1"/>
          </p:cNvSpPr>
          <p:nvPr>
            <p:ph idx="1"/>
          </p:nvPr>
        </p:nvSpPr>
        <p:spPr>
          <a:xfrm>
            <a:off x="533400" y="1676400"/>
            <a:ext cx="7239000" cy="946150"/>
          </a:xfrm>
        </p:spPr>
        <p:txBody>
          <a:bodyPr/>
          <a:lstStyle/>
          <a:p>
            <a:pPr marL="533400" indent="-533400"/>
            <a:r>
              <a:rPr lang="en-US" sz="2800">
                <a:cs typeface="Times New Roman" charset="0"/>
              </a:rPr>
              <a:t>A solution whose concentration is accurately known.</a:t>
            </a:r>
            <a:endParaRPr lang="en-US" sz="2800"/>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654FCD85-DE36-0D4E-B86D-9AB6B1712FA2}" type="slidenum">
              <a:rPr lang="en-US"/>
              <a:pPr/>
              <a:t>14</a:t>
            </a:fld>
            <a:endParaRPr lang="en-US"/>
          </a:p>
        </p:txBody>
      </p:sp>
    </p:spTree>
    <p:extLst>
      <p:ext uri="{BB962C8B-B14F-4D97-AF65-F5344CB8AC3E}">
        <p14:creationId xmlns:p14="http://schemas.microsoft.com/office/powerpoint/2010/main" val="32438238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9" name="Rectangle 3"/>
          <p:cNvSpPr>
            <a:spLocks noGrp="1" noChangeArrowheads="1"/>
          </p:cNvSpPr>
          <p:nvPr>
            <p:ph type="title"/>
          </p:nvPr>
        </p:nvSpPr>
        <p:spPr/>
        <p:txBody>
          <a:bodyPr/>
          <a:lstStyle/>
          <a:p>
            <a:r>
              <a:rPr lang="en-US" dirty="0" smtClean="0"/>
              <a:t>To </a:t>
            </a:r>
            <a:r>
              <a:rPr lang="en-US" dirty="0"/>
              <a:t>Make a Standard Solution</a:t>
            </a:r>
          </a:p>
        </p:txBody>
      </p:sp>
      <p:sp>
        <p:nvSpPr>
          <p:cNvPr id="249858" name="Rectangle 2"/>
          <p:cNvSpPr>
            <a:spLocks noGrp="1" noChangeArrowheads="1"/>
          </p:cNvSpPr>
          <p:nvPr>
            <p:ph idx="1"/>
          </p:nvPr>
        </p:nvSpPr>
        <p:spPr>
          <a:xfrm>
            <a:off x="533400" y="1676400"/>
            <a:ext cx="7239000" cy="1717393"/>
          </a:xfrm>
        </p:spPr>
        <p:txBody>
          <a:bodyPr/>
          <a:lstStyle/>
          <a:p>
            <a:pPr marL="533400" indent="-533400"/>
            <a:r>
              <a:rPr lang="en-US" dirty="0"/>
              <a:t>Weigh out a sample of solute</a:t>
            </a:r>
            <a:r>
              <a:rPr lang="en-US" dirty="0">
                <a:cs typeface="Times New Roman" charset="0"/>
              </a:rPr>
              <a:t>.</a:t>
            </a:r>
          </a:p>
          <a:p>
            <a:pPr marL="533400" indent="-533400"/>
            <a:r>
              <a:rPr lang="en-US" dirty="0"/>
              <a:t>Transfer to a volumetric flask.</a:t>
            </a:r>
          </a:p>
          <a:p>
            <a:pPr marL="533400" indent="-533400"/>
            <a:r>
              <a:rPr lang="en-US" dirty="0"/>
              <a:t>Add enough solvent to </a:t>
            </a:r>
            <a:r>
              <a:rPr lang="en-US" dirty="0" smtClean="0"/>
              <a:t>bring the volume to the mark </a:t>
            </a:r>
            <a:r>
              <a:rPr lang="en-US" dirty="0"/>
              <a:t>on flask.</a:t>
            </a:r>
            <a:endParaRPr lang="en-US" sz="2800" dirty="0">
              <a:solidFill>
                <a:srgbClr val="FF0000"/>
              </a:solidFill>
            </a:endParaRP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9C89E828-A4F8-CD4A-99FE-F3F16219C3AF}" type="slidenum">
              <a:rPr lang="en-US"/>
              <a:pPr/>
              <a:t>15</a:t>
            </a:fld>
            <a:endParaRPr lang="en-US"/>
          </a:p>
        </p:txBody>
      </p:sp>
      <p:pic>
        <p:nvPicPr>
          <p:cNvPr id="2" name="Picture 1" descr="15p368_f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271" y="3330456"/>
            <a:ext cx="6990413" cy="3220248"/>
          </a:xfrm>
          <a:prstGeom prst="rect">
            <a:avLst/>
          </a:prstGeom>
        </p:spPr>
      </p:pic>
    </p:spTree>
    <p:extLst>
      <p:ext uri="{BB962C8B-B14F-4D97-AF65-F5344CB8AC3E}">
        <p14:creationId xmlns:p14="http://schemas.microsoft.com/office/powerpoint/2010/main" val="34180117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idx="1"/>
          </p:nvPr>
        </p:nvSpPr>
        <p:spPr>
          <a:xfrm>
            <a:off x="533400" y="1676400"/>
            <a:ext cx="7239000" cy="4705350"/>
          </a:xfrm>
        </p:spPr>
        <p:txBody>
          <a:bodyPr/>
          <a:lstStyle/>
          <a:p>
            <a:pPr marL="533400" indent="-533400"/>
            <a:r>
              <a:rPr lang="en-US" sz="2800"/>
              <a:t>The process of adding water to a concentrated or</a:t>
            </a:r>
            <a:r>
              <a:rPr lang="en-US"/>
              <a:t> </a:t>
            </a:r>
            <a:r>
              <a:rPr lang="en-US" sz="2800"/>
              <a:t>stock solution to achieve the molarity desired for a particular solution.</a:t>
            </a:r>
          </a:p>
          <a:p>
            <a:pPr marL="533400" indent="-533400"/>
            <a:r>
              <a:rPr lang="en-US" sz="2800"/>
              <a:t>Dilution with water does not alter the numbers of moles of solute present.</a:t>
            </a:r>
          </a:p>
          <a:p>
            <a:pPr marL="533400" indent="-533400"/>
            <a:r>
              <a:rPr lang="en-US" sz="2800"/>
              <a:t>Moles of solute before dilution = moles of solute after dilution</a:t>
            </a:r>
          </a:p>
          <a:p>
            <a:pPr marL="533400" indent="-533400">
              <a:buFontTx/>
              <a:buNone/>
            </a:pPr>
            <a:r>
              <a:rPr lang="en-US" sz="2800"/>
              <a:t>				</a:t>
            </a:r>
            <a:r>
              <a:rPr lang="en-US" sz="2800" i="1">
                <a:solidFill>
                  <a:srgbClr val="0000FF"/>
                </a:solidFill>
              </a:rPr>
              <a:t>M</a:t>
            </a:r>
            <a:r>
              <a:rPr lang="en-US" sz="2800" baseline="-25000">
                <a:solidFill>
                  <a:srgbClr val="0000FF"/>
                </a:solidFill>
              </a:rPr>
              <a:t>1</a:t>
            </a:r>
            <a:r>
              <a:rPr lang="en-US" sz="2800" i="1">
                <a:solidFill>
                  <a:srgbClr val="0000FF"/>
                </a:solidFill>
              </a:rPr>
              <a:t>V</a:t>
            </a:r>
            <a:r>
              <a:rPr lang="en-US" sz="2800" baseline="-25000">
                <a:solidFill>
                  <a:srgbClr val="0000FF"/>
                </a:solidFill>
              </a:rPr>
              <a:t>1</a:t>
            </a:r>
            <a:r>
              <a:rPr lang="en-US" sz="2800">
                <a:solidFill>
                  <a:srgbClr val="0000FF"/>
                </a:solidFill>
              </a:rPr>
              <a:t> = </a:t>
            </a:r>
            <a:r>
              <a:rPr lang="en-US" sz="2800" i="1">
                <a:solidFill>
                  <a:srgbClr val="0000FF"/>
                </a:solidFill>
              </a:rPr>
              <a:t>M</a:t>
            </a:r>
            <a:r>
              <a:rPr lang="en-US" sz="2800" baseline="-25000">
                <a:solidFill>
                  <a:srgbClr val="0000FF"/>
                </a:solidFill>
              </a:rPr>
              <a:t>2</a:t>
            </a:r>
            <a:r>
              <a:rPr lang="en-US" sz="2800" i="1">
                <a:solidFill>
                  <a:srgbClr val="0000FF"/>
                </a:solidFill>
              </a:rPr>
              <a:t>V</a:t>
            </a:r>
            <a:r>
              <a:rPr lang="en-US" sz="2800" baseline="-25000">
                <a:solidFill>
                  <a:srgbClr val="0000FF"/>
                </a:solidFill>
              </a:rPr>
              <a:t>2</a:t>
            </a:r>
          </a:p>
          <a:p>
            <a:pPr marL="914400" lvl="1" indent="-457200"/>
            <a:endParaRPr lang="en-US" sz="2800"/>
          </a:p>
        </p:txBody>
      </p:sp>
      <p:sp>
        <p:nvSpPr>
          <p:cNvPr id="3" name="Footer Placeholder 3"/>
          <p:cNvSpPr>
            <a:spLocks noGrp="1"/>
          </p:cNvSpPr>
          <p:nvPr>
            <p:ph type="ftr" sz="quarter" idx="10"/>
          </p:nvPr>
        </p:nvSpPr>
        <p:spPr/>
        <p:txBody>
          <a:bodyPr/>
          <a:lstStyle/>
          <a:p>
            <a:r>
              <a:rPr lang="en-US"/>
              <a:t>Copyright © Cengage Learning. All rights reserved</a:t>
            </a:r>
          </a:p>
        </p:txBody>
      </p:sp>
      <p:sp>
        <p:nvSpPr>
          <p:cNvPr id="4" name="Slide Number Placeholder 4"/>
          <p:cNvSpPr>
            <a:spLocks noGrp="1"/>
          </p:cNvSpPr>
          <p:nvPr>
            <p:ph type="sldNum" sz="quarter" idx="11"/>
          </p:nvPr>
        </p:nvSpPr>
        <p:spPr/>
        <p:txBody>
          <a:bodyPr/>
          <a:lstStyle/>
          <a:p>
            <a:fld id="{0FA15189-4025-CF4F-BCE1-B52EF0EB0A1D}" type="slidenum">
              <a:rPr lang="en-US"/>
              <a:pPr/>
              <a:t>16</a:t>
            </a:fld>
            <a:endParaRPr lang="en-US"/>
          </a:p>
        </p:txBody>
      </p:sp>
    </p:spTree>
    <p:extLst>
      <p:ext uri="{BB962C8B-B14F-4D97-AF65-F5344CB8AC3E}">
        <p14:creationId xmlns:p14="http://schemas.microsoft.com/office/powerpoint/2010/main" val="24092820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15p371_f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730" y="2026723"/>
            <a:ext cx="4285070" cy="4351795"/>
          </a:xfrm>
          <a:prstGeom prst="rect">
            <a:avLst/>
          </a:prstGeom>
        </p:spPr>
      </p:pic>
      <p:sp>
        <p:nvSpPr>
          <p:cNvPr id="107523" name="Rectangle 3"/>
          <p:cNvSpPr>
            <a:spLocks noGrp="1" noChangeArrowheads="1"/>
          </p:cNvSpPr>
          <p:nvPr>
            <p:ph type="title"/>
          </p:nvPr>
        </p:nvSpPr>
        <p:spPr/>
        <p:txBody>
          <a:bodyPr/>
          <a:lstStyle/>
          <a:p>
            <a:r>
              <a:rPr lang="en-US" dirty="0" smtClean="0"/>
              <a:t>Diluting </a:t>
            </a:r>
            <a:r>
              <a:rPr lang="en-US" dirty="0"/>
              <a:t>a Solution</a:t>
            </a:r>
          </a:p>
        </p:txBody>
      </p:sp>
      <p:sp>
        <p:nvSpPr>
          <p:cNvPr id="107522" name="Rectangle 2"/>
          <p:cNvSpPr>
            <a:spLocks noGrp="1" noChangeArrowheads="1"/>
          </p:cNvSpPr>
          <p:nvPr>
            <p:ph idx="1"/>
          </p:nvPr>
        </p:nvSpPr>
        <p:spPr>
          <a:xfrm>
            <a:off x="533400" y="1676400"/>
            <a:ext cx="4876800" cy="2443746"/>
          </a:xfrm>
        </p:spPr>
        <p:txBody>
          <a:bodyPr/>
          <a:lstStyle/>
          <a:p>
            <a:pPr marL="533400" indent="-533400"/>
            <a:r>
              <a:rPr lang="en-US" dirty="0">
                <a:cs typeface="Times New Roman" charset="0"/>
              </a:rPr>
              <a:t>Transfer a measured amount of original solution to a flask containing some water</a:t>
            </a:r>
            <a:r>
              <a:rPr lang="en-US" sz="2800" dirty="0"/>
              <a:t>.</a:t>
            </a:r>
          </a:p>
          <a:p>
            <a:pPr marL="533400" indent="-533400"/>
            <a:r>
              <a:rPr lang="en-US" dirty="0">
                <a:cs typeface="Times New Roman" charset="0"/>
              </a:rPr>
              <a:t>Add water to the flask </a:t>
            </a:r>
            <a:r>
              <a:rPr lang="en-US" dirty="0" smtClean="0">
                <a:cs typeface="Times New Roman" charset="0"/>
              </a:rPr>
              <a:t>by                              bringing volume to </a:t>
            </a:r>
            <a:r>
              <a:rPr lang="en-US" dirty="0">
                <a:cs typeface="Times New Roman" charset="0"/>
              </a:rPr>
              <a:t>the mark </a:t>
            </a:r>
            <a:r>
              <a:rPr lang="en-US" dirty="0" smtClean="0">
                <a:cs typeface="Times New Roman" charset="0"/>
              </a:rPr>
              <a:t>                           (</a:t>
            </a:r>
            <a:r>
              <a:rPr lang="en-US" dirty="0">
                <a:cs typeface="Times New Roman" charset="0"/>
              </a:rPr>
              <a:t>with swirling) and mix by </a:t>
            </a:r>
            <a:r>
              <a:rPr lang="en-US" dirty="0" smtClean="0">
                <a:cs typeface="Times New Roman" charset="0"/>
              </a:rPr>
              <a:t>                            inverting </a:t>
            </a:r>
            <a:r>
              <a:rPr lang="en-US" dirty="0">
                <a:cs typeface="Times New Roman" charset="0"/>
              </a:rPr>
              <a:t>the flask.</a:t>
            </a:r>
            <a:endParaRPr lang="en-US" dirty="0">
              <a:solidFill>
                <a:srgbClr val="FF0000"/>
              </a:solidFill>
              <a:cs typeface="Times New Roman" charset="0"/>
            </a:endParaRP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ED5EE45C-5E4F-7141-858C-87A02799C4B8}" type="slidenum">
              <a:rPr lang="en-US"/>
              <a:pPr/>
              <a:t>17</a:t>
            </a:fld>
            <a:endParaRPr lang="en-US"/>
          </a:p>
        </p:txBody>
      </p:sp>
    </p:spTree>
    <p:extLst>
      <p:ext uri="{BB962C8B-B14F-4D97-AF65-F5344CB8AC3E}">
        <p14:creationId xmlns:p14="http://schemas.microsoft.com/office/powerpoint/2010/main" val="11968818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524000" y="1143000"/>
            <a:ext cx="7162800" cy="533400"/>
          </a:xfrm>
        </p:spPr>
        <p:txBody>
          <a:bodyPr/>
          <a:lstStyle/>
          <a:p>
            <a:r>
              <a:rPr lang="en-US"/>
              <a:t>Concept Check</a:t>
            </a:r>
          </a:p>
        </p:txBody>
      </p:sp>
      <p:sp>
        <p:nvSpPr>
          <p:cNvPr id="253955" name="Rectangle 3"/>
          <p:cNvSpPr>
            <a:spLocks noGrp="1" noChangeArrowheads="1"/>
          </p:cNvSpPr>
          <p:nvPr>
            <p:ph idx="1"/>
          </p:nvPr>
        </p:nvSpPr>
        <p:spPr>
          <a:xfrm>
            <a:off x="228600" y="1831975"/>
            <a:ext cx="8534400" cy="4721225"/>
          </a:xfrm>
        </p:spPr>
        <p:txBody>
          <a:bodyPr/>
          <a:lstStyle/>
          <a:p>
            <a:pPr marL="744538" indent="1588">
              <a:buFontTx/>
              <a:buNone/>
            </a:pPr>
            <a:r>
              <a:rPr lang="en-US" sz="2800"/>
              <a:t>A 0.50 </a:t>
            </a:r>
            <a:r>
              <a:rPr lang="en-US" sz="2800" i="1"/>
              <a:t>M</a:t>
            </a:r>
            <a:r>
              <a:rPr lang="en-US" sz="2800"/>
              <a:t> solution of sodium chloride in an open beaker</a:t>
            </a:r>
            <a:r>
              <a:rPr lang="en-US"/>
              <a:t> </a:t>
            </a:r>
            <a:r>
              <a:rPr lang="en-US" sz="2800"/>
              <a:t>sits on a lab bench. Which of the following would </a:t>
            </a:r>
            <a:r>
              <a:rPr lang="en-US" sz="2800">
                <a:solidFill>
                  <a:srgbClr val="0000FF"/>
                </a:solidFill>
              </a:rPr>
              <a:t>decrease</a:t>
            </a:r>
            <a:r>
              <a:rPr lang="en-US" sz="2800"/>
              <a:t> the concentration of the salt solution? </a:t>
            </a:r>
          </a:p>
          <a:p>
            <a:pPr marL="1765300" lvl="1" indent="-457200">
              <a:buFontTx/>
              <a:buAutoNum type="alphaLcParenR"/>
            </a:pPr>
            <a:r>
              <a:rPr lang="en-US"/>
              <a:t>Add water to the solution.	</a:t>
            </a:r>
          </a:p>
          <a:p>
            <a:pPr marL="1765300" lvl="1" indent="-457200">
              <a:buFontTx/>
              <a:buAutoNum type="alphaLcParenR"/>
            </a:pPr>
            <a:r>
              <a:rPr lang="en-US"/>
              <a:t>Pour some of the solution down the sink drain.</a:t>
            </a:r>
          </a:p>
          <a:p>
            <a:pPr marL="1765300" lvl="1" indent="-457200">
              <a:buFontTx/>
              <a:buNone/>
            </a:pPr>
            <a:r>
              <a:rPr lang="en-US"/>
              <a:t>c)	Add more sodium chloride to the solution.</a:t>
            </a:r>
          </a:p>
          <a:p>
            <a:pPr marL="1765300" lvl="1" indent="-457200">
              <a:buFontTx/>
              <a:buNone/>
            </a:pPr>
            <a:r>
              <a:rPr lang="en-US"/>
              <a:t>d)	Let the solution sit out in the open air for a couple of days.</a:t>
            </a:r>
          </a:p>
          <a:p>
            <a:pPr marL="1765300" lvl="1" indent="-457200">
              <a:buFontTx/>
              <a:buNone/>
            </a:pPr>
            <a:r>
              <a:rPr lang="en-US"/>
              <a:t>e)	At least two of the above would decrease the concentration of the salt solution.</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B9585633-D5F5-2340-9041-4042B53A2AFC}" type="slidenum">
              <a:rPr lang="en-US"/>
              <a:pPr/>
              <a:t>18</a:t>
            </a:fld>
            <a:endParaRPr lang="en-US"/>
          </a:p>
        </p:txBody>
      </p:sp>
      <p:pic>
        <p:nvPicPr>
          <p:cNvPr id="253956"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253957" name="Rectangle 5"/>
          <p:cNvSpPr>
            <a:spLocks noChangeArrowheads="1"/>
          </p:cNvSpPr>
          <p:nvPr/>
        </p:nvSpPr>
        <p:spPr bwMode="auto">
          <a:xfrm>
            <a:off x="1524000" y="3584575"/>
            <a:ext cx="4114800" cy="5334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0664415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1524000" y="1143000"/>
            <a:ext cx="7239000" cy="533400"/>
          </a:xfrm>
        </p:spPr>
        <p:txBody>
          <a:bodyPr/>
          <a:lstStyle/>
          <a:p>
            <a:r>
              <a:rPr lang="en-US"/>
              <a:t>Exercise</a:t>
            </a:r>
          </a:p>
        </p:txBody>
      </p:sp>
      <p:sp>
        <p:nvSpPr>
          <p:cNvPr id="256003" name="Rectangle 3"/>
          <p:cNvSpPr>
            <a:spLocks noGrp="1" noChangeArrowheads="1"/>
          </p:cNvSpPr>
          <p:nvPr>
            <p:ph idx="1"/>
          </p:nvPr>
        </p:nvSpPr>
        <p:spPr>
          <a:xfrm>
            <a:off x="381000" y="2133600"/>
            <a:ext cx="8229600" cy="3787775"/>
          </a:xfrm>
        </p:spPr>
        <p:txBody>
          <a:bodyPr/>
          <a:lstStyle/>
          <a:p>
            <a:pPr marL="854075" indent="-3175">
              <a:buFontTx/>
              <a:buNone/>
            </a:pPr>
            <a:r>
              <a:rPr lang="en-US" sz="2800"/>
              <a:t>	What is the minimum </a:t>
            </a:r>
            <a:r>
              <a:rPr lang="en-US" sz="2800">
                <a:solidFill>
                  <a:srgbClr val="0000FF"/>
                </a:solidFill>
              </a:rPr>
              <a:t>volume</a:t>
            </a:r>
            <a:r>
              <a:rPr lang="en-US" sz="2800"/>
              <a:t> of a 2.00 </a:t>
            </a:r>
            <a:r>
              <a:rPr lang="en-US" sz="2800" i="1"/>
              <a:t>M</a:t>
            </a:r>
            <a:r>
              <a:rPr lang="en-US" sz="2800"/>
              <a:t> NaOH solution needed to make 150.0 mL of a 0.800 </a:t>
            </a:r>
            <a:r>
              <a:rPr lang="en-US" sz="2800" i="1"/>
              <a:t>M</a:t>
            </a:r>
            <a:r>
              <a:rPr lang="en-US" sz="2800"/>
              <a:t> NaOH solution?</a:t>
            </a:r>
          </a:p>
          <a:p>
            <a:pPr marL="854075" indent="-3175">
              <a:buFontTx/>
              <a:buNone/>
            </a:pPr>
            <a:r>
              <a:rPr lang="en-US" sz="2800"/>
              <a:t>				      </a:t>
            </a:r>
          </a:p>
          <a:p>
            <a:pPr marL="854075" indent="-3175">
              <a:buFontTx/>
              <a:buNone/>
            </a:pPr>
            <a:r>
              <a:rPr lang="en-US" sz="2800"/>
              <a:t>					</a:t>
            </a:r>
            <a:r>
              <a:rPr lang="en-US" sz="2800">
                <a:solidFill>
                  <a:srgbClr val="009900"/>
                </a:solidFill>
              </a:rPr>
              <a:t>60.0 mL</a:t>
            </a:r>
          </a:p>
          <a:p>
            <a:pPr marL="854075" indent="-3175">
              <a:buFontTx/>
              <a:buNone/>
            </a:pPr>
            <a:endParaRPr lang="en-US" sz="2800">
              <a:solidFill>
                <a:srgbClr val="009900"/>
              </a:solidFill>
            </a:endParaRPr>
          </a:p>
          <a:p>
            <a:pPr marL="854075" indent="-3175">
              <a:buFontTx/>
              <a:buNone/>
            </a:pPr>
            <a:r>
              <a:rPr lang="en-US" i="1"/>
              <a:t>				        M</a:t>
            </a:r>
            <a:r>
              <a:rPr lang="en-US" baseline="-25000"/>
              <a:t>1</a:t>
            </a:r>
            <a:r>
              <a:rPr lang="en-US" i="1"/>
              <a:t>V</a:t>
            </a:r>
            <a:r>
              <a:rPr lang="en-US" baseline="-25000"/>
              <a:t>1</a:t>
            </a:r>
            <a:r>
              <a:rPr lang="en-US"/>
              <a:t> = </a:t>
            </a:r>
            <a:r>
              <a:rPr lang="en-US" i="1"/>
              <a:t>M</a:t>
            </a:r>
            <a:r>
              <a:rPr lang="en-US" baseline="-25000"/>
              <a:t>2</a:t>
            </a:r>
            <a:r>
              <a:rPr lang="en-US" i="1"/>
              <a:t>V</a:t>
            </a:r>
            <a:r>
              <a:rPr lang="en-US" baseline="-25000"/>
              <a:t>2 </a:t>
            </a:r>
            <a:endParaRPr lang="en-US"/>
          </a:p>
          <a:p>
            <a:pPr marL="854075" indent="-3175">
              <a:buFontTx/>
              <a:buNone/>
            </a:pPr>
            <a:r>
              <a:rPr lang="en-US"/>
              <a:t>                   (2.00 </a:t>
            </a:r>
            <a:r>
              <a:rPr lang="en-US" i="1"/>
              <a:t>M</a:t>
            </a:r>
            <a:r>
              <a:rPr lang="en-US"/>
              <a:t>)(</a:t>
            </a:r>
            <a:r>
              <a:rPr lang="en-US" i="1"/>
              <a:t>V</a:t>
            </a:r>
            <a:r>
              <a:rPr lang="en-US" baseline="-25000"/>
              <a:t>1</a:t>
            </a:r>
            <a:r>
              <a:rPr lang="en-US"/>
              <a:t>) = (0.800 </a:t>
            </a:r>
            <a:r>
              <a:rPr lang="en-US" i="1"/>
              <a:t>M</a:t>
            </a:r>
            <a:r>
              <a:rPr lang="en-US"/>
              <a:t>)(150.0 mL)</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20BF3AF5-BA4F-9348-A86E-48DEEBA0A75B}" type="slidenum">
              <a:rPr lang="en-US"/>
              <a:pPr/>
              <a:t>19</a:t>
            </a:fld>
            <a:endParaRPr lang="en-US"/>
          </a:p>
        </p:txBody>
      </p:sp>
      <p:pic>
        <p:nvPicPr>
          <p:cNvPr id="256004"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3282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AB2F0278-D15D-B649-A9D8-754BADEBBE5D}" type="slidenum">
              <a:rPr lang="en-US"/>
              <a:pPr/>
              <a:t>2</a:t>
            </a:fld>
            <a:endParaRPr lang="en-US"/>
          </a:p>
        </p:txBody>
      </p:sp>
      <p:sp>
        <p:nvSpPr>
          <p:cNvPr id="29699" name="Rectangle 3"/>
          <p:cNvSpPr>
            <a:spLocks noGrp="1" noChangeArrowheads="1"/>
          </p:cNvSpPr>
          <p:nvPr>
            <p:ph type="title"/>
          </p:nvPr>
        </p:nvSpPr>
        <p:spPr/>
        <p:txBody>
          <a:bodyPr/>
          <a:lstStyle/>
          <a:p>
            <a:r>
              <a:rPr lang="en-US"/>
              <a:t>What is a Solution?</a:t>
            </a:r>
          </a:p>
        </p:txBody>
      </p:sp>
      <p:sp>
        <p:nvSpPr>
          <p:cNvPr id="29702" name="Rectangle 6"/>
          <p:cNvSpPr>
            <a:spLocks noGrp="1" noChangeArrowheads="1"/>
          </p:cNvSpPr>
          <p:nvPr>
            <p:ph type="body" idx="1"/>
          </p:nvPr>
        </p:nvSpPr>
        <p:spPr>
          <a:xfrm>
            <a:off x="457200" y="1752600"/>
            <a:ext cx="8229600" cy="2911475"/>
          </a:xfrm>
        </p:spPr>
        <p:txBody>
          <a:bodyPr/>
          <a:lstStyle/>
          <a:p>
            <a:pPr>
              <a:buClr>
                <a:schemeClr val="tx1"/>
              </a:buClr>
            </a:pPr>
            <a:r>
              <a:rPr lang="en-US" sz="2800">
                <a:solidFill>
                  <a:srgbClr val="0000FF"/>
                </a:solidFill>
                <a:cs typeface="Times New Roman" charset="0"/>
              </a:rPr>
              <a:t>Solution </a:t>
            </a:r>
            <a:r>
              <a:rPr lang="en-US" sz="2800">
                <a:cs typeface="Times New Roman" charset="0"/>
              </a:rPr>
              <a:t>– homogeneous mixture </a:t>
            </a:r>
          </a:p>
          <a:p>
            <a:pPr lvl="1">
              <a:buClr>
                <a:schemeClr val="tx1"/>
              </a:buClr>
              <a:buFont typeface="Wingdings" charset="0"/>
              <a:buChar char="§"/>
            </a:pPr>
            <a:r>
              <a:rPr lang="en-US" sz="2800">
                <a:solidFill>
                  <a:srgbClr val="0000FF"/>
                </a:solidFill>
                <a:cs typeface="Times New Roman" charset="0"/>
              </a:rPr>
              <a:t>Solvent – </a:t>
            </a:r>
            <a:r>
              <a:rPr lang="en-US" sz="2800">
                <a:cs typeface="Times New Roman" charset="0"/>
              </a:rPr>
              <a:t>substance present in largest amount </a:t>
            </a:r>
          </a:p>
          <a:p>
            <a:pPr lvl="1">
              <a:buClr>
                <a:schemeClr val="tx1"/>
              </a:buClr>
              <a:buFont typeface="Wingdings" charset="0"/>
              <a:buChar char="§"/>
            </a:pPr>
            <a:r>
              <a:rPr lang="en-US" sz="2800">
                <a:solidFill>
                  <a:srgbClr val="0000FF"/>
                </a:solidFill>
                <a:cs typeface="Times New Roman" charset="0"/>
              </a:rPr>
              <a:t>Solutes – </a:t>
            </a:r>
            <a:r>
              <a:rPr lang="en-US" sz="2800">
                <a:cs typeface="Times New Roman" charset="0"/>
              </a:rPr>
              <a:t>other substances in the solution </a:t>
            </a:r>
          </a:p>
          <a:p>
            <a:pPr lvl="1">
              <a:buClr>
                <a:schemeClr val="tx1"/>
              </a:buClr>
              <a:buFont typeface="Wingdings" charset="0"/>
              <a:buChar char="§"/>
            </a:pPr>
            <a:r>
              <a:rPr lang="en-US" sz="2800">
                <a:solidFill>
                  <a:srgbClr val="0000FF"/>
                </a:solidFill>
                <a:cs typeface="Times New Roman" charset="0"/>
              </a:rPr>
              <a:t>Aqueous solution – </a:t>
            </a:r>
            <a:r>
              <a:rPr lang="en-US" sz="2800">
                <a:cs typeface="Times New Roman" charset="0"/>
              </a:rPr>
              <a:t>solution with water as the solvent </a:t>
            </a:r>
            <a:endParaRPr lang="en-US" sz="2800"/>
          </a:p>
        </p:txBody>
      </p:sp>
    </p:spTree>
    <p:extLst>
      <p:ext uri="{BB962C8B-B14F-4D97-AF65-F5344CB8AC3E}">
        <p14:creationId xmlns:p14="http://schemas.microsoft.com/office/powerpoint/2010/main" val="6681994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p:txBody>
          <a:bodyPr/>
          <a:lstStyle/>
          <a:p>
            <a:r>
              <a:rPr lang="en-US" dirty="0" smtClean="0"/>
              <a:t>Various </a:t>
            </a:r>
            <a:r>
              <a:rPr lang="en-US" dirty="0"/>
              <a:t>Types of Solutions</a:t>
            </a:r>
          </a:p>
        </p:txBody>
      </p:sp>
      <p:sp>
        <p:nvSpPr>
          <p:cNvPr id="4" name="Footer Placeholder 3"/>
          <p:cNvSpPr>
            <a:spLocks noGrp="1"/>
          </p:cNvSpPr>
          <p:nvPr>
            <p:ph type="ftr" sz="quarter" idx="10"/>
          </p:nvPr>
        </p:nvSpPr>
        <p:spPr/>
        <p:txBody>
          <a:bodyPr/>
          <a:lstStyle/>
          <a:p>
            <a:r>
              <a:rPr lang="en-US"/>
              <a:t>Copyright © Cengage Learning. All rights reserved</a:t>
            </a:r>
          </a:p>
        </p:txBody>
      </p:sp>
      <p:sp>
        <p:nvSpPr>
          <p:cNvPr id="5" name="Slide Number Placeholder 4"/>
          <p:cNvSpPr>
            <a:spLocks noGrp="1"/>
          </p:cNvSpPr>
          <p:nvPr>
            <p:ph type="sldNum" sz="quarter" idx="11"/>
          </p:nvPr>
        </p:nvSpPr>
        <p:spPr/>
        <p:txBody>
          <a:bodyPr/>
          <a:lstStyle/>
          <a:p>
            <a:fld id="{63EFEFB7-83FD-7E4A-A7BC-0824DA36A786}" type="slidenum">
              <a:rPr lang="en-US"/>
              <a:pPr/>
              <a:t>3</a:t>
            </a:fld>
            <a:endParaRPr lang="en-US"/>
          </a:p>
        </p:txBody>
      </p:sp>
      <p:pic>
        <p:nvPicPr>
          <p:cNvPr id="2" name="Picture 1" descr="15p357_t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2477867"/>
            <a:ext cx="8312727" cy="2887287"/>
          </a:xfrm>
          <a:prstGeom prst="rect">
            <a:avLst/>
          </a:prstGeom>
        </p:spPr>
      </p:pic>
    </p:spTree>
    <p:extLst>
      <p:ext uri="{BB962C8B-B14F-4D97-AF65-F5344CB8AC3E}">
        <p14:creationId xmlns:p14="http://schemas.microsoft.com/office/powerpoint/2010/main" val="8935812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ChangeArrowheads="1"/>
          </p:cNvSpPr>
          <p:nvPr>
            <p:ph idx="1"/>
          </p:nvPr>
        </p:nvSpPr>
        <p:spPr>
          <a:xfrm>
            <a:off x="533400" y="1676400"/>
            <a:ext cx="7239000" cy="946150"/>
          </a:xfrm>
        </p:spPr>
        <p:txBody>
          <a:bodyPr/>
          <a:lstStyle/>
          <a:p>
            <a:pPr marL="533400" indent="-533400"/>
            <a:r>
              <a:rPr lang="en-US" sz="2800"/>
              <a:t>Molarity (</a:t>
            </a:r>
            <a:r>
              <a:rPr lang="en-US" sz="2800" i="1"/>
              <a:t>M</a:t>
            </a:r>
            <a:r>
              <a:rPr lang="en-US" sz="2800"/>
              <a:t>) = moles of solute per volume of solution in liters:</a:t>
            </a:r>
          </a:p>
        </p:txBody>
      </p:sp>
      <p:sp>
        <p:nvSpPr>
          <p:cNvPr id="7" name="Footer Placeholder 3"/>
          <p:cNvSpPr>
            <a:spLocks noGrp="1"/>
          </p:cNvSpPr>
          <p:nvPr>
            <p:ph type="ftr" sz="quarter" idx="10"/>
          </p:nvPr>
        </p:nvSpPr>
        <p:spPr/>
        <p:txBody>
          <a:bodyPr/>
          <a:lstStyle/>
          <a:p>
            <a:r>
              <a:rPr lang="en-US"/>
              <a:t>Copyright © Cengage Learning. All rights reserved</a:t>
            </a:r>
          </a:p>
        </p:txBody>
      </p:sp>
      <p:sp>
        <p:nvSpPr>
          <p:cNvPr id="8" name="Slide Number Placeholder 4"/>
          <p:cNvSpPr>
            <a:spLocks noGrp="1"/>
          </p:cNvSpPr>
          <p:nvPr>
            <p:ph type="sldNum" sz="quarter" idx="11"/>
          </p:nvPr>
        </p:nvSpPr>
        <p:spPr/>
        <p:txBody>
          <a:bodyPr/>
          <a:lstStyle/>
          <a:p>
            <a:fld id="{4FFE36B3-5511-7841-A814-0F2345F31473}" type="slidenum">
              <a:rPr lang="en-US"/>
              <a:pPr/>
              <a:t>4</a:t>
            </a:fld>
            <a:endParaRPr lang="en-US"/>
          </a:p>
        </p:txBody>
      </p:sp>
      <p:sp>
        <p:nvSpPr>
          <p:cNvPr id="228356" name="Rectangle 4"/>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228357" name="Object 5"/>
          <p:cNvGraphicFramePr>
            <a:graphicFrameLocks noChangeAspect="1"/>
          </p:cNvGraphicFramePr>
          <p:nvPr/>
        </p:nvGraphicFramePr>
        <p:xfrm>
          <a:off x="1752600" y="3124200"/>
          <a:ext cx="4962525" cy="752475"/>
        </p:xfrm>
        <a:graphic>
          <a:graphicData uri="http://schemas.openxmlformats.org/presentationml/2006/ole">
            <mc:AlternateContent xmlns:mc="http://schemas.openxmlformats.org/markup-compatibility/2006">
              <mc:Choice xmlns:v="urn:schemas-microsoft-com:vml" Requires="v">
                <p:oleObj spid="_x0000_s2070" name="Equation" r:id="rId4" imgW="4966096" imgH="749697" progId="Equation.BREE4">
                  <p:embed/>
                </p:oleObj>
              </mc:Choice>
              <mc:Fallback>
                <p:oleObj name="Equation" r:id="rId4" imgW="4966096" imgH="749697" progId="Equation.BREE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124200"/>
                        <a:ext cx="496252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8358" name="Rectangle 6"/>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228359" name="Object 7"/>
          <p:cNvGraphicFramePr>
            <a:graphicFrameLocks noChangeAspect="1"/>
          </p:cNvGraphicFramePr>
          <p:nvPr/>
        </p:nvGraphicFramePr>
        <p:xfrm>
          <a:off x="1905000" y="4572000"/>
          <a:ext cx="4619625" cy="752475"/>
        </p:xfrm>
        <a:graphic>
          <a:graphicData uri="http://schemas.openxmlformats.org/presentationml/2006/ole">
            <mc:AlternateContent xmlns:mc="http://schemas.openxmlformats.org/markup-compatibility/2006">
              <mc:Choice xmlns:v="urn:schemas-microsoft-com:vml" Requires="v">
                <p:oleObj spid="_x0000_s2071" name="Equation" r:id="rId6" imgW="4623196" imgH="749697" progId="Equation.BREE4">
                  <p:embed/>
                </p:oleObj>
              </mc:Choice>
              <mc:Fallback>
                <p:oleObj name="Equation" r:id="rId6" imgW="4623196" imgH="749697" progId="Equation.BREE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4572000"/>
                        <a:ext cx="461962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83129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1524000" y="1143000"/>
            <a:ext cx="7391400" cy="533400"/>
          </a:xfrm>
        </p:spPr>
        <p:txBody>
          <a:bodyPr/>
          <a:lstStyle/>
          <a:p>
            <a:pPr>
              <a:spcBef>
                <a:spcPct val="20000"/>
              </a:spcBef>
            </a:pPr>
            <a:r>
              <a:rPr lang="en-US"/>
              <a:t>Exercise</a:t>
            </a:r>
          </a:p>
        </p:txBody>
      </p:sp>
      <p:sp>
        <p:nvSpPr>
          <p:cNvPr id="240643" name="Rectangle 3"/>
          <p:cNvSpPr>
            <a:spLocks noGrp="1" noChangeArrowheads="1"/>
          </p:cNvSpPr>
          <p:nvPr>
            <p:ph idx="1"/>
          </p:nvPr>
        </p:nvSpPr>
        <p:spPr>
          <a:xfrm>
            <a:off x="381000" y="2133600"/>
            <a:ext cx="8001000" cy="3349625"/>
          </a:xfrm>
        </p:spPr>
        <p:txBody>
          <a:bodyPr/>
          <a:lstStyle/>
          <a:p>
            <a:pPr marL="465138" indent="0">
              <a:buFontTx/>
              <a:buNone/>
            </a:pPr>
            <a:r>
              <a:rPr lang="en-US" sz="2800"/>
              <a:t>You have 1.00 mol of sugar in 125.0 mL of solution. Calculate the concentration in units of </a:t>
            </a:r>
            <a:r>
              <a:rPr lang="en-US" sz="2800">
                <a:solidFill>
                  <a:srgbClr val="0000FF"/>
                </a:solidFill>
              </a:rPr>
              <a:t>molarity</a:t>
            </a:r>
            <a:r>
              <a:rPr lang="en-US" sz="2800"/>
              <a:t>. </a:t>
            </a:r>
          </a:p>
          <a:p>
            <a:pPr marL="465138" indent="0">
              <a:buFontTx/>
              <a:buNone/>
            </a:pPr>
            <a:endParaRPr lang="en-US" sz="2800"/>
          </a:p>
          <a:p>
            <a:pPr marL="465138" indent="0">
              <a:buFontTx/>
              <a:buNone/>
            </a:pPr>
            <a:r>
              <a:rPr lang="en-US">
                <a:solidFill>
                  <a:srgbClr val="009900"/>
                </a:solidFill>
              </a:rPr>
              <a:t>			       </a:t>
            </a:r>
            <a:r>
              <a:rPr lang="en-US" sz="2800">
                <a:solidFill>
                  <a:srgbClr val="009900"/>
                </a:solidFill>
              </a:rPr>
              <a:t>8.00 </a:t>
            </a:r>
            <a:r>
              <a:rPr lang="en-US" sz="2800" i="1">
                <a:solidFill>
                  <a:srgbClr val="009900"/>
                </a:solidFill>
              </a:rPr>
              <a:t>M</a:t>
            </a:r>
          </a:p>
          <a:p>
            <a:pPr marL="465138" indent="0">
              <a:buFontTx/>
              <a:buNone/>
            </a:pPr>
            <a:endParaRPr lang="en-US" sz="2800">
              <a:solidFill>
                <a:srgbClr val="009900"/>
              </a:solidFill>
            </a:endParaRPr>
          </a:p>
          <a:p>
            <a:pPr marL="465138" indent="0">
              <a:buFontTx/>
              <a:buNone/>
            </a:pPr>
            <a:r>
              <a:rPr lang="en-US"/>
              <a:t>	      1.00 mol / (125.0 / 1000) = 8.00 </a:t>
            </a:r>
            <a:r>
              <a:rPr lang="en-US" i="1"/>
              <a:t>M</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72E139EC-5FFA-9B45-A061-C608CE6EFBA2}" type="slidenum">
              <a:rPr lang="en-US"/>
              <a:pPr/>
              <a:t>5</a:t>
            </a:fld>
            <a:endParaRPr lang="en-US"/>
          </a:p>
        </p:txBody>
      </p:sp>
      <p:pic>
        <p:nvPicPr>
          <p:cNvPr id="240644"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6751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1524000" y="1143000"/>
            <a:ext cx="7239000" cy="533400"/>
          </a:xfrm>
        </p:spPr>
        <p:txBody>
          <a:bodyPr/>
          <a:lstStyle/>
          <a:p>
            <a:r>
              <a:rPr lang="en-US"/>
              <a:t>Exercise</a:t>
            </a:r>
          </a:p>
        </p:txBody>
      </p:sp>
      <p:sp>
        <p:nvSpPr>
          <p:cNvPr id="230403" name="Rectangle 3"/>
          <p:cNvSpPr>
            <a:spLocks noGrp="1" noChangeArrowheads="1"/>
          </p:cNvSpPr>
          <p:nvPr>
            <p:ph idx="1"/>
          </p:nvPr>
        </p:nvSpPr>
        <p:spPr>
          <a:xfrm>
            <a:off x="381000" y="2133600"/>
            <a:ext cx="8001000" cy="3919538"/>
          </a:xfrm>
        </p:spPr>
        <p:txBody>
          <a:bodyPr/>
          <a:lstStyle/>
          <a:p>
            <a:pPr marL="854075" indent="-3175">
              <a:buFontTx/>
              <a:buNone/>
            </a:pPr>
            <a:r>
              <a:rPr lang="en-US" sz="2800"/>
              <a:t>	</a:t>
            </a:r>
            <a:r>
              <a:rPr lang="es-ES_tradnl" sz="2800"/>
              <a:t>A 500.0-g sample of potassium phosphate is dissolved in enough water to make 1.50 L of solution. What is the </a:t>
            </a:r>
            <a:r>
              <a:rPr lang="es-ES_tradnl" sz="2800">
                <a:solidFill>
                  <a:srgbClr val="0000FF"/>
                </a:solidFill>
              </a:rPr>
              <a:t>molarity</a:t>
            </a:r>
            <a:r>
              <a:rPr lang="es-ES_tradnl" sz="2800"/>
              <a:t> of the solution?</a:t>
            </a:r>
            <a:r>
              <a:rPr lang="en-US"/>
              <a:t> </a:t>
            </a:r>
          </a:p>
          <a:p>
            <a:pPr marL="854075" indent="-3175">
              <a:buFontTx/>
              <a:buNone/>
            </a:pPr>
            <a:r>
              <a:rPr lang="en-US"/>
              <a:t>			</a:t>
            </a:r>
            <a:r>
              <a:rPr lang="en-US" sz="2800"/>
              <a:t>	      </a:t>
            </a:r>
            <a:r>
              <a:rPr lang="en-US" sz="2800">
                <a:solidFill>
                  <a:srgbClr val="009900"/>
                </a:solidFill>
              </a:rPr>
              <a:t>1.57 </a:t>
            </a:r>
            <a:r>
              <a:rPr lang="en-US" sz="2800" i="1">
                <a:solidFill>
                  <a:srgbClr val="009900"/>
                </a:solidFill>
              </a:rPr>
              <a:t>M</a:t>
            </a:r>
          </a:p>
          <a:p>
            <a:pPr marL="854075" indent="-3175">
              <a:buFontTx/>
              <a:buNone/>
            </a:pPr>
            <a:endParaRPr lang="en-US"/>
          </a:p>
          <a:p>
            <a:pPr marL="854075" indent="-3175">
              <a:buFontTx/>
              <a:buNone/>
            </a:pPr>
            <a:r>
              <a:rPr lang="en-US"/>
              <a:t>500.0 g is equivalent to 2.355 mol K</a:t>
            </a:r>
            <a:r>
              <a:rPr lang="en-US" baseline="-25000"/>
              <a:t>3</a:t>
            </a:r>
            <a:r>
              <a:rPr lang="en-US"/>
              <a:t>PO</a:t>
            </a:r>
            <a:r>
              <a:rPr lang="en-US" baseline="-25000"/>
              <a:t>4</a:t>
            </a:r>
            <a:r>
              <a:rPr lang="en-US"/>
              <a:t> (500.0 g / 212.27 g/mol). The molarity is therefore 1.57 </a:t>
            </a:r>
            <a:r>
              <a:rPr lang="en-US" i="1"/>
              <a:t>M</a:t>
            </a:r>
            <a:r>
              <a:rPr lang="en-US"/>
              <a:t> (2.355 mol/1.50 L).</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5ABCC67B-DDFC-C549-B86B-5174FC06F436}" type="slidenum">
              <a:rPr lang="en-US"/>
              <a:pPr/>
              <a:t>6</a:t>
            </a:fld>
            <a:endParaRPr lang="en-US"/>
          </a:p>
        </p:txBody>
      </p:sp>
      <p:pic>
        <p:nvPicPr>
          <p:cNvPr id="230404"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8297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524000" y="1143000"/>
            <a:ext cx="7391400" cy="533400"/>
          </a:xfrm>
        </p:spPr>
        <p:txBody>
          <a:bodyPr/>
          <a:lstStyle/>
          <a:p>
            <a:pPr>
              <a:spcBef>
                <a:spcPct val="20000"/>
              </a:spcBef>
            </a:pPr>
            <a:r>
              <a:rPr lang="en-US"/>
              <a:t>Exercise</a:t>
            </a:r>
          </a:p>
        </p:txBody>
      </p:sp>
      <p:sp>
        <p:nvSpPr>
          <p:cNvPr id="242691" name="Rectangle 3"/>
          <p:cNvSpPr>
            <a:spLocks noGrp="1" noChangeArrowheads="1"/>
          </p:cNvSpPr>
          <p:nvPr>
            <p:ph idx="1"/>
          </p:nvPr>
        </p:nvSpPr>
        <p:spPr>
          <a:xfrm>
            <a:off x="381000" y="2133600"/>
            <a:ext cx="8001000" cy="3349625"/>
          </a:xfrm>
        </p:spPr>
        <p:txBody>
          <a:bodyPr/>
          <a:lstStyle/>
          <a:p>
            <a:pPr marL="463550" indent="-3175">
              <a:buFontTx/>
              <a:buNone/>
            </a:pPr>
            <a:r>
              <a:rPr lang="en-US" sz="2800"/>
              <a:t>	You have a 10.0 </a:t>
            </a:r>
            <a:r>
              <a:rPr lang="en-US" sz="2800" i="1"/>
              <a:t>M</a:t>
            </a:r>
            <a:r>
              <a:rPr lang="en-US" sz="2800"/>
              <a:t> sugar solution.  What </a:t>
            </a:r>
            <a:r>
              <a:rPr lang="en-US" sz="2800">
                <a:solidFill>
                  <a:srgbClr val="0000FF"/>
                </a:solidFill>
              </a:rPr>
              <a:t>volume</a:t>
            </a:r>
            <a:r>
              <a:rPr lang="en-US" sz="2800"/>
              <a:t> of this solution do you need to have 2.00 mol of sugar? </a:t>
            </a:r>
          </a:p>
          <a:p>
            <a:pPr marL="463550" indent="-3175">
              <a:buFontTx/>
              <a:buNone/>
            </a:pPr>
            <a:endParaRPr lang="en-US" sz="2800"/>
          </a:p>
          <a:p>
            <a:pPr marL="463550" indent="-3175">
              <a:buFontTx/>
              <a:buNone/>
            </a:pPr>
            <a:r>
              <a:rPr lang="en-US">
                <a:solidFill>
                  <a:srgbClr val="009900"/>
                </a:solidFill>
              </a:rPr>
              <a:t>				     </a:t>
            </a:r>
            <a:r>
              <a:rPr lang="en-US" sz="2800">
                <a:solidFill>
                  <a:srgbClr val="009900"/>
                </a:solidFill>
              </a:rPr>
              <a:t>0.200 L</a:t>
            </a:r>
          </a:p>
          <a:p>
            <a:pPr marL="463550" indent="-3175">
              <a:buFontTx/>
              <a:buNone/>
            </a:pPr>
            <a:endParaRPr lang="en-US" sz="2800">
              <a:solidFill>
                <a:srgbClr val="009900"/>
              </a:solidFill>
            </a:endParaRPr>
          </a:p>
          <a:p>
            <a:pPr marL="463550" indent="-3175">
              <a:buFontTx/>
              <a:buNone/>
            </a:pPr>
            <a:r>
              <a:rPr lang="en-US"/>
              <a:t>			2.00 mol / 10.0 </a:t>
            </a:r>
            <a:r>
              <a:rPr lang="en-US" i="1"/>
              <a:t>M</a:t>
            </a:r>
            <a:r>
              <a:rPr lang="en-US"/>
              <a:t> = 0.200 L</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A6B0B255-9288-704A-9309-B87B17E122EB}" type="slidenum">
              <a:rPr lang="en-US"/>
              <a:pPr/>
              <a:t>7</a:t>
            </a:fld>
            <a:endParaRPr lang="en-US"/>
          </a:p>
        </p:txBody>
      </p:sp>
      <p:pic>
        <p:nvPicPr>
          <p:cNvPr id="242692"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4734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524000" y="1143000"/>
            <a:ext cx="7467600" cy="533400"/>
          </a:xfrm>
        </p:spPr>
        <p:txBody>
          <a:bodyPr/>
          <a:lstStyle/>
          <a:p>
            <a:pPr>
              <a:spcBef>
                <a:spcPct val="20000"/>
              </a:spcBef>
            </a:pPr>
            <a:r>
              <a:rPr lang="en-US"/>
              <a:t>Exercise</a:t>
            </a:r>
          </a:p>
        </p:txBody>
      </p:sp>
      <p:sp>
        <p:nvSpPr>
          <p:cNvPr id="244739" name="Rectangle 3"/>
          <p:cNvSpPr>
            <a:spLocks noGrp="1" noChangeArrowheads="1"/>
          </p:cNvSpPr>
          <p:nvPr>
            <p:ph idx="1"/>
          </p:nvPr>
        </p:nvSpPr>
        <p:spPr>
          <a:xfrm>
            <a:off x="381000" y="2133600"/>
            <a:ext cx="8001000" cy="3983038"/>
          </a:xfrm>
        </p:spPr>
        <p:txBody>
          <a:bodyPr/>
          <a:lstStyle/>
          <a:p>
            <a:pPr marL="465138" indent="0">
              <a:buFontTx/>
              <a:buNone/>
            </a:pPr>
            <a:r>
              <a:rPr lang="en-US" sz="2800"/>
              <a:t>Consider separate solutions of NaOH and KCl made by dissolving 100.0 g of each solute in 250.0 mL of solution.  Calculate the concentration of each solution in units of </a:t>
            </a:r>
            <a:r>
              <a:rPr lang="en-US" sz="2800">
                <a:solidFill>
                  <a:srgbClr val="0000FF"/>
                </a:solidFill>
              </a:rPr>
              <a:t>molarity</a:t>
            </a:r>
            <a:r>
              <a:rPr lang="en-US" sz="2800"/>
              <a:t>. </a:t>
            </a:r>
          </a:p>
          <a:p>
            <a:pPr marL="465138" indent="0">
              <a:buFontTx/>
              <a:buNone/>
            </a:pPr>
            <a:r>
              <a:rPr lang="en-US">
                <a:solidFill>
                  <a:srgbClr val="009900"/>
                </a:solidFill>
              </a:rPr>
              <a:t>			              </a:t>
            </a:r>
            <a:r>
              <a:rPr lang="en-US" sz="2800">
                <a:solidFill>
                  <a:srgbClr val="009900"/>
                </a:solidFill>
              </a:rPr>
              <a:t>10.0 </a:t>
            </a:r>
            <a:r>
              <a:rPr lang="en-US" sz="2800" i="1">
                <a:solidFill>
                  <a:srgbClr val="009900"/>
                </a:solidFill>
              </a:rPr>
              <a:t>M</a:t>
            </a:r>
            <a:r>
              <a:rPr lang="en-US" sz="2800">
                <a:solidFill>
                  <a:srgbClr val="009900"/>
                </a:solidFill>
              </a:rPr>
              <a:t> NaOH</a:t>
            </a:r>
          </a:p>
          <a:p>
            <a:pPr marL="465138" indent="0">
              <a:buFontTx/>
              <a:buNone/>
            </a:pPr>
            <a:r>
              <a:rPr lang="en-US" sz="2000"/>
              <a:t>[100.0 g NaOH / 39.998 g/mol] / [250.0 / 1000] = 10.0 </a:t>
            </a:r>
            <a:r>
              <a:rPr lang="en-US" sz="2000" i="1"/>
              <a:t>M</a:t>
            </a:r>
            <a:r>
              <a:rPr lang="en-US" sz="2000"/>
              <a:t> NaOH</a:t>
            </a:r>
          </a:p>
          <a:p>
            <a:pPr marL="465138" indent="0">
              <a:buFontTx/>
              <a:buNone/>
            </a:pPr>
            <a:r>
              <a:rPr lang="en-US" sz="2800">
                <a:solidFill>
                  <a:srgbClr val="009900"/>
                </a:solidFill>
              </a:rPr>
              <a:t>			               5.37 </a:t>
            </a:r>
            <a:r>
              <a:rPr lang="en-US" sz="2800" i="1">
                <a:solidFill>
                  <a:srgbClr val="009900"/>
                </a:solidFill>
              </a:rPr>
              <a:t>M</a:t>
            </a:r>
            <a:r>
              <a:rPr lang="en-US" sz="2800">
                <a:solidFill>
                  <a:srgbClr val="009900"/>
                </a:solidFill>
              </a:rPr>
              <a:t> KCl</a:t>
            </a:r>
          </a:p>
          <a:p>
            <a:pPr marL="465138" indent="0">
              <a:buFontTx/>
              <a:buNone/>
            </a:pPr>
            <a:r>
              <a:rPr lang="en-US" sz="2000"/>
              <a:t>[100.0 g KCl / 74.55 g/mol] / [250.0 / 1000] = 5.37 </a:t>
            </a:r>
            <a:r>
              <a:rPr lang="en-US" sz="2000" i="1"/>
              <a:t>M</a:t>
            </a:r>
            <a:r>
              <a:rPr lang="en-US" sz="2000"/>
              <a:t> KCl</a:t>
            </a:r>
          </a:p>
        </p:txBody>
      </p:sp>
      <p:sp>
        <p:nvSpPr>
          <p:cNvPr id="5" name="Footer Placeholder 3"/>
          <p:cNvSpPr>
            <a:spLocks noGrp="1"/>
          </p:cNvSpPr>
          <p:nvPr>
            <p:ph type="ftr" sz="quarter" idx="10"/>
          </p:nvPr>
        </p:nvSpPr>
        <p:spPr/>
        <p:txBody>
          <a:bodyPr/>
          <a:lstStyle/>
          <a:p>
            <a:r>
              <a:rPr lang="en-US"/>
              <a:t>Copyright © Cengage Learning. All rights reserved</a:t>
            </a:r>
          </a:p>
        </p:txBody>
      </p:sp>
      <p:sp>
        <p:nvSpPr>
          <p:cNvPr id="6" name="Slide Number Placeholder 4"/>
          <p:cNvSpPr>
            <a:spLocks noGrp="1"/>
          </p:cNvSpPr>
          <p:nvPr>
            <p:ph type="sldNum" sz="quarter" idx="11"/>
          </p:nvPr>
        </p:nvSpPr>
        <p:spPr/>
        <p:txBody>
          <a:bodyPr/>
          <a:lstStyle/>
          <a:p>
            <a:fld id="{D1CFD93E-6725-994A-AF95-6B9B40999052}" type="slidenum">
              <a:rPr lang="en-US"/>
              <a:pPr/>
              <a:t>8</a:t>
            </a:fld>
            <a:endParaRPr lang="en-US"/>
          </a:p>
        </p:txBody>
      </p:sp>
      <p:pic>
        <p:nvPicPr>
          <p:cNvPr id="244740" name="Picture 4" descr="MMj0189251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29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1524000" y="1143000"/>
            <a:ext cx="7239000" cy="533400"/>
          </a:xfrm>
        </p:spPr>
        <p:txBody>
          <a:bodyPr/>
          <a:lstStyle/>
          <a:p>
            <a:r>
              <a:rPr lang="en-US"/>
              <a:t>Concept Check</a:t>
            </a:r>
          </a:p>
        </p:txBody>
      </p:sp>
      <p:sp>
        <p:nvSpPr>
          <p:cNvPr id="266243" name="Rectangle 3"/>
          <p:cNvSpPr>
            <a:spLocks noGrp="1" noChangeArrowheads="1"/>
          </p:cNvSpPr>
          <p:nvPr>
            <p:ph idx="1"/>
          </p:nvPr>
        </p:nvSpPr>
        <p:spPr>
          <a:xfrm>
            <a:off x="228600" y="2133600"/>
            <a:ext cx="8229600" cy="4346575"/>
          </a:xfrm>
        </p:spPr>
        <p:txBody>
          <a:bodyPr/>
          <a:lstStyle/>
          <a:p>
            <a:pPr marL="744538" indent="1588">
              <a:lnSpc>
                <a:spcPct val="90000"/>
              </a:lnSpc>
              <a:buFontTx/>
              <a:buNone/>
              <a:tabLst>
                <a:tab pos="1320800" algn="l"/>
              </a:tabLst>
            </a:pPr>
            <a:r>
              <a:rPr lang="en-US" sz="2200"/>
              <a:t>You have two HCl solutions, labeled Solution A and Solution B. Solution A has a greater concentration than Solution B. Which of the following statements are </a:t>
            </a:r>
            <a:r>
              <a:rPr lang="en-US" sz="2200">
                <a:solidFill>
                  <a:srgbClr val="0000FF"/>
                </a:solidFill>
              </a:rPr>
              <a:t>true</a:t>
            </a:r>
            <a:r>
              <a:rPr lang="en-US" sz="2200"/>
              <a:t>?</a:t>
            </a:r>
          </a:p>
          <a:p>
            <a:pPr marL="744538" indent="1588">
              <a:lnSpc>
                <a:spcPct val="90000"/>
              </a:lnSpc>
              <a:buFontTx/>
              <a:buNone/>
              <a:tabLst>
                <a:tab pos="1320800" algn="l"/>
              </a:tabLst>
            </a:pPr>
            <a:endParaRPr lang="en-US" sz="2200"/>
          </a:p>
          <a:p>
            <a:pPr marL="744538" indent="1588">
              <a:lnSpc>
                <a:spcPct val="90000"/>
              </a:lnSpc>
              <a:buFontTx/>
              <a:buNone/>
              <a:tabLst>
                <a:tab pos="1320800" algn="l"/>
              </a:tabLst>
            </a:pPr>
            <a:r>
              <a:rPr lang="en-US" sz="2200"/>
              <a:t>a)	If you have equal volumes of both solutions, 	Solution B must contain more moles of HCl.</a:t>
            </a:r>
            <a:endParaRPr lang="en-US" sz="2200" u="sng"/>
          </a:p>
          <a:p>
            <a:pPr marL="744538" indent="1588">
              <a:lnSpc>
                <a:spcPct val="90000"/>
              </a:lnSpc>
              <a:buFontTx/>
              <a:buNone/>
              <a:tabLst>
                <a:tab pos="1320800" algn="l"/>
              </a:tabLst>
            </a:pPr>
            <a:r>
              <a:rPr lang="en-US" sz="2200"/>
              <a:t>b)	If you have equal moles of HCl in both solutions, 	Solution B must have a greater volume.</a:t>
            </a:r>
          </a:p>
          <a:p>
            <a:pPr marL="744538" indent="1588">
              <a:lnSpc>
                <a:spcPct val="90000"/>
              </a:lnSpc>
              <a:buFontTx/>
              <a:buNone/>
              <a:tabLst>
                <a:tab pos="1320800" algn="l"/>
              </a:tabLst>
            </a:pPr>
            <a:r>
              <a:rPr lang="en-US" sz="2200"/>
              <a:t>c)	To obtain equal concentrations of both solutions, 	you must add a certain amount of water to 	Solution B.</a:t>
            </a:r>
          </a:p>
          <a:p>
            <a:pPr marL="744538" indent="1588">
              <a:lnSpc>
                <a:spcPct val="90000"/>
              </a:lnSpc>
              <a:buFontTx/>
              <a:buNone/>
              <a:tabLst>
                <a:tab pos="1320800" algn="l"/>
              </a:tabLst>
            </a:pPr>
            <a:r>
              <a:rPr lang="en-US" sz="2200"/>
              <a:t>d)	Adding more moles of HCl to both solutions will make 	them less concentrated.</a:t>
            </a:r>
          </a:p>
        </p:txBody>
      </p:sp>
      <p:sp>
        <p:nvSpPr>
          <p:cNvPr id="6" name="Footer Placeholder 3"/>
          <p:cNvSpPr>
            <a:spLocks noGrp="1"/>
          </p:cNvSpPr>
          <p:nvPr>
            <p:ph type="ftr" sz="quarter" idx="10"/>
          </p:nvPr>
        </p:nvSpPr>
        <p:spPr/>
        <p:txBody>
          <a:bodyPr/>
          <a:lstStyle/>
          <a:p>
            <a:r>
              <a:rPr lang="en-US"/>
              <a:t>Copyright © Cengage Learning. All rights reserved</a:t>
            </a:r>
          </a:p>
        </p:txBody>
      </p:sp>
      <p:sp>
        <p:nvSpPr>
          <p:cNvPr id="7" name="Slide Number Placeholder 4"/>
          <p:cNvSpPr>
            <a:spLocks noGrp="1"/>
          </p:cNvSpPr>
          <p:nvPr>
            <p:ph type="sldNum" sz="quarter" idx="11"/>
          </p:nvPr>
        </p:nvSpPr>
        <p:spPr/>
        <p:txBody>
          <a:bodyPr/>
          <a:lstStyle/>
          <a:p>
            <a:fld id="{120341CB-4B27-6E4A-81B6-127E84F29A62}" type="slidenum">
              <a:rPr lang="en-US"/>
              <a:pPr/>
              <a:t>9</a:t>
            </a:fld>
            <a:endParaRPr lang="en-US"/>
          </a:p>
        </p:txBody>
      </p:sp>
      <p:pic>
        <p:nvPicPr>
          <p:cNvPr id="266244" name="Picture 4" descr="MMj0254447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952500" cy="809625"/>
          </a:xfrm>
          <a:prstGeom prst="rect">
            <a:avLst/>
          </a:prstGeom>
          <a:noFill/>
          <a:extLst>
            <a:ext uri="{909E8E84-426E-40dd-AFC4-6F175D3DCCD1}">
              <a14:hiddenFill xmlns:a14="http://schemas.microsoft.com/office/drawing/2010/main">
                <a:solidFill>
                  <a:srgbClr val="FFFFFF"/>
                </a:solidFill>
              </a14:hiddenFill>
            </a:ext>
          </a:extLst>
        </p:spPr>
      </p:pic>
      <p:sp>
        <p:nvSpPr>
          <p:cNvPr id="266245" name="Rectangle 5"/>
          <p:cNvSpPr>
            <a:spLocks noChangeArrowheads="1"/>
          </p:cNvSpPr>
          <p:nvPr/>
        </p:nvSpPr>
        <p:spPr bwMode="auto">
          <a:xfrm>
            <a:off x="914400" y="4114800"/>
            <a:ext cx="6781800" cy="762000"/>
          </a:xfrm>
          <a:prstGeom prst="rect">
            <a:avLst/>
          </a:prstGeom>
          <a:noFill/>
          <a:ln w="381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9481008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ection 15.1">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hapter">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15.2">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15.3">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15.4">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15.5">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15.6">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15.7">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ection 15.8">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pter">
  <a:themeElements>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fontScheme name="Section 6.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a:ln>
              <a:noFill/>
            </a:ln>
            <a:solidFill>
              <a:srgbClr val="000000"/>
            </a:solidFill>
            <a:effectLst/>
            <a:latin typeface="Times" charset="0"/>
            <a:ea typeface="ＭＳ Ｐゴシック" charset="0"/>
          </a:defRPr>
        </a:defPPr>
      </a:lstStyle>
    </a:lnDef>
  </a:objectDefaults>
  <a:extraClrSchemeLst>
    <a:extraClrScheme>
      <a:clrScheme name="Section 6.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ction 6.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ction 6.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ction 6.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ction 6.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ction 6.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ction 6.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ction 6.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ction 6.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ction 6.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ction 6.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ction 6.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ction 6.1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2270</TotalTime>
  <Words>942</Words>
  <Application>Microsoft Macintosh PowerPoint</Application>
  <PresentationFormat>On-screen Show (4:3)</PresentationFormat>
  <Paragraphs>154</Paragraphs>
  <Slides>19</Slides>
  <Notes>19</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19</vt:i4>
      </vt:variant>
    </vt:vector>
  </HeadingPairs>
  <TitlesOfParts>
    <vt:vector size="30" baseType="lpstr">
      <vt:lpstr>Section 15.1</vt:lpstr>
      <vt:lpstr>Section 15.2</vt:lpstr>
      <vt:lpstr>Section 15.3</vt:lpstr>
      <vt:lpstr>Section 15.4</vt:lpstr>
      <vt:lpstr>Section 15.5</vt:lpstr>
      <vt:lpstr>Section 15.6</vt:lpstr>
      <vt:lpstr>Section 15.7</vt:lpstr>
      <vt:lpstr>Section 15.8</vt:lpstr>
      <vt:lpstr>Chapter</vt:lpstr>
      <vt:lpstr>1_Chapter</vt:lpstr>
      <vt:lpstr>Equation</vt:lpstr>
      <vt:lpstr>Chapter 15</vt:lpstr>
      <vt:lpstr>What is a Solution?</vt:lpstr>
      <vt:lpstr>Various Types of Solutions</vt:lpstr>
      <vt:lpstr>PowerPoint Presentation</vt:lpstr>
      <vt:lpstr>Exercise</vt:lpstr>
      <vt:lpstr>Exercise</vt:lpstr>
      <vt:lpstr>Exercise</vt:lpstr>
      <vt:lpstr>Exercise</vt:lpstr>
      <vt:lpstr>Concept Check</vt:lpstr>
      <vt:lpstr>Concentration of Ions</vt:lpstr>
      <vt:lpstr>Concept Check</vt:lpstr>
      <vt:lpstr>Let’s Think About It</vt:lpstr>
      <vt:lpstr>Notice</vt:lpstr>
      <vt:lpstr>Standard Solution</vt:lpstr>
      <vt:lpstr>To Make a Standard Solution</vt:lpstr>
      <vt:lpstr>PowerPoint Presentation</vt:lpstr>
      <vt:lpstr>Diluting a Solution</vt:lpstr>
      <vt:lpstr>Concept Check</vt:lpstr>
      <vt:lpstr>Exercise</vt:lpstr>
    </vt:vector>
  </TitlesOfParts>
  <Company>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McDougal Littell</dc:creator>
  <cp:lastModifiedBy>kirk3</cp:lastModifiedBy>
  <cp:revision>637</cp:revision>
  <dcterms:created xsi:type="dcterms:W3CDTF">2006-07-31T17:58:07Z</dcterms:created>
  <dcterms:modified xsi:type="dcterms:W3CDTF">2017-01-08T20:42:22Z</dcterms:modified>
</cp:coreProperties>
</file>