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s/slide33.xml" ContentType="application/vnd.openxmlformats-officedocument.presentationml.slide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87.xml" ContentType="application/vnd.openxmlformats-officedocument.presentationml.slide+xml"/>
  <Default Extension="bin" ContentType="application/vnd.openxmlformats-officedocument.presentationml.printerSettings"/>
  <Override PartName="/ppt/embeddings/Microsoft_Equation5.bin" ContentType="application/vnd.openxmlformats-officedocument.oleObject"/>
  <Override PartName="/ppt/slides/slide92.xml" ContentType="application/vnd.openxmlformats-officedocument.presentationml.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75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80.xml" ContentType="application/vnd.openxmlformats-officedocument.presentationml.slide+xml"/>
  <Override PartName="/ppt/theme/theme1.xml" ContentType="application/vnd.openxmlformats-officedocument.theme+xml"/>
  <Override PartName="/ppt/slides/slide79.xml" ContentType="application/vnd.openxmlformats-officedocument.presentationml.slide+xml"/>
  <Override PartName="/ppt/slides/slide98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84.xml" ContentType="application/vnd.openxmlformats-officedocument.presentationml.slide+xml"/>
  <Override PartName="/ppt/slides/slide7.xml" ContentType="application/vnd.openxmlformats-officedocument.presentationml.slide+xml"/>
  <Override PartName="/ppt/slides/slide46.xml" ContentType="application/vnd.openxmlformats-officedocument.presentationml.slide+xml"/>
  <Override PartName="/ppt/embeddings/Microsoft_Equation2.bin" ContentType="application/vnd.openxmlformats-officedocument.oleObject"/>
  <Override PartName="/ppt/slides/slide70.xml" ContentType="application/vnd.openxmlformats-officedocument.presentationml.slide+xml"/>
  <Override PartName="/ppt/slides/slide15.xml" ContentType="application/vnd.openxmlformats-officedocument.presentationml.slide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72.xml" ContentType="application/vnd.openxmlformats-officedocument.presentationml.slide+xml"/>
  <Override PartName="/ppt/slides/slide69.xml" ContentType="application/vnd.openxmlformats-officedocument.presentationml.slide+xml"/>
  <Override PartName="/ppt/slides/slide88.xml" ContentType="application/vnd.openxmlformats-officedocument.presentationml.slide+xml"/>
  <Override PartName="/ppt/embeddings/Microsoft_Equation6.bin" ContentType="application/vnd.openxmlformats-officedocument.oleObject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slides/slide93.xml" ContentType="application/vnd.openxmlformats-officedocument.presentationml.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slides/slide81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docProps/core.xml" ContentType="application/vnd.openxmlformats-package.core-properties+xml"/>
  <Default Extension="jpeg" ContentType="image/jpeg"/>
  <Default Extension="vml" ContentType="application/vnd.openxmlformats-officedocument.vmlDrawing"/>
  <Override PartName="/ppt/slides/slide9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85.xml" ContentType="application/vnd.openxmlformats-officedocument.presentationml.slide+xml"/>
  <Override PartName="/ppt/slides/slide8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embeddings/Microsoft_Equation3.bin" ContentType="application/vnd.openxmlformats-officedocument.oleObject"/>
  <Override PartName="/ppt/slides/slide71.xml" ContentType="application/vnd.openxmlformats-officedocument.presentationml.slide+xml"/>
  <Override PartName="/ppt/slides/slide90.xml" ContentType="application/vnd.openxmlformats-officedocument.presentationml.slide+xml"/>
  <Default Extension="emf" ContentType="image/x-emf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73.xml" ContentType="application/vnd.openxmlformats-officedocument.presentationml.slide+xml"/>
  <Override PartName="/ppt/slides/slide1.xml" ContentType="application/vnd.openxmlformats-officedocument.presentationml.slide+xml"/>
  <Override PartName="/ppt/slides/slide89.xml" ContentType="application/vnd.openxmlformats-officedocument.presentationml.slide+xml"/>
  <Override PartName="/ppt/embeddings/Microsoft_Equation7.bin" ContentType="application/vnd.openxmlformats-officedocument.oleObject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slides/slide94.xml" ContentType="application/vnd.openxmlformats-officedocument.presentationml.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96.xml" ContentType="application/vnd.openxmlformats-officedocument.presentationml.slide+xml"/>
  <Override PartName="/ppt/slides/slide82.xml" ContentType="application/vnd.openxmlformats-officedocument.presentationml.slide+xml"/>
  <Override PartName="/ppt/slides/slide63.xml" ContentType="application/vnd.openxmlformats-officedocument.presentationml.slide+xml"/>
  <Override PartName="/ppt/theme/theme3.xml" ContentType="application/vnd.openxmlformats-officedocument.them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viewProps.xml" ContentType="application/vnd.openxmlformats-officedocument.presentationml.viewProps+xml"/>
  <Override PartName="/ppt/slides/slide86.xml" ContentType="application/vnd.openxmlformats-officedocument.presentationml.slide+xml"/>
  <Override PartName="/ppt/embeddings/Microsoft_Equation4.bin" ContentType="application/vnd.openxmlformats-officedocument.oleObject"/>
  <Override PartName="/docProps/app.xml" ContentType="application/vnd.openxmlformats-officedocument.extended-properties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slides/slide74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slides/slide95.xml" ContentType="application/vnd.openxmlformats-officedocument.presentationml.slide+xml"/>
  <Override PartName="/ppt/slides/slide59.xml" ContentType="application/vnd.openxmlformats-officedocument.presentationml.slide+xml"/>
  <Override PartName="/ppt/slides/slide78.xml" ContentType="application/vnd.openxmlformats-officedocument.presentationml.slide+xml"/>
  <Override PartName="/ppt/slides/slide9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Override PartName="/ppt/slides/slide83.xml" ContentType="application/vnd.openxmlformats-officedocument.presentationml.slide+xml"/>
  <Override PartName="/ppt/slides/slide6.xml" ContentType="application/vnd.openxmlformats-officedocument.presentationml.slide+xml"/>
  <Override PartName="/ppt/embeddings/Microsoft_Equation1.bin" ContentType="application/vnd.openxmlformats-officedocument.oleObject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912" r:id="rId1"/>
  </p:sldMasterIdLst>
  <p:notesMasterIdLst>
    <p:notesMasterId r:id="rId101"/>
  </p:notesMasterIdLst>
  <p:handoutMasterIdLst>
    <p:handoutMasterId r:id="rId102"/>
  </p:handoutMasterIdLst>
  <p:sldIdLst>
    <p:sldId id="256" r:id="rId2"/>
    <p:sldId id="311" r:id="rId3"/>
    <p:sldId id="312" r:id="rId4"/>
    <p:sldId id="320" r:id="rId5"/>
    <p:sldId id="322" r:id="rId6"/>
    <p:sldId id="321" r:id="rId7"/>
    <p:sldId id="323" r:id="rId8"/>
    <p:sldId id="324" r:id="rId9"/>
    <p:sldId id="327" r:id="rId10"/>
    <p:sldId id="326" r:id="rId11"/>
    <p:sldId id="328" r:id="rId12"/>
    <p:sldId id="329" r:id="rId13"/>
    <p:sldId id="330" r:id="rId14"/>
    <p:sldId id="331" r:id="rId15"/>
    <p:sldId id="338" r:id="rId16"/>
    <p:sldId id="339" r:id="rId17"/>
    <p:sldId id="340" r:id="rId18"/>
    <p:sldId id="341" r:id="rId19"/>
    <p:sldId id="342" r:id="rId20"/>
    <p:sldId id="343" r:id="rId21"/>
    <p:sldId id="334" r:id="rId22"/>
    <p:sldId id="344" r:id="rId23"/>
    <p:sldId id="345" r:id="rId24"/>
    <p:sldId id="346" r:id="rId25"/>
    <p:sldId id="347" r:id="rId26"/>
    <p:sldId id="349" r:id="rId27"/>
    <p:sldId id="366" r:id="rId28"/>
    <p:sldId id="350" r:id="rId29"/>
    <p:sldId id="351" r:id="rId30"/>
    <p:sldId id="367" r:id="rId31"/>
    <p:sldId id="368" r:id="rId32"/>
    <p:sldId id="370" r:id="rId33"/>
    <p:sldId id="371" r:id="rId34"/>
    <p:sldId id="373" r:id="rId35"/>
    <p:sldId id="374" r:id="rId36"/>
    <p:sldId id="376" r:id="rId37"/>
    <p:sldId id="377" r:id="rId38"/>
    <p:sldId id="379" r:id="rId39"/>
    <p:sldId id="380" r:id="rId40"/>
    <p:sldId id="381" r:id="rId41"/>
    <p:sldId id="383" r:id="rId42"/>
    <p:sldId id="384" r:id="rId43"/>
    <p:sldId id="385" r:id="rId44"/>
    <p:sldId id="38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19" r:id="rId57"/>
    <p:sldId id="420" r:id="rId58"/>
    <p:sldId id="421" r:id="rId59"/>
    <p:sldId id="422" r:id="rId60"/>
    <p:sldId id="423" r:id="rId61"/>
    <p:sldId id="424" r:id="rId62"/>
    <p:sldId id="425" r:id="rId63"/>
    <p:sldId id="426" r:id="rId64"/>
    <p:sldId id="427" r:id="rId65"/>
    <p:sldId id="446" r:id="rId66"/>
    <p:sldId id="447" r:id="rId67"/>
    <p:sldId id="448" r:id="rId68"/>
    <p:sldId id="450" r:id="rId69"/>
    <p:sldId id="451" r:id="rId70"/>
    <p:sldId id="449" r:id="rId71"/>
    <p:sldId id="452" r:id="rId72"/>
    <p:sldId id="453" r:id="rId73"/>
    <p:sldId id="454" r:id="rId74"/>
    <p:sldId id="455" r:id="rId75"/>
    <p:sldId id="456" r:id="rId76"/>
    <p:sldId id="457" r:id="rId77"/>
    <p:sldId id="458" r:id="rId78"/>
    <p:sldId id="459" r:id="rId79"/>
    <p:sldId id="461" r:id="rId80"/>
    <p:sldId id="462" r:id="rId81"/>
    <p:sldId id="463" r:id="rId82"/>
    <p:sldId id="464" r:id="rId83"/>
    <p:sldId id="465" r:id="rId84"/>
    <p:sldId id="466" r:id="rId85"/>
    <p:sldId id="479" r:id="rId86"/>
    <p:sldId id="480" r:id="rId87"/>
    <p:sldId id="481" r:id="rId88"/>
    <p:sldId id="483" r:id="rId89"/>
    <p:sldId id="485" r:id="rId90"/>
    <p:sldId id="486" r:id="rId91"/>
    <p:sldId id="487" r:id="rId92"/>
    <p:sldId id="488" r:id="rId93"/>
    <p:sldId id="490" r:id="rId94"/>
    <p:sldId id="489" r:id="rId95"/>
    <p:sldId id="491" r:id="rId96"/>
    <p:sldId id="492" r:id="rId97"/>
    <p:sldId id="493" r:id="rId98"/>
    <p:sldId id="494" r:id="rId99"/>
    <p:sldId id="309" r:id="rId10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clrMru>
    <a:srgbClr val="E5D419"/>
    <a:srgbClr val="6CB255"/>
    <a:srgbClr val="212F62"/>
    <a:srgbClr val="72A510"/>
    <a:srgbClr val="A4EC1A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="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33403" autoAdjust="0"/>
    <p:restoredTop sz="93333" autoAdjust="0"/>
  </p:normalViewPr>
  <p:slideViewPr>
    <p:cSldViewPr snapToGrid="0" snapToObjects="1">
      <p:cViewPr varScale="1">
        <p:scale>
          <a:sx n="85" d="100"/>
          <a:sy n="85" d="100"/>
        </p:scale>
        <p:origin x="-20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notesMaster" Target="notesMasters/notesMaster1.xml"/><Relationship Id="rId102" Type="http://schemas.openxmlformats.org/officeDocument/2006/relationships/handoutMaster" Target="handoutMasters/handoutMaster1.xml"/><Relationship Id="rId103" Type="http://schemas.openxmlformats.org/officeDocument/2006/relationships/printerSettings" Target="printerSettings/printerSettings1.bin"/><Relationship Id="rId104" Type="http://schemas.openxmlformats.org/officeDocument/2006/relationships/presProps" Target="presProps.xml"/><Relationship Id="rId105" Type="http://schemas.openxmlformats.org/officeDocument/2006/relationships/viewProps" Target="viewProps.xml"/><Relationship Id="rId106" Type="http://schemas.openxmlformats.org/officeDocument/2006/relationships/theme" Target="theme/theme1.xml"/><Relationship Id="rId10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Relationship Id="rId2" Type="http://schemas.openxmlformats.org/officeDocument/2006/relationships/image" Target="../media/image2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8D041A-73BB-E643-A8C7-50D88C2F22F5}" type="datetimeFigureOut">
              <a:rPr lang="en-US" smtClean="0"/>
              <a:pPr/>
              <a:t>7/4/17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EFEC5-3018-A548-B247-453C6EC1EC1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00572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A74016-AF49-FA46-BDF2-027ED042E616}" type="datetimeFigureOut">
              <a:rPr lang="en-US" smtClean="0"/>
              <a:pPr/>
              <a:t>7/4/17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1E5766-6E49-694E-8B94-624AB6903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39138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E5766-6E49-694E-8B94-624AB69033FB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15431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B19C71-EC74-44AF-B27E-FC7DC3C3A61D}" type="datetime4">
              <a:rPr lang="en-US" smtClean="0"/>
              <a:pPr/>
              <a:t>July 4,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07618"/>
            <a:ext cx="4031619" cy="460768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606925" y="1107618"/>
            <a:ext cx="3913188" cy="4607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212F62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July 4,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7199" y="1122386"/>
            <a:ext cx="8062913" cy="350007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457200" y="4843982"/>
            <a:ext cx="8062912" cy="1166382"/>
          </a:xfrm>
        </p:spPr>
        <p:txBody>
          <a:bodyPr/>
          <a:lstStyle>
            <a:lvl1pPr>
              <a:buClr>
                <a:srgbClr val="6CB255"/>
              </a:buClr>
              <a:defRPr>
                <a:solidFill>
                  <a:srgbClr val="000000"/>
                </a:solidFill>
              </a:defRPr>
            </a:lvl1pPr>
            <a:lvl2pPr marL="731520" indent="-4572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2pPr>
            <a:lvl3pPr marL="12573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3pPr>
            <a:lvl4pPr marL="17145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4pPr>
            <a:lvl5pPr marL="2171700" indent="-342900">
              <a:buClr>
                <a:srgbClr val="6CB255"/>
              </a:buClr>
              <a:buFont typeface="+mj-lt"/>
              <a:buAutoNum type="alphaLcParenR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 marL="788670" indent="-514350">
              <a:buFont typeface="+mj-lt"/>
              <a:buAutoNum type="alphaLcParenR"/>
              <a:defRPr sz="2800"/>
            </a:lvl2pPr>
            <a:lvl3pPr marL="1371600" indent="-457200">
              <a:buFont typeface="+mj-lt"/>
              <a:buAutoNum type="alphaLcParenR"/>
              <a:defRPr sz="2400"/>
            </a:lvl3pPr>
            <a:lvl4pPr marL="1828800" indent="-457200">
              <a:buFont typeface="+mj-lt"/>
              <a:buAutoNum type="alphaLcParenR"/>
              <a:defRPr sz="2000"/>
            </a:lvl4pPr>
            <a:lvl5pPr marL="2286000" indent="-457200">
              <a:buFont typeface="+mj-lt"/>
              <a:buAutoNum type="alphaLcParenR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July 4,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41326"/>
            <a:ext cx="8062912" cy="659535"/>
          </a:xfr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DEABC-D766-4322-8E78-B830FAE35C72}" type="datetime4">
              <a:rPr lang="en-US" smtClean="0"/>
              <a:pPr/>
              <a:t>July 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0" y="789677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500" dirty="0" smtClean="0"/>
              <a:t>College Physics</a:t>
            </a:r>
          </a:p>
          <a:p>
            <a:pPr algn="ctr"/>
            <a:endParaRPr lang="en-US" sz="1800" cap="none" dirty="0" smtClean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 smtClean="0">
                <a:solidFill>
                  <a:srgbClr val="212F62"/>
                </a:solidFill>
                <a:latin typeface="+mn-lt"/>
              </a:rPr>
              <a:t>Chapter # Chapter Title</a:t>
            </a: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PowerPoint Image Slideshow</a:t>
            </a:r>
            <a:endParaRPr lang="en-US" sz="1600" cap="none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9" name="Picture 8" descr="medium_covers_Page_2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62758" y="2517424"/>
            <a:ext cx="2010682" cy="260383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02996D-A08B-0449-B44E-0983EAED4A3A}" type="datetime1">
              <a:rPr lang="en-US"/>
              <a:pPr/>
              <a:t>7/4/17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E8C55-6613-7A47-B76F-B142F175E7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07088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82563" y="173038"/>
            <a:ext cx="8778875" cy="6511925"/>
            <a:chOff x="182880" y="173699"/>
            <a:chExt cx="8778240" cy="6510602"/>
          </a:xfrm>
        </p:grpSpPr>
        <p:sp>
          <p:nvSpPr>
            <p:cNvPr id="3" name="Rectangle 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55900" y="237186"/>
              <a:ext cx="8622676" cy="6364582"/>
              <a:chOff x="247025" y="246872"/>
              <a:chExt cx="8622676" cy="6364582"/>
            </a:xfrm>
          </p:grpSpPr>
          <p:sp>
            <p:nvSpPr>
              <p:cNvPr id="5" name="Rectangle 4"/>
              <p:cNvSpPr>
                <a:spLocks/>
              </p:cNvSpPr>
              <p:nvPr/>
            </p:nvSpPr>
            <p:spPr>
              <a:xfrm>
                <a:off x="247025" y="246872"/>
                <a:ext cx="8622676" cy="6364582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/>
              </a:p>
            </p:txBody>
          </p:sp>
          <p:cxnSp>
            <p:nvCxnSpPr>
              <p:cNvPr id="6" name="Straight Connector 5"/>
              <p:cNvCxnSpPr/>
              <p:nvPr/>
            </p:nvCxnSpPr>
            <p:spPr>
              <a:xfrm>
                <a:off x="247025" y="6389249"/>
                <a:ext cx="8622676" cy="1587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448AD7-2C0A-B14A-91A2-E7F7DEDEB0C2}" type="datetime1">
              <a:rPr lang="en-US"/>
              <a:pPr/>
              <a:t>7/4/17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6B4F1-11FC-A744-8187-E1221E8C80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July 4, 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044814" y="683895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4" r:id="rId2"/>
    <p:sldLayoutId id="2147483920" r:id="rId3"/>
    <p:sldLayoutId id="2147483913" r:id="rId4"/>
    <p:sldLayoutId id="2147483922" r:id="rId5"/>
    <p:sldLayoutId id="2147483923" r:id="rId6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kern="1200" cap="all" spc="-60" baseline="0">
          <a:solidFill>
            <a:srgbClr val="6CB25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Clr>
          <a:srgbClr val="6CB255"/>
        </a:buClr>
        <a:buFont typeface="Arial" pitchFamily="34" charset="0"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6CB255"/>
        </a:buClr>
        <a:buFont typeface="Arial" pitchFamily="34" charset="0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3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3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3.bin"/><Relationship Id="rId5" Type="http://schemas.openxmlformats.org/officeDocument/2006/relationships/oleObject" Target="../embeddings/Microsoft_Equation4.bin"/><Relationship Id="rId6" Type="http://schemas.openxmlformats.org/officeDocument/2006/relationships/oleObject" Target="../embeddings/Microsoft_Equation5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oleObject" Target="../embeddings/Microsoft_Equation6.bin"/><Relationship Id="rId5" Type="http://schemas.openxmlformats.org/officeDocument/2006/relationships/oleObject" Target="../embeddings/Microsoft_Equation7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3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3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Relationship Id="rId3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Relationship Id="rId3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614489"/>
            <a:ext cx="9144000" cy="70915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spc="-60" baseline="0">
                <a:solidFill>
                  <a:srgbClr val="6CB255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CHEMISTRY</a:t>
            </a:r>
          </a:p>
          <a:p>
            <a:pPr algn="ctr"/>
            <a:endParaRPr lang="en-US" sz="1800" cap="none" dirty="0" smtClean="0">
              <a:solidFill>
                <a:schemeClr val="accent3">
                  <a:lumMod val="20000"/>
                  <a:lumOff val="80000"/>
                </a:schemeClr>
              </a:solidFill>
              <a:latin typeface="+mn-lt"/>
            </a:endParaRPr>
          </a:p>
          <a:p>
            <a:pPr algn="ctr"/>
            <a:r>
              <a:rPr lang="en-US" sz="2000" b="1" cap="none" dirty="0" smtClean="0">
                <a:solidFill>
                  <a:srgbClr val="212F62"/>
                </a:solidFill>
                <a:latin typeface="+mn-lt"/>
              </a:rPr>
              <a:t>Chapter 2 ATOMS, MOLECULES, AND IONS</a:t>
            </a: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Joseph </a:t>
            </a:r>
            <a:r>
              <a:rPr lang="en-US" sz="1600" cap="none" dirty="0" err="1" smtClean="0">
                <a:solidFill>
                  <a:schemeClr val="tx1"/>
                </a:solidFill>
                <a:latin typeface="+mn-lt"/>
              </a:rPr>
              <a:t>DePasquale</a:t>
            </a:r>
            <a:endParaRPr lang="en-US" sz="1600" cap="none" dirty="0" smtClean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US" sz="1600" cap="none" dirty="0" smtClean="0">
                <a:solidFill>
                  <a:schemeClr val="tx1"/>
                </a:solidFill>
                <a:latin typeface="+mn-lt"/>
              </a:rPr>
              <a:t>University of Connecticut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562758" y="2518312"/>
            <a:ext cx="2010682" cy="2602059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  <a:scene3d>
            <a:camera prst="obliqueTopLeft"/>
            <a:lightRig rig="threePt" dir="t"/>
          </a:scene3d>
        </p:spPr>
      </p:pic>
      <p:pic>
        <p:nvPicPr>
          <p:cNvPr id="7" name="Picture 6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5775854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244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4895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Law of definite proportions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78115" y="960726"/>
            <a:ext cx="8277411" cy="5658215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Law of definite proportions or the law of constant composition - </a:t>
            </a:r>
            <a:r>
              <a:rPr lang="en-US" sz="2400" dirty="0" smtClean="0"/>
              <a:t>All samples of a pure compound contain the same elements in the same proportion by mass. 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Illustrated by experiments performed by French chemist, Joseph Proust. </a:t>
            </a:r>
          </a:p>
          <a:p>
            <a:pPr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Arial" pitchFamily="-110" charset="0"/>
            </a:endParaRPr>
          </a:p>
          <a:p>
            <a:pPr>
              <a:buClrTx/>
            </a:pPr>
            <a:r>
              <a:rPr lang="en-US" b="1" dirty="0" smtClean="0"/>
              <a:t>Constant Composition of Isooctane </a:t>
            </a:r>
          </a:p>
          <a:p>
            <a:pPr>
              <a:buClrTx/>
            </a:pPr>
            <a:r>
              <a:rPr lang="en-US" b="1" dirty="0" smtClean="0"/>
              <a:t>Sample		Carbon		Hydrogen	Mass Ratio </a:t>
            </a:r>
          </a:p>
          <a:p>
            <a:pPr>
              <a:buClrTx/>
            </a:pPr>
            <a:r>
              <a:rPr lang="en-US" dirty="0" smtClean="0"/>
              <a:t>A		14.82 </a:t>
            </a:r>
            <a:r>
              <a:rPr lang="en-US" dirty="0" err="1" smtClean="0"/>
              <a:t>g</a:t>
            </a:r>
            <a:r>
              <a:rPr lang="en-US" dirty="0" smtClean="0"/>
              <a:t>		2.78 </a:t>
            </a:r>
            <a:r>
              <a:rPr lang="en-US" dirty="0" err="1" smtClean="0"/>
              <a:t>g</a:t>
            </a:r>
            <a:r>
              <a:rPr lang="en-US" dirty="0" smtClean="0"/>
              <a:t>	     </a:t>
            </a:r>
            <a:r>
              <a:rPr lang="en-US" sz="1800" dirty="0" smtClean="0"/>
              <a:t>5.33 </a:t>
            </a:r>
            <a:r>
              <a:rPr lang="en-US" sz="1800" dirty="0" err="1" smtClean="0"/>
              <a:t>g</a:t>
            </a:r>
            <a:r>
              <a:rPr lang="en-US" sz="1800" dirty="0" smtClean="0"/>
              <a:t> carbon/1.00 </a:t>
            </a:r>
            <a:r>
              <a:rPr lang="en-US" sz="1800" dirty="0" err="1" smtClean="0"/>
              <a:t>g</a:t>
            </a:r>
            <a:r>
              <a:rPr lang="en-US" sz="1800" dirty="0" smtClean="0"/>
              <a:t> hydrogen</a:t>
            </a:r>
          </a:p>
          <a:p>
            <a:pPr>
              <a:buClrTx/>
            </a:pPr>
            <a:r>
              <a:rPr lang="en-US" dirty="0" smtClean="0"/>
              <a:t>B		22.33 </a:t>
            </a:r>
            <a:r>
              <a:rPr lang="en-US" dirty="0" err="1" smtClean="0"/>
              <a:t>g</a:t>
            </a:r>
            <a:r>
              <a:rPr lang="en-US" dirty="0" smtClean="0"/>
              <a:t>		4.19 </a:t>
            </a:r>
            <a:r>
              <a:rPr lang="en-US" dirty="0" err="1" smtClean="0"/>
              <a:t>g</a:t>
            </a:r>
            <a:r>
              <a:rPr lang="en-US" dirty="0" smtClean="0"/>
              <a:t>	     </a:t>
            </a:r>
            <a:r>
              <a:rPr lang="en-US" sz="1800" dirty="0" smtClean="0"/>
              <a:t>5.33 </a:t>
            </a:r>
            <a:r>
              <a:rPr lang="en-US" sz="1800" dirty="0" err="1" smtClean="0"/>
              <a:t>g</a:t>
            </a:r>
            <a:r>
              <a:rPr lang="en-US" sz="1800" dirty="0" smtClean="0"/>
              <a:t> carbon/1.00 </a:t>
            </a:r>
            <a:r>
              <a:rPr lang="en-US" sz="1800" dirty="0" err="1" smtClean="0"/>
              <a:t>g</a:t>
            </a:r>
            <a:r>
              <a:rPr lang="en-US" sz="1800" dirty="0" smtClean="0"/>
              <a:t> hydrogen</a:t>
            </a:r>
          </a:p>
          <a:p>
            <a:pPr>
              <a:buClrTx/>
            </a:pPr>
            <a:r>
              <a:rPr lang="en-US" dirty="0" smtClean="0"/>
              <a:t>C		19.40 </a:t>
            </a:r>
            <a:r>
              <a:rPr lang="en-US" dirty="0" err="1" smtClean="0"/>
              <a:t>g</a:t>
            </a:r>
            <a:r>
              <a:rPr lang="en-US" dirty="0" smtClean="0"/>
              <a:t>		3.64 </a:t>
            </a:r>
            <a:r>
              <a:rPr lang="en-US" dirty="0" err="1" smtClean="0"/>
              <a:t>g</a:t>
            </a:r>
            <a:r>
              <a:rPr lang="en-US" dirty="0" smtClean="0"/>
              <a:t>	     </a:t>
            </a:r>
            <a:r>
              <a:rPr lang="en-US" sz="1800" dirty="0" smtClean="0"/>
              <a:t>5.33 </a:t>
            </a:r>
            <a:r>
              <a:rPr lang="en-US" sz="1800" dirty="0" err="1" smtClean="0"/>
              <a:t>g</a:t>
            </a:r>
            <a:r>
              <a:rPr lang="en-US" sz="1800" dirty="0" smtClean="0"/>
              <a:t> carbon/1.00 </a:t>
            </a:r>
            <a:r>
              <a:rPr lang="en-US" sz="1800" dirty="0" err="1" smtClean="0"/>
              <a:t>g</a:t>
            </a:r>
            <a:r>
              <a:rPr lang="en-US" sz="1800" dirty="0" smtClean="0"/>
              <a:t> hydrogen</a:t>
            </a:r>
            <a:endParaRPr lang="en-US" sz="1800" dirty="0">
              <a:solidFill>
                <a:schemeClr val="tx1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70859" y="475131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Law of multiple proportions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78115" y="1304369"/>
            <a:ext cx="8277411" cy="5658215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/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The law of multiple proportions </a:t>
            </a:r>
            <a:r>
              <a:rPr lang="en-US" sz="2400" dirty="0" smtClean="0"/>
              <a:t>states that when two elements react to form more than one compound, a fixed mass of one element will react with masses of the other element in a ratio of small, whole numbers.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For example: compounds containing chlorine and copper.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A green solid contains 0.558 </a:t>
            </a:r>
            <a:r>
              <a:rPr lang="en-US" sz="2400" dirty="0" err="1" smtClean="0"/>
              <a:t>g</a:t>
            </a:r>
            <a:r>
              <a:rPr lang="en-US" sz="2400" dirty="0" smtClean="0"/>
              <a:t> </a:t>
            </a:r>
            <a:r>
              <a:rPr lang="en-US" sz="2400" dirty="0" err="1" smtClean="0"/>
              <a:t>Cl</a:t>
            </a:r>
            <a:r>
              <a:rPr lang="en-US" sz="2400" dirty="0" smtClean="0"/>
              <a:t> to 1 </a:t>
            </a:r>
            <a:r>
              <a:rPr lang="en-US" sz="2400" dirty="0" err="1" smtClean="0"/>
              <a:t>g</a:t>
            </a:r>
            <a:r>
              <a:rPr lang="en-US" sz="2400" dirty="0" smtClean="0"/>
              <a:t> Cu.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A brown solid contains 1.116 </a:t>
            </a:r>
            <a:r>
              <a:rPr lang="en-US" sz="2400" dirty="0" err="1" smtClean="0"/>
              <a:t>g</a:t>
            </a:r>
            <a:r>
              <a:rPr lang="en-US" sz="2400" dirty="0" smtClean="0"/>
              <a:t> </a:t>
            </a:r>
            <a:r>
              <a:rPr lang="en-US" sz="2400" dirty="0" err="1" smtClean="0"/>
              <a:t>Cl</a:t>
            </a:r>
            <a:r>
              <a:rPr lang="en-US" sz="2400" dirty="0" smtClean="0"/>
              <a:t> to 1 </a:t>
            </a:r>
            <a:r>
              <a:rPr lang="en-US" sz="2400" dirty="0" err="1" smtClean="0"/>
              <a:t>g</a:t>
            </a:r>
            <a:r>
              <a:rPr lang="en-US" sz="2400" dirty="0" smtClean="0"/>
              <a:t> Cu.</a:t>
            </a:r>
          </a:p>
          <a:p>
            <a:pPr marL="0" indent="0" eaLnBrk="1" hangingPunct="1">
              <a:buClrTx/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103279" y="4990354"/>
          <a:ext cx="1982670" cy="1643529"/>
        </p:xfrm>
        <a:graphic>
          <a:graphicData uri="http://schemas.openxmlformats.org/presentationml/2006/ole">
            <p:oleObj spid="_x0000_s170003" name="Equation" r:id="rId4" imgW="965200" imgH="8001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2.5</a:t>
            </a:r>
            <a:endParaRPr lang="en-US" dirty="0"/>
          </a:p>
        </p:txBody>
      </p:sp>
      <p:pic>
        <p:nvPicPr>
          <p:cNvPr id="2" name="Picture Placeholder 1" descr="CNX_Chem_02_01_MultProp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8058" b="-8058"/>
          <a:stretch>
            <a:fillRect/>
          </a:stretch>
        </p:blipFill>
        <p:spPr>
          <a:xfrm>
            <a:off x="457199" y="1286737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08333"/>
            <a:ext cx="8062912" cy="1166382"/>
          </a:xfrm>
        </p:spPr>
        <p:txBody>
          <a:bodyPr>
            <a:normAutofit fontScale="92500"/>
          </a:bodyPr>
          <a:lstStyle/>
          <a:p>
            <a:r>
              <a:rPr lang="en-US" sz="1600" dirty="0"/>
              <a:t>Compared to the copper chlorine compound in </a:t>
            </a:r>
            <a:r>
              <a:rPr lang="en-US" sz="1600" dirty="0">
                <a:solidFill>
                  <a:srgbClr val="6CB255"/>
                </a:solidFill>
              </a:rPr>
              <a:t>(a)</a:t>
            </a:r>
            <a:r>
              <a:rPr lang="en-US" sz="1600" dirty="0"/>
              <a:t>, where copper is represented by brown spheres </a:t>
            </a:r>
            <a:r>
              <a:rPr lang="en-US" sz="1600" dirty="0" smtClean="0"/>
              <a:t>and chlorine </a:t>
            </a:r>
            <a:r>
              <a:rPr lang="en-US" sz="1600" dirty="0"/>
              <a:t>by green spheres, the copper chlorine compound in </a:t>
            </a:r>
            <a:r>
              <a:rPr lang="en-US" sz="1600" dirty="0">
                <a:solidFill>
                  <a:srgbClr val="6CB255"/>
                </a:solidFill>
              </a:rPr>
              <a:t>(b)</a:t>
            </a:r>
            <a:r>
              <a:rPr lang="en-US" sz="1600" dirty="0"/>
              <a:t> has twice as many chlorine atoms per copper atom</a:t>
            </a:r>
            <a:r>
              <a:rPr lang="en-US" sz="1600" dirty="0" smtClean="0"/>
              <a:t>. (</a:t>
            </a:r>
            <a:r>
              <a:rPr lang="en-US" sz="1600" dirty="0"/>
              <a:t>credit a: modification of work by “Benjah-bmm27”/Wikimedia Commons; credit b: modification of work </a:t>
            </a:r>
            <a:r>
              <a:rPr lang="en-US" sz="1600" dirty="0" smtClean="0"/>
              <a:t>by “</a:t>
            </a:r>
            <a:r>
              <a:rPr lang="en-US" sz="1600" dirty="0" err="1"/>
              <a:t>Walkerma</a:t>
            </a:r>
            <a:r>
              <a:rPr lang="en-US" sz="1600" dirty="0"/>
              <a:t>”/Wikimedia Commons)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9205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29049"/>
            <a:ext cx="6841942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000" b="1" dirty="0">
                <a:solidFill>
                  <a:srgbClr val="000090"/>
                </a:solidFill>
                <a:latin typeface="Arial" pitchFamily="-110" charset="0"/>
                <a:ea typeface="Osaka" pitchFamily="-110" charset="-128"/>
                <a:cs typeface="Osaka" pitchFamily="-110" charset="-128"/>
              </a:rPr>
              <a:t>2.2 Evolution of Atomic Theory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489123"/>
            <a:ext cx="7345363" cy="4598765"/>
          </a:xfrm>
        </p:spPr>
        <p:txBody>
          <a:bodyPr>
            <a:normAutofit fontScale="92500" lnSpcReduction="20000"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800" dirty="0" smtClean="0"/>
              <a:t> In the two centuries since Dalton developed his ideas, scientists have made significant progress in furthering our understanding of atomic theory.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8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800" dirty="0" smtClean="0"/>
              <a:t> What were atoms composed of?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8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800" dirty="0" smtClean="0"/>
              <a:t> Was there something smaller than an atom?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800" dirty="0" smtClean="0">
              <a:solidFill>
                <a:schemeClr val="tx1"/>
              </a:solidFill>
              <a:latin typeface="Arial" pitchFamily="-110" charset="0"/>
              <a:ea typeface="Osaka" pitchFamily="-110" charset="-128"/>
              <a:cs typeface="Osaka" pitchFamily="-110" charset="-128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800" dirty="0" smtClean="0"/>
              <a:t> Here, we will discuss some of these key developments.</a:t>
            </a:r>
            <a:endParaRPr lang="en-US" sz="2800" dirty="0" smtClean="0">
              <a:solidFill>
                <a:schemeClr val="tx1"/>
              </a:solidFill>
              <a:latin typeface="Arial" pitchFamily="-110" charset="0"/>
              <a:ea typeface="Osaka" pitchFamily="-110" charset="-128"/>
              <a:cs typeface="Osaka" pitchFamily="-110" charset="-128"/>
            </a:endParaRPr>
          </a:p>
          <a:p>
            <a:pPr lvl="1" eaLnBrk="1" hangingPunct="1">
              <a:buClr>
                <a:schemeClr val="tx1"/>
              </a:buClr>
              <a:buFont typeface="Arial"/>
              <a:buChar char="•"/>
            </a:pPr>
            <a:endParaRPr lang="en-US" sz="2800" dirty="0">
              <a:solidFill>
                <a:schemeClr val="tx1"/>
              </a:solidFill>
              <a:latin typeface="Arial" pitchFamily="-110" charset="0"/>
              <a:ea typeface="Osaka" pitchFamily="-110" charset="-128"/>
              <a:cs typeface="Osaka" pitchFamily="-110" charset="-128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236778" y="5334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90"/>
                </a:solidFill>
                <a:latin typeface="Arial" pitchFamily="-110" charset="0"/>
              </a:rPr>
              <a:t>Discovery of the Electron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484362" y="1349143"/>
            <a:ext cx="8077200" cy="544978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ClrTx/>
              <a:buFont typeface="Arial"/>
              <a:buChar char="•"/>
            </a:pPr>
            <a:r>
              <a:rPr lang="en-US" sz="2595" b="1" dirty="0" smtClean="0">
                <a:solidFill>
                  <a:schemeClr val="tx1"/>
                </a:solidFill>
                <a:latin typeface="Arial" pitchFamily="-110" charset="0"/>
              </a:rPr>
              <a:t> J.J</a:t>
            </a:r>
            <a:r>
              <a:rPr lang="en-US" sz="2595" b="1" dirty="0">
                <a:solidFill>
                  <a:schemeClr val="tx1"/>
                </a:solidFill>
                <a:latin typeface="Arial" pitchFamily="-110" charset="0"/>
              </a:rPr>
              <a:t>. Thomson</a:t>
            </a:r>
            <a:r>
              <a:rPr lang="en-US" sz="2595" b="1" dirty="0" smtClean="0">
                <a:solidFill>
                  <a:schemeClr val="tx1"/>
                </a:solidFill>
                <a:latin typeface="Arial" pitchFamily="-110" charset="0"/>
              </a:rPr>
              <a:t> </a:t>
            </a:r>
            <a:r>
              <a:rPr lang="en-US" sz="2595" b="1" dirty="0" smtClean="0">
                <a:latin typeface="Arial" pitchFamily="-110" charset="0"/>
              </a:rPr>
              <a:t>experimented with cathode ray tubes.</a:t>
            </a:r>
          </a:p>
          <a:p>
            <a:pPr eaLnBrk="1" hangingPunct="1">
              <a:buClrTx/>
              <a:buFont typeface="Arial"/>
              <a:buChar char="•"/>
            </a:pPr>
            <a:endParaRPr lang="en-US" sz="2595" b="1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eaLnBrk="1" hangingPunct="1">
              <a:buClrTx/>
              <a:buFont typeface="Arial"/>
              <a:buChar char="•"/>
            </a:pPr>
            <a:r>
              <a:rPr lang="en-US" sz="2595" b="1" dirty="0" smtClean="0">
                <a:latin typeface="Arial" pitchFamily="-110" charset="0"/>
                <a:cs typeface="MS PGothic" pitchFamily="34" charset="-128"/>
              </a:rPr>
              <a:t> Cathode ray tube:</a:t>
            </a:r>
            <a:endParaRPr lang="en-US" sz="2595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dirty="0" smtClean="0"/>
              <a:t>A sealed glass tube from which almost all the air had been removed.</a:t>
            </a:r>
          </a:p>
          <a:p>
            <a:pPr lvl="1"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dirty="0" smtClean="0"/>
              <a:t>Contained two metal electrodes. </a:t>
            </a:r>
          </a:p>
          <a:p>
            <a:pPr lvl="1"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dirty="0" smtClean="0"/>
              <a:t>When a high voltage was applied across the electrodes, a visible beam called a cathode ray appeared between them. </a:t>
            </a:r>
          </a:p>
          <a:p>
            <a:pPr lvl="1"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Regardless of the metals used, this beam was always deflected toward the positive charge and away from the negative charge.</a:t>
            </a:r>
          </a:p>
          <a:p>
            <a:pPr lvl="1">
              <a:buClrTx/>
              <a:buFont typeface="Arial"/>
              <a:buChar char="•"/>
            </a:pP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Thompson was able to </a:t>
            </a:r>
            <a:r>
              <a:rPr lang="en-US" dirty="0" smtClean="0"/>
              <a:t>calculate the charge-to-mass ratio of the cathode ray particles.</a:t>
            </a: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 eaLnBrk="1" hangingPunct="1">
              <a:buFont typeface="Arial" pitchFamily="-110" charset="0"/>
              <a:buNone/>
            </a:pPr>
            <a:endParaRPr lang="en-US" dirty="0">
              <a:latin typeface="Arial" pitchFamily="-110" charset="0"/>
              <a:cs typeface="MS PGothic" pitchFamily="34" charset="-128"/>
            </a:endParaRPr>
          </a:p>
          <a:p>
            <a:pPr lvl="1" eaLnBrk="1" hangingPunct="1"/>
            <a:endParaRPr lang="en-US" dirty="0"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236778" y="5334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90"/>
                </a:solidFill>
                <a:latin typeface="Arial" pitchFamily="-110" charset="0"/>
              </a:rPr>
              <a:t>Discovery of the Electron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543426" y="1260535"/>
            <a:ext cx="8077200" cy="5449785"/>
          </a:xfrm>
        </p:spPr>
        <p:txBody>
          <a:bodyPr>
            <a:normAutofit lnSpcReduction="10000"/>
          </a:bodyPr>
          <a:lstStyle/>
          <a:p>
            <a:pPr eaLnBrk="1" hangingPunct="1">
              <a:buClrTx/>
              <a:buFont typeface="Arial"/>
              <a:buChar char="•"/>
            </a:pPr>
            <a:r>
              <a:rPr lang="en-US" sz="2595" b="1" dirty="0" smtClean="0">
                <a:solidFill>
                  <a:schemeClr val="tx1"/>
                </a:solidFill>
                <a:latin typeface="Arial" pitchFamily="-110" charset="0"/>
              </a:rPr>
              <a:t> Thompson’s results:</a:t>
            </a:r>
            <a:endParaRPr lang="en-US" sz="2595" b="1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The cathode ray particles were much lighter than atoms. 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These particles are negatively charged. 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These particles are indistinguishable, regardless of the source material.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This cathode ray particle is what we now call an </a:t>
            </a:r>
            <a:r>
              <a:rPr lang="en-US" sz="2400" b="1" dirty="0" smtClean="0">
                <a:solidFill>
                  <a:srgbClr val="000090"/>
                </a:solidFill>
                <a:latin typeface="Arial" pitchFamily="-110" charset="0"/>
                <a:cs typeface="MS PGothic" pitchFamily="34" charset="-128"/>
              </a:rPr>
              <a:t>electron -  </a:t>
            </a: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a negatively charged, subatomic particle with a mass more than one thousand times less than that of an atom. </a:t>
            </a:r>
            <a:endParaRPr lang="en-US" sz="2400" dirty="0" smtClean="0">
              <a:latin typeface="Arial" pitchFamily="-110" charset="0"/>
              <a:cs typeface="MS PGothic" pitchFamily="34" charset="-128"/>
            </a:endParaRPr>
          </a:p>
          <a:p>
            <a:pPr lvl="1" eaLnBrk="1" hangingPunct="1"/>
            <a:endParaRPr lang="en-US" dirty="0"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123182"/>
            <a:ext cx="8062912" cy="659535"/>
          </a:xfrm>
        </p:spPr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2.6</a:t>
            </a:r>
            <a:endParaRPr lang="en-US" dirty="0"/>
          </a:p>
        </p:txBody>
      </p:sp>
      <p:pic>
        <p:nvPicPr>
          <p:cNvPr id="2" name="Picture Placeholder 1" descr="CNX_Chem_02_02_CathodeRay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3157" r="3157"/>
          <a:stretch>
            <a:fillRect/>
          </a:stretch>
        </p:blipFill>
        <p:spPr>
          <a:xfrm>
            <a:off x="1261385" y="900866"/>
            <a:ext cx="5761432" cy="430478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427173"/>
            <a:ext cx="8062912" cy="1166382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AutoNum type="alphaLcParenBoth"/>
            </a:pPr>
            <a:r>
              <a:rPr lang="en-US" sz="1050" dirty="0" smtClean="0"/>
              <a:t>J</a:t>
            </a:r>
            <a:r>
              <a:rPr lang="en-US" sz="1050" dirty="0"/>
              <a:t>. J. Thomson produced a visible beam in a cathode ray tube. </a:t>
            </a:r>
            <a:endParaRPr lang="en-US" sz="1050" dirty="0" smtClean="0"/>
          </a:p>
          <a:p>
            <a:pPr marL="342900" indent="-342900">
              <a:buAutoNum type="alphaLcParenBoth"/>
            </a:pPr>
            <a:r>
              <a:rPr lang="en-US" sz="1050" dirty="0" smtClean="0"/>
              <a:t>This </a:t>
            </a:r>
            <a:r>
              <a:rPr lang="en-US" sz="1050" dirty="0"/>
              <a:t>is an early cathode ray tube</a:t>
            </a:r>
            <a:r>
              <a:rPr lang="en-US" sz="1050" dirty="0" smtClean="0"/>
              <a:t>, invented </a:t>
            </a:r>
            <a:r>
              <a:rPr lang="en-US" sz="1050" dirty="0"/>
              <a:t>in 1897 by Ferdinand Braun. </a:t>
            </a:r>
            <a:endParaRPr lang="en-US" sz="1050" dirty="0" smtClean="0"/>
          </a:p>
          <a:p>
            <a:pPr marL="342900" indent="-342900">
              <a:buAutoNum type="alphaLcParenBoth"/>
            </a:pPr>
            <a:r>
              <a:rPr lang="en-US" sz="1050" dirty="0" smtClean="0"/>
              <a:t>In </a:t>
            </a:r>
            <a:r>
              <a:rPr lang="en-US" sz="1050" dirty="0"/>
              <a:t>the cathode ray, the beam (shown in yellow) comes from the cathode </a:t>
            </a:r>
            <a:r>
              <a:rPr lang="en-US" sz="1050" dirty="0" smtClean="0"/>
              <a:t>and is accelerated past the anode toward a fluorescent scale at the end of the tube. Simultaneous deflections by applied electric </a:t>
            </a:r>
            <a:r>
              <a:rPr lang="en-US" sz="1050" dirty="0"/>
              <a:t>and magnetic fields permitted Thomson to calculate the mass-to-charge ratio of the particles composing </a:t>
            </a:r>
            <a:r>
              <a:rPr lang="en-US" sz="1050" dirty="0" smtClean="0"/>
              <a:t>the cathode </a:t>
            </a:r>
            <a:r>
              <a:rPr lang="en-US" sz="1050" dirty="0"/>
              <a:t>ray. (credit a: modification of work by Nobel Foundation; credit b: modification of work by </a:t>
            </a:r>
            <a:r>
              <a:rPr lang="en-US" sz="1050" dirty="0" err="1"/>
              <a:t>Eugen</a:t>
            </a:r>
            <a:r>
              <a:rPr lang="en-US" sz="1050" dirty="0"/>
              <a:t> </a:t>
            </a:r>
            <a:r>
              <a:rPr lang="en-US" sz="1050" dirty="0" err="1"/>
              <a:t>Nesper</a:t>
            </a:r>
            <a:r>
              <a:rPr lang="en-US" sz="1050" dirty="0" smtClean="0"/>
              <a:t>; credit </a:t>
            </a:r>
            <a:r>
              <a:rPr lang="en-US" sz="1050" dirty="0"/>
              <a:t>c: modification of work by “</a:t>
            </a:r>
            <a:r>
              <a:rPr lang="en-US" sz="1050" dirty="0" err="1"/>
              <a:t>Kurzon</a:t>
            </a:r>
            <a:r>
              <a:rPr lang="en-US" sz="1050" dirty="0"/>
              <a:t>”/Wikimedia Commons)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3300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236778" y="5334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90"/>
                </a:solidFill>
                <a:latin typeface="Arial" pitchFamily="-110" charset="0"/>
              </a:rPr>
              <a:t>Discovery of the Electron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543426" y="1260535"/>
            <a:ext cx="8077200" cy="5449785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Arial"/>
              <a:buChar char="•"/>
            </a:pPr>
            <a:r>
              <a:rPr lang="en-US" sz="2595" b="1" dirty="0" smtClean="0">
                <a:solidFill>
                  <a:schemeClr val="tx1"/>
                </a:solidFill>
                <a:latin typeface="Arial" pitchFamily="-110" charset="0"/>
              </a:rPr>
              <a:t> Robert A. Millikan’s Oil Drop Experiment (1909)</a:t>
            </a:r>
            <a:endParaRPr lang="en-US" sz="2595" b="1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Millikan created microscopic oil droplets, which were electrically charged.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  <a:cs typeface="MS PGothic" pitchFamily="34" charset="-128"/>
              </a:rPr>
              <a:t>These drops could be slowed or reversed by an electric field.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  <a:cs typeface="MS PGothic" pitchFamily="34" charset="-128"/>
              </a:rPr>
              <a:t>Millikan was able to determine the charge on individual drops. </a:t>
            </a:r>
          </a:p>
          <a:p>
            <a:pPr lvl="1" eaLnBrk="1" hangingPunct="1"/>
            <a:endParaRPr lang="en-US" dirty="0"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2.7</a:t>
            </a:r>
            <a:endParaRPr lang="en-US" dirty="0"/>
          </a:p>
        </p:txBody>
      </p:sp>
      <p:pic>
        <p:nvPicPr>
          <p:cNvPr id="2" name="Picture Placeholder 1" descr="CNX_Chem_02_02_Millika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846" r="-308"/>
          <a:stretch>
            <a:fillRect/>
          </a:stretch>
        </p:blipFill>
        <p:spPr>
          <a:xfrm>
            <a:off x="472860" y="1122386"/>
            <a:ext cx="8285145" cy="4304787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870213"/>
            <a:ext cx="8062912" cy="1166382"/>
          </a:xfrm>
        </p:spPr>
        <p:txBody>
          <a:bodyPr>
            <a:normAutofit/>
          </a:bodyPr>
          <a:lstStyle/>
          <a:p>
            <a:r>
              <a:rPr lang="en-US" sz="1600" dirty="0"/>
              <a:t>Millikan’s experiment measured the charge of individual oil drops. The tabulated data are examples of </a:t>
            </a:r>
            <a:r>
              <a:rPr lang="en-US" sz="1600" dirty="0" smtClean="0"/>
              <a:t>a few </a:t>
            </a:r>
            <a:r>
              <a:rPr lang="en-US" sz="1600" dirty="0"/>
              <a:t>possible values.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7185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>
          <a:xfrm>
            <a:off x="236778" y="5334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90"/>
                </a:solidFill>
                <a:latin typeface="Arial" pitchFamily="-110" charset="0"/>
              </a:rPr>
              <a:t>Discovery of the Electron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543426" y="1260535"/>
            <a:ext cx="8077200" cy="5449785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Arial"/>
              <a:buChar char="•"/>
            </a:pPr>
            <a:r>
              <a:rPr lang="en-US" sz="2595" b="1" dirty="0" smtClean="0">
                <a:solidFill>
                  <a:schemeClr val="tx1"/>
                </a:solidFill>
                <a:latin typeface="Arial" pitchFamily="-110" charset="0"/>
              </a:rPr>
              <a:t> Millikan’s results:</a:t>
            </a:r>
            <a:endParaRPr lang="en-US" sz="2595" b="1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The charge of an oil drop was always a multiple of a specific charge, 1.6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-19</a:t>
            </a:r>
            <a:r>
              <a:rPr lang="en-US" sz="2400" dirty="0" smtClean="0"/>
              <a:t> C.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  <a:cs typeface="MS PGothic" pitchFamily="34" charset="-128"/>
              </a:rPr>
              <a:t>Millikan concluded that </a:t>
            </a:r>
            <a:r>
              <a:rPr lang="en-US" sz="2400" dirty="0" smtClean="0"/>
              <a:t>1.6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-19</a:t>
            </a:r>
            <a:r>
              <a:rPr lang="en-US" sz="2400" dirty="0" smtClean="0"/>
              <a:t> C </a:t>
            </a:r>
            <a:r>
              <a:rPr lang="en-US" sz="2400" dirty="0" smtClean="0">
                <a:latin typeface="Arial" pitchFamily="-110" charset="0"/>
                <a:cs typeface="MS PGothic" pitchFamily="34" charset="-128"/>
              </a:rPr>
              <a:t>was the charge of a single electron.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  <a:cs typeface="MS PGothic" pitchFamily="34" charset="-128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  <a:cs typeface="MS PGothic" pitchFamily="34" charset="-128"/>
              </a:rPr>
              <a:t>Thompson already showed the charge to mass ratio of an electron to be 1.759 </a:t>
            </a:r>
            <a:r>
              <a:rPr lang="en-US" sz="2400" dirty="0" err="1" smtClean="0">
                <a:latin typeface="Arial" pitchFamily="-110" charset="0"/>
                <a:cs typeface="MS PGothic" pitchFamily="34" charset="-128"/>
              </a:rPr>
              <a:t>x</a:t>
            </a:r>
            <a:r>
              <a:rPr lang="en-US" sz="2400" dirty="0" smtClean="0">
                <a:latin typeface="Arial" pitchFamily="-110" charset="0"/>
                <a:cs typeface="MS PGothic" pitchFamily="34" charset="-128"/>
              </a:rPr>
              <a:t> 10</a:t>
            </a:r>
            <a:r>
              <a:rPr lang="en-US" sz="2400" baseline="30000" dirty="0" smtClean="0">
                <a:latin typeface="Arial" pitchFamily="-110" charset="0"/>
                <a:cs typeface="MS PGothic" pitchFamily="34" charset="-128"/>
              </a:rPr>
              <a:t>11</a:t>
            </a:r>
            <a:r>
              <a:rPr lang="en-US" sz="2400" dirty="0" smtClean="0">
                <a:latin typeface="Arial" pitchFamily="-110" charset="0"/>
                <a:cs typeface="MS PGothic" pitchFamily="34" charset="-128"/>
              </a:rPr>
              <a:t> C/kg. </a:t>
            </a:r>
          </a:p>
          <a:p>
            <a:pPr lvl="1" eaLnBrk="1" hangingPunct="1"/>
            <a:endParaRPr lang="en-US" dirty="0"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29977" y="5464243"/>
          <a:ext cx="8938580" cy="945167"/>
        </p:xfrm>
        <a:graphic>
          <a:graphicData uri="http://schemas.openxmlformats.org/presentationml/2006/ole">
            <p:oleObj spid="_x0000_s186387" name="Equation" r:id="rId4" imgW="4191000" imgH="444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8229600" cy="990600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Ch.</a:t>
            </a:r>
            <a:r>
              <a:rPr lang="en-US" sz="2800" b="1" dirty="0" smtClean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 2 </a:t>
            </a:r>
            <a:r>
              <a:rPr lang="en-US" sz="2800" b="1" dirty="0">
                <a:solidFill>
                  <a:srgbClr val="000090"/>
                </a:solidFill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876800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2.1: Early Ideas in Atomic Theory</a:t>
            </a: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2.2: Evolution of Atomic Theory</a:t>
            </a: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2.3: Atomic Structure and Symbolism</a:t>
            </a: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2.4: Chemical Formulas</a:t>
            </a: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2.5: The Periodic Table</a:t>
            </a: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2.6: Molecular and Ionic Compounds</a:t>
            </a:r>
          </a:p>
          <a:p>
            <a:pPr marL="514350" indent="-514350">
              <a:lnSpc>
                <a:spcPct val="90000"/>
              </a:lnSpc>
            </a:pPr>
            <a:r>
              <a:rPr lang="en-US" sz="2800" dirty="0" smtClean="0">
                <a:latin typeface="Arial" pitchFamily="-110" charset="0"/>
              </a:rPr>
              <a:t>2.7: Chemical Nomenclature</a:t>
            </a:r>
          </a:p>
          <a:p>
            <a:pPr marL="0" indent="0" eaLnBrk="1" hangingPunct="1">
              <a:buFont typeface="Arial" charset="0"/>
              <a:buNone/>
            </a:pPr>
            <a:endParaRPr lang="en-US" sz="2800" dirty="0" smtClean="0">
              <a:latin typeface="Arial" charset="0"/>
              <a:ea typeface="MS PGothic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sz="2800" dirty="0">
              <a:latin typeface="Arial" charset="0"/>
              <a:ea typeface="MS PGothic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C4F7D93-D11A-E34C-9953-463F5D9E91E6}" type="slidenum">
              <a:rPr lang="en-US" sz="1400">
                <a:solidFill>
                  <a:srgbClr val="FFFFFF"/>
                </a:solidFill>
              </a:rPr>
              <a:pPr/>
              <a:t>2</a:t>
            </a:fld>
            <a:endParaRPr lang="en-US" sz="1400">
              <a:solidFill>
                <a:srgbClr val="FFFFFF"/>
              </a:solidFill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2.8</a:t>
            </a:r>
            <a:endParaRPr lang="en-US" dirty="0"/>
          </a:p>
        </p:txBody>
      </p:sp>
      <p:pic>
        <p:nvPicPr>
          <p:cNvPr id="2" name="Picture Placeholder 1" descr="CNX_Chem_02_02_AtomModel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1615" b="-21615"/>
          <a:stretch>
            <a:fillRect/>
          </a:stretch>
        </p:blipFill>
        <p:spPr>
          <a:xfrm>
            <a:off x="457199" y="1122386"/>
            <a:ext cx="8379322" cy="3637423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pPr marL="342900" indent="-342900">
              <a:buAutoNum type="alphaLcParenBoth"/>
            </a:pPr>
            <a:r>
              <a:rPr lang="en-US" sz="1600" dirty="0" smtClean="0"/>
              <a:t>Thomson </a:t>
            </a:r>
            <a:r>
              <a:rPr lang="en-US" sz="1600" dirty="0"/>
              <a:t>suggested that atoms resembled plum pudding, an English dessert consisting of moist </a:t>
            </a:r>
            <a:r>
              <a:rPr lang="en-US" sz="1600" dirty="0" smtClean="0"/>
              <a:t>cake with </a:t>
            </a:r>
            <a:r>
              <a:rPr lang="en-US" sz="1600" dirty="0"/>
              <a:t>embedded raisins (“plums”)</a:t>
            </a:r>
            <a:r>
              <a:rPr lang="en-US" sz="1600" dirty="0" smtClean="0"/>
              <a:t>. </a:t>
            </a:r>
          </a:p>
          <a:p>
            <a:pPr marL="342900" indent="-342900">
              <a:buAutoNum type="alphaLcParenBoth"/>
            </a:pPr>
            <a:r>
              <a:rPr lang="en-US" sz="1600" dirty="0" err="1" smtClean="0"/>
              <a:t>Nagaoka</a:t>
            </a:r>
            <a:r>
              <a:rPr lang="en-US" sz="1600" dirty="0" smtClean="0"/>
              <a:t> </a:t>
            </a:r>
            <a:r>
              <a:rPr lang="en-US" sz="1600" dirty="0"/>
              <a:t>proposed that atoms resembled the planet Saturn, with a ring </a:t>
            </a:r>
            <a:r>
              <a:rPr lang="en-US" sz="1600" dirty="0" smtClean="0"/>
              <a:t>of electrons </a:t>
            </a:r>
            <a:r>
              <a:rPr lang="en-US" sz="1600" dirty="0"/>
              <a:t>surrounding a positive “planet.” (credit a: modification of work by “Man </a:t>
            </a:r>
            <a:r>
              <a:rPr lang="en-US" sz="1600" dirty="0" err="1"/>
              <a:t>vyi</a:t>
            </a:r>
            <a:r>
              <a:rPr lang="en-US" sz="1600" dirty="0"/>
              <a:t>”/Wikimedia Commons; credit </a:t>
            </a:r>
            <a:r>
              <a:rPr lang="en-US" sz="1600" dirty="0" smtClean="0"/>
              <a:t>b: modification </a:t>
            </a:r>
            <a:r>
              <a:rPr lang="en-US" sz="1600" dirty="0"/>
              <a:t>of work by “NASA”/Wikimedia Commons)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7800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0"/>
            <a:ext cx="59436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90"/>
                </a:solidFill>
                <a:latin typeface="Arial" pitchFamily="-110" charset="0"/>
              </a:rPr>
              <a:t>Discovery of the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 Nucleus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533399" y="1211512"/>
            <a:ext cx="8303121" cy="3859213"/>
          </a:xfrm>
        </p:spPr>
        <p:txBody>
          <a:bodyPr/>
          <a:lstStyle/>
          <a:p>
            <a:pPr marL="350838" lvl="1" indent="0" eaLnBrk="1" hangingPunct="1">
              <a:buFont typeface="Arial" pitchFamily="-110" charset="0"/>
              <a:buNone/>
            </a:pP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eaLnBrk="1" hangingPunct="1">
              <a:buClrTx/>
              <a:buFont typeface="Arial"/>
              <a:buChar char="•"/>
            </a:pPr>
            <a:r>
              <a:rPr lang="en-US" b="1" dirty="0" smtClean="0">
                <a:solidFill>
                  <a:schemeClr val="tx1"/>
                </a:solidFill>
                <a:latin typeface="Arial" pitchFamily="-110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" pitchFamily="-110" charset="0"/>
              </a:rPr>
              <a:t>Ernest Rutherford’s Gold Foil Scattering </a:t>
            </a:r>
            <a:r>
              <a:rPr lang="en-US" sz="2400" b="1" dirty="0" smtClean="0">
                <a:latin typeface="Arial" pitchFamily="-110" charset="0"/>
              </a:rPr>
              <a:t>Experiment:</a:t>
            </a:r>
            <a:endParaRPr lang="en-US" sz="24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ClrTx/>
            </a:pP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Aimed a beam of alpha particles (</a:t>
            </a:r>
            <a:r>
              <a:rPr lang="en-US" sz="2200" dirty="0" smtClean="0">
                <a:solidFill>
                  <a:schemeClr val="tx1"/>
                </a:solidFill>
                <a:latin typeface="Symbol"/>
                <a:cs typeface="MS PGothic" pitchFamily="34" charset="-128"/>
              </a:rPr>
              <a:t>a</a:t>
            </a: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particles) at a very thin piece of gold foil. </a:t>
            </a:r>
          </a:p>
          <a:p>
            <a:pPr marL="350838" lvl="1" indent="0" eaLnBrk="1" hangingPunct="1">
              <a:buClrTx/>
            </a:pPr>
            <a:endParaRPr lang="en-US" sz="22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>
              <a:buClrTx/>
            </a:pP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</a:t>
            </a:r>
            <a:r>
              <a:rPr lang="en-US" sz="2200" dirty="0" smtClean="0">
                <a:solidFill>
                  <a:schemeClr val="tx1"/>
                </a:solidFill>
                <a:latin typeface="Symbol"/>
                <a:cs typeface="MS PGothic" pitchFamily="34" charset="-128"/>
              </a:rPr>
              <a:t>a</a:t>
            </a: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particles are positively charged.</a:t>
            </a:r>
          </a:p>
          <a:p>
            <a:pPr marL="350838" lvl="1" indent="0" eaLnBrk="1" hangingPunct="1">
              <a:buClrTx/>
            </a:pPr>
            <a:endParaRPr lang="en-US" sz="22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>
              <a:buClrTx/>
            </a:pP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The scattering of these </a:t>
            </a:r>
            <a:r>
              <a:rPr lang="en-US" sz="2200" dirty="0" smtClean="0">
                <a:solidFill>
                  <a:schemeClr val="tx1"/>
                </a:solidFill>
                <a:latin typeface="Symbol"/>
                <a:cs typeface="MS PGothic" pitchFamily="34" charset="-128"/>
              </a:rPr>
              <a:t>a</a:t>
            </a: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particles was examined using a luminescent screen that would glow briefly when hit. </a:t>
            </a:r>
          </a:p>
          <a:p>
            <a:pPr marL="350838" lvl="1" indent="0" eaLnBrk="1" hangingPunct="1">
              <a:buFont typeface="Arial" pitchFamily="-110" charset="0"/>
              <a:buNone/>
            </a:pPr>
            <a:endParaRPr lang="en-US" dirty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Font typeface="Arial" pitchFamily="-110" charset="0"/>
              <a:buNone/>
            </a:pPr>
            <a:endParaRPr lang="en-US" dirty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2.9</a:t>
            </a:r>
            <a:endParaRPr lang="en-US" dirty="0"/>
          </a:p>
        </p:txBody>
      </p:sp>
      <p:pic>
        <p:nvPicPr>
          <p:cNvPr id="2" name="Picture Placeholder 1" descr="CNX_Chem_02_02_Rutherford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503" r="-503"/>
          <a:stretch>
            <a:fillRect/>
          </a:stretch>
        </p:blipFill>
        <p:spPr>
          <a:xfrm>
            <a:off x="457199" y="1447282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86732" y="5257486"/>
            <a:ext cx="8062912" cy="1166382"/>
          </a:xfrm>
        </p:spPr>
        <p:txBody>
          <a:bodyPr>
            <a:normAutofit/>
          </a:bodyPr>
          <a:lstStyle/>
          <a:p>
            <a:r>
              <a:rPr lang="en-US" sz="1600" dirty="0"/>
              <a:t>Geiger and Rutherford fired α particles at a piece of gold foil and detected where those particles went, </a:t>
            </a:r>
            <a:r>
              <a:rPr lang="en-US" sz="1600" dirty="0" smtClean="0"/>
              <a:t>as shown </a:t>
            </a:r>
            <a:r>
              <a:rPr lang="en-US" sz="1600" dirty="0"/>
              <a:t>in this schematic diagram of their experiment. Most of the particles passed straight through the foil, but a </a:t>
            </a:r>
            <a:r>
              <a:rPr lang="en-US" sz="1600" dirty="0" smtClean="0"/>
              <a:t>few were </a:t>
            </a:r>
            <a:r>
              <a:rPr lang="en-US" sz="1600" dirty="0"/>
              <a:t>deflected slightly and a very small number were significantly deflected.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9839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635000"/>
            <a:ext cx="59436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90"/>
                </a:solidFill>
                <a:latin typeface="Arial" pitchFamily="-110" charset="0"/>
              </a:rPr>
              <a:t>Discovery of the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 Nucleus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533399" y="1211512"/>
            <a:ext cx="8303121" cy="5463731"/>
          </a:xfrm>
        </p:spPr>
        <p:txBody>
          <a:bodyPr>
            <a:normAutofit lnSpcReduction="10000"/>
          </a:bodyPr>
          <a:lstStyle/>
          <a:p>
            <a:pPr marL="350838" lvl="1" indent="0" eaLnBrk="1" hangingPunct="1">
              <a:buFont typeface="Arial" pitchFamily="-110" charset="0"/>
              <a:buNone/>
            </a:pP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eaLnBrk="1" hangingPunct="1">
              <a:buClrTx/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Arial" pitchFamily="-110" charset="0"/>
              </a:rPr>
              <a:t> Rutherford’s results:</a:t>
            </a:r>
            <a:endParaRPr lang="en-US" sz="24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ClrTx/>
            </a:pP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The volume occupied by an atom must consist of a large amount of empty space. </a:t>
            </a:r>
          </a:p>
          <a:p>
            <a:pPr marL="350838" lvl="1" indent="0" eaLnBrk="1" hangingPunct="1">
              <a:buClrTx/>
            </a:pPr>
            <a:endParaRPr lang="en-US" sz="22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ClrTx/>
            </a:pP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A small, relatively heavy, positively charged body, the </a:t>
            </a:r>
            <a:r>
              <a:rPr lang="en-US" sz="2200" b="1" i="1" dirty="0" smtClean="0">
                <a:solidFill>
                  <a:srgbClr val="000090"/>
                </a:solidFill>
                <a:latin typeface="Arial" pitchFamily="-110" charset="0"/>
                <a:cs typeface="MS PGothic" pitchFamily="34" charset="-128"/>
              </a:rPr>
              <a:t>nucleus</a:t>
            </a: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, must be at the center of each atom. </a:t>
            </a:r>
          </a:p>
          <a:p>
            <a:pPr marL="350838" lvl="1" indent="0" eaLnBrk="1" hangingPunct="1">
              <a:buClrTx/>
            </a:pPr>
            <a:endParaRPr lang="en-US" sz="22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ClrTx/>
            </a:pP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The nucleus contains most of the atom’s mass.</a:t>
            </a:r>
          </a:p>
          <a:p>
            <a:pPr marL="350838" lvl="1" indent="0" eaLnBrk="1" hangingPunct="1">
              <a:buClrTx/>
            </a:pPr>
            <a:endParaRPr lang="en-US" sz="22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ClrTx/>
            </a:pP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Negatively charged electrons surround the nucleus. </a:t>
            </a:r>
          </a:p>
          <a:p>
            <a:pPr marL="350838" lvl="1" indent="0" eaLnBrk="1" hangingPunct="1">
              <a:buClrTx/>
            </a:pPr>
            <a:endParaRPr lang="en-US" sz="22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ClrTx/>
            </a:pP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 The </a:t>
            </a:r>
            <a:r>
              <a:rPr lang="en-US" sz="2200" b="1" i="1" dirty="0" smtClean="0">
                <a:solidFill>
                  <a:srgbClr val="000090"/>
                </a:solidFill>
                <a:latin typeface="Arial" pitchFamily="-110" charset="0"/>
                <a:cs typeface="MS PGothic" pitchFamily="34" charset="-128"/>
              </a:rPr>
              <a:t>proton</a:t>
            </a:r>
            <a:r>
              <a:rPr lang="en-US" sz="22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, a positively charged, subatomic particle is located in the nucleus. </a:t>
            </a:r>
          </a:p>
          <a:p>
            <a:pPr marL="350838" lvl="1" indent="0" eaLnBrk="1" hangingPunct="1">
              <a:buFont typeface="Arial" pitchFamily="-110" charset="0"/>
              <a:buNone/>
            </a:pPr>
            <a:endParaRPr lang="en-US" dirty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Font typeface="Arial" pitchFamily="-110" charset="0"/>
              <a:buNone/>
            </a:pPr>
            <a:endParaRPr lang="en-US" dirty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2.10</a:t>
            </a:r>
            <a:endParaRPr lang="en-US" dirty="0"/>
          </a:p>
        </p:txBody>
      </p:sp>
      <p:pic>
        <p:nvPicPr>
          <p:cNvPr id="2" name="Picture Placeholder 1" descr="CNX_Chem_02_02_GoldFoil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938" r="-3600"/>
          <a:stretch>
            <a:fillRect/>
          </a:stretch>
        </p:blipFill>
        <p:spPr>
          <a:xfrm>
            <a:off x="903918" y="1196226"/>
            <a:ext cx="7242155" cy="401696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360866"/>
            <a:ext cx="8062912" cy="1166382"/>
          </a:xfrm>
        </p:spPr>
        <p:txBody>
          <a:bodyPr>
            <a:noAutofit/>
          </a:bodyPr>
          <a:lstStyle/>
          <a:p>
            <a:r>
              <a:rPr lang="en-US" sz="1600" dirty="0"/>
              <a:t>The α particles are deflected only when they collide with or pass close to the much heavier, </a:t>
            </a:r>
            <a:r>
              <a:rPr lang="en-US" sz="1600" dirty="0" smtClean="0"/>
              <a:t>positively charged </a:t>
            </a:r>
            <a:r>
              <a:rPr lang="en-US" sz="1600" dirty="0"/>
              <a:t>gold nucleus. Because the nucleus is very small compared to the size of an atom, very few α particles </a:t>
            </a:r>
            <a:r>
              <a:rPr lang="en-US" sz="1600" dirty="0" smtClean="0"/>
              <a:t>are deflected</a:t>
            </a:r>
            <a:r>
              <a:rPr lang="en-US" sz="1600" dirty="0"/>
              <a:t>. Most pass through the relatively large region occupied by electrons, which are too light to deflect </a:t>
            </a:r>
            <a:r>
              <a:rPr lang="en-US" sz="1600" dirty="0" smtClean="0"/>
              <a:t>the rapidly </a:t>
            </a:r>
            <a:r>
              <a:rPr lang="en-US" sz="1600" dirty="0"/>
              <a:t>moving particles.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03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570587" y="694072"/>
            <a:ext cx="6377059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Other important Discoveries of the 20</a:t>
            </a:r>
            <a:r>
              <a:rPr lang="en-US" sz="3200" b="1" baseline="30000" dirty="0" smtClean="0">
                <a:solidFill>
                  <a:srgbClr val="000090"/>
                </a:solidFill>
                <a:latin typeface="Arial" pitchFamily="-110" charset="0"/>
              </a:rPr>
              <a:t>th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 Century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34818" name="Rectangle 3"/>
          <p:cNvSpPr>
            <a:spLocks noGrp="1" noChangeArrowheads="1"/>
          </p:cNvSpPr>
          <p:nvPr>
            <p:ph idx="1"/>
          </p:nvPr>
        </p:nvSpPr>
        <p:spPr>
          <a:xfrm>
            <a:off x="533399" y="1211512"/>
            <a:ext cx="8303121" cy="5463731"/>
          </a:xfrm>
        </p:spPr>
        <p:txBody>
          <a:bodyPr>
            <a:normAutofit/>
          </a:bodyPr>
          <a:lstStyle/>
          <a:p>
            <a:pPr marL="350838" lvl="1" indent="0" eaLnBrk="1" hangingPunct="1">
              <a:buFont typeface="Arial" pitchFamily="-110" charset="0"/>
              <a:buNone/>
            </a:pP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Arial" pitchFamily="-110" charset="0"/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  <a:latin typeface="Arial" pitchFamily="-110" charset="0"/>
              </a:rPr>
              <a:t>I</a:t>
            </a:r>
            <a:r>
              <a:rPr lang="en-US" sz="2400" b="1" i="1" dirty="0" smtClean="0">
                <a:solidFill>
                  <a:srgbClr val="000090"/>
                </a:solidFill>
              </a:rPr>
              <a:t>sotopes — </a:t>
            </a:r>
            <a:r>
              <a:rPr lang="en-US" sz="2400" dirty="0" smtClean="0"/>
              <a:t>atoms of the same element that differ in mass.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Frederick Soddy of England. Noble Prize in 1921.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  <a:cs typeface="MS PGothic" pitchFamily="34" charset="-128"/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</a:rPr>
              <a:t>Neutrons — </a:t>
            </a:r>
            <a:r>
              <a:rPr lang="en-US" sz="2400" dirty="0" smtClean="0"/>
              <a:t>uncharged, subatomic particles with a mass approximately the same as that of protons. 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Discovered by James Chadwick in 1932.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  <a:cs typeface="MS PGothic" pitchFamily="34" charset="-128"/>
              </a:rPr>
              <a:t>Neutrons are also found in the nucleus. </a:t>
            </a:r>
          </a:p>
          <a:p>
            <a:pPr marL="350838" lvl="1" indent="0" eaLnBrk="1" hangingPunct="1">
              <a:buFont typeface="Arial" pitchFamily="-110" charset="0"/>
              <a:buNone/>
            </a:pPr>
            <a:endParaRPr lang="en-US" dirty="0" smtClean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  <a:p>
            <a:pPr marL="350838" lvl="1" indent="0" eaLnBrk="1" hangingPunct="1">
              <a:buFont typeface="Arial" pitchFamily="-110" charset="0"/>
              <a:buNone/>
            </a:pPr>
            <a:endParaRPr lang="en-US" dirty="0">
              <a:solidFill>
                <a:schemeClr val="tx1"/>
              </a:solidFill>
              <a:latin typeface="Arial" pitchFamily="-110" charset="0"/>
              <a:cs typeface="MS PGothic" pitchFamily="34" charset="-128"/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6822561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2.3 Atomic Structure and symbolism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39938" name="Content Placeholder 2"/>
          <p:cNvSpPr>
            <a:spLocks noGrp="1"/>
          </p:cNvSpPr>
          <p:nvPr>
            <p:ph idx="4294967295"/>
          </p:nvPr>
        </p:nvSpPr>
        <p:spPr>
          <a:xfrm>
            <a:off x="518634" y="1688620"/>
            <a:ext cx="8229600" cy="4419600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 </a:t>
            </a:r>
            <a:r>
              <a:rPr lang="en-US" sz="2400" dirty="0" smtClean="0"/>
              <a:t>The nucleus contains the majority of an atom’s mass.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Protons and neutrons are much heavier than electrons.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Electrons occupy almost all of an atom’s volume.</a:t>
            </a:r>
            <a:endParaRPr lang="en-US" sz="2400" dirty="0" smtClean="0">
              <a:solidFill>
                <a:schemeClr val="tx1"/>
              </a:solidFill>
              <a:latin typeface="Arial" pitchFamily="-110" charset="0"/>
            </a:endParaRPr>
          </a:p>
          <a:p>
            <a:pPr eaLnBrk="1" hangingPunct="1">
              <a:buClrTx/>
            </a:pPr>
            <a:endParaRPr lang="en-US" sz="2400" dirty="0" smtClean="0">
              <a:latin typeface="Arial" pitchFamily="-110" charset="0"/>
            </a:endParaRPr>
          </a:p>
          <a:p>
            <a:pPr eaLnBrk="1" hangingPunct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 Diameter </a:t>
            </a:r>
            <a:r>
              <a:rPr lang="en-US" sz="2400" dirty="0">
                <a:solidFill>
                  <a:schemeClr val="tx1"/>
                </a:solidFill>
                <a:latin typeface="Arial" pitchFamily="-110" charset="0"/>
              </a:rPr>
              <a:t>of an atom ~ 10</a:t>
            </a:r>
            <a:r>
              <a:rPr lang="en-US" sz="2400" baseline="30000" dirty="0">
                <a:solidFill>
                  <a:schemeClr val="tx1"/>
                </a:solidFill>
                <a:latin typeface="Arial" pitchFamily="-110" charset="0"/>
              </a:rPr>
              <a:t>-10 </a:t>
            </a:r>
            <a:r>
              <a:rPr lang="en-US" sz="2400" dirty="0" err="1">
                <a:solidFill>
                  <a:schemeClr val="tx1"/>
                </a:solidFill>
                <a:latin typeface="Arial" pitchFamily="-110" charset="0"/>
              </a:rPr>
              <a:t>m</a:t>
            </a:r>
            <a:endParaRPr lang="en-US" sz="2400" dirty="0" smtClean="0">
              <a:solidFill>
                <a:schemeClr val="tx1"/>
              </a:solidFill>
              <a:latin typeface="Arial" pitchFamily="-110" charset="0"/>
            </a:endParaRPr>
          </a:p>
          <a:p>
            <a:pPr eaLnBrk="1" hangingPunct="1">
              <a:buClrTx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 </a:t>
            </a:r>
          </a:p>
          <a:p>
            <a:pPr eaLnBrk="1" hangingPunct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 Diameter </a:t>
            </a:r>
            <a:r>
              <a:rPr lang="en-US" sz="2400" dirty="0">
                <a:solidFill>
                  <a:schemeClr val="tx1"/>
                </a:solidFill>
                <a:latin typeface="Arial" pitchFamily="-110" charset="0"/>
              </a:rPr>
              <a:t>of a nucleus is 100,000 times smaller ~ 10</a:t>
            </a:r>
            <a:r>
              <a:rPr lang="en-US" sz="2400" baseline="30000" dirty="0">
                <a:solidFill>
                  <a:schemeClr val="tx1"/>
                </a:solidFill>
                <a:latin typeface="Arial" pitchFamily="-110" charset="0"/>
              </a:rPr>
              <a:t>-15 </a:t>
            </a:r>
            <a:r>
              <a:rPr lang="en-US" sz="2400" dirty="0" err="1">
                <a:solidFill>
                  <a:schemeClr val="tx1"/>
                </a:solidFill>
                <a:latin typeface="Arial" pitchFamily="-110" charset="0"/>
              </a:rPr>
              <a:t>m</a:t>
            </a:r>
            <a:endParaRPr lang="en-US" sz="2400" dirty="0" smtClean="0">
              <a:solidFill>
                <a:schemeClr val="tx1"/>
              </a:solidFill>
              <a:latin typeface="Arial" pitchFamily="-110" charset="0"/>
            </a:endParaRPr>
          </a:p>
          <a:p>
            <a:pPr eaLnBrk="1" hangingPunct="1">
              <a:buClrTx/>
              <a:buFont typeface="Arial"/>
              <a:buChar char="•"/>
            </a:pPr>
            <a:endParaRPr lang="en-US" altLang="ja-JP" sz="2400" dirty="0" smtClean="0">
              <a:solidFill>
                <a:schemeClr val="tx1"/>
              </a:solidFill>
            </a:endParaRPr>
          </a:p>
          <a:p>
            <a:pPr eaLnBrk="1" hangingPunct="1">
              <a:buClrTx/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Arial" pitchFamily="-110" charset="0"/>
            </a:endParaRPr>
          </a:p>
          <a:p>
            <a:pPr eaLnBrk="1" hangingPunct="1">
              <a:buClrTx/>
              <a:buFont typeface="Arial"/>
              <a:buChar char="•"/>
            </a:pPr>
            <a:endParaRPr lang="en-US" sz="2400" dirty="0">
              <a:latin typeface="Arial" pitchFamily="-110" charset="0"/>
            </a:endParaRPr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2.11</a:t>
            </a:r>
            <a:endParaRPr lang="en-US" dirty="0"/>
          </a:p>
        </p:txBody>
      </p:sp>
      <p:pic>
        <p:nvPicPr>
          <p:cNvPr id="2" name="Picture Placeholder 1" descr="CNX_Chem_02_03_AtomSiz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20540" b="-20540"/>
          <a:stretch>
            <a:fillRect/>
          </a:stretch>
        </p:blipFill>
        <p:spPr>
          <a:xfrm>
            <a:off x="309539" y="1122386"/>
            <a:ext cx="8573227" cy="372159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4991662"/>
            <a:ext cx="8062912" cy="1166382"/>
          </a:xfrm>
        </p:spPr>
        <p:txBody>
          <a:bodyPr>
            <a:normAutofit/>
          </a:bodyPr>
          <a:lstStyle/>
          <a:p>
            <a:r>
              <a:rPr lang="en-US" sz="1600" dirty="0"/>
              <a:t>If an atom could be expanded to the size of a football stadium, the nucleus would be the size of a </a:t>
            </a:r>
            <a:r>
              <a:rPr lang="en-US" sz="1600" dirty="0" smtClean="0"/>
              <a:t>single blueberry</a:t>
            </a:r>
            <a:r>
              <a:rPr lang="en-US" sz="1600" dirty="0"/>
              <a:t>. (credit middle: modification of work by “</a:t>
            </a:r>
            <a:r>
              <a:rPr lang="en-US" sz="1600" dirty="0" err="1"/>
              <a:t>babyknight</a:t>
            </a:r>
            <a:r>
              <a:rPr lang="en-US" sz="1600" dirty="0"/>
              <a:t>”/Wikimedia Commons; credit right: modification of </a:t>
            </a:r>
            <a:r>
              <a:rPr lang="en-US" sz="1600" dirty="0" smtClean="0"/>
              <a:t>work </a:t>
            </a:r>
            <a:r>
              <a:rPr lang="nl-NL" sz="1600" dirty="0" err="1" smtClean="0"/>
              <a:t>by</a:t>
            </a:r>
            <a:r>
              <a:rPr lang="nl-NL" sz="1600" dirty="0" smtClean="0"/>
              <a:t> </a:t>
            </a:r>
            <a:r>
              <a:rPr lang="nl-NL" sz="1600" dirty="0" err="1"/>
              <a:t>Paxson</a:t>
            </a:r>
            <a:r>
              <a:rPr lang="nl-NL" sz="1600" dirty="0"/>
              <a:t> </a:t>
            </a:r>
            <a:r>
              <a:rPr lang="nl-NL" sz="1600" dirty="0" err="1"/>
              <a:t>Woelber</a:t>
            </a:r>
            <a:r>
              <a:rPr lang="nl-NL" sz="1600" dirty="0"/>
              <a:t>)</a:t>
            </a:r>
            <a:endParaRPr lang="en-US" sz="16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48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550360" y="1652839"/>
            <a:ext cx="8226921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 eaLnBrk="1" hangingPunct="1">
              <a:buFont typeface="Arial" pitchFamily="-110" charset="0"/>
              <a:buChar char="•"/>
            </a:pPr>
            <a:r>
              <a:rPr lang="en-US" sz="2400" dirty="0" smtClean="0"/>
              <a:t>Atoms and subatomic particles are very small.</a:t>
            </a:r>
          </a:p>
          <a:p>
            <a:pPr marL="742950" lvl="1" indent="-285750">
              <a:buFont typeface="Arial" pitchFamily="-110" charset="0"/>
              <a:buChar char="•"/>
            </a:pPr>
            <a:r>
              <a:rPr lang="en-US" sz="2400" dirty="0" smtClean="0"/>
              <a:t>Example: A carbon atom weighs less than 2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-23 </a:t>
            </a:r>
            <a:r>
              <a:rPr lang="en-US" sz="2400" dirty="0" err="1" smtClean="0"/>
              <a:t>g</a:t>
            </a:r>
            <a:r>
              <a:rPr lang="en-US" sz="2400" dirty="0" smtClean="0"/>
              <a:t>.</a:t>
            </a:r>
          </a:p>
          <a:p>
            <a:pPr marL="285750" indent="-285750" eaLnBrk="1" hangingPunct="1">
              <a:buFont typeface="Arial" pitchFamily="-110" charset="0"/>
              <a:buChar char="•"/>
            </a:pPr>
            <a:endParaRPr lang="en-US" sz="2400" dirty="0" smtClean="0"/>
          </a:p>
          <a:p>
            <a:pPr marL="285750" indent="-285750" eaLnBrk="1" hangingPunct="1">
              <a:buFont typeface="Arial" pitchFamily="-110" charset="0"/>
              <a:buChar char="•"/>
            </a:pPr>
            <a:r>
              <a:rPr lang="en-US" sz="2400" dirty="0" smtClean="0"/>
              <a:t>Electrons have a charge of less than 2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-19</a:t>
            </a:r>
            <a:r>
              <a:rPr lang="en-US" sz="2400" dirty="0" smtClean="0"/>
              <a:t> C.</a:t>
            </a:r>
          </a:p>
          <a:p>
            <a:pPr marL="285750" indent="-285750" eaLnBrk="1" hangingPunct="1"/>
            <a:endParaRPr lang="en-US" sz="2400" dirty="0" smtClean="0"/>
          </a:p>
          <a:p>
            <a:pPr marL="285750" indent="-285750" eaLnBrk="1" hangingPunct="1">
              <a:buFont typeface="Arial" pitchFamily="-110" charset="0"/>
              <a:buChar char="•"/>
            </a:pPr>
            <a:r>
              <a:rPr lang="en-US" sz="2400" dirty="0" smtClean="0"/>
              <a:t>Small </a:t>
            </a:r>
            <a:r>
              <a:rPr lang="en-US" sz="2400" dirty="0"/>
              <a:t>units are </a:t>
            </a:r>
            <a:r>
              <a:rPr lang="en-US" sz="2400" dirty="0" smtClean="0"/>
              <a:t>needed.</a:t>
            </a:r>
          </a:p>
          <a:p>
            <a:pPr marL="742950" lvl="1" indent="-285750" eaLnBrk="1" hangingPunct="1">
              <a:buFont typeface="Arial" pitchFamily="-110" charset="0"/>
              <a:buChar char="•"/>
            </a:pPr>
            <a:r>
              <a:rPr lang="en-US" sz="2400" dirty="0"/>
              <a:t>Atomic mass unit (</a:t>
            </a:r>
            <a:r>
              <a:rPr lang="en-US" sz="2400" dirty="0" err="1"/>
              <a:t>amu</a:t>
            </a:r>
            <a:r>
              <a:rPr lang="en-US" sz="2400" dirty="0" smtClean="0"/>
              <a:t>). </a:t>
            </a:r>
          </a:p>
          <a:p>
            <a:pPr marL="1200150" lvl="2" indent="-285750">
              <a:buFont typeface="Arial" pitchFamily="-110" charset="0"/>
              <a:buChar char="•"/>
            </a:pPr>
            <a:r>
              <a:rPr lang="en-US" sz="2400" dirty="0" smtClean="0"/>
              <a:t>1 </a:t>
            </a:r>
            <a:r>
              <a:rPr lang="en-US" sz="2400" dirty="0" err="1" smtClean="0"/>
              <a:t>amu</a:t>
            </a:r>
            <a:r>
              <a:rPr lang="en-US" sz="2400" dirty="0" smtClean="0"/>
              <a:t> = 1.6605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-24</a:t>
            </a:r>
            <a:r>
              <a:rPr lang="en-US" sz="2400" dirty="0" smtClean="0"/>
              <a:t> </a:t>
            </a:r>
            <a:r>
              <a:rPr lang="en-US" sz="2400" dirty="0" err="1" smtClean="0"/>
              <a:t>g</a:t>
            </a:r>
            <a:r>
              <a:rPr lang="en-US" sz="2400" dirty="0" smtClean="0"/>
              <a:t>.</a:t>
            </a:r>
          </a:p>
          <a:p>
            <a:pPr marL="1200150" lvl="2" indent="-285750">
              <a:buFont typeface="Arial" pitchFamily="-110" charset="0"/>
              <a:buChar char="•"/>
            </a:pPr>
            <a:r>
              <a:rPr lang="en-US" sz="2400" dirty="0" smtClean="0"/>
              <a:t>Mass of a carbon-12 atom = 12 </a:t>
            </a:r>
            <a:r>
              <a:rPr lang="en-US" sz="2400" dirty="0" err="1" smtClean="0"/>
              <a:t>amu</a:t>
            </a:r>
            <a:endParaRPr lang="en-US" sz="2400" dirty="0" smtClean="0"/>
          </a:p>
          <a:p>
            <a:pPr marL="285750" indent="-285750" eaLnBrk="1" hangingPunct="1">
              <a:buFont typeface="Arial" pitchFamily="-110" charset="0"/>
              <a:buChar char="•"/>
            </a:pPr>
            <a:endParaRPr lang="en-US" sz="2400" dirty="0"/>
          </a:p>
          <a:p>
            <a:pPr marL="742950" lvl="1" indent="-285750" eaLnBrk="1" hangingPunct="1">
              <a:buFont typeface="Arial" pitchFamily="-110" charset="0"/>
              <a:buChar char="•"/>
            </a:pPr>
            <a:r>
              <a:rPr lang="en-US" sz="2400" dirty="0"/>
              <a:t>Fundamental unit of charge (</a:t>
            </a:r>
            <a:r>
              <a:rPr lang="en-US" sz="2400" dirty="0" err="1" smtClean="0"/>
              <a:t>e</a:t>
            </a:r>
            <a:r>
              <a:rPr lang="en-US" sz="2400" dirty="0" smtClean="0"/>
              <a:t>).</a:t>
            </a:r>
          </a:p>
          <a:p>
            <a:pPr marL="1200150" lvl="2" indent="-285750">
              <a:buFont typeface="Arial" pitchFamily="-110" charset="0"/>
              <a:buChar char="•"/>
            </a:pPr>
            <a:r>
              <a:rPr lang="en-US" sz="2400" dirty="0" smtClean="0"/>
              <a:t> </a:t>
            </a:r>
            <a:r>
              <a:rPr lang="en-US" sz="2400" dirty="0" err="1" smtClean="0"/>
              <a:t>e</a:t>
            </a:r>
            <a:r>
              <a:rPr lang="en-US" sz="2400" dirty="0" smtClean="0"/>
              <a:t> = 1.602 </a:t>
            </a:r>
            <a:r>
              <a:rPr lang="en-US" sz="2400" dirty="0" err="1" smtClean="0"/>
              <a:t>x</a:t>
            </a:r>
            <a:r>
              <a:rPr lang="en-US" sz="2400" dirty="0" smtClean="0"/>
              <a:t> 10</a:t>
            </a:r>
            <a:r>
              <a:rPr lang="en-US" sz="2400" baseline="30000" dirty="0" smtClean="0"/>
              <a:t>-19</a:t>
            </a:r>
            <a:r>
              <a:rPr lang="en-US" sz="2400" dirty="0" smtClean="0"/>
              <a:t> C</a:t>
            </a:r>
          </a:p>
          <a:p>
            <a:pPr marL="285750" indent="-285750" eaLnBrk="1" hangingPunct="1"/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6138" y="-118033"/>
            <a:ext cx="6822561" cy="13398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all" spc="-60" normalizeH="0" baseline="0" noProof="0" dirty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Arial" pitchFamily="-110" charset="0"/>
                <a:ea typeface="+mj-ea"/>
                <a:cs typeface="+mj-cs"/>
              </a:rPr>
              <a:t>Units</a:t>
            </a:r>
            <a:endParaRPr kumimoji="0" lang="en-US" sz="3200" b="1" i="0" u="none" strike="noStrike" kern="1200" cap="all" spc="-6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Arial" pitchFamily="-110" charset="0"/>
              <a:ea typeface="+mj-ea"/>
              <a:cs typeface="+mj-cs"/>
            </a:endParaRPr>
          </a:p>
        </p:txBody>
      </p:sp>
      <p:pic>
        <p:nvPicPr>
          <p:cNvPr id="7" name="Picture 6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486732" y="22955"/>
            <a:ext cx="7605172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Properties of subatomic particles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503868" y="1545847"/>
            <a:ext cx="8077200" cy="5011249"/>
          </a:xfrm>
        </p:spPr>
        <p:txBody>
          <a:bodyPr>
            <a:normAutofit lnSpcReduction="10000"/>
          </a:bodyPr>
          <a:lstStyle/>
          <a:p>
            <a:pPr eaLnBrk="1" hangingPunct="1">
              <a:buClrTx/>
              <a:buFont typeface="Arial"/>
              <a:buChar char="•"/>
            </a:pPr>
            <a:r>
              <a:rPr lang="en-US" sz="2400" b="1" dirty="0" smtClean="0">
                <a:latin typeface="Arial" pitchFamily="-110" charset="0"/>
              </a:rPr>
              <a:t> Proton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Mass = 1.0073 </a:t>
            </a:r>
            <a:r>
              <a:rPr lang="en-US" sz="2400" dirty="0" err="1" smtClean="0">
                <a:latin typeface="Arial" pitchFamily="-110" charset="0"/>
              </a:rPr>
              <a:t>amu</a:t>
            </a: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Charge = +1</a:t>
            </a:r>
          </a:p>
          <a:p>
            <a:pPr eaLnBrk="1" hangingPunct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  <a:p>
            <a:pPr eaLnBrk="1" hangingPunct="1">
              <a:buClrTx/>
              <a:buFont typeface="Arial"/>
              <a:buChar char="•"/>
            </a:pPr>
            <a:r>
              <a:rPr lang="en-US" sz="2400" b="1" dirty="0" smtClean="0">
                <a:latin typeface="Arial" pitchFamily="-110" charset="0"/>
              </a:rPr>
              <a:t> Neutron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Mass = 1.0087 </a:t>
            </a:r>
            <a:r>
              <a:rPr lang="en-US" sz="2400" smtClean="0">
                <a:latin typeface="Arial" pitchFamily="-110" charset="0"/>
              </a:rPr>
              <a:t>amu </a:t>
            </a:r>
            <a:r>
              <a:rPr lang="en-US" sz="2400" dirty="0" smtClean="0">
                <a:latin typeface="Arial" pitchFamily="-110" charset="0"/>
              </a:rPr>
              <a:t>(slightly heavier than a proton)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Charge = 0</a:t>
            </a:r>
          </a:p>
          <a:p>
            <a:pPr eaLnBrk="1" hangingPunct="1">
              <a:buClrTx/>
            </a:pPr>
            <a:endParaRPr lang="en-US" sz="2400" dirty="0" smtClean="0">
              <a:latin typeface="Arial" pitchFamily="-110" charset="0"/>
            </a:endParaRPr>
          </a:p>
          <a:p>
            <a:pPr eaLnBrk="1" hangingPunct="1">
              <a:buClrTx/>
              <a:buFont typeface="Arial"/>
              <a:buChar char="•"/>
            </a:pPr>
            <a:r>
              <a:rPr lang="en-US" sz="2400" b="1" dirty="0" smtClean="0">
                <a:latin typeface="Arial" pitchFamily="-110" charset="0"/>
              </a:rPr>
              <a:t> Electron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Mass = 0.00055 </a:t>
            </a:r>
            <a:r>
              <a:rPr lang="en-US" sz="2400" dirty="0" err="1" smtClean="0">
                <a:latin typeface="Arial" pitchFamily="-110" charset="0"/>
              </a:rPr>
              <a:t>amu</a:t>
            </a: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Charge = -1</a:t>
            </a:r>
            <a:endParaRPr lang="en-US" sz="2400" dirty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4865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000090"/>
                </a:solidFill>
                <a:latin typeface="Arial" pitchFamily="-110" charset="0"/>
              </a:rPr>
              <a:t>2.1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 Early Ideas in atomic theory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662954"/>
            <a:ext cx="8277411" cy="4800600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 The concept of atoms was first proposed by the Greek philosophers, Leucippus and Democritus, in the fifth </a:t>
            </a:r>
            <a:r>
              <a:rPr lang="en-US" sz="2400" dirty="0" smtClean="0">
                <a:latin typeface="Arial" pitchFamily="-110" charset="0"/>
              </a:rPr>
              <a:t>century BC.</a:t>
            </a:r>
          </a:p>
          <a:p>
            <a:pPr lvl="1" indent="0">
              <a:buClrTx/>
              <a:buFont typeface="Arial"/>
              <a:buChar char="•"/>
            </a:pPr>
            <a:r>
              <a:rPr lang="en-US" sz="2400" b="1" i="1" dirty="0" smtClean="0">
                <a:latin typeface="Arial" pitchFamily="-110" charset="0"/>
              </a:rPr>
              <a:t> </a:t>
            </a:r>
            <a:r>
              <a:rPr lang="en-US" sz="2400" b="1" i="1" dirty="0" err="1" smtClean="0">
                <a:latin typeface="Arial" pitchFamily="-110" charset="0"/>
              </a:rPr>
              <a:t>atomos</a:t>
            </a:r>
            <a:r>
              <a:rPr lang="en-US" sz="2400" dirty="0" smtClean="0">
                <a:latin typeface="Arial" pitchFamily="-110" charset="0"/>
              </a:rPr>
              <a:t>, a term derived from the Greek word for “indivisible”. </a:t>
            </a:r>
          </a:p>
          <a:p>
            <a:pPr>
              <a:buClrTx/>
            </a:pP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 </a:t>
            </a: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Later, Aristotle and others believed that matter consisted of various combinations of the four “elements”—fire, earth, air, and water. </a:t>
            </a:r>
          </a:p>
          <a:p>
            <a:pPr>
              <a:buClrTx/>
            </a:pPr>
            <a:endParaRPr lang="en-US" sz="2400" dirty="0" smtClean="0">
              <a:solidFill>
                <a:schemeClr val="tx1"/>
              </a:solidFill>
              <a:latin typeface="Arial" pitchFamily="-110" charset="0"/>
            </a:endParaRPr>
          </a:p>
          <a:p>
            <a:pPr marL="0" indent="0" eaLnBrk="1" hangingPunct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In 1807, English schoolteacher, John Dalton, proposed his atomic theory. </a:t>
            </a:r>
            <a:endParaRPr lang="en-US" sz="2400" dirty="0" smtClean="0">
              <a:solidFill>
                <a:schemeClr val="tx1"/>
              </a:solidFill>
              <a:latin typeface="Arial" pitchFamily="-110" charset="0"/>
            </a:endParaRPr>
          </a:p>
          <a:p>
            <a:pPr marL="0" indent="0" eaLnBrk="1" hangingPunct="1">
              <a:buFont typeface="Arial" pitchFamily="-110" charset="0"/>
              <a:buNone/>
            </a:pPr>
            <a:endParaRPr lang="en-US" b="1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>
                <a:solidFill>
                  <a:srgbClr val="000090"/>
                </a:solidFill>
                <a:latin typeface="Arial" charset="0"/>
              </a:rPr>
              <a:t> Atomic Number (Z)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533400" y="1494118"/>
            <a:ext cx="8077200" cy="44196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 number of protons in the nucleus of an atom is its </a:t>
            </a:r>
            <a:r>
              <a:rPr lang="en-US" sz="2400" b="1" i="1" dirty="0" smtClean="0">
                <a:solidFill>
                  <a:srgbClr val="000090"/>
                </a:solidFill>
              </a:rPr>
              <a:t>atomic number (Z).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This is the defining trait of an element: Its value determines the identity of the atom.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For example, any atom that contains six protons is the element carbon and has the atomic number 6, regardless of how many neutrons or electrons it may have. </a:t>
            </a:r>
            <a:endParaRPr lang="en-US" sz="24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 Neutral atoms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533400" y="1494118"/>
            <a:ext cx="8077200" cy="44196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A neutral atom must contain the same number of positive and negative charges.</a:t>
            </a: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 number of protons equals the number of electrons.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Therefore, the atomic number also indicates the number of electrons in a neutral atom.</a:t>
            </a:r>
            <a:endParaRPr lang="en-US" sz="2400" dirty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 mass number (a)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25731" y="1254573"/>
            <a:ext cx="8359574" cy="549883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 total number of protons and neutrons in an atom is called its </a:t>
            </a:r>
            <a:r>
              <a:rPr lang="en-US" sz="2400" b="1" i="1" dirty="0" smtClean="0">
                <a:solidFill>
                  <a:srgbClr val="000090"/>
                </a:solidFill>
              </a:rPr>
              <a:t>mass number (A).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 number of neutrons is therefore the difference between the mass number and the atomic number. </a:t>
            </a:r>
          </a:p>
          <a:p>
            <a:pPr>
              <a:buClr>
                <a:schemeClr val="tx1"/>
              </a:buClr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latin typeface="Arial" charset="0"/>
              </a:rPr>
              <a:t>atomic number (Z) = number of protons</a:t>
            </a:r>
          </a:p>
          <a:p>
            <a:pPr>
              <a:buClr>
                <a:schemeClr val="tx1"/>
              </a:buClr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latin typeface="Arial" charset="0"/>
              </a:rPr>
              <a:t>mass number (A) = number of protons + number of neutrons</a:t>
            </a:r>
          </a:p>
          <a:p>
            <a:pPr>
              <a:buClr>
                <a:schemeClr val="tx1"/>
              </a:buClr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latin typeface="Arial" charset="0"/>
              </a:rPr>
              <a:t>A – Z = number of neutrons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err="1" smtClean="0">
                <a:solidFill>
                  <a:srgbClr val="000090"/>
                </a:solidFill>
                <a:latin typeface="Arial" charset="0"/>
              </a:rPr>
              <a:t>IOns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25731" y="1389042"/>
            <a:ext cx="8359574" cy="549883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When the number of protons and electrons are </a:t>
            </a:r>
            <a:r>
              <a:rPr lang="en-US" sz="2400" b="1" i="1" dirty="0" smtClean="0"/>
              <a:t>NOT equal</a:t>
            </a:r>
            <a:r>
              <a:rPr lang="en-US" sz="2400" dirty="0" smtClean="0"/>
              <a:t>, the atom is electrically charged and called an </a:t>
            </a:r>
            <a:r>
              <a:rPr lang="en-US" sz="2400" b="1" i="1" dirty="0" smtClean="0">
                <a:solidFill>
                  <a:srgbClr val="000090"/>
                </a:solidFill>
              </a:rPr>
              <a:t>ion</a:t>
            </a:r>
            <a:r>
              <a:rPr lang="en-US" sz="2400" dirty="0" smtClean="0"/>
              <a:t>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</a:pPr>
            <a:r>
              <a:rPr lang="en-US" sz="2400" dirty="0" smtClean="0">
                <a:latin typeface="Arial" charset="0"/>
              </a:rPr>
              <a:t>Charge of an atom = number of protons – number of electrons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smtClean="0"/>
              <a:t>Atoms (and molecules) acquire charge by losing or gaining electrons. </a:t>
            </a:r>
          </a:p>
          <a:p>
            <a:pPr>
              <a:buClr>
                <a:schemeClr val="tx1"/>
              </a:buClr>
            </a:pPr>
            <a:endParaRPr lang="en-US" sz="2400" dirty="0" smtClean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err="1" smtClean="0">
                <a:solidFill>
                  <a:schemeClr val="tx1"/>
                </a:solidFill>
                <a:latin typeface="Arial" charset="0"/>
              </a:rPr>
              <a:t>Cations</a:t>
            </a: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> and anions</a:t>
            </a:r>
            <a:endParaRPr lang="en-US" sz="3200" b="1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25731" y="1329278"/>
            <a:ext cx="8359574" cy="549883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An atom that gains one or more electrons will exhibit a </a:t>
            </a:r>
            <a:r>
              <a:rPr lang="en-US" sz="2400" b="1" i="1" dirty="0" smtClean="0">
                <a:solidFill>
                  <a:srgbClr val="FF0000"/>
                </a:solidFill>
              </a:rPr>
              <a:t>negative charge </a:t>
            </a:r>
            <a:r>
              <a:rPr lang="en-US" sz="2400" dirty="0" smtClean="0"/>
              <a:t>and is called an </a:t>
            </a:r>
            <a:r>
              <a:rPr lang="en-US" sz="2400" b="1" i="1" dirty="0" smtClean="0">
                <a:solidFill>
                  <a:srgbClr val="FF0000"/>
                </a:solidFill>
              </a:rPr>
              <a:t>anion.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>
                <a:solidFill>
                  <a:schemeClr val="tx1"/>
                </a:solidFill>
              </a:rPr>
              <a:t>Example: </a:t>
            </a:r>
            <a:r>
              <a:rPr lang="en-US" sz="2400" dirty="0" smtClean="0"/>
              <a:t>A neutral oxygen atom (Z = 8) has eight electrons, and if it gains two electrons it will become an anion with a 2− charge (8 − 10 = 2−).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b="1" i="1" dirty="0" smtClean="0">
              <a:solidFill>
                <a:srgbClr val="FF0000"/>
              </a:soli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An atom that loses one or more electrons will exhibit a </a:t>
            </a:r>
            <a:r>
              <a:rPr lang="en-US" sz="2400" b="1" i="1" dirty="0" smtClean="0">
                <a:solidFill>
                  <a:srgbClr val="000090"/>
                </a:solidFill>
              </a:rPr>
              <a:t>positive charge </a:t>
            </a:r>
            <a:r>
              <a:rPr lang="en-US" sz="2400" dirty="0" smtClean="0"/>
              <a:t>and is called an </a:t>
            </a:r>
            <a:r>
              <a:rPr lang="en-US" sz="2400" b="1" i="1" dirty="0" err="1" smtClean="0">
                <a:solidFill>
                  <a:srgbClr val="000090"/>
                </a:solidFill>
              </a:rPr>
              <a:t>cation</a:t>
            </a:r>
            <a:r>
              <a:rPr lang="en-US" sz="2400" b="1" i="1" dirty="0" smtClean="0">
                <a:solidFill>
                  <a:srgbClr val="000090"/>
                </a:solidFill>
              </a:rPr>
              <a:t>. </a:t>
            </a:r>
          </a:p>
          <a:p>
            <a:pPr marL="685800" lvl="2" indent="0">
              <a:spcAft>
                <a:spcPts val="600"/>
              </a:spcAft>
              <a:buClr>
                <a:schemeClr val="tx1"/>
              </a:buClr>
              <a:buFont typeface="Arial"/>
              <a:buChar char="•"/>
            </a:pPr>
            <a:r>
              <a:rPr lang="en-US" sz="2400" b="1" i="1" dirty="0" smtClean="0">
                <a:solidFill>
                  <a:schemeClr val="tx1"/>
                </a:solidFill>
              </a:rPr>
              <a:t>Example: </a:t>
            </a:r>
            <a:r>
              <a:rPr lang="en-US" sz="2400" dirty="0" smtClean="0"/>
              <a:t>a neutral sodium atom (Z = 11) has 11 electrons. If this atom loses one electron, it will become a </a:t>
            </a:r>
            <a:r>
              <a:rPr lang="en-US" sz="2400" dirty="0" err="1" smtClean="0"/>
              <a:t>cation</a:t>
            </a:r>
            <a:r>
              <a:rPr lang="en-US" sz="2400" dirty="0" smtClean="0"/>
              <a:t> with a 1+ charge (11 − 10 = 1+).</a:t>
            </a:r>
            <a:endParaRPr lang="en-US" sz="2400" b="1" i="1" dirty="0" smtClean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Chemical symbols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25731" y="1254573"/>
            <a:ext cx="8359574" cy="5498837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A chemical symbol is an abbreviation that we use to indicate an element or an atom of an element.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For example, the symbol for mercury is Hg.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Some symbols are derived from the common name of the element; others are abbreviations of the name in another language.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Most symbols have one or two letters, but three-letter symbols have been used to describe some elements that have atomic numbers greater than 112.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Only the first letter of a chemical symbol is capitalized.</a:t>
            </a:r>
            <a:endParaRPr lang="en-US" sz="2400" dirty="0" smtClean="0"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2.13</a:t>
            </a:r>
            <a:endParaRPr lang="en-US" dirty="0"/>
          </a:p>
        </p:txBody>
      </p:sp>
      <p:pic>
        <p:nvPicPr>
          <p:cNvPr id="2" name="Picture Placeholder 1" descr="CNX_Chem_02_03_SiSymbol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382" r="-3382"/>
          <a:stretch>
            <a:fillRect/>
          </a:stretch>
        </p:blipFill>
        <p:spPr>
          <a:xfrm>
            <a:off x="1389528" y="1061551"/>
            <a:ext cx="5959319" cy="4465434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691618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The symbol Hg represents the element mercury regardless of the amount; it could represent one </a:t>
            </a:r>
            <a:r>
              <a:rPr lang="en-US" sz="1800" dirty="0" smtClean="0"/>
              <a:t>atom of </a:t>
            </a:r>
            <a:r>
              <a:rPr lang="en-US" sz="1800" dirty="0"/>
              <a:t>mercury or a large amount of mercury.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142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55395"/>
            <a:ext cx="6057154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Some common elements and their symbols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6203" y="1687862"/>
            <a:ext cx="88929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Element		Symbol			Element		Symbol</a:t>
            </a:r>
          </a:p>
          <a:p>
            <a:r>
              <a:rPr lang="en-US" dirty="0" smtClean="0"/>
              <a:t>aluminum 	Al			iron		Fe (from </a:t>
            </a:r>
            <a:r>
              <a:rPr lang="en-US" dirty="0" err="1" smtClean="0"/>
              <a:t>ferrum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bromine 		Br 			lead		</a:t>
            </a:r>
            <a:r>
              <a:rPr lang="en-US" dirty="0" err="1" smtClean="0"/>
              <a:t>Pb</a:t>
            </a:r>
            <a:r>
              <a:rPr lang="en-US" dirty="0" smtClean="0"/>
              <a:t> (from </a:t>
            </a:r>
            <a:r>
              <a:rPr lang="en-US" dirty="0" err="1" smtClean="0"/>
              <a:t>plumbum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calcium		Ca			magnesium	Mg</a:t>
            </a:r>
          </a:p>
          <a:p>
            <a:r>
              <a:rPr lang="en-US" dirty="0" smtClean="0"/>
              <a:t>carbon		C			mercury		Hg (from </a:t>
            </a:r>
            <a:r>
              <a:rPr lang="en-US" dirty="0" err="1" smtClean="0"/>
              <a:t>hydrargyrum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chlorine 		</a:t>
            </a:r>
            <a:r>
              <a:rPr lang="en-US" dirty="0" err="1" smtClean="0"/>
              <a:t>Cl</a:t>
            </a:r>
            <a:r>
              <a:rPr lang="en-US" dirty="0" smtClean="0"/>
              <a:t>			nitrogen		N</a:t>
            </a:r>
          </a:p>
          <a:p>
            <a:r>
              <a:rPr lang="en-US" dirty="0" smtClean="0"/>
              <a:t>chromium	Cr			oxygen		O</a:t>
            </a:r>
          </a:p>
          <a:p>
            <a:r>
              <a:rPr lang="en-US" dirty="0" smtClean="0"/>
              <a:t>cobalt		Co			potassium 	K (from </a:t>
            </a:r>
            <a:r>
              <a:rPr lang="en-US" dirty="0" err="1" smtClean="0"/>
              <a:t>kalium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copper		Cu (from cuprum)		silicon		Si</a:t>
            </a:r>
          </a:p>
          <a:p>
            <a:r>
              <a:rPr lang="en-US" dirty="0" smtClean="0"/>
              <a:t>fluorine		F			silver		Ag (from </a:t>
            </a:r>
            <a:r>
              <a:rPr lang="en-US" dirty="0" err="1" smtClean="0"/>
              <a:t>argentum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gold		Au (from aurum)		sodium		Na (from </a:t>
            </a:r>
            <a:r>
              <a:rPr lang="en-US" dirty="0" err="1" smtClean="0"/>
              <a:t>natrium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helium		He			sulfur		S</a:t>
            </a:r>
          </a:p>
          <a:p>
            <a:r>
              <a:rPr lang="en-US" dirty="0" smtClean="0"/>
              <a:t>hydrogen	H			tin		</a:t>
            </a:r>
            <a:r>
              <a:rPr lang="en-US" dirty="0" err="1" smtClean="0"/>
              <a:t>Sn</a:t>
            </a:r>
            <a:r>
              <a:rPr lang="en-US" dirty="0" smtClean="0"/>
              <a:t> (from </a:t>
            </a:r>
            <a:r>
              <a:rPr lang="en-US" dirty="0" err="1" smtClean="0"/>
              <a:t>stannum</a:t>
            </a:r>
            <a:r>
              <a:rPr lang="en-US" dirty="0" smtClean="0"/>
              <a:t>)</a:t>
            </a:r>
          </a:p>
          <a:p>
            <a:r>
              <a:rPr lang="en-US" dirty="0" smtClean="0"/>
              <a:t>iodine		I			zinc		Zn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isotopes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25731" y="1254573"/>
            <a:ext cx="8359574" cy="549883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 symbol for a specific isotope of any element is written by placing the mass number as a superscript to the left of the element symbol.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smtClean="0"/>
              <a:t>The atomic number is sometimes written as a subscript to the left of the element symbol.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smtClean="0"/>
              <a:t>For example, magnesium exists as a mixture of three isotopes.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baseline="30000" dirty="0" smtClean="0"/>
              <a:t>24</a:t>
            </a:r>
            <a:r>
              <a:rPr lang="en-US" sz="2400" dirty="0" smtClean="0"/>
              <a:t>Mg, </a:t>
            </a:r>
            <a:r>
              <a:rPr lang="en-US" sz="2400" baseline="30000" dirty="0" smtClean="0"/>
              <a:t>25</a:t>
            </a:r>
            <a:r>
              <a:rPr lang="en-US" sz="2400" dirty="0" smtClean="0"/>
              <a:t>Mg, and </a:t>
            </a:r>
            <a:r>
              <a:rPr lang="en-US" sz="2400" baseline="30000" dirty="0" smtClean="0"/>
              <a:t>26</a:t>
            </a:r>
            <a:r>
              <a:rPr lang="en-US" sz="2400" dirty="0" smtClean="0"/>
              <a:t>Mg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latin typeface="Arial" charset="0"/>
              </a:rPr>
              <a:t>All isotopes have 12 protons, but the number of neutrons are different.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2.14</a:t>
            </a:r>
            <a:endParaRPr lang="en-US" dirty="0"/>
          </a:p>
        </p:txBody>
      </p:sp>
      <p:pic>
        <p:nvPicPr>
          <p:cNvPr id="2" name="Picture Placeholder 1" descr="CNX_Chem_02_03_AtomSym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47973" b="-4797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The symbol for an atom indicates the element via its usual two-letter symbol, the mass number as a </a:t>
            </a:r>
            <a:r>
              <a:rPr lang="en-US" sz="1800" dirty="0" smtClean="0"/>
              <a:t>left superscript</a:t>
            </a:r>
            <a:r>
              <a:rPr lang="en-US" sz="1800" dirty="0"/>
              <a:t>, the atomic number as a left subscript (sometimes omitted), and the charge as a right superscript.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4823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84865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Dalton’s Atomic Theory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13764" y="1752600"/>
            <a:ext cx="8277411" cy="4800600"/>
          </a:xfrm>
        </p:spPr>
        <p:txBody>
          <a:bodyPr>
            <a:normAutofit/>
          </a:bodyPr>
          <a:lstStyle/>
          <a:p>
            <a:pPr marL="0" indent="0" eaLnBrk="1" hangingPunct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b="1" dirty="0" smtClean="0">
                <a:latin typeface="Arial" pitchFamily="-110" charset="0"/>
              </a:rPr>
              <a:t>Dalton’s atomic theory can be summarized in five postulates.</a:t>
            </a:r>
            <a:endParaRPr lang="en-US" sz="2400" b="1" dirty="0" smtClean="0">
              <a:solidFill>
                <a:schemeClr val="tx1"/>
              </a:solidFill>
              <a:latin typeface="Arial" pitchFamily="-110" charset="0"/>
            </a:endParaRPr>
          </a:p>
          <a:p>
            <a:pPr marL="0" indent="0" eaLnBrk="1" hangingPunct="1">
              <a:buFont typeface="Arial" pitchFamily="-110" charset="0"/>
              <a:buNone/>
            </a:pPr>
            <a:endParaRPr lang="en-US" b="1" dirty="0" smtClean="0">
              <a:latin typeface="Arial" pitchFamily="-110" charset="0"/>
            </a:endParaRPr>
          </a:p>
          <a:p>
            <a:pPr marL="457200" indent="-457200">
              <a:buClrTx/>
              <a:buAutoNum type="arabicParenR"/>
            </a:pPr>
            <a:r>
              <a:rPr lang="en-US" sz="2400" b="1" i="1" dirty="0" smtClean="0">
                <a:solidFill>
                  <a:srgbClr val="000090"/>
                </a:solidFill>
                <a:latin typeface="Arial" pitchFamily="-110" charset="0"/>
              </a:rPr>
              <a:t>Matter </a:t>
            </a:r>
            <a:r>
              <a:rPr lang="en-US" sz="2400" dirty="0" smtClean="0"/>
              <a:t>is composed of exceedingly small particles called atoms. An atom is the smallest unit of an element that can participate in a chemical change.</a:t>
            </a:r>
          </a:p>
          <a:p>
            <a:pPr marL="457200" indent="-457200"/>
            <a:endParaRPr lang="en-US" sz="2400" dirty="0" smtClean="0"/>
          </a:p>
          <a:p>
            <a:pPr marL="457200" indent="-457200">
              <a:buClrTx/>
              <a:buAutoNum type="arabicParenR"/>
            </a:pPr>
            <a:r>
              <a:rPr lang="en-US" sz="2400" b="1" i="1" dirty="0" smtClean="0">
                <a:solidFill>
                  <a:srgbClr val="000090"/>
                </a:solidFill>
                <a:latin typeface="Arial" pitchFamily="-110" charset="0"/>
              </a:rPr>
              <a:t>An </a:t>
            </a:r>
            <a:r>
              <a:rPr lang="en-US" sz="2400" b="1" i="1" dirty="0">
                <a:solidFill>
                  <a:srgbClr val="000090"/>
                </a:solidFill>
                <a:latin typeface="Arial" pitchFamily="-110" charset="0"/>
              </a:rPr>
              <a:t>element</a:t>
            </a:r>
            <a:r>
              <a:rPr lang="en-US" sz="2400" b="1" i="1" dirty="0" smtClean="0">
                <a:solidFill>
                  <a:srgbClr val="000090"/>
                </a:solidFill>
                <a:latin typeface="Arial" pitchFamily="-110" charset="0"/>
              </a:rPr>
              <a:t> </a:t>
            </a:r>
            <a:r>
              <a:rPr lang="en-US" sz="2400" dirty="0" smtClean="0"/>
              <a:t>consists of only one type of atom, which has a mass that is characteristic of the element and is the same for all atoms of that element. </a:t>
            </a:r>
            <a:endParaRPr lang="en-US" sz="2400" dirty="0" smtClean="0">
              <a:solidFill>
                <a:schemeClr val="tx1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Isotopes of hydrogen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25731" y="881048"/>
            <a:ext cx="8359574" cy="549883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endParaRPr lang="en-US" sz="2400" dirty="0" smtClean="0">
              <a:latin typeface="Arial" charset="0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latin typeface="Arial" charset="0"/>
              </a:rPr>
              <a:t> </a:t>
            </a:r>
            <a:r>
              <a:rPr lang="en-US" sz="2400" dirty="0" smtClean="0"/>
              <a:t>Hydrogen exists as a mixture of three isotopes.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28706" y="2091769"/>
          <a:ext cx="8516470" cy="4534505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481919"/>
                <a:gridCol w="1371846"/>
                <a:gridCol w="1378026"/>
                <a:gridCol w="1374936"/>
                <a:gridCol w="1374936"/>
                <a:gridCol w="1534807"/>
              </a:tblGrid>
              <a:tr h="151698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Symbol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Atomic Number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</a:t>
                      </a:r>
                      <a:r>
                        <a:rPr lang="en-US" baseline="0" dirty="0" smtClean="0"/>
                        <a:t> of Protons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Number of Neutrons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Mass (</a:t>
                      </a:r>
                      <a:r>
                        <a:rPr lang="en-US" dirty="0" err="1" smtClean="0"/>
                        <a:t>amu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% Natural Abundance</a:t>
                      </a:r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78887"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(</a:t>
                      </a:r>
                      <a:r>
                        <a:rPr lang="en-US" sz="2000" dirty="0" err="1" smtClean="0"/>
                        <a:t>protium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1.0078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99.989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</a:tr>
              <a:tr h="878887"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(deuterium)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2.0141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0.0115</a:t>
                      </a:r>
                      <a:endParaRPr lang="en-US" sz="2000" dirty="0"/>
                    </a:p>
                  </a:txBody>
                  <a:tcPr/>
                </a:tc>
              </a:tr>
              <a:tr h="878887"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(tritium)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3.01605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trace</a:t>
                      </a:r>
                      <a:endParaRPr lang="en-US" sz="2000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06822" y="3696451"/>
          <a:ext cx="537883" cy="537883"/>
        </p:xfrm>
        <a:graphic>
          <a:graphicData uri="http://schemas.openxmlformats.org/presentationml/2006/ole">
            <p:oleObj spid="_x0000_s228396" name="Equation" r:id="rId4" imgW="203200" imgH="203200" progId="Equation.3">
              <p:embed/>
            </p:oleObj>
          </a:graphicData>
        </a:graphic>
      </p:graphicFrame>
      <p:graphicFrame>
        <p:nvGraphicFramePr>
          <p:cNvPr id="228356" name="Object 4"/>
          <p:cNvGraphicFramePr>
            <a:graphicFrameLocks noChangeAspect="1"/>
          </p:cNvGraphicFramePr>
          <p:nvPr/>
        </p:nvGraphicFramePr>
        <p:xfrm>
          <a:off x="777875" y="4729163"/>
          <a:ext cx="571500" cy="538162"/>
        </p:xfrm>
        <a:graphic>
          <a:graphicData uri="http://schemas.openxmlformats.org/presentationml/2006/ole">
            <p:oleObj spid="_x0000_s228397" name="Equation" r:id="rId5" imgW="215900" imgH="203200" progId="Equation.3">
              <p:embed/>
            </p:oleObj>
          </a:graphicData>
        </a:graphic>
      </p:graphicFrame>
      <p:graphicFrame>
        <p:nvGraphicFramePr>
          <p:cNvPr id="228357" name="Object 5"/>
          <p:cNvGraphicFramePr>
            <a:graphicFrameLocks noChangeAspect="1"/>
          </p:cNvGraphicFramePr>
          <p:nvPr/>
        </p:nvGraphicFramePr>
        <p:xfrm>
          <a:off x="777875" y="5737225"/>
          <a:ext cx="571500" cy="538163"/>
        </p:xfrm>
        <a:graphic>
          <a:graphicData uri="http://schemas.openxmlformats.org/presentationml/2006/ole">
            <p:oleObj spid="_x0000_s228398" name="Equation" r:id="rId6" imgW="215900" imgH="2032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Atomic mass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25731" y="1254573"/>
            <a:ext cx="8618056" cy="5498837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Times New Roman"/>
                <a:ea typeface="Osaka" pitchFamily="-110" charset="-128"/>
                <a:cs typeface="Osaka" pitchFamily="-110" charset="-128"/>
              </a:rPr>
              <a:t> Each proton and each neutron has a mass of ~ 1 </a:t>
            </a:r>
            <a:r>
              <a:rPr lang="en-US" sz="2400" dirty="0" err="1" smtClean="0">
                <a:latin typeface="Times New Roman"/>
                <a:ea typeface="Osaka" pitchFamily="-110" charset="-128"/>
                <a:cs typeface="Osaka" pitchFamily="-110" charset="-128"/>
              </a:rPr>
              <a:t>amu</a:t>
            </a:r>
            <a:r>
              <a:rPr lang="en-US" sz="2400" dirty="0" smtClean="0">
                <a:latin typeface="Times New Roman"/>
                <a:ea typeface="Osaka" pitchFamily="-110" charset="-128"/>
                <a:cs typeface="Osaka" pitchFamily="-110" charset="-128"/>
              </a:rPr>
              <a:t>.</a:t>
            </a:r>
          </a:p>
          <a:p>
            <a:pPr>
              <a:buClrTx/>
            </a:pPr>
            <a:endParaRPr lang="en-US" sz="2400" dirty="0" smtClean="0">
              <a:latin typeface="Times New Roman"/>
              <a:ea typeface="Osaka" pitchFamily="-110" charset="-128"/>
              <a:cs typeface="Osaka" pitchFamily="-110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Times New Roman"/>
                <a:ea typeface="Osaka" pitchFamily="-110" charset="-128"/>
                <a:cs typeface="Osaka" pitchFamily="-110" charset="-128"/>
              </a:rPr>
              <a:t> Each electron weighs far less.</a:t>
            </a:r>
          </a:p>
          <a:p>
            <a:pPr>
              <a:buClrTx/>
            </a:pPr>
            <a:endParaRPr lang="en-US" sz="2400" dirty="0" smtClean="0">
              <a:latin typeface="Times New Roman"/>
              <a:ea typeface="Osaka" pitchFamily="-110" charset="-128"/>
              <a:cs typeface="Osaka" pitchFamily="-110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Times New Roman"/>
                <a:ea typeface="Osaka" pitchFamily="-110" charset="-128"/>
                <a:cs typeface="Osaka" pitchFamily="-110" charset="-128"/>
              </a:rPr>
              <a:t> Therefore the </a:t>
            </a:r>
            <a:r>
              <a:rPr lang="en-US" sz="2400" b="1" dirty="0" smtClean="0">
                <a:solidFill>
                  <a:srgbClr val="000090"/>
                </a:solidFill>
                <a:latin typeface="Times New Roman"/>
                <a:ea typeface="Osaka" pitchFamily="-110" charset="-128"/>
                <a:cs typeface="Osaka" pitchFamily="-110" charset="-128"/>
              </a:rPr>
              <a:t>atomic mass </a:t>
            </a:r>
            <a:r>
              <a:rPr lang="en-US" sz="2400" dirty="0" smtClean="0">
                <a:latin typeface="Times New Roman"/>
                <a:ea typeface="Osaka" pitchFamily="-110" charset="-128"/>
                <a:cs typeface="Osaka" pitchFamily="-110" charset="-128"/>
              </a:rPr>
              <a:t>of a single atom in </a:t>
            </a:r>
            <a:r>
              <a:rPr lang="en-US" sz="2400" dirty="0" err="1" smtClean="0">
                <a:latin typeface="Times New Roman"/>
                <a:ea typeface="Osaka" pitchFamily="-110" charset="-128"/>
                <a:cs typeface="Osaka" pitchFamily="-110" charset="-128"/>
              </a:rPr>
              <a:t>amu</a:t>
            </a:r>
            <a:r>
              <a:rPr lang="en-US" sz="2400" dirty="0" smtClean="0">
                <a:latin typeface="Times New Roman"/>
                <a:ea typeface="Osaka" pitchFamily="-110" charset="-128"/>
                <a:cs typeface="Osaka" pitchFamily="-110" charset="-128"/>
              </a:rPr>
              <a:t> is </a:t>
            </a:r>
            <a:r>
              <a:rPr lang="en-US" sz="2400" b="1" i="1" dirty="0" smtClean="0">
                <a:latin typeface="Times New Roman"/>
                <a:ea typeface="Osaka" pitchFamily="-110" charset="-128"/>
                <a:cs typeface="Osaka" pitchFamily="-110" charset="-128"/>
              </a:rPr>
              <a:t>approx. </a:t>
            </a:r>
            <a:r>
              <a:rPr lang="en-US" sz="2400" dirty="0" smtClean="0">
                <a:latin typeface="Times New Roman"/>
                <a:ea typeface="Osaka" pitchFamily="-110" charset="-128"/>
                <a:cs typeface="Osaka" pitchFamily="-110" charset="-128"/>
              </a:rPr>
              <a:t>equal to its mass number.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Times New Roman"/>
              <a:ea typeface="Osaka" pitchFamily="-110" charset="-128"/>
              <a:cs typeface="Osaka" pitchFamily="-110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Times New Roman"/>
                <a:ea typeface="Osaka" pitchFamily="-110" charset="-128"/>
                <a:cs typeface="Osaka" pitchFamily="-110" charset="-128"/>
              </a:rPr>
              <a:t> </a:t>
            </a:r>
            <a:r>
              <a:rPr lang="en-US" sz="2400" dirty="0" smtClean="0">
                <a:latin typeface="Times New Roman"/>
                <a:ea typeface="Times New Roman" pitchFamily="-110" charset="0"/>
                <a:cs typeface="Times New Roman" pitchFamily="-110" charset="0"/>
              </a:rPr>
              <a:t>However, most elements exist naturally as a mixture of two or more isotopes. </a:t>
            </a:r>
            <a:endParaRPr lang="en-US" sz="2400" dirty="0" smtClean="0">
              <a:latin typeface="Times New Roman"/>
              <a:ea typeface="Osaka" pitchFamily="-110" charset="-128"/>
              <a:cs typeface="Osaka" pitchFamily="-110" charset="-128"/>
            </a:endParaRPr>
          </a:p>
          <a:p>
            <a:pPr>
              <a:buClr>
                <a:schemeClr val="tx1"/>
              </a:buClr>
            </a:pPr>
            <a:endParaRPr lang="en-US" sz="2400" dirty="0" smtClean="0">
              <a:latin typeface="Times New Roman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>
                <a:latin typeface="Times New Roman"/>
              </a:rPr>
              <a:t> The periodic table lists the weighted, average mass of all the isotopes present in a naturally occurring sample of that element.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>
              <a:latin typeface="Times New Roman"/>
            </a:endParaRPr>
          </a:p>
          <a:p>
            <a:pPr>
              <a:buClr>
                <a:schemeClr val="tx1"/>
              </a:buClr>
            </a:pPr>
            <a:endParaRPr lang="en-US" sz="2400" dirty="0" smtClean="0">
              <a:latin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Atomic mass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25731" y="1254573"/>
            <a:ext cx="8618056" cy="549883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dirty="0" smtClean="0"/>
              <a:t> For example, the element boron is composed of two isotopes: </a:t>
            </a:r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19.9% </a:t>
            </a:r>
            <a:r>
              <a:rPr lang="en-US" sz="2400" baseline="30000" dirty="0" smtClean="0"/>
              <a:t>10</a:t>
            </a:r>
            <a:r>
              <a:rPr lang="en-US" sz="2400" dirty="0" smtClean="0"/>
              <a:t>B with a mass of 10.0129 </a:t>
            </a:r>
            <a:r>
              <a:rPr lang="en-US" sz="2400" dirty="0" err="1" smtClean="0"/>
              <a:t>amu</a:t>
            </a:r>
            <a:endParaRPr lang="en-US" sz="2400" dirty="0" smtClean="0"/>
          </a:p>
          <a:p>
            <a:pPr lvl="1"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80.1% </a:t>
            </a:r>
            <a:r>
              <a:rPr lang="en-US" sz="2400" baseline="30000" dirty="0" smtClean="0"/>
              <a:t>11</a:t>
            </a:r>
            <a:r>
              <a:rPr lang="en-US" sz="2400" dirty="0" smtClean="0"/>
              <a:t>B with a mass of 11.0093 </a:t>
            </a:r>
            <a:r>
              <a:rPr lang="en-US" sz="2400" dirty="0" err="1" smtClean="0"/>
              <a:t>amu</a:t>
            </a:r>
            <a:r>
              <a:rPr lang="en-US" sz="2400" dirty="0" smtClean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  <p:graphicFrame>
        <p:nvGraphicFramePr>
          <p:cNvPr id="231426" name="Object 2"/>
          <p:cNvGraphicFramePr>
            <a:graphicFrameLocks noChangeAspect="1"/>
          </p:cNvGraphicFramePr>
          <p:nvPr/>
        </p:nvGraphicFramePr>
        <p:xfrm>
          <a:off x="250172" y="1635125"/>
          <a:ext cx="8696325" cy="876300"/>
        </p:xfrm>
        <a:graphic>
          <a:graphicData uri="http://schemas.openxmlformats.org/presentationml/2006/ole">
            <p:oleObj spid="_x0000_s231455" name="Equation" r:id="rId4" imgW="3657600" imgH="368300" progId="Equation.3">
              <p:embed/>
            </p:oleObj>
          </a:graphicData>
        </a:graphic>
      </p:graphicFrame>
      <p:graphicFrame>
        <p:nvGraphicFramePr>
          <p:cNvPr id="231427" name="Object 2"/>
          <p:cNvGraphicFramePr>
            <a:graphicFrameLocks noChangeAspect="1"/>
          </p:cNvGraphicFramePr>
          <p:nvPr/>
        </p:nvGraphicFramePr>
        <p:xfrm>
          <a:off x="622255" y="4943788"/>
          <a:ext cx="7186612" cy="1633538"/>
        </p:xfrm>
        <a:graphic>
          <a:graphicData uri="http://schemas.openxmlformats.org/presentationml/2006/ole">
            <p:oleObj spid="_x0000_s231456" name="Equation" r:id="rId5" imgW="3022600" imgH="685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561787" y="-308342"/>
            <a:ext cx="8382000" cy="133985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charset="0"/>
              </a:rPr>
              <a:t>Mass spectrometry (MS)</a:t>
            </a:r>
            <a:endParaRPr lang="en-US" sz="32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310790" y="806343"/>
            <a:ext cx="8618056" cy="5498837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b="1" dirty="0" smtClean="0"/>
              <a:t> </a:t>
            </a:r>
            <a:r>
              <a:rPr lang="en-US" sz="2400" dirty="0" smtClean="0"/>
              <a:t>The occurrence and natural abundances of isotopes can be experimentally determined using an instrument called a mass spectrometer.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 sample is vaporized and exposed to a high-energy electron beam that causes the sample’s atoms (or molecules) to become electrically charged, typically by losing one or more electrons.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US" sz="2400" dirty="0" smtClean="0"/>
              <a:t> These </a:t>
            </a:r>
            <a:r>
              <a:rPr lang="en-US" sz="2400" dirty="0" err="1" smtClean="0"/>
              <a:t>cations</a:t>
            </a:r>
            <a:r>
              <a:rPr lang="en-US" sz="2400" dirty="0" smtClean="0"/>
              <a:t> are then separated by their mass and charge. </a:t>
            </a:r>
          </a:p>
          <a:p>
            <a:pPr>
              <a:buClr>
                <a:schemeClr val="tx1"/>
              </a:buClr>
              <a:buFont typeface="Arial"/>
              <a:buChar char="•"/>
            </a:pPr>
            <a:endParaRPr lang="en-US" sz="2400" dirty="0" smtClean="0"/>
          </a:p>
          <a:p>
            <a:pPr>
              <a:buClr>
                <a:schemeClr val="tx1"/>
              </a:buClr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51026" y="4135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565789" y="331335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2.15</a:t>
            </a:r>
            <a:endParaRPr lang="en-US" dirty="0"/>
          </a:p>
        </p:txBody>
      </p:sp>
      <p:pic>
        <p:nvPicPr>
          <p:cNvPr id="2" name="Picture Placeholder 1" descr="CNX_Chem_02_03_MassSpec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693" r="-3693"/>
          <a:stretch>
            <a:fillRect/>
          </a:stretch>
        </p:blipFill>
        <p:spPr>
          <a:xfrm>
            <a:off x="457199" y="1346501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42802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Analysis of zirconium in a mass spectrometer produces a mass spectrum with peaks showing </a:t>
            </a:r>
            <a:r>
              <a:rPr lang="en-US" sz="1800" dirty="0" smtClean="0"/>
              <a:t>the different </a:t>
            </a:r>
            <a:r>
              <a:rPr lang="en-US" sz="1800" dirty="0"/>
              <a:t>isotopes of </a:t>
            </a:r>
            <a:r>
              <a:rPr lang="en-US" sz="1800" dirty="0" err="1"/>
              <a:t>Zr</a:t>
            </a:r>
            <a:r>
              <a:rPr lang="en-US" sz="1800" dirty="0"/>
              <a:t>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539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013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2.4 chemical formulas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453780"/>
            <a:ext cx="8277411" cy="5045632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</a:rPr>
              <a:t>Molecular Formula – </a:t>
            </a:r>
            <a:r>
              <a:rPr lang="en-US" sz="2400" dirty="0" smtClean="0"/>
              <a:t>A representation of a molecule or compound which consists of the following:</a:t>
            </a:r>
            <a:endParaRPr lang="en-US" dirty="0" smtClean="0"/>
          </a:p>
          <a:p>
            <a:pPr marL="808038" lvl="1" indent="-457200"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1) Chemical symbols to indicate the types of atoms. </a:t>
            </a:r>
          </a:p>
          <a:p>
            <a:pPr marL="808038" lvl="1" indent="-457200">
              <a:buFont typeface="Arial" charset="0"/>
              <a:buNone/>
            </a:pPr>
            <a:endParaRPr lang="en-US" sz="2400" dirty="0" smtClean="0">
              <a:solidFill>
                <a:schemeClr val="tx1"/>
              </a:solidFill>
              <a:cs typeface="MS PGothic" pitchFamily="34" charset="-128"/>
            </a:endParaRPr>
          </a:p>
          <a:p>
            <a:pPr marL="808038" lvl="1" indent="-457200"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2) Subscripts after the symbol to indicate the number of each type of atom in the molecule. </a:t>
            </a:r>
          </a:p>
          <a:p>
            <a:pPr marL="808038" lvl="1" indent="-457200">
              <a:buFont typeface="Arial" charset="0"/>
              <a:buNone/>
            </a:pPr>
            <a:endParaRPr lang="en-US" sz="2400" dirty="0" smtClean="0">
              <a:solidFill>
                <a:schemeClr val="tx1"/>
              </a:solidFill>
              <a:cs typeface="MS PGothic" pitchFamily="34" charset="-128"/>
            </a:endParaRPr>
          </a:p>
          <a:p>
            <a:pPr marL="342900" lvl="1" indent="7938">
              <a:buFont typeface="Arial" charset="0"/>
              <a:buNone/>
            </a:pP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Subscripts are used only when more than one atom of a given type is present. </a:t>
            </a:r>
          </a:p>
          <a:p>
            <a:pPr marL="342900" lvl="1" indent="7938">
              <a:buFont typeface="Arial" charset="0"/>
              <a:buNone/>
            </a:pPr>
            <a:endParaRPr lang="en-US" sz="2400" dirty="0" smtClean="0">
              <a:solidFill>
                <a:schemeClr val="tx1"/>
              </a:solidFill>
              <a:cs typeface="MS PGothic" pitchFamily="34" charset="-128"/>
            </a:endParaRPr>
          </a:p>
          <a:p>
            <a:pPr marL="60325" lvl="1" indent="0">
              <a:buClrTx/>
              <a:buFont typeface="Arial"/>
              <a:buChar char="•"/>
            </a:pPr>
            <a:r>
              <a:rPr lang="en-US" sz="2400" dirty="0" smtClean="0"/>
              <a:t> A </a:t>
            </a:r>
            <a:r>
              <a:rPr lang="en-US" sz="2400" b="1" dirty="0" smtClean="0">
                <a:solidFill>
                  <a:srgbClr val="FF0000"/>
                </a:solidFill>
              </a:rPr>
              <a:t>Structural Formula </a:t>
            </a:r>
            <a:r>
              <a:rPr lang="en-US" sz="2400" dirty="0" smtClean="0"/>
              <a:t>shows the same information as a molecular formula but also shows how the atoms are connected. </a:t>
            </a:r>
            <a:endParaRPr lang="en-US" sz="2400" dirty="0" smtClean="0">
              <a:solidFill>
                <a:schemeClr val="tx1"/>
              </a:solidFill>
              <a:cs typeface="MS PGothic" pitchFamily="34" charset="-128"/>
            </a:endParaRPr>
          </a:p>
          <a:p>
            <a:pPr marL="0" indent="0" eaLnBrk="1" hangingPunct="1">
              <a:buFont typeface="Arial" pitchFamily="-110" charset="0"/>
              <a:buNone/>
            </a:pPr>
            <a:endParaRPr lang="en-US" b="1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2.16</a:t>
            </a:r>
            <a:endParaRPr lang="en-US" dirty="0"/>
          </a:p>
        </p:txBody>
      </p:sp>
      <p:pic>
        <p:nvPicPr>
          <p:cNvPr id="2" name="Picture Placeholder 1" descr="CNX_Chem_02_04_MethaneRep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69" t="-36730" r="4431" b="-36730"/>
          <a:stretch>
            <a:fillRect/>
          </a:stretch>
        </p:blipFill>
        <p:spPr>
          <a:xfrm>
            <a:off x="412722" y="883329"/>
            <a:ext cx="8428259" cy="404726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 methane molecule can be represented as </a:t>
            </a:r>
            <a:r>
              <a:rPr lang="en-US" sz="1800" dirty="0">
                <a:solidFill>
                  <a:srgbClr val="6CB255"/>
                </a:solidFill>
              </a:rPr>
              <a:t>(a)</a:t>
            </a:r>
            <a:r>
              <a:rPr lang="en-US" sz="1800" dirty="0"/>
              <a:t> a molecular formula, </a:t>
            </a:r>
            <a:r>
              <a:rPr lang="en-US" sz="1800" dirty="0">
                <a:solidFill>
                  <a:srgbClr val="6CB255"/>
                </a:solidFill>
              </a:rPr>
              <a:t>(b) </a:t>
            </a:r>
            <a:r>
              <a:rPr lang="en-US" sz="1800" dirty="0"/>
              <a:t>a structural formula, </a:t>
            </a:r>
            <a:r>
              <a:rPr lang="en-US" sz="1800" dirty="0">
                <a:solidFill>
                  <a:srgbClr val="6CB255"/>
                </a:solidFill>
              </a:rPr>
              <a:t>(c)</a:t>
            </a:r>
            <a:r>
              <a:rPr lang="en-US" sz="1800" dirty="0"/>
              <a:t> a </a:t>
            </a:r>
            <a:r>
              <a:rPr lang="en-US" sz="1800" dirty="0" smtClean="0"/>
              <a:t>ball-and-stick </a:t>
            </a:r>
            <a:r>
              <a:rPr lang="en-US" sz="1800" dirty="0"/>
              <a:t>model, and </a:t>
            </a:r>
            <a:r>
              <a:rPr lang="en-US" sz="1800" dirty="0">
                <a:solidFill>
                  <a:srgbClr val="6CB255"/>
                </a:solidFill>
              </a:rPr>
              <a:t>(d)</a:t>
            </a:r>
            <a:r>
              <a:rPr lang="en-US" sz="1800" dirty="0"/>
              <a:t> a space-filling model. Carbon and hydrogen atoms are represented by black and </a:t>
            </a:r>
            <a:r>
              <a:rPr lang="en-US" sz="1800" dirty="0" smtClean="0"/>
              <a:t>white spheres</a:t>
            </a:r>
            <a:r>
              <a:rPr lang="en-US" sz="1800" dirty="0"/>
              <a:t>, respectively.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7798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924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Elements that exist as molecules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588249"/>
            <a:ext cx="8277411" cy="5045632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/>
              <a:t> Many elements consist of discrete, individual atoms. 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Some elements exist as molecules.</a:t>
            </a:r>
          </a:p>
          <a:p>
            <a:pPr>
              <a:buClrTx/>
              <a:buFont typeface="Arial"/>
              <a:buChar char="•"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Diatomic molecules: </a:t>
            </a:r>
            <a:r>
              <a:rPr lang="en-US" sz="2400" dirty="0" smtClean="0"/>
              <a:t>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F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Br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, I</a:t>
            </a:r>
            <a:r>
              <a:rPr lang="en-US" sz="2400" baseline="-25000" dirty="0" smtClean="0"/>
              <a:t>2</a:t>
            </a:r>
          </a:p>
          <a:p>
            <a:pPr>
              <a:buClrTx/>
              <a:buFont typeface="Arial"/>
              <a:buChar char="•"/>
            </a:pPr>
            <a:endParaRPr lang="en-US" sz="2400" baseline="-25000" dirty="0" smtClean="0"/>
          </a:p>
          <a:p>
            <a:pPr>
              <a:buClrTx/>
              <a:buFont typeface="Arial"/>
              <a:buChar char="•"/>
            </a:pPr>
            <a:r>
              <a:rPr lang="en-US" sz="2400" baseline="-25000" dirty="0" smtClean="0"/>
              <a:t> </a:t>
            </a:r>
            <a:r>
              <a:rPr lang="en-US" sz="2400" dirty="0" smtClean="0"/>
              <a:t>The most common form of elemental sulfur exists as S</a:t>
            </a:r>
            <a:r>
              <a:rPr lang="en-US" sz="2400" baseline="-25000" dirty="0" smtClean="0"/>
              <a:t>8</a:t>
            </a:r>
            <a:r>
              <a:rPr lang="en-US" sz="2400" dirty="0" smtClean="0"/>
              <a:t>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chemeClr val="tx1"/>
              </a:solidFill>
              <a:cs typeface="MS PGothic" pitchFamily="34" charset="-128"/>
            </a:endParaRPr>
          </a:p>
          <a:p>
            <a:pPr marL="0" indent="0" eaLnBrk="1" hangingPunct="1">
              <a:buFont typeface="Arial" pitchFamily="-110" charset="0"/>
              <a:buNone/>
            </a:pPr>
            <a:endParaRPr lang="en-US" b="1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2.17</a:t>
            </a:r>
            <a:endParaRPr lang="en-US" dirty="0"/>
          </a:p>
        </p:txBody>
      </p:sp>
      <p:pic>
        <p:nvPicPr>
          <p:cNvPr id="2" name="Picture Placeholder 1" descr="CNX_Chem_02_04_Sulfur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4031" t="-39292" r="14031" b="-39292"/>
          <a:stretch>
            <a:fillRect/>
          </a:stretch>
        </p:blipFill>
        <p:spPr>
          <a:xfrm>
            <a:off x="756037" y="1122386"/>
            <a:ext cx="7764075" cy="468513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91669" y="5247389"/>
            <a:ext cx="8062912" cy="1166382"/>
          </a:xfrm>
        </p:spPr>
        <p:txBody>
          <a:bodyPr>
            <a:noAutofit/>
          </a:bodyPr>
          <a:lstStyle/>
          <a:p>
            <a:r>
              <a:rPr lang="en-US" sz="1800" dirty="0"/>
              <a:t>A molecule of sulfur is composed of eight sulfur atoms and is therefore written as S</a:t>
            </a:r>
            <a:r>
              <a:rPr lang="en-US" sz="1800" baseline="-25000" dirty="0"/>
              <a:t>8</a:t>
            </a:r>
            <a:r>
              <a:rPr lang="en-US" sz="1800" dirty="0"/>
              <a:t>. It can </a:t>
            </a:r>
            <a:r>
              <a:rPr lang="en-US" sz="1800" dirty="0" smtClean="0"/>
              <a:t>be represented </a:t>
            </a:r>
            <a:r>
              <a:rPr lang="en-US" sz="1800" dirty="0"/>
              <a:t>as </a:t>
            </a:r>
            <a:r>
              <a:rPr lang="en-US" sz="1800" dirty="0">
                <a:solidFill>
                  <a:srgbClr val="6CB255"/>
                </a:solidFill>
              </a:rPr>
              <a:t>(a) </a:t>
            </a:r>
            <a:r>
              <a:rPr lang="en-US" sz="1800" dirty="0"/>
              <a:t>a structural formula, </a:t>
            </a:r>
            <a:r>
              <a:rPr lang="en-US" sz="1800" dirty="0">
                <a:solidFill>
                  <a:srgbClr val="6CB255"/>
                </a:solidFill>
              </a:rPr>
              <a:t>(b)</a:t>
            </a:r>
            <a:r>
              <a:rPr lang="en-US" sz="1800" dirty="0"/>
              <a:t> a ball-and-stick model, and </a:t>
            </a:r>
            <a:r>
              <a:rPr lang="en-US" sz="1800" dirty="0">
                <a:solidFill>
                  <a:srgbClr val="6CB255"/>
                </a:solidFill>
              </a:rPr>
              <a:t>(c)</a:t>
            </a:r>
            <a:r>
              <a:rPr lang="en-US" sz="1800" dirty="0"/>
              <a:t> a space-filling model. Sulfur atoms </a:t>
            </a:r>
            <a:r>
              <a:rPr lang="en-US" sz="1800" dirty="0" smtClean="0"/>
              <a:t>are represented </a:t>
            </a:r>
            <a:r>
              <a:rPr lang="en-US" sz="1800" dirty="0"/>
              <a:t>by yellow spheres.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843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2.18</a:t>
            </a:r>
            <a:endParaRPr lang="en-US" dirty="0"/>
          </a:p>
        </p:txBody>
      </p:sp>
      <p:pic>
        <p:nvPicPr>
          <p:cNvPr id="2" name="Picture Placeholder 1" descr="CNX_Chem_02_04_Hydroge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39292" b="-39292"/>
          <a:stretch>
            <a:fillRect/>
          </a:stretch>
        </p:blipFill>
        <p:spPr>
          <a:xfrm>
            <a:off x="31696" y="1152267"/>
            <a:ext cx="9013672" cy="391279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42259" y="4918687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The symbols H, 2H, H</a:t>
            </a:r>
            <a:r>
              <a:rPr lang="en-US" sz="1800" baseline="-25000" dirty="0"/>
              <a:t>2</a:t>
            </a:r>
            <a:r>
              <a:rPr lang="en-US" sz="1800" dirty="0"/>
              <a:t>, and 2H</a:t>
            </a:r>
            <a:r>
              <a:rPr lang="en-US" sz="1800" baseline="-25000" dirty="0"/>
              <a:t>2</a:t>
            </a:r>
            <a:r>
              <a:rPr lang="en-US" sz="1800" dirty="0"/>
              <a:t> represent very different entities.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05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</a:t>
            </a:r>
            <a:endParaRPr lang="en-US" dirty="0"/>
          </a:p>
        </p:txBody>
      </p:sp>
      <p:pic>
        <p:nvPicPr>
          <p:cNvPr id="2" name="Picture Placeholder 1" descr="CNX_Chem_02_01_Dalton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3238" b="-3238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A pre-1982 copper penny (left) contains approximately 3 </a:t>
            </a:r>
            <a:r>
              <a:rPr lang="en-US" sz="1600" dirty="0" smtClean="0"/>
              <a:t>× </a:t>
            </a:r>
            <a:r>
              <a:rPr lang="en-US" sz="1600" dirty="0"/>
              <a:t>10</a:t>
            </a:r>
            <a:r>
              <a:rPr lang="en-US" sz="1600" baseline="30000" dirty="0"/>
              <a:t>22</a:t>
            </a:r>
            <a:r>
              <a:rPr lang="en-US" sz="1600" dirty="0"/>
              <a:t> copper atoms (several </a:t>
            </a:r>
            <a:r>
              <a:rPr lang="en-US" sz="1600" dirty="0" smtClean="0"/>
              <a:t>dozen are </a:t>
            </a:r>
            <a:r>
              <a:rPr lang="en-US" sz="1600" dirty="0"/>
              <a:t>represented as brown spheres at the right), each of which has the same chemical properties. (</a:t>
            </a:r>
            <a:r>
              <a:rPr lang="en-US" sz="1600" dirty="0" smtClean="0"/>
              <a:t>credit: modification </a:t>
            </a:r>
            <a:r>
              <a:rPr lang="en-US" sz="1600" dirty="0"/>
              <a:t>of work by “</a:t>
            </a:r>
            <a:r>
              <a:rPr lang="en-US" sz="1600" dirty="0" err="1"/>
              <a:t>slgckgc</a:t>
            </a:r>
            <a:r>
              <a:rPr lang="en-US" sz="1600" dirty="0"/>
              <a:t>”/Flickr)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727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924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Empirical formula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8351" y="1005550"/>
            <a:ext cx="8277411" cy="5045632"/>
          </a:xfrm>
        </p:spPr>
        <p:txBody>
          <a:bodyPr>
            <a:normAutofit fontScale="92500" lnSpcReduction="10000"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An </a:t>
            </a:r>
            <a:r>
              <a:rPr lang="en-US" sz="2400" b="1" i="1" dirty="0" smtClean="0">
                <a:solidFill>
                  <a:srgbClr val="000090"/>
                </a:solidFill>
              </a:rPr>
              <a:t>empirical formula </a:t>
            </a:r>
            <a:r>
              <a:rPr lang="en-US" sz="2400" dirty="0" smtClean="0"/>
              <a:t>indicates </a:t>
            </a:r>
            <a:r>
              <a:rPr lang="en-US" sz="2400" i="1" dirty="0" smtClean="0"/>
              <a:t>the simplest whole-number ratio of the number of atoms (or ions) in the compound.</a:t>
            </a:r>
          </a:p>
          <a:p>
            <a:pPr>
              <a:buClrTx/>
              <a:buFont typeface="Arial"/>
              <a:buChar char="•"/>
            </a:pPr>
            <a:endParaRPr lang="en-US" sz="2400" i="1" dirty="0" smtClean="0">
              <a:solidFill>
                <a:schemeClr val="tx1"/>
              </a:solidFill>
              <a:cs typeface="MS PGothic" pitchFamily="34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i="1" dirty="0" smtClean="0">
                <a:cs typeface="MS PGothic" pitchFamily="34" charset="-128"/>
              </a:rPr>
              <a:t> </a:t>
            </a:r>
            <a:r>
              <a:rPr lang="en-US" sz="2400" dirty="0" smtClean="0">
                <a:cs typeface="MS PGothic" pitchFamily="34" charset="-128"/>
              </a:rPr>
              <a:t>A</a:t>
            </a:r>
            <a:r>
              <a:rPr lang="en-US" sz="2400" i="1" dirty="0" smtClean="0">
                <a:cs typeface="MS PGothic" pitchFamily="34" charset="-128"/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  <a:cs typeface="MS PGothic" pitchFamily="34" charset="-128"/>
              </a:rPr>
              <a:t>molecular formula </a:t>
            </a:r>
            <a:r>
              <a:rPr lang="en-US" sz="2400" i="1" dirty="0" smtClean="0">
                <a:cs typeface="MS PGothic" pitchFamily="34" charset="-128"/>
              </a:rPr>
              <a:t>indicates the actual numbers of atoms of each element in a molecule of the compound. </a:t>
            </a:r>
          </a:p>
          <a:p>
            <a:pPr>
              <a:buClrTx/>
              <a:buFont typeface="Arial"/>
              <a:buChar char="•"/>
            </a:pPr>
            <a:endParaRPr lang="en-US" sz="2400" i="1" dirty="0" smtClean="0">
              <a:solidFill>
                <a:schemeClr val="tx1"/>
              </a:solidFill>
              <a:cs typeface="MS PGothic" pitchFamily="34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cs typeface="MS PGothic" pitchFamily="34" charset="-128"/>
              </a:rPr>
              <a:t> Example: </a:t>
            </a:r>
            <a:r>
              <a:rPr lang="en-US" sz="2400" dirty="0" smtClean="0">
                <a:cs typeface="MS PGothic" pitchFamily="34" charset="-128"/>
              </a:rPr>
              <a:t>Benzene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 Molecular formula = C</a:t>
            </a:r>
            <a:r>
              <a:rPr lang="en-US" sz="2400" baseline="-25000" dirty="0" smtClean="0">
                <a:solidFill>
                  <a:schemeClr val="tx1"/>
                </a:solidFill>
                <a:cs typeface="MS PGothic" pitchFamily="34" charset="-128"/>
              </a:rPr>
              <a:t>6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H</a:t>
            </a:r>
            <a:r>
              <a:rPr lang="en-US" sz="2400" baseline="-25000" dirty="0" smtClean="0">
                <a:solidFill>
                  <a:schemeClr val="tx1"/>
                </a:solidFill>
                <a:cs typeface="MS PGothic" pitchFamily="34" charset="-128"/>
              </a:rPr>
              <a:t>6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	Empirical formula = CH</a:t>
            </a:r>
          </a:p>
          <a:p>
            <a:pPr>
              <a:buClrTx/>
            </a:pPr>
            <a:r>
              <a:rPr lang="en-US" sz="2400" b="1" i="1" dirty="0" smtClean="0">
                <a:cs typeface="MS PGothic" pitchFamily="34" charset="-128"/>
              </a:rPr>
              <a:t> </a:t>
            </a: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cs typeface="MS PGothic" pitchFamily="34" charset="-128"/>
              </a:rPr>
              <a:t>Example: </a:t>
            </a:r>
            <a:r>
              <a:rPr lang="en-US" sz="2400" dirty="0" smtClean="0">
                <a:cs typeface="MS PGothic" pitchFamily="34" charset="-128"/>
              </a:rPr>
              <a:t>Acetic acid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 Molecular formula = C</a:t>
            </a:r>
            <a:r>
              <a:rPr lang="en-US" sz="2400" baseline="-25000" dirty="0" smtClean="0">
                <a:solidFill>
                  <a:schemeClr val="tx1"/>
                </a:solidFill>
                <a:cs typeface="MS PGothic" pitchFamily="34" charset="-128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H</a:t>
            </a:r>
            <a:r>
              <a:rPr lang="en-US" sz="2400" baseline="-25000" dirty="0" smtClean="0">
                <a:solidFill>
                  <a:schemeClr val="tx1"/>
                </a:solidFill>
                <a:cs typeface="MS PGothic" pitchFamily="34" charset="-128"/>
              </a:rPr>
              <a:t>4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O</a:t>
            </a:r>
            <a:r>
              <a:rPr lang="en-US" sz="2400" baseline="-25000" dirty="0" smtClean="0">
                <a:solidFill>
                  <a:schemeClr val="tx1"/>
                </a:solidFill>
                <a:cs typeface="MS PGothic" pitchFamily="34" charset="-128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	Empirical formula = CH</a:t>
            </a:r>
            <a:r>
              <a:rPr lang="en-US" sz="2400" baseline="-25000" dirty="0" smtClean="0">
                <a:solidFill>
                  <a:schemeClr val="tx1"/>
                </a:solidFill>
                <a:cs typeface="MS PGothic" pitchFamily="34" charset="-128"/>
              </a:rPr>
              <a:t>2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O</a:t>
            </a:r>
          </a:p>
          <a:p>
            <a:pPr marL="0" indent="0" eaLnBrk="1" hangingPunct="1">
              <a:buFont typeface="Arial" pitchFamily="-110" charset="0"/>
              <a:buNone/>
            </a:pPr>
            <a:endParaRPr lang="en-US" b="1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2.20</a:t>
            </a:r>
            <a:endParaRPr lang="en-US" dirty="0"/>
          </a:p>
        </p:txBody>
      </p:sp>
      <p:pic>
        <p:nvPicPr>
          <p:cNvPr id="2" name="Picture Placeholder 1" descr="CNX_Chem_02_04_Benzen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45973" b="-45973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Benzene, C</a:t>
            </a:r>
            <a:r>
              <a:rPr lang="en-US" sz="1600" baseline="-25000" dirty="0"/>
              <a:t>6</a:t>
            </a:r>
            <a:r>
              <a:rPr lang="en-US" sz="1600" dirty="0"/>
              <a:t>H</a:t>
            </a:r>
            <a:r>
              <a:rPr lang="en-US" sz="1600" baseline="-25000" dirty="0"/>
              <a:t>6</a:t>
            </a:r>
            <a:r>
              <a:rPr lang="en-US" sz="1600" dirty="0"/>
              <a:t>, is produced during oil refining and has many industrial uses. A benzene molecule </a:t>
            </a:r>
            <a:r>
              <a:rPr lang="en-US" sz="1600" dirty="0" smtClean="0"/>
              <a:t>can be </a:t>
            </a:r>
            <a:r>
              <a:rPr lang="en-US" sz="1600" dirty="0"/>
              <a:t>represented as </a:t>
            </a:r>
            <a:r>
              <a:rPr lang="en-US" sz="1600" dirty="0">
                <a:solidFill>
                  <a:srgbClr val="6CB255"/>
                </a:solidFill>
              </a:rPr>
              <a:t>(a) </a:t>
            </a:r>
            <a:r>
              <a:rPr lang="en-US" sz="1600" dirty="0"/>
              <a:t>a structural formula, </a:t>
            </a:r>
            <a:r>
              <a:rPr lang="en-US" sz="1600" dirty="0">
                <a:solidFill>
                  <a:srgbClr val="6CB255"/>
                </a:solidFill>
              </a:rPr>
              <a:t>(b) </a:t>
            </a:r>
            <a:r>
              <a:rPr lang="en-US" sz="1600" dirty="0"/>
              <a:t>a ball-and-stick model, and </a:t>
            </a:r>
            <a:r>
              <a:rPr lang="en-US" sz="1600" dirty="0">
                <a:solidFill>
                  <a:srgbClr val="6CB255"/>
                </a:solidFill>
              </a:rPr>
              <a:t>(c) </a:t>
            </a:r>
            <a:r>
              <a:rPr lang="en-US" sz="1600" dirty="0"/>
              <a:t>a space-filling model. </a:t>
            </a:r>
            <a:r>
              <a:rPr lang="en-US" sz="1600" dirty="0">
                <a:solidFill>
                  <a:srgbClr val="6CB255"/>
                </a:solidFill>
              </a:rPr>
              <a:t>(d) </a:t>
            </a:r>
            <a:r>
              <a:rPr lang="en-US" sz="1600" dirty="0"/>
              <a:t>Benzene is </a:t>
            </a:r>
            <a:r>
              <a:rPr lang="en-US" sz="1600" dirty="0" smtClean="0"/>
              <a:t>a clear </a:t>
            </a:r>
            <a:r>
              <a:rPr lang="en-US" sz="1600" dirty="0"/>
              <a:t>liquid. (credit d: modification of work by </a:t>
            </a:r>
            <a:r>
              <a:rPr lang="en-US" sz="1600" dirty="0" err="1"/>
              <a:t>Sahar</a:t>
            </a:r>
            <a:r>
              <a:rPr lang="en-US" sz="1600" dirty="0"/>
              <a:t> </a:t>
            </a:r>
            <a:r>
              <a:rPr lang="en-US" sz="1600" dirty="0" err="1"/>
              <a:t>Atwa</a:t>
            </a:r>
            <a:r>
              <a:rPr lang="en-US" sz="1600" dirty="0"/>
              <a:t>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357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2.21</a:t>
            </a:r>
            <a:endParaRPr lang="en-US" dirty="0"/>
          </a:p>
        </p:txBody>
      </p:sp>
      <p:pic>
        <p:nvPicPr>
          <p:cNvPr id="2" name="Picture Placeholder 1" descr="CNX_Chem_02_04_AceticAcid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7385" t="-1489" r="5908" b="-1489"/>
          <a:stretch>
            <a:fillRect/>
          </a:stretch>
        </p:blipFill>
        <p:spPr>
          <a:xfrm>
            <a:off x="416347" y="1286737"/>
            <a:ext cx="8238233" cy="412447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36492" y="5591032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6CB255"/>
                </a:solidFill>
              </a:rPr>
              <a:t>(a) </a:t>
            </a:r>
            <a:r>
              <a:rPr lang="en-US" sz="1800" dirty="0"/>
              <a:t>Vinegar contains acetic acid, C</a:t>
            </a:r>
            <a:r>
              <a:rPr lang="en-US" sz="1800" baseline="-25000" dirty="0"/>
              <a:t>2</a:t>
            </a:r>
            <a:r>
              <a:rPr lang="en-US" sz="1800" dirty="0"/>
              <a:t>H</a:t>
            </a:r>
            <a:r>
              <a:rPr lang="en-US" sz="1800" baseline="-25000" dirty="0"/>
              <a:t>4</a:t>
            </a:r>
            <a:r>
              <a:rPr lang="en-US" sz="1800" dirty="0"/>
              <a:t>O</a:t>
            </a:r>
            <a:r>
              <a:rPr lang="en-US" sz="1800" baseline="-25000" dirty="0"/>
              <a:t>2</a:t>
            </a:r>
            <a:r>
              <a:rPr lang="en-US" sz="1800" dirty="0"/>
              <a:t>, which has an empirical formula of CH</a:t>
            </a:r>
            <a:r>
              <a:rPr lang="en-US" sz="1800" baseline="-25000" dirty="0"/>
              <a:t>2</a:t>
            </a:r>
            <a:r>
              <a:rPr lang="en-US" sz="1800" dirty="0"/>
              <a:t>O. It can </a:t>
            </a:r>
            <a:r>
              <a:rPr lang="en-US" sz="1800" dirty="0" smtClean="0"/>
              <a:t>be represented </a:t>
            </a:r>
            <a:r>
              <a:rPr lang="en-US" sz="1800" dirty="0"/>
              <a:t>as </a:t>
            </a:r>
            <a:r>
              <a:rPr lang="en-US" sz="1800" dirty="0">
                <a:solidFill>
                  <a:srgbClr val="6CB255"/>
                </a:solidFill>
              </a:rPr>
              <a:t>(b) </a:t>
            </a:r>
            <a:r>
              <a:rPr lang="en-US" sz="1800" dirty="0"/>
              <a:t>a structural formula and </a:t>
            </a:r>
            <a:r>
              <a:rPr lang="en-US" sz="1800" dirty="0">
                <a:solidFill>
                  <a:srgbClr val="6CB255"/>
                </a:solidFill>
              </a:rPr>
              <a:t>(c)</a:t>
            </a:r>
            <a:r>
              <a:rPr lang="en-US" sz="1800" dirty="0"/>
              <a:t> as a ball-and-stick model. (credit a: modification of work by “</a:t>
            </a:r>
            <a:r>
              <a:rPr lang="en-US" sz="1800" dirty="0" err="1" smtClean="0"/>
              <a:t>HomeSpot</a:t>
            </a:r>
            <a:r>
              <a:rPr lang="en-US" sz="1800" dirty="0"/>
              <a:t> </a:t>
            </a:r>
            <a:r>
              <a:rPr lang="cs-CZ" sz="1800" dirty="0" smtClean="0"/>
              <a:t>HQ</a:t>
            </a:r>
            <a:r>
              <a:rPr lang="cs-CZ" sz="1800" dirty="0"/>
              <a:t>”/</a:t>
            </a:r>
            <a:r>
              <a:rPr lang="cs-CZ" sz="1800" dirty="0" err="1"/>
              <a:t>Flickr</a:t>
            </a:r>
            <a:r>
              <a:rPr lang="cs-CZ" sz="1800" dirty="0"/>
              <a:t>)</a:t>
            </a:r>
            <a:endParaRPr lang="en-US" sz="18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617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9924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isomers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18351" y="1005550"/>
            <a:ext cx="8277411" cy="5045632"/>
          </a:xfrm>
        </p:spPr>
        <p:txBody>
          <a:bodyPr>
            <a:normAutofit/>
          </a:bodyPr>
          <a:lstStyle/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It may be possible for the same atoms to be arranged in different ways. </a:t>
            </a:r>
          </a:p>
          <a:p>
            <a:pPr>
              <a:buClrTx/>
              <a:buFont typeface="Arial"/>
              <a:buChar char="•"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>
                <a:latin typeface="Arial" pitchFamily="-110" charset="0"/>
              </a:rPr>
              <a:t> </a:t>
            </a:r>
            <a:r>
              <a:rPr lang="en-US" sz="2400" b="1" dirty="0" smtClean="0">
                <a:solidFill>
                  <a:srgbClr val="000090"/>
                </a:solidFill>
              </a:rPr>
              <a:t>Isomers</a:t>
            </a:r>
            <a:r>
              <a:rPr lang="en-US" sz="2400" dirty="0" smtClean="0"/>
              <a:t> — compounds with the same chemical formula but different molecular structures.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Example: acetic acid and methyl </a:t>
            </a:r>
            <a:r>
              <a:rPr lang="en-US" sz="2400" dirty="0" err="1" smtClean="0"/>
              <a:t>formate</a:t>
            </a:r>
            <a:r>
              <a:rPr lang="en-US" sz="2400" dirty="0" smtClean="0"/>
              <a:t> both have the molecular formula </a:t>
            </a:r>
            <a:r>
              <a:rPr lang="en-US" sz="2400" dirty="0" smtClean="0">
                <a:cs typeface="MS PGothic" pitchFamily="34" charset="-128"/>
              </a:rPr>
              <a:t>C</a:t>
            </a:r>
            <a:r>
              <a:rPr lang="en-US" sz="2400" baseline="-25000" dirty="0" smtClean="0">
                <a:cs typeface="MS PGothic" pitchFamily="34" charset="-128"/>
              </a:rPr>
              <a:t>2</a:t>
            </a:r>
            <a:r>
              <a:rPr lang="en-US" sz="2400" dirty="0" smtClean="0">
                <a:cs typeface="MS PGothic" pitchFamily="34" charset="-128"/>
              </a:rPr>
              <a:t>H</a:t>
            </a:r>
            <a:r>
              <a:rPr lang="en-US" sz="2400" baseline="-25000" dirty="0" smtClean="0">
                <a:cs typeface="MS PGothic" pitchFamily="34" charset="-128"/>
              </a:rPr>
              <a:t>4</a:t>
            </a:r>
            <a:r>
              <a:rPr lang="en-US" sz="2400" dirty="0" smtClean="0">
                <a:cs typeface="MS PGothic" pitchFamily="34" charset="-128"/>
              </a:rPr>
              <a:t>O</a:t>
            </a:r>
            <a:r>
              <a:rPr lang="en-US" sz="2400" baseline="-25000" dirty="0" smtClean="0">
                <a:cs typeface="MS PGothic" pitchFamily="34" charset="-128"/>
              </a:rPr>
              <a:t>2</a:t>
            </a:r>
            <a:r>
              <a:rPr lang="en-US" sz="2400" dirty="0" smtClean="0"/>
              <a:t>, but they have different structures and properties. </a:t>
            </a:r>
            <a:endParaRPr lang="en-US" sz="2400" b="1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2.23</a:t>
            </a:r>
            <a:endParaRPr lang="en-US" dirty="0"/>
          </a:p>
        </p:txBody>
      </p:sp>
      <p:pic>
        <p:nvPicPr>
          <p:cNvPr id="2" name="Picture Placeholder 1" descr="CNX_Chem_02_04_Isomer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4933" r="-4933"/>
          <a:stretch>
            <a:fillRect/>
          </a:stretch>
        </p:blipFill>
        <p:spPr>
          <a:xfrm>
            <a:off x="457200" y="1391327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169647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Molecules of </a:t>
            </a:r>
            <a:r>
              <a:rPr lang="en-US" sz="1800" dirty="0">
                <a:solidFill>
                  <a:srgbClr val="6CB255"/>
                </a:solidFill>
              </a:rPr>
              <a:t>(a)</a:t>
            </a:r>
            <a:r>
              <a:rPr lang="en-US" sz="1800" dirty="0"/>
              <a:t> acetic acid and methyl </a:t>
            </a:r>
            <a:r>
              <a:rPr lang="en-US" sz="1800" dirty="0" err="1"/>
              <a:t>formate</a:t>
            </a:r>
            <a:r>
              <a:rPr lang="en-US" sz="1800" dirty="0"/>
              <a:t> </a:t>
            </a:r>
            <a:r>
              <a:rPr lang="en-US" sz="1800" dirty="0">
                <a:solidFill>
                  <a:srgbClr val="6CB255"/>
                </a:solidFill>
              </a:rPr>
              <a:t>(b)</a:t>
            </a:r>
            <a:r>
              <a:rPr lang="en-US" sz="1800" dirty="0"/>
              <a:t> are structural isomers; they have the same </a:t>
            </a:r>
            <a:r>
              <a:rPr lang="en-US" sz="1800" dirty="0" smtClean="0"/>
              <a:t>formula (</a:t>
            </a:r>
            <a:r>
              <a:rPr lang="en-US" sz="1800" dirty="0"/>
              <a:t>C</a:t>
            </a:r>
            <a:r>
              <a:rPr lang="en-US" sz="1800" baseline="-25000" dirty="0"/>
              <a:t>2</a:t>
            </a:r>
            <a:r>
              <a:rPr lang="en-US" sz="1800" dirty="0"/>
              <a:t>H</a:t>
            </a:r>
            <a:r>
              <a:rPr lang="en-US" sz="1800" baseline="-25000" dirty="0"/>
              <a:t>4</a:t>
            </a:r>
            <a:r>
              <a:rPr lang="en-US" sz="1800" dirty="0"/>
              <a:t>O</a:t>
            </a:r>
            <a:r>
              <a:rPr lang="en-US" sz="1800" baseline="-25000" dirty="0"/>
              <a:t>2</a:t>
            </a:r>
            <a:r>
              <a:rPr lang="en-US" sz="1800" dirty="0"/>
              <a:t>) but different structures (and therefore different chemical properties).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639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2.24</a:t>
            </a:r>
            <a:endParaRPr lang="en-US" dirty="0"/>
          </a:p>
        </p:txBody>
      </p:sp>
      <p:pic>
        <p:nvPicPr>
          <p:cNvPr id="2" name="Picture Placeholder 1" descr="CNX_Chem_02_04_Isomers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1828" r="-2049"/>
          <a:stretch>
            <a:fillRect/>
          </a:stretch>
        </p:blipFill>
        <p:spPr>
          <a:xfrm>
            <a:off x="727946" y="1197091"/>
            <a:ext cx="7591777" cy="4259472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501386"/>
            <a:ext cx="8062912" cy="1166382"/>
          </a:xfrm>
        </p:spPr>
        <p:txBody>
          <a:bodyPr>
            <a:noAutofit/>
          </a:bodyPr>
          <a:lstStyle/>
          <a:p>
            <a:r>
              <a:rPr lang="en-US" sz="1800" dirty="0"/>
              <a:t>Molecules of </a:t>
            </a:r>
            <a:r>
              <a:rPr lang="en-US" sz="1800" dirty="0" err="1"/>
              <a:t>carvone</a:t>
            </a:r>
            <a:r>
              <a:rPr lang="en-US" sz="1800" dirty="0"/>
              <a:t> are spatial isomers; they only differ in the relative orientations of the atoms </a:t>
            </a:r>
            <a:r>
              <a:rPr lang="en-US" sz="1800" dirty="0" smtClean="0"/>
              <a:t>in space</a:t>
            </a:r>
            <a:r>
              <a:rPr lang="en-US" sz="1800" dirty="0"/>
              <a:t>. (credit bottom left: modification of work by “Miansari66”/</a:t>
            </a:r>
            <a:r>
              <a:rPr lang="en-US" sz="1800" dirty="0" smtClean="0"/>
              <a:t>Wikimedia Commons</a:t>
            </a:r>
            <a:r>
              <a:rPr lang="en-US" sz="1800" dirty="0"/>
              <a:t>; credit bottom right: </a:t>
            </a:r>
            <a:r>
              <a:rPr lang="en-US" sz="1800" dirty="0" smtClean="0"/>
              <a:t>modification of </a:t>
            </a:r>
            <a:r>
              <a:rPr lang="en-US" sz="1800" dirty="0"/>
              <a:t>work by Forest &amp; Kim Starr)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9524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013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2.5 The periodic table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438839"/>
            <a:ext cx="8277411" cy="5045632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b="1" dirty="0" err="1" smtClean="0"/>
              <a:t>Dimitri</a:t>
            </a:r>
            <a:r>
              <a:rPr lang="en-US" sz="2400" b="1" dirty="0" smtClean="0"/>
              <a:t> Mendeleev in Russia (1869) and </a:t>
            </a:r>
            <a:r>
              <a:rPr lang="en-US" sz="2400" b="1" dirty="0" err="1" smtClean="0"/>
              <a:t>Lothar</a:t>
            </a:r>
            <a:r>
              <a:rPr lang="en-US" sz="2400" b="1" dirty="0" smtClean="0"/>
              <a:t> Meyer in Germany (1870) </a:t>
            </a:r>
            <a:r>
              <a:rPr lang="en-US" sz="2400" dirty="0" smtClean="0"/>
              <a:t>independently recognized that there was a periodic relationship among the properties of the elements known at that time. </a:t>
            </a:r>
          </a:p>
          <a:p>
            <a:pPr>
              <a:buClrTx/>
              <a:buFont typeface="Arial"/>
              <a:buChar char="•"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>
                <a:latin typeface="Arial" pitchFamily="-110" charset="0"/>
              </a:rPr>
              <a:t> For Example:</a:t>
            </a:r>
          </a:p>
          <a:p>
            <a:pPr lvl="1">
              <a:buClrTx/>
              <a:buFont typeface="Arial"/>
              <a:buChar char="•"/>
            </a:pPr>
            <a:r>
              <a:rPr lang="en-US" sz="2200" dirty="0" smtClean="0"/>
              <a:t>Lithium (Li), sodium (Na), and potassium (K) are all shiny, conduct heat and electricity well, and have similar chemical properties.</a:t>
            </a:r>
          </a:p>
          <a:p>
            <a:pPr lvl="1">
              <a:buClrTx/>
              <a:buNone/>
            </a:pPr>
            <a:endParaRPr lang="en-US" sz="2200" dirty="0" smtClean="0"/>
          </a:p>
          <a:p>
            <a:pPr lvl="1">
              <a:buClrTx/>
              <a:buFont typeface="Arial"/>
              <a:buChar char="•"/>
            </a:pPr>
            <a:r>
              <a:rPr lang="en-US" sz="2200" dirty="0" smtClean="0"/>
              <a:t>Calcium (Ca), strontium (</a:t>
            </a:r>
            <a:r>
              <a:rPr lang="en-US" sz="2200" dirty="0" err="1" smtClean="0"/>
              <a:t>Sr</a:t>
            </a:r>
            <a:r>
              <a:rPr lang="en-US" sz="2200" dirty="0" smtClean="0"/>
              <a:t>), and barium (</a:t>
            </a:r>
            <a:r>
              <a:rPr lang="en-US" sz="2200" dirty="0" err="1" smtClean="0"/>
              <a:t>Ba</a:t>
            </a:r>
            <a:r>
              <a:rPr lang="en-US" sz="2200" dirty="0" smtClean="0"/>
              <a:t>) are also shiny, conduct heat and electricity well, but are less reactive than Li, Na, and K. 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013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The first periodic table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438839"/>
            <a:ext cx="8277411" cy="5045632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Both </a:t>
            </a:r>
            <a:r>
              <a:rPr lang="en-US" sz="2400" b="1" dirty="0" smtClean="0"/>
              <a:t>Mendeleev and </a:t>
            </a:r>
            <a:r>
              <a:rPr lang="en-US" sz="2400" b="1" dirty="0" err="1" smtClean="0"/>
              <a:t>Lothar</a:t>
            </a:r>
            <a:r>
              <a:rPr lang="en-US" sz="2400" b="1" dirty="0" smtClean="0"/>
              <a:t> Meyer </a:t>
            </a:r>
            <a:r>
              <a:rPr lang="en-US" sz="2400" dirty="0" smtClean="0"/>
              <a:t>published tables with the elements arranged according to increasing atomic mass.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Mendeleev </a:t>
            </a:r>
            <a:r>
              <a:rPr lang="en-US" sz="2400" dirty="0" smtClean="0"/>
              <a:t>used his table to predict the existence of elements that would have the properties similar to aluminum and silicon, but were not yet known.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T</a:t>
            </a:r>
            <a:r>
              <a:rPr lang="en-US" sz="2400" dirty="0" smtClean="0"/>
              <a:t>he discoveries of gallium (1875) and germanium (1886) provided great support for Mendeleev’s work. </a:t>
            </a: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2.25</a:t>
            </a:r>
            <a:endParaRPr lang="en-US" dirty="0"/>
          </a:p>
        </p:txBody>
      </p:sp>
      <p:pic>
        <p:nvPicPr>
          <p:cNvPr id="2" name="Picture Placeholder 1" descr="CNX_Chem_02_05_Mendeleev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6887" b="-6887"/>
          <a:stretch>
            <a:fillRect/>
          </a:stretch>
        </p:blipFill>
        <p:spPr>
          <a:xfrm>
            <a:off x="457199" y="1316619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38215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rgbClr val="6CB255"/>
                </a:solidFill>
              </a:rPr>
              <a:t>(a) </a:t>
            </a:r>
            <a:r>
              <a:rPr lang="en-US" sz="1800" dirty="0" err="1"/>
              <a:t>Dimitri</a:t>
            </a:r>
            <a:r>
              <a:rPr lang="en-US" sz="1800" dirty="0"/>
              <a:t> Mendeleev is widely credited with creating </a:t>
            </a:r>
            <a:r>
              <a:rPr lang="en-US" sz="1800" dirty="0">
                <a:solidFill>
                  <a:srgbClr val="6CB255"/>
                </a:solidFill>
              </a:rPr>
              <a:t>(b)</a:t>
            </a:r>
            <a:r>
              <a:rPr lang="en-US" sz="1800" dirty="0"/>
              <a:t> the first periodic table of the elements. (</a:t>
            </a:r>
            <a:r>
              <a:rPr lang="en-US" sz="1800" dirty="0" smtClean="0"/>
              <a:t>credit a</a:t>
            </a:r>
            <a:r>
              <a:rPr lang="en-US" sz="1800" dirty="0"/>
              <a:t>: modification of work by Serge </a:t>
            </a:r>
            <a:r>
              <a:rPr lang="en-US" sz="1800" dirty="0" err="1"/>
              <a:t>Lachinov</a:t>
            </a:r>
            <a:r>
              <a:rPr lang="en-US" sz="1800" dirty="0"/>
              <a:t>; credit </a:t>
            </a:r>
            <a:r>
              <a:rPr lang="en-US" sz="1800" dirty="0" smtClean="0"/>
              <a:t>b: modification </a:t>
            </a:r>
            <a:r>
              <a:rPr lang="en-US" sz="1800" dirty="0"/>
              <a:t>of work by “Den </a:t>
            </a:r>
            <a:r>
              <a:rPr lang="en-US" sz="1800" dirty="0" err="1" smtClean="0"/>
              <a:t>fjättrade</a:t>
            </a:r>
            <a:r>
              <a:rPr lang="en-US" sz="1800" dirty="0" smtClean="0"/>
              <a:t> </a:t>
            </a:r>
            <a:r>
              <a:rPr lang="en-US" sz="1800" dirty="0" err="1"/>
              <a:t>ankan</a:t>
            </a:r>
            <a:r>
              <a:rPr lang="en-US" sz="1800" dirty="0"/>
              <a:t>”/</a:t>
            </a:r>
            <a:r>
              <a:rPr lang="en-US" sz="1800" dirty="0" smtClean="0"/>
              <a:t>Wikimedia Commons</a:t>
            </a:r>
            <a:r>
              <a:rPr lang="en-US" sz="1800" dirty="0"/>
              <a:t>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8618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013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The modern periodic table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438839"/>
            <a:ext cx="8277411" cy="5045632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By the twentieth century, it became apparent that the periodic relationship involved atomic numbers rather than atomic masses.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Periodic Law –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The properties of the elements are periodic functions of their atomic numbers.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latin typeface="Arial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dirty="0" smtClean="0"/>
              <a:t>A modern periodic table arranges the elements in increasing order of their atomic numbers and groups atoms with similar properties in the same vertical column</a:t>
            </a:r>
          </a:p>
          <a:p>
            <a:pPr lvl="1">
              <a:buClrTx/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Periods or series </a:t>
            </a:r>
            <a:r>
              <a:rPr lang="en-US" sz="2400" dirty="0" smtClean="0"/>
              <a:t>– horizontal rows</a:t>
            </a:r>
          </a:p>
          <a:p>
            <a:pPr lvl="1">
              <a:buClrTx/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</a:rPr>
              <a:t>Groups – </a:t>
            </a:r>
            <a:r>
              <a:rPr lang="en-US" sz="2400" dirty="0" smtClean="0">
                <a:solidFill>
                  <a:srgbClr val="000000"/>
                </a:solidFill>
              </a:rPr>
              <a:t>vertical columns (numbered 1-18)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30308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Dalton’s Atomic Theory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73528" y="915903"/>
            <a:ext cx="8277411" cy="5658215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pitchFamily="-110" charset="0"/>
              <a:buNone/>
            </a:pPr>
            <a:endParaRPr lang="en-US" b="1" dirty="0" smtClean="0">
              <a:latin typeface="Arial" pitchFamily="-110" charset="0"/>
            </a:endParaRPr>
          </a:p>
          <a:p>
            <a:pPr marL="0" indent="0" eaLnBrk="1" hangingPunct="1">
              <a:buFont typeface="Arial" pitchFamily="-110" charset="0"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Arial" pitchFamily="-110" charset="0"/>
              </a:rPr>
              <a:t>3</a:t>
            </a:r>
            <a:r>
              <a:rPr lang="en-US" sz="2400" b="1" dirty="0">
                <a:solidFill>
                  <a:schemeClr val="tx1"/>
                </a:solidFill>
                <a:latin typeface="Arial" pitchFamily="-110" charset="0"/>
              </a:rPr>
              <a:t>) </a:t>
            </a:r>
            <a:r>
              <a:rPr lang="en-US" sz="2400" dirty="0">
                <a:solidFill>
                  <a:schemeClr val="tx1"/>
                </a:solidFill>
                <a:latin typeface="Arial" pitchFamily="-110" charset="0"/>
              </a:rPr>
              <a:t>Atoms of one element </a:t>
            </a: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differ</a:t>
            </a: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in </a:t>
            </a:r>
            <a:r>
              <a:rPr lang="en-US" sz="2400" dirty="0">
                <a:solidFill>
                  <a:schemeClr val="tx1"/>
                </a:solidFill>
                <a:latin typeface="Arial" pitchFamily="-110" charset="0"/>
              </a:rPr>
              <a:t>properties from atoms </a:t>
            </a: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of all </a:t>
            </a:r>
            <a:r>
              <a:rPr lang="en-US" sz="2400" dirty="0">
                <a:solidFill>
                  <a:schemeClr val="tx1"/>
                </a:solidFill>
                <a:latin typeface="Arial" pitchFamily="-110" charset="0"/>
              </a:rPr>
              <a:t>other elements.</a:t>
            </a:r>
            <a:r>
              <a:rPr lang="en-US" sz="2400" dirty="0" smtClean="0">
                <a:solidFill>
                  <a:schemeClr val="tx1"/>
                </a:solidFill>
                <a:latin typeface="Arial" pitchFamily="-110" charset="0"/>
              </a:rPr>
              <a:t> </a:t>
            </a:r>
          </a:p>
          <a:p>
            <a:pPr marL="0" indent="0" eaLnBrk="1" hangingPunct="1">
              <a:buFont typeface="Arial" pitchFamily="-110" charset="0"/>
              <a:buNone/>
            </a:pPr>
            <a:endParaRPr lang="en-US" sz="2400" dirty="0" smtClean="0">
              <a:latin typeface="Arial" pitchFamily="-110" charset="0"/>
            </a:endParaRPr>
          </a:p>
          <a:p>
            <a:r>
              <a:rPr lang="en-US" sz="2400" b="1" dirty="0" smtClean="0">
                <a:latin typeface="Arial" pitchFamily="-110" charset="0"/>
              </a:rPr>
              <a:t>4) </a:t>
            </a:r>
            <a:r>
              <a:rPr lang="en-US" sz="2400" dirty="0" smtClean="0">
                <a:latin typeface="Arial" pitchFamily="-110" charset="0"/>
              </a:rPr>
              <a:t>A</a:t>
            </a:r>
            <a:r>
              <a:rPr lang="en-US" sz="2400" b="1" dirty="0" smtClean="0">
                <a:latin typeface="Arial" pitchFamily="-110" charset="0"/>
              </a:rPr>
              <a:t> </a:t>
            </a:r>
            <a:r>
              <a:rPr lang="en-US" sz="2400" b="1" i="1" dirty="0" smtClean="0">
                <a:solidFill>
                  <a:srgbClr val="000090"/>
                </a:solidFill>
                <a:latin typeface="Arial" pitchFamily="-110" charset="0"/>
              </a:rPr>
              <a:t>Compound </a:t>
            </a:r>
            <a:r>
              <a:rPr lang="en-US" sz="2400" dirty="0" smtClean="0">
                <a:latin typeface="Arial" pitchFamily="-110" charset="0"/>
              </a:rPr>
              <a:t>consists of atoms of two or more elements combined in a small, whole-number ratio. In a given compound, the number of atoms of each of its elements are always present in the same ratio. </a:t>
            </a:r>
          </a:p>
          <a:p>
            <a:endParaRPr lang="en-US" sz="2400" dirty="0" smtClean="0">
              <a:latin typeface="Arial" pitchFamily="-110" charset="0"/>
            </a:endParaRPr>
          </a:p>
          <a:p>
            <a:r>
              <a:rPr lang="en-US" sz="2400" b="1" dirty="0" smtClean="0">
                <a:latin typeface="Arial" pitchFamily="-110" charset="0"/>
              </a:rPr>
              <a:t>5) </a:t>
            </a:r>
            <a:r>
              <a:rPr lang="en-US" sz="2400" dirty="0" smtClean="0">
                <a:latin typeface="Arial" pitchFamily="-110" charset="0"/>
              </a:rPr>
              <a:t>Atoms are neither created nor destroyed during a chemical change, but instead rearrange to yield a different </a:t>
            </a:r>
            <a:r>
              <a:rPr lang="en-US" sz="2400" dirty="0" err="1" smtClean="0">
                <a:latin typeface="Arial" pitchFamily="-110" charset="0"/>
              </a:rPr>
              <a:t>type(s</a:t>
            </a:r>
            <a:r>
              <a:rPr lang="en-US" sz="2400" dirty="0" smtClean="0">
                <a:latin typeface="Arial" pitchFamily="-110" charset="0"/>
              </a:rPr>
              <a:t>) of matter. </a:t>
            </a:r>
          </a:p>
          <a:p>
            <a:endParaRPr lang="en-US" sz="2400" dirty="0" smtClean="0">
              <a:latin typeface="Arial" pitchFamily="-110" charset="0"/>
            </a:endParaRPr>
          </a:p>
          <a:p>
            <a:pPr marL="0" indent="0" eaLnBrk="1" hangingPunct="1">
              <a:buFont typeface="Arial" pitchFamily="-110" charset="0"/>
              <a:buNone/>
            </a:pPr>
            <a:endParaRPr lang="en-US" dirty="0">
              <a:solidFill>
                <a:schemeClr val="tx1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2.26</a:t>
            </a:r>
            <a:endParaRPr lang="en-US" dirty="0"/>
          </a:p>
        </p:txBody>
      </p:sp>
      <p:pic>
        <p:nvPicPr>
          <p:cNvPr id="2" name="Picture Placeholder 1" descr="CNX_Chem_02_05_PerTable1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935" r="-2382"/>
          <a:stretch>
            <a:fillRect/>
          </a:stretch>
        </p:blipFill>
        <p:spPr>
          <a:xfrm>
            <a:off x="941294" y="1122386"/>
            <a:ext cx="6668793" cy="494869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6169730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Elements in the periodic table are organized according to their properties.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9580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013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Classifications of elements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438839"/>
            <a:ext cx="8277411" cy="5045632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2400" b="1" dirty="0" smtClean="0">
                <a:solidFill>
                  <a:srgbClr val="FF6600"/>
                </a:solidFill>
                <a:latin typeface="Times New Roman" charset="0"/>
                <a:ea typeface="Times New Roman" charset="0"/>
                <a:cs typeface="Times New Roman" charset="0"/>
              </a:rPr>
              <a:t> Metals</a:t>
            </a:r>
            <a:r>
              <a:rPr lang="en-US" sz="2400" b="1" dirty="0" smtClean="0">
                <a:solidFill>
                  <a:srgbClr val="00009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are shiny, malleable, good conductors of heat and electricity. </a:t>
            </a:r>
            <a:endParaRPr lang="en-US" sz="2400" dirty="0" smtClean="0"/>
          </a:p>
          <a:p>
            <a:pPr>
              <a:buClr>
                <a:srgbClr val="000000"/>
              </a:buClr>
              <a:buFont typeface="Arial"/>
              <a:buChar char="•"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  <a:latin typeface="Times New Roman" charset="0"/>
                <a:ea typeface="Times New Roman" charset="0"/>
                <a:cs typeface="Times New Roman" charset="0"/>
              </a:rPr>
              <a:t> Nonmetals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appear dull, poor conductors of heat and electricity.</a:t>
            </a:r>
          </a:p>
          <a:p>
            <a:pPr>
              <a:buClr>
                <a:srgbClr val="000000"/>
              </a:buClr>
              <a:buFont typeface="Arial"/>
              <a:buChar char="•"/>
            </a:pPr>
            <a:endParaRPr lang="en-US" sz="2400" dirty="0" smtClean="0"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Clr>
                <a:srgbClr val="000000"/>
              </a:buClr>
              <a:buFont typeface="Arial"/>
              <a:buChar char="•"/>
            </a:pPr>
            <a:r>
              <a:rPr lang="en-US" sz="2400" b="1" dirty="0" smtClean="0">
                <a:solidFill>
                  <a:srgbClr val="660066"/>
                </a:solidFill>
                <a:latin typeface="Times New Roman" charset="0"/>
                <a:ea typeface="Times New Roman" charset="0"/>
                <a:cs typeface="Times New Roman" charset="0"/>
              </a:rPr>
              <a:t> Metalloids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 conduct heat and </a:t>
            </a:r>
            <a:r>
              <a:rPr lang="en-US" sz="2400" smtClean="0">
                <a:latin typeface="Times New Roman" charset="0"/>
                <a:ea typeface="Times New Roman" charset="0"/>
                <a:cs typeface="Times New Roman" charset="0"/>
              </a:rPr>
              <a:t>electricity moderately </a:t>
            </a:r>
            <a:r>
              <a:rPr lang="en-US" sz="2400" dirty="0" smtClean="0">
                <a:latin typeface="Times New Roman" charset="0"/>
                <a:ea typeface="Times New Roman" charset="0"/>
                <a:cs typeface="Times New Roman" charset="0"/>
              </a:rPr>
              <a:t>well, and possess some properties of metals and some properties of nonmetals.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013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Classifications of elements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72354" y="1588248"/>
            <a:ext cx="7948705" cy="4657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Main group elements (or representative elements)</a:t>
            </a: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CB255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MS PGothic" pitchFamily="34" charset="-128"/>
              </a:rPr>
              <a:t>Groups: 1, 2, 13-18</a:t>
            </a: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CB255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MS PGothic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Transition metals</a:t>
            </a: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CB255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MS PGothic" pitchFamily="34" charset="-128"/>
              </a:rPr>
              <a:t>Groups: 3-12</a:t>
            </a: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CB255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MS PGothic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Inner transition metals</a:t>
            </a: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CB255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MS PGothic" pitchFamily="34" charset="-128"/>
              </a:rPr>
              <a:t>Two </a:t>
            </a:r>
            <a:r>
              <a:rPr lang="en-US" sz="2400" noProof="0" dirty="0" smtClean="0">
                <a:cs typeface="MS PGothic" pitchFamily="34" charset="-128"/>
              </a:rPr>
              <a:t>rows at the bottom of the periodic table.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MS PGothic" pitchFamily="34" charset="-128"/>
            </a:endParaRPr>
          </a:p>
          <a:p>
            <a:pPr lvl="2" indent="-182880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MS PGothic" pitchFamily="34" charset="-128"/>
              </a:rPr>
              <a:t>Lanthanides – top </a:t>
            </a:r>
            <a:r>
              <a:rPr lang="en-US" sz="2400" dirty="0" smtClean="0">
                <a:cs typeface="MS PGothic" pitchFamily="34" charset="-128"/>
              </a:rPr>
              <a:t>row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MS PGothic" pitchFamily="34" charset="-128"/>
            </a:endParaRPr>
          </a:p>
          <a:p>
            <a:pPr lvl="2" indent="-182880">
              <a:spcBef>
                <a:spcPct val="20000"/>
              </a:spcBef>
              <a:buClr>
                <a:srgbClr val="6CB255"/>
              </a:buClr>
              <a:buFont typeface="Arial" pitchFamily="34" charset="0"/>
              <a:buChar char="•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MS PGothic" pitchFamily="34" charset="-128"/>
              </a:rPr>
              <a:t>Actinides – bottom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MS PGothic" pitchFamily="34" charset="-128"/>
              </a:rPr>
              <a:t> row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05013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Classifications of elements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52826" y="1394015"/>
            <a:ext cx="7948705" cy="503069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Alkali metals – Group 1 (except hydrogen)</a:t>
            </a: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CB255"/>
              </a:buClr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MS PGothic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Alkaline earth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metals – Group 2</a:t>
            </a:r>
            <a:endParaRPr lang="en-US" sz="24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MS PGothic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Pnictogens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Group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endParaRPr lang="en-US" sz="2400" b="1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Chalcogens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lang="en-US" sz="2400" b="1" dirty="0" smtClean="0"/>
              <a:t>Group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lang="en-US" sz="2400" b="1" dirty="0" smtClean="0"/>
              <a:t> Halogens – Group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Tx/>
              <a:buFont typeface="Arial"/>
              <a:buChar char="•"/>
              <a:tabLst/>
              <a:defRPr/>
            </a:pPr>
            <a:r>
              <a:rPr lang="en-US" sz="2400" b="1" dirty="0" smtClean="0"/>
              <a:t> Noble Gases (or inert gases) – Group 18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2.27</a:t>
            </a:r>
            <a:endParaRPr lang="en-US" dirty="0"/>
          </a:p>
        </p:txBody>
      </p:sp>
      <p:pic>
        <p:nvPicPr>
          <p:cNvPr id="2" name="Picture Placeholder 1" descr="CNX_Chem_02_05_PerTable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2437" r="-2991"/>
          <a:stretch>
            <a:fillRect/>
          </a:stretch>
        </p:blipFill>
        <p:spPr>
          <a:xfrm>
            <a:off x="367555" y="1077562"/>
            <a:ext cx="8580042" cy="480156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6021294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The periodic table organizes elements with similar properties into groups.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5530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86816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2.6 molecular and ionic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660359"/>
            <a:ext cx="8277411" cy="5045632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In ordinary chemical reactions, the nucleus of each atom (and thus the identity of the element) remains unchanged.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Electrons participate in chemical reactions by being 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gained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lost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shared</a:t>
            </a:r>
          </a:p>
          <a:p>
            <a:pPr lvl="1"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 gain or lose of electrons, results in the formation of ions. </a:t>
            </a: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2.28</a:t>
            </a:r>
            <a:endParaRPr lang="en-US" dirty="0"/>
          </a:p>
        </p:txBody>
      </p:sp>
      <p:pic>
        <p:nvPicPr>
          <p:cNvPr id="2" name="Picture Placeholder 1" descr="CNX_Chem_02_06_NaCatio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3745" b="-3745"/>
          <a:stretch>
            <a:fillRect/>
          </a:stretch>
        </p:blipFill>
        <p:spPr>
          <a:xfrm>
            <a:off x="502022" y="1376383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02023" y="5053156"/>
            <a:ext cx="8062912" cy="1166382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6CB255"/>
                </a:solidFill>
              </a:rPr>
              <a:t>(</a:t>
            </a:r>
            <a:r>
              <a:rPr lang="en-US" sz="1800" dirty="0">
                <a:solidFill>
                  <a:srgbClr val="6CB255"/>
                </a:solidFill>
              </a:rPr>
              <a:t>a) </a:t>
            </a:r>
            <a:r>
              <a:rPr lang="en-US" sz="1800" dirty="0"/>
              <a:t>A sodium atom (Na) has equal numbers of protons and electrons (11) and is uncharged. </a:t>
            </a:r>
            <a:r>
              <a:rPr lang="en-US" sz="1800" dirty="0">
                <a:solidFill>
                  <a:srgbClr val="6CB255"/>
                </a:solidFill>
              </a:rPr>
              <a:t>(b)</a:t>
            </a:r>
            <a:r>
              <a:rPr lang="en-US" sz="1800" dirty="0"/>
              <a:t> </a:t>
            </a:r>
            <a:r>
              <a:rPr lang="en-US" sz="1800" dirty="0" smtClean="0"/>
              <a:t>A sodium </a:t>
            </a:r>
            <a:r>
              <a:rPr lang="en-US" sz="1800" dirty="0" err="1"/>
              <a:t>cation</a:t>
            </a:r>
            <a:r>
              <a:rPr lang="en-US" sz="1800" dirty="0"/>
              <a:t> (Na</a:t>
            </a:r>
            <a:r>
              <a:rPr lang="en-US" sz="1800" baseline="30000" dirty="0"/>
              <a:t>+</a:t>
            </a:r>
            <a:r>
              <a:rPr lang="en-US" sz="1800" dirty="0"/>
              <a:t>) has lost an electron, so it has one </a:t>
            </a:r>
            <a:r>
              <a:rPr lang="en-US" sz="1800" dirty="0" smtClean="0"/>
              <a:t>more proton </a:t>
            </a:r>
            <a:r>
              <a:rPr lang="en-US" sz="1800" dirty="0"/>
              <a:t>(11) than electrons (10), giving it an </a:t>
            </a:r>
            <a:r>
              <a:rPr lang="en-US" sz="1800" dirty="0" smtClean="0"/>
              <a:t>overall positive </a:t>
            </a:r>
            <a:r>
              <a:rPr lang="en-US" sz="1800" dirty="0"/>
              <a:t>charge, signified by a superscripted plus sign.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983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Predicting ion charge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438839"/>
            <a:ext cx="8277411" cy="5045632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The </a:t>
            </a:r>
            <a:r>
              <a:rPr lang="en-US" sz="2400" dirty="0" smtClean="0"/>
              <a:t>periodic table can serve as a guide for predicting the  ionic charge of main-group elements.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dirty="0" smtClean="0"/>
              <a:t>Many main-group </a:t>
            </a:r>
            <a:r>
              <a:rPr lang="en-US" sz="2400" b="1" i="1" dirty="0" smtClean="0">
                <a:solidFill>
                  <a:srgbClr val="000090"/>
                </a:solidFill>
              </a:rPr>
              <a:t>metals lose enough electrons </a:t>
            </a:r>
            <a:r>
              <a:rPr lang="en-US" sz="2400" dirty="0" smtClean="0"/>
              <a:t>to leave them with the same number of electrons as an atom of the preceding noble gas.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Group 1 – lose one electron, form a </a:t>
            </a:r>
            <a:r>
              <a:rPr lang="en-US" sz="2400" dirty="0" err="1" smtClean="0">
                <a:latin typeface="Arial" pitchFamily="-110" charset="0"/>
              </a:rPr>
              <a:t>cation</a:t>
            </a:r>
            <a:r>
              <a:rPr lang="en-US" sz="2400" dirty="0" smtClean="0">
                <a:latin typeface="Arial" pitchFamily="-110" charset="0"/>
              </a:rPr>
              <a:t> with a 1+ charge.</a:t>
            </a:r>
          </a:p>
          <a:p>
            <a:pPr lvl="1">
              <a:buClrTx/>
              <a:buNone/>
            </a:pP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Group 2 – lose two electrons, form a </a:t>
            </a:r>
            <a:r>
              <a:rPr lang="en-US" sz="2400" dirty="0" err="1" smtClean="0">
                <a:latin typeface="Arial" pitchFamily="-110" charset="0"/>
              </a:rPr>
              <a:t>cation</a:t>
            </a:r>
            <a:r>
              <a:rPr lang="en-US" sz="2400" dirty="0" smtClean="0">
                <a:latin typeface="Arial" pitchFamily="-110" charset="0"/>
              </a:rPr>
              <a:t> with a 2+ charge.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Predicting ion charge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423898"/>
            <a:ext cx="8277411" cy="5045632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/>
              <a:t> Many </a:t>
            </a:r>
            <a:r>
              <a:rPr lang="en-US" sz="2400" b="1" i="1" dirty="0" smtClean="0">
                <a:solidFill>
                  <a:srgbClr val="000090"/>
                </a:solidFill>
              </a:rPr>
              <a:t>non-metals gain enough electrons </a:t>
            </a:r>
            <a:r>
              <a:rPr lang="en-US" sz="2400" dirty="0" smtClean="0"/>
              <a:t>to give them the same number of electrons as an atom of the next noble gas.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Group 17 – gain one electron, form an anion with a 1- charge.</a:t>
            </a:r>
          </a:p>
          <a:p>
            <a:pPr lvl="1">
              <a:buClrTx/>
              <a:buNone/>
            </a:pP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Group 16 – gain two electrons, form an anion with a 2- charge.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Predicting ion charge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73528" y="1408957"/>
            <a:ext cx="8710708" cy="5045632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800" dirty="0" smtClean="0">
                <a:latin typeface="Arial" pitchFamily="-110" charset="0"/>
              </a:rPr>
              <a:t> </a:t>
            </a:r>
            <a:r>
              <a:rPr lang="en-US" sz="2800" b="1" dirty="0" smtClean="0">
                <a:latin typeface="Arial" pitchFamily="-110" charset="0"/>
              </a:rPr>
              <a:t>Example: Ca (group 2)</a:t>
            </a: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Ca atom (20 protons, 20 electrons)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Loses 2 electrons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Now a Ca</a:t>
            </a:r>
            <a:r>
              <a:rPr lang="en-US" sz="2400" baseline="30000" dirty="0" smtClean="0">
                <a:latin typeface="Arial" pitchFamily="-110" charset="0"/>
              </a:rPr>
              <a:t>2+ </a:t>
            </a:r>
            <a:r>
              <a:rPr lang="en-US" sz="2400" dirty="0" smtClean="0">
                <a:latin typeface="Arial" pitchFamily="-110" charset="0"/>
              </a:rPr>
              <a:t>ion (20 protons, 18 electrons)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Same number of electrons as the preceding noble gas, Ar. </a:t>
            </a:r>
          </a:p>
          <a:p>
            <a:pPr>
              <a:buClrTx/>
            </a:pPr>
            <a:r>
              <a:rPr lang="en-US" sz="2800" dirty="0" smtClean="0">
                <a:latin typeface="Arial" pitchFamily="-110" charset="0"/>
              </a:rPr>
              <a:t> </a:t>
            </a:r>
          </a:p>
          <a:p>
            <a:pPr>
              <a:buClrTx/>
              <a:buFont typeface="Arial"/>
              <a:buChar char="•"/>
            </a:pPr>
            <a:r>
              <a:rPr lang="en-US" sz="2800" b="1" dirty="0" smtClean="0">
                <a:latin typeface="Arial" pitchFamily="-110" charset="0"/>
              </a:rPr>
              <a:t> Example: Br (group 17)</a:t>
            </a: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Br atom (35 protons, 35 electrons)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Gains 1 electron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Now a Br</a:t>
            </a:r>
            <a:r>
              <a:rPr lang="en-US" sz="2400" baseline="30000" dirty="0" smtClean="0">
                <a:latin typeface="Arial" pitchFamily="-110" charset="0"/>
              </a:rPr>
              <a:t>- </a:t>
            </a:r>
            <a:r>
              <a:rPr lang="en-US" sz="2400" dirty="0" smtClean="0">
                <a:latin typeface="Arial" pitchFamily="-110" charset="0"/>
              </a:rPr>
              <a:t>ion (35 protons, 36 electrons)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Same number of electrons as the next noble gas, Kr.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2.3</a:t>
            </a:r>
            <a:endParaRPr lang="en-US" dirty="0"/>
          </a:p>
        </p:txBody>
      </p:sp>
      <p:pic>
        <p:nvPicPr>
          <p:cNvPr id="2" name="Picture Placeholder 1" descr="CNX_Chem_02_01_Dalton2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8300" r="-830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Copper(II) oxide, a powdery, black compound, results from the combination of two types </a:t>
            </a:r>
            <a:r>
              <a:rPr lang="en-US" sz="1600" dirty="0" smtClean="0"/>
              <a:t>of atoms</a:t>
            </a:r>
            <a:r>
              <a:rPr lang="en-US" sz="1600" dirty="0"/>
              <a:t>—copper (brown spheres) and oxygen (red spheres)—in a 1:1 ratio. (credit: modification of work </a:t>
            </a:r>
            <a:r>
              <a:rPr lang="en-US" sz="1600" dirty="0" smtClean="0"/>
              <a:t>by “</a:t>
            </a:r>
            <a:r>
              <a:rPr lang="en-US" sz="1600" dirty="0" err="1"/>
              <a:t>Chemicalinterest</a:t>
            </a:r>
            <a:r>
              <a:rPr lang="en-US" sz="1600" dirty="0"/>
              <a:t>”/Wikimedia Commons)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2757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Predicting ion charge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373528" y="1408957"/>
            <a:ext cx="8710708" cy="5045632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</a:t>
            </a:r>
            <a:r>
              <a:rPr lang="en-US" sz="2400" b="1" dirty="0" smtClean="0">
                <a:latin typeface="Arial" pitchFamily="-110" charset="0"/>
              </a:rPr>
              <a:t>Moving from far left to far right in the periodic table:</a:t>
            </a: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Positive charges of </a:t>
            </a:r>
            <a:r>
              <a:rPr lang="en-US" sz="2400" dirty="0" err="1" smtClean="0">
                <a:latin typeface="Arial" pitchFamily="-110" charset="0"/>
              </a:rPr>
              <a:t>cations</a:t>
            </a:r>
            <a:r>
              <a:rPr lang="en-US" sz="2400" dirty="0" smtClean="0">
                <a:latin typeface="Arial" pitchFamily="-110" charset="0"/>
              </a:rPr>
              <a:t> are equal to the group number. </a:t>
            </a:r>
          </a:p>
          <a:p>
            <a:pPr>
              <a:buClrTx/>
            </a:pPr>
            <a:r>
              <a:rPr lang="en-US" sz="2800" dirty="0" smtClean="0">
                <a:latin typeface="Arial" pitchFamily="-110" charset="0"/>
              </a:rPr>
              <a:t> </a:t>
            </a:r>
          </a:p>
          <a:p>
            <a:pPr>
              <a:buClrTx/>
              <a:buFont typeface="Arial"/>
              <a:buChar char="•"/>
            </a:pPr>
            <a:r>
              <a:rPr lang="en-US" sz="2800" b="1" dirty="0" smtClean="0">
                <a:latin typeface="Arial" pitchFamily="-110" charset="0"/>
              </a:rPr>
              <a:t> </a:t>
            </a:r>
            <a:r>
              <a:rPr lang="en-US" sz="2400" b="1" dirty="0" smtClean="0">
                <a:latin typeface="Arial" pitchFamily="-110" charset="0"/>
              </a:rPr>
              <a:t>Moving from the far right to the far left in the periodic table:</a:t>
            </a:r>
            <a:endParaRPr lang="en-US" sz="2400" dirty="0" smtClean="0">
              <a:latin typeface="Arial" pitchFamily="-110" charset="0"/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Negative charges of anions are equal to the number of groups moved left from the noble gas. </a:t>
            </a:r>
          </a:p>
          <a:p>
            <a:pPr>
              <a:buClrTx/>
            </a:pPr>
            <a:endParaRPr lang="en-US" sz="2400" b="1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800" b="1" dirty="0" smtClean="0">
                <a:latin typeface="Arial" pitchFamily="-110" charset="0"/>
              </a:rPr>
              <a:t> </a:t>
            </a:r>
            <a:r>
              <a:rPr lang="en-US" sz="2400" b="1" dirty="0" smtClean="0"/>
              <a:t>This method is less reliable for transition metals.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Cu forms ions of 1+ and 2+ charge.  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Fe forms ions of 2+ and 3+ charge. </a:t>
            </a: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2.29</a:t>
            </a:r>
            <a:endParaRPr lang="en-US" dirty="0"/>
          </a:p>
        </p:txBody>
      </p:sp>
      <p:pic>
        <p:nvPicPr>
          <p:cNvPr id="2" name="Picture Placeholder 1" descr="CNX_Chem_02_06_IonCharges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828" r="-1828"/>
          <a:stretch>
            <a:fillRect/>
          </a:stretch>
        </p:blipFill>
        <p:spPr>
          <a:xfrm>
            <a:off x="445134" y="1241914"/>
            <a:ext cx="8167454" cy="479432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6158790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Some elements exhibit a regular pattern of ionic charge when they form ions.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32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Polyatomic 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423898"/>
            <a:ext cx="8277411" cy="5045632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/>
              <a:t> The ions that we have discussed so far are called </a:t>
            </a:r>
            <a:r>
              <a:rPr lang="en-US" sz="2400" b="1" i="1" dirty="0" smtClean="0">
                <a:solidFill>
                  <a:srgbClr val="000090"/>
                </a:solidFill>
              </a:rPr>
              <a:t>monatomic ions</a:t>
            </a:r>
            <a:r>
              <a:rPr lang="en-US" sz="2400" dirty="0" smtClean="0"/>
              <a:t>, that is, they are ions formed from only one atom.</a:t>
            </a:r>
          </a:p>
          <a:p>
            <a:pPr>
              <a:buClrTx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Polyatomic ions </a:t>
            </a:r>
            <a:r>
              <a:rPr lang="en-US" sz="2400" dirty="0" smtClean="0"/>
              <a:t>are electrically charged molecules (a group of bonded atoms with an overall charge).</a:t>
            </a:r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</a:t>
            </a:r>
            <a:r>
              <a:rPr lang="en-US" sz="2400" b="1" i="1" dirty="0" err="1" smtClean="0">
                <a:solidFill>
                  <a:srgbClr val="000090"/>
                </a:solidFill>
              </a:rPr>
              <a:t>Oxyanions</a:t>
            </a:r>
            <a:r>
              <a:rPr lang="en-US" sz="2400" dirty="0" smtClean="0"/>
              <a:t> are polyatomic ions that contain one or more oxygen atoms.</a:t>
            </a:r>
            <a:endParaRPr lang="en-US" sz="2400" b="1" i="1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5367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Common Polyatomic 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626" y="1077706"/>
            <a:ext cx="415513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Name 		Formula 	</a:t>
            </a:r>
          </a:p>
          <a:p>
            <a:r>
              <a:rPr lang="en-US" sz="2000" dirty="0" smtClean="0"/>
              <a:t>ammonium 	NH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+</a:t>
            </a:r>
          </a:p>
          <a:p>
            <a:r>
              <a:rPr lang="en-US" sz="2000" dirty="0" smtClean="0"/>
              <a:t>		</a:t>
            </a:r>
          </a:p>
          <a:p>
            <a:r>
              <a:rPr lang="en-US" sz="2000" dirty="0" err="1" smtClean="0"/>
              <a:t>hydronium</a:t>
            </a:r>
            <a:r>
              <a:rPr lang="en-US" sz="2000" dirty="0" smtClean="0"/>
              <a:t> 	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O</a:t>
            </a:r>
            <a:r>
              <a:rPr lang="en-US" sz="2000" baseline="30000" dirty="0" smtClean="0"/>
              <a:t>+</a:t>
            </a:r>
          </a:p>
          <a:p>
            <a:r>
              <a:rPr lang="en-US" sz="2000" dirty="0" smtClean="0"/>
              <a:t>				</a:t>
            </a:r>
          </a:p>
          <a:p>
            <a:r>
              <a:rPr lang="en-US" sz="2000" dirty="0" smtClean="0"/>
              <a:t>peroxide 	O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2−</a:t>
            </a:r>
          </a:p>
          <a:p>
            <a:r>
              <a:rPr lang="en-US" sz="2000" dirty="0" smtClean="0"/>
              <a:t>		</a:t>
            </a:r>
          </a:p>
          <a:p>
            <a:r>
              <a:rPr lang="en-US" sz="2000" dirty="0" smtClean="0"/>
              <a:t>hydroxide 	OH</a:t>
            </a:r>
            <a:r>
              <a:rPr lang="en-US" sz="2000" baseline="30000" dirty="0" smtClean="0"/>
              <a:t>−</a:t>
            </a:r>
          </a:p>
          <a:p>
            <a:r>
              <a:rPr lang="en-US" sz="2000" dirty="0" smtClean="0"/>
              <a:t>		</a:t>
            </a:r>
          </a:p>
          <a:p>
            <a:r>
              <a:rPr lang="en-US" sz="2000" dirty="0" smtClean="0"/>
              <a:t>acetate 		CH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COO</a:t>
            </a:r>
            <a:r>
              <a:rPr lang="en-US" sz="2000" baseline="30000" dirty="0" smtClean="0"/>
              <a:t>−</a:t>
            </a:r>
          </a:p>
          <a:p>
            <a:r>
              <a:rPr lang="en-US" sz="2000" dirty="0" smtClean="0"/>
              <a:t>	</a:t>
            </a:r>
          </a:p>
          <a:p>
            <a:r>
              <a:rPr lang="en-US" sz="2000" dirty="0" smtClean="0"/>
              <a:t>cyanide 	CN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	</a:t>
            </a:r>
          </a:p>
          <a:p>
            <a:r>
              <a:rPr lang="en-US" sz="2000" dirty="0" err="1" smtClean="0"/>
              <a:t>azide</a:t>
            </a:r>
            <a:r>
              <a:rPr lang="en-US" sz="2000" dirty="0" smtClean="0"/>
              <a:t> 		N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−</a:t>
            </a:r>
          </a:p>
          <a:p>
            <a:r>
              <a:rPr lang="en-US" sz="2000" dirty="0" smtClean="0"/>
              <a:t>	</a:t>
            </a:r>
          </a:p>
          <a:p>
            <a:r>
              <a:rPr lang="en-US" sz="2000" dirty="0" smtClean="0"/>
              <a:t>carbonate 	CO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2−</a:t>
            </a:r>
          </a:p>
          <a:p>
            <a:r>
              <a:rPr lang="en-US" sz="2000" dirty="0" smtClean="0"/>
              <a:t>	</a:t>
            </a:r>
          </a:p>
          <a:p>
            <a:r>
              <a:rPr lang="en-US" sz="2000" dirty="0" smtClean="0"/>
              <a:t>bicarbonate 	HCO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−</a:t>
            </a:r>
          </a:p>
          <a:p>
            <a:r>
              <a:rPr lang="en-US" sz="2000" dirty="0" smtClean="0"/>
              <a:t>			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4480814" y="1080269"/>
            <a:ext cx="415513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Name 			Formula </a:t>
            </a:r>
            <a:endParaRPr lang="en-US" sz="2000" dirty="0" smtClean="0"/>
          </a:p>
          <a:p>
            <a:r>
              <a:rPr lang="en-US" sz="2000" dirty="0" smtClean="0"/>
              <a:t>nitrate 			NO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−</a:t>
            </a:r>
          </a:p>
          <a:p>
            <a:endParaRPr lang="en-US" sz="2000" dirty="0" smtClean="0"/>
          </a:p>
          <a:p>
            <a:r>
              <a:rPr lang="en-US" sz="2000" dirty="0" smtClean="0"/>
              <a:t>nitrite 			NO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−</a:t>
            </a:r>
          </a:p>
          <a:p>
            <a:endParaRPr lang="en-US" sz="2000" dirty="0" smtClean="0"/>
          </a:p>
          <a:p>
            <a:r>
              <a:rPr lang="en-US" sz="2000" dirty="0" smtClean="0"/>
              <a:t>sulfate 			SO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2−</a:t>
            </a:r>
          </a:p>
          <a:p>
            <a:endParaRPr lang="en-US" sz="2000" dirty="0" smtClean="0"/>
          </a:p>
          <a:p>
            <a:r>
              <a:rPr lang="en-US" sz="2000" dirty="0" smtClean="0"/>
              <a:t>hydrogen sulfate 	HSO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sulfite 			SO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2−</a:t>
            </a:r>
          </a:p>
          <a:p>
            <a:endParaRPr lang="en-US" sz="2000" dirty="0" smtClean="0"/>
          </a:p>
          <a:p>
            <a:r>
              <a:rPr lang="en-US" sz="2000" dirty="0" smtClean="0"/>
              <a:t>hydrogen sulfite 	HSO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smtClean="0"/>
              <a:t>phosphate 		PO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3−</a:t>
            </a:r>
          </a:p>
          <a:p>
            <a:endParaRPr lang="en-US" sz="2000" dirty="0" smtClean="0"/>
          </a:p>
          <a:p>
            <a:r>
              <a:rPr lang="en-US" sz="2000" dirty="0" smtClean="0"/>
              <a:t>hydrogen phosphate 	HPO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2−</a:t>
            </a:r>
          </a:p>
          <a:p>
            <a:r>
              <a:rPr lang="en-US" sz="2000" dirty="0" smtClean="0"/>
              <a:t>			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15367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Common Polyatomic 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6626" y="1077706"/>
            <a:ext cx="609260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Name 				Formula	</a:t>
            </a:r>
          </a:p>
          <a:p>
            <a:r>
              <a:rPr lang="en-US" sz="2000" dirty="0" err="1" smtClean="0"/>
              <a:t>dihydrogen</a:t>
            </a:r>
            <a:r>
              <a:rPr lang="en-US" sz="2000" dirty="0" smtClean="0"/>
              <a:t> phosphate 		H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PO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perchlorate</a:t>
            </a:r>
            <a:r>
              <a:rPr lang="en-US" sz="2000" dirty="0" smtClean="0"/>
              <a:t> 			ClO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−</a:t>
            </a:r>
          </a:p>
          <a:p>
            <a:endParaRPr lang="en-US" sz="2000" dirty="0" smtClean="0"/>
          </a:p>
          <a:p>
            <a:r>
              <a:rPr lang="en-US" sz="2000" dirty="0" smtClean="0"/>
              <a:t>chlorate 			ClO</a:t>
            </a:r>
            <a:r>
              <a:rPr lang="en-US" sz="2000" baseline="-25000" dirty="0" smtClean="0"/>
              <a:t>3</a:t>
            </a:r>
            <a:r>
              <a:rPr lang="en-US" sz="2000" baseline="30000" dirty="0" smtClean="0"/>
              <a:t>−</a:t>
            </a:r>
          </a:p>
          <a:p>
            <a:endParaRPr lang="en-US" sz="2000" dirty="0" smtClean="0"/>
          </a:p>
          <a:p>
            <a:r>
              <a:rPr lang="en-US" sz="2000" dirty="0" smtClean="0"/>
              <a:t>chlorite 				ClO</a:t>
            </a:r>
            <a:r>
              <a:rPr lang="en-US" sz="2000" baseline="-25000" dirty="0" smtClean="0"/>
              <a:t>2</a:t>
            </a:r>
            <a:r>
              <a:rPr lang="en-US" sz="2000" baseline="30000" dirty="0" smtClean="0"/>
              <a:t>−</a:t>
            </a:r>
          </a:p>
          <a:p>
            <a:endParaRPr lang="en-US" sz="2000" dirty="0" smtClean="0"/>
          </a:p>
          <a:p>
            <a:r>
              <a:rPr lang="en-US" sz="2000" dirty="0" smtClean="0"/>
              <a:t>hypochlorite 			</a:t>
            </a:r>
            <a:r>
              <a:rPr lang="en-US" sz="2000" dirty="0" err="1" smtClean="0"/>
              <a:t>ClO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   </a:t>
            </a:r>
          </a:p>
          <a:p>
            <a:endParaRPr lang="en-US" sz="2000" dirty="0" smtClean="0"/>
          </a:p>
          <a:p>
            <a:r>
              <a:rPr lang="en-US" sz="2000" dirty="0" smtClean="0"/>
              <a:t>chromate 			CrO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2−</a:t>
            </a:r>
          </a:p>
          <a:p>
            <a:endParaRPr lang="en-US" sz="2000" dirty="0" smtClean="0"/>
          </a:p>
          <a:p>
            <a:r>
              <a:rPr lang="en-US" sz="2000" dirty="0" smtClean="0"/>
              <a:t>dichromate 			Cr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</a:t>
            </a:r>
            <a:r>
              <a:rPr lang="en-US" sz="2000" baseline="-25000" dirty="0" smtClean="0"/>
              <a:t>7</a:t>
            </a:r>
            <a:r>
              <a:rPr lang="en-US" sz="2000" baseline="30000" dirty="0" smtClean="0"/>
              <a:t>2−</a:t>
            </a:r>
          </a:p>
          <a:p>
            <a:endParaRPr lang="en-US" sz="2000" dirty="0" smtClean="0"/>
          </a:p>
          <a:p>
            <a:r>
              <a:rPr lang="en-US" sz="2000" dirty="0" smtClean="0"/>
              <a:t>permanganate 			MnO</a:t>
            </a:r>
            <a:r>
              <a:rPr lang="en-US" sz="2000" baseline="-25000" dirty="0" smtClean="0"/>
              <a:t>4</a:t>
            </a:r>
            <a:r>
              <a:rPr lang="en-US" sz="2000" baseline="30000" dirty="0" smtClean="0"/>
              <a:t>−</a:t>
            </a:r>
            <a:r>
              <a:rPr lang="en-US" sz="2000" dirty="0" smtClean="0"/>
              <a:t>	</a:t>
            </a:r>
          </a:p>
          <a:p>
            <a:r>
              <a:rPr lang="en-US" sz="2000" dirty="0" smtClean="0"/>
              <a:t>			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8209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</a:t>
            </a:r>
            <a:r>
              <a:rPr lang="en-US" sz="3200" b="1" smtClean="0">
                <a:solidFill>
                  <a:srgbClr val="000090"/>
                </a:solidFill>
                <a:latin typeface="Arial" pitchFamily="-110" charset="0"/>
              </a:rPr>
              <a:t>oxyanions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33292" y="1161116"/>
            <a:ext cx="8277411" cy="5496144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/>
              <a:t> There is a system for naming </a:t>
            </a:r>
            <a:r>
              <a:rPr lang="en-US" sz="2400" dirty="0" err="1" smtClean="0"/>
              <a:t>oxyanions</a:t>
            </a:r>
            <a:r>
              <a:rPr lang="en-US" sz="2400" dirty="0" smtClean="0"/>
              <a:t>.</a:t>
            </a:r>
          </a:p>
          <a:p>
            <a:pPr>
              <a:buClrTx/>
            </a:pPr>
            <a:endParaRPr lang="en-US" sz="2400" b="1" dirty="0" smtClean="0"/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When a nonmetal forms two </a:t>
            </a:r>
            <a:r>
              <a:rPr lang="en-US" sz="2400" b="1" dirty="0" err="1" smtClean="0"/>
              <a:t>oxyanions</a:t>
            </a:r>
            <a:endParaRPr lang="en-US" sz="2400" b="1" dirty="0" smtClean="0"/>
          </a:p>
          <a:p>
            <a:pPr lvl="1"/>
            <a:r>
              <a:rPr lang="en-US" sz="2400" b="1" i="1" dirty="0" smtClean="0">
                <a:solidFill>
                  <a:srgbClr val="0000FF"/>
                </a:solidFill>
                <a:cs typeface="MS PGothic" pitchFamily="34" charset="-128"/>
              </a:rPr>
              <a:t>-ate 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is the suffix used for the ion with the larger number of oxygen atoms. </a:t>
            </a:r>
          </a:p>
          <a:p>
            <a:pPr lvl="1"/>
            <a:r>
              <a:rPr lang="en-US" sz="2400" b="1" i="1" dirty="0" smtClean="0">
                <a:solidFill>
                  <a:srgbClr val="0000FF"/>
                </a:solidFill>
                <a:cs typeface="MS PGothic" pitchFamily="34" charset="-128"/>
              </a:rPr>
              <a:t>-</a:t>
            </a:r>
            <a:r>
              <a:rPr lang="en-US" sz="2400" b="1" i="1" dirty="0" err="1" smtClean="0">
                <a:solidFill>
                  <a:srgbClr val="0000FF"/>
                </a:solidFill>
                <a:cs typeface="MS PGothic" pitchFamily="34" charset="-128"/>
              </a:rPr>
              <a:t>ite</a:t>
            </a:r>
            <a:r>
              <a:rPr lang="en-US" sz="2400" b="1" i="1" dirty="0" smtClean="0">
                <a:solidFill>
                  <a:srgbClr val="0000FF"/>
                </a:solidFill>
                <a:cs typeface="MS PGothic" pitchFamily="34" charset="-128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is the suffix used for the ion with the smaller number of oxygen atoms. </a:t>
            </a:r>
          </a:p>
          <a:p>
            <a:pPr lvl="1">
              <a:buNone/>
            </a:pPr>
            <a:endParaRPr lang="en-US" sz="2400" dirty="0" smtClean="0">
              <a:solidFill>
                <a:schemeClr val="tx1"/>
              </a:solidFill>
              <a:cs typeface="MS PGothic" pitchFamily="34" charset="-128"/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/>
              <a:t> When a nonmetal forms more than two </a:t>
            </a:r>
            <a:r>
              <a:rPr lang="en-US" sz="2400" b="1" dirty="0" err="1" smtClean="0"/>
              <a:t>oxyanions</a:t>
            </a:r>
            <a:r>
              <a:rPr lang="en-US" sz="2400" b="1" dirty="0" smtClean="0"/>
              <a:t>, prefixes are used in addition to </a:t>
            </a:r>
            <a:r>
              <a:rPr lang="en-US" sz="2400" b="1" i="1" dirty="0" smtClean="0">
                <a:solidFill>
                  <a:srgbClr val="0000FF"/>
                </a:solidFill>
              </a:rPr>
              <a:t>-ate </a:t>
            </a:r>
            <a:r>
              <a:rPr lang="en-US" sz="2400" b="1" dirty="0" smtClean="0"/>
              <a:t>and </a:t>
            </a:r>
            <a:r>
              <a:rPr lang="en-US" sz="2400" b="1" i="1" dirty="0" smtClean="0">
                <a:solidFill>
                  <a:srgbClr val="0000FF"/>
                </a:solidFill>
              </a:rPr>
              <a:t>-</a:t>
            </a:r>
            <a:r>
              <a:rPr lang="en-US" sz="2400" b="1" i="1" dirty="0" err="1" smtClean="0">
                <a:solidFill>
                  <a:srgbClr val="0000FF"/>
                </a:solidFill>
              </a:rPr>
              <a:t>ite</a:t>
            </a:r>
            <a:r>
              <a:rPr lang="en-US" sz="2400" b="1" i="1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sz="2400" b="1" i="1" dirty="0" smtClean="0">
                <a:solidFill>
                  <a:srgbClr val="0000FF"/>
                </a:solidFill>
                <a:cs typeface="MS PGothic" pitchFamily="34" charset="-128"/>
              </a:rPr>
              <a:t>per- 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(largest number of </a:t>
            </a:r>
            <a:r>
              <a:rPr lang="en-US" sz="2400" dirty="0" err="1" smtClean="0">
                <a:solidFill>
                  <a:schemeClr val="tx1"/>
                </a:solidFill>
                <a:cs typeface="MS PGothic" pitchFamily="34" charset="-128"/>
              </a:rPr>
              <a:t>oxygens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)</a:t>
            </a:r>
          </a:p>
          <a:p>
            <a:pPr lvl="1"/>
            <a:r>
              <a:rPr lang="en-US" sz="2400" b="1" i="1" dirty="0" smtClean="0">
                <a:solidFill>
                  <a:srgbClr val="0000FF"/>
                </a:solidFill>
                <a:cs typeface="MS PGothic" pitchFamily="34" charset="-128"/>
              </a:rPr>
              <a:t>hypo- 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(smallest number of </a:t>
            </a:r>
            <a:r>
              <a:rPr lang="en-US" sz="2400" dirty="0" err="1" smtClean="0">
                <a:solidFill>
                  <a:schemeClr val="tx1"/>
                </a:solidFill>
                <a:cs typeface="MS PGothic" pitchFamily="34" charset="-128"/>
              </a:rPr>
              <a:t>oxygens</a:t>
            </a:r>
            <a:r>
              <a:rPr lang="en-US" sz="2400" dirty="0" smtClean="0">
                <a:solidFill>
                  <a:schemeClr val="tx1"/>
                </a:solidFill>
                <a:cs typeface="MS PGothic" pitchFamily="34" charset="-128"/>
              </a:rPr>
              <a:t>)</a:t>
            </a:r>
          </a:p>
          <a:p>
            <a:pPr>
              <a:buClrTx/>
              <a:buFont typeface="Arial"/>
              <a:buChar char="•"/>
            </a:pPr>
            <a:endParaRPr lang="en-US" sz="2400" b="1" i="1" dirty="0" smtClean="0">
              <a:solidFill>
                <a:srgbClr val="000090"/>
              </a:solidFill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8209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Types of chemical bonds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16020" y="1592011"/>
            <a:ext cx="7643813" cy="4948455"/>
          </a:xfrm>
        </p:spPr>
        <p:txBody>
          <a:bodyPr>
            <a:normAutofit/>
          </a:bodyPr>
          <a:lstStyle/>
          <a:p>
            <a:pPr eaLnBrk="1" hangingPunct="1"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When </a:t>
            </a:r>
            <a:r>
              <a:rPr lang="en-US" sz="2400" dirty="0">
                <a:solidFill>
                  <a:srgbClr val="000000"/>
                </a:solidFill>
              </a:rPr>
              <a:t>electrons are </a:t>
            </a:r>
            <a:r>
              <a:rPr lang="en-US" sz="2400" b="1" i="1" dirty="0" smtClean="0">
                <a:solidFill>
                  <a:srgbClr val="000090"/>
                </a:solidFill>
              </a:rPr>
              <a:t>transferred</a:t>
            </a:r>
            <a:r>
              <a:rPr lang="en-US" sz="2400" dirty="0" smtClean="0">
                <a:solidFill>
                  <a:srgbClr val="000000"/>
                </a:solidFill>
              </a:rPr>
              <a:t>, ions </a:t>
            </a:r>
            <a:r>
              <a:rPr lang="en-US" sz="2400" dirty="0">
                <a:solidFill>
                  <a:srgbClr val="000000"/>
                </a:solidFill>
              </a:rPr>
              <a:t>form, </a:t>
            </a:r>
            <a:r>
              <a:rPr lang="en-US" sz="2400" dirty="0" smtClean="0">
                <a:solidFill>
                  <a:srgbClr val="000000"/>
                </a:solidFill>
              </a:rPr>
              <a:t>and an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1" i="1" dirty="0">
                <a:solidFill>
                  <a:srgbClr val="000090"/>
                </a:solidFill>
              </a:rPr>
              <a:t>ionic bond </a:t>
            </a:r>
            <a:r>
              <a:rPr lang="en-US" sz="2400" dirty="0">
                <a:solidFill>
                  <a:srgbClr val="000000"/>
                </a:solidFill>
              </a:rPr>
              <a:t>results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 eaLnBrk="1" hangingPunct="1">
              <a:buClrTx/>
            </a:pPr>
            <a:endParaRPr lang="en-US" sz="2400" dirty="0" smtClean="0">
              <a:solidFill>
                <a:srgbClr val="000000"/>
              </a:solidFill>
            </a:endParaRPr>
          </a:p>
          <a:p>
            <a:pPr eaLnBrk="1" hangingPunct="1">
              <a:buClrTx/>
              <a:buFont typeface="Arial"/>
              <a:buChar char="•"/>
            </a:pPr>
            <a:r>
              <a:rPr lang="en-US" sz="2400" b="1" i="1" dirty="0" smtClean="0">
                <a:solidFill>
                  <a:srgbClr val="000090"/>
                </a:solidFill>
              </a:rPr>
              <a:t> Ionic bonds</a:t>
            </a:r>
            <a:r>
              <a:rPr lang="en-US" sz="2400" b="1" i="1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</a:rPr>
              <a:t>are electrostatic forces of attraction.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eaLnBrk="1" hangingPunct="1">
              <a:buClrTx/>
              <a:buFont typeface="Arial"/>
              <a:buChar char="•"/>
            </a:pPr>
            <a:endParaRPr lang="en-US" sz="2400" b="1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When electrons are </a:t>
            </a:r>
            <a:r>
              <a:rPr lang="en-US" sz="2400" b="1" i="1" dirty="0" smtClean="0">
                <a:solidFill>
                  <a:srgbClr val="FF0000"/>
                </a:solidFill>
              </a:rPr>
              <a:t>shared</a:t>
            </a:r>
            <a:r>
              <a:rPr lang="en-US" sz="2400" dirty="0" smtClean="0">
                <a:solidFill>
                  <a:srgbClr val="000000"/>
                </a:solidFill>
              </a:rPr>
              <a:t> and molecules form, a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r>
              <a:rPr lang="en-US" sz="2400" b="1" i="1" dirty="0" smtClean="0">
                <a:solidFill>
                  <a:srgbClr val="FF0000"/>
                </a:solidFill>
              </a:rPr>
              <a:t>covalent bond </a:t>
            </a:r>
            <a:r>
              <a:rPr lang="en-US" sz="2400" dirty="0" smtClean="0">
                <a:solidFill>
                  <a:srgbClr val="000000"/>
                </a:solidFill>
              </a:rPr>
              <a:t>results.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Compounds are classified as ionic or molecular (covalent) on the basis of the bonds present in them.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8209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Ionic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16020" y="1370491"/>
            <a:ext cx="7933638" cy="5304752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Metals readily lose electrons – form </a:t>
            </a:r>
            <a:r>
              <a:rPr lang="en-US" sz="2400" dirty="0" err="1" smtClean="0">
                <a:solidFill>
                  <a:srgbClr val="000000"/>
                </a:solidFill>
              </a:rPr>
              <a:t>cations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pPr>
              <a:buClrTx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Nonmetals readily gain electrons – form anions.</a:t>
            </a:r>
          </a:p>
          <a:p>
            <a:pPr>
              <a:buClrTx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When a metal and nonmetal react, a transfer of electrons usually takes place.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Metals and nonmetals generally form ionic compounds.</a:t>
            </a:r>
          </a:p>
          <a:p>
            <a:pPr>
              <a:buClrTx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/>
              <a:t>A compound that contains ions and is held together by ionic bonds is called an </a:t>
            </a:r>
            <a:r>
              <a:rPr lang="en-US" sz="2400" b="1" i="1" dirty="0" smtClean="0">
                <a:solidFill>
                  <a:srgbClr val="000090"/>
                </a:solidFill>
              </a:rPr>
              <a:t>ionic compound.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78209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Ionic compound Examples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75054" y="1592011"/>
            <a:ext cx="8220502" cy="4948455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 Na and </a:t>
            </a:r>
            <a:r>
              <a:rPr lang="en-US" sz="2400" dirty="0" err="1" smtClean="0">
                <a:solidFill>
                  <a:srgbClr val="000000"/>
                </a:solidFill>
              </a:rPr>
              <a:t>Cl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One Na atom gives up one electron forming a Na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ion.</a:t>
            </a:r>
            <a:endParaRPr lang="en-US" sz="2400" baseline="30000" dirty="0" smtClean="0"/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One </a:t>
            </a:r>
            <a:r>
              <a:rPr lang="en-US" sz="2400" dirty="0" err="1" smtClean="0"/>
              <a:t>Cl</a:t>
            </a:r>
            <a:r>
              <a:rPr lang="en-US" sz="2400" dirty="0" smtClean="0"/>
              <a:t> atom accepts that electron forming a </a:t>
            </a:r>
            <a:r>
              <a:rPr lang="en-US" sz="2400" dirty="0" err="1" smtClean="0"/>
              <a:t>Cl</a:t>
            </a:r>
            <a:r>
              <a:rPr lang="en-US" sz="2400" baseline="30000" dirty="0" smtClean="0"/>
              <a:t>-</a:t>
            </a:r>
            <a:r>
              <a:rPr lang="en-US" sz="2400" dirty="0" smtClean="0"/>
              <a:t> ion.</a:t>
            </a:r>
            <a:endParaRPr lang="en-US" sz="2400" baseline="30000" dirty="0" smtClean="0"/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The ionic compound, </a:t>
            </a:r>
            <a:r>
              <a:rPr lang="en-US" sz="2400" dirty="0" err="1" smtClean="0"/>
              <a:t>NaCl</a:t>
            </a:r>
            <a:r>
              <a:rPr lang="en-US" sz="2400" dirty="0" smtClean="0"/>
              <a:t> forms.</a:t>
            </a:r>
          </a:p>
          <a:p>
            <a:pPr>
              <a:buClrTx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Ca and </a:t>
            </a:r>
            <a:r>
              <a:rPr lang="en-US" sz="2400" dirty="0" err="1" smtClean="0">
                <a:solidFill>
                  <a:srgbClr val="000000"/>
                </a:solidFill>
              </a:rPr>
              <a:t>Cl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One Ca atom gives up two electrons forming a Ca</a:t>
            </a:r>
            <a:r>
              <a:rPr lang="en-US" sz="2400" baseline="30000" dirty="0" smtClean="0"/>
              <a:t>2+</a:t>
            </a:r>
            <a:r>
              <a:rPr lang="en-US" sz="2400" dirty="0" smtClean="0"/>
              <a:t> ion.</a:t>
            </a:r>
            <a:endParaRPr lang="en-US" sz="2400" baseline="30000" dirty="0" smtClean="0"/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Two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Cl</a:t>
            </a:r>
            <a:r>
              <a:rPr lang="en-US" sz="2400" dirty="0" smtClean="0">
                <a:solidFill>
                  <a:srgbClr val="000000"/>
                </a:solidFill>
              </a:rPr>
              <a:t> atoms each accept one electron forming two </a:t>
            </a:r>
            <a:r>
              <a:rPr lang="en-US" sz="2400" dirty="0" err="1" smtClean="0">
                <a:solidFill>
                  <a:srgbClr val="000000"/>
                </a:solidFill>
              </a:rPr>
              <a:t>Cl</a:t>
            </a:r>
            <a:r>
              <a:rPr lang="en-US" sz="2400" baseline="30000" dirty="0" smtClean="0">
                <a:solidFill>
                  <a:srgbClr val="000000"/>
                </a:solidFill>
              </a:rPr>
              <a:t>-</a:t>
            </a:r>
            <a:r>
              <a:rPr lang="en-US" sz="2400" dirty="0" smtClean="0">
                <a:solidFill>
                  <a:srgbClr val="000000"/>
                </a:solidFill>
              </a:rPr>
              <a:t> ions. </a:t>
            </a:r>
            <a:endParaRPr lang="en-US" sz="2400" baseline="30000" dirty="0" smtClean="0">
              <a:solidFill>
                <a:srgbClr val="000000"/>
              </a:solidFill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The ionic compound, CaCl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forms.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156" y="478209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Properties of ionic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16020" y="1400027"/>
            <a:ext cx="7933638" cy="4948455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Typically solids with high melting and boiling points.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Non-conductive in solid form.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Conductive in molten form.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2.4</a:t>
            </a:r>
            <a:endParaRPr lang="en-US" dirty="0"/>
          </a:p>
        </p:txBody>
      </p:sp>
      <p:pic>
        <p:nvPicPr>
          <p:cNvPr id="2" name="Picture Placeholder 1" descr="CNX_Chem_02_01_Dalton3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2966" r="-1296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When the elements copper (a shiny, red-brown solid, shown here as brown spheres) and </a:t>
            </a:r>
            <a:r>
              <a:rPr lang="en-US" sz="1600" dirty="0" smtClean="0"/>
              <a:t>oxygen (</a:t>
            </a:r>
            <a:r>
              <a:rPr lang="en-US" sz="1600" dirty="0"/>
              <a:t>a clear and colorless gas, shown here as red spheres) react, their atoms rearrange to form a </a:t>
            </a:r>
            <a:r>
              <a:rPr lang="en-US" sz="1600" dirty="0" smtClean="0"/>
              <a:t>compound containing </a:t>
            </a:r>
            <a:r>
              <a:rPr lang="en-US" sz="1600" dirty="0"/>
              <a:t>copper and oxygen (a powdery, black solid). (credit copper: modification of work by http://</a:t>
            </a:r>
            <a:r>
              <a:rPr lang="en-US" sz="1600" dirty="0" err="1"/>
              <a:t>imagesof</a:t>
            </a:r>
            <a:r>
              <a:rPr lang="en-US" sz="1600" dirty="0" smtClean="0"/>
              <a:t>-</a:t>
            </a:r>
            <a:r>
              <a:rPr lang="fr-FR" sz="1600" dirty="0" err="1" smtClean="0"/>
              <a:t>elements.com</a:t>
            </a:r>
            <a:r>
              <a:rPr lang="fr-FR" sz="1600" dirty="0"/>
              <a:t>/</a:t>
            </a:r>
            <a:r>
              <a:rPr lang="fr-FR" sz="1600" dirty="0" err="1"/>
              <a:t>copper.php</a:t>
            </a:r>
            <a:r>
              <a:rPr lang="fr-FR" sz="1600" dirty="0"/>
              <a:t>)</a:t>
            </a:r>
            <a:endParaRPr lang="en-US" sz="16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8393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2.30</a:t>
            </a:r>
            <a:endParaRPr lang="en-US" dirty="0"/>
          </a:p>
        </p:txBody>
      </p:sp>
      <p:pic>
        <p:nvPicPr>
          <p:cNvPr id="2" name="Picture Placeholder 1" descr="CNX_Chem_02_06_NaClMolten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-1240" b="-1240"/>
          <a:stretch>
            <a:fillRect/>
          </a:stretch>
        </p:blipFill>
        <p:spPr>
          <a:xfrm>
            <a:off x="457199" y="1373442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095038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Sodium chloride melts at </a:t>
            </a:r>
            <a:r>
              <a:rPr lang="en-US" sz="1800" dirty="0" smtClean="0"/>
              <a:t>801 °C </a:t>
            </a:r>
            <a:r>
              <a:rPr lang="en-US" sz="1800" dirty="0"/>
              <a:t>and conducts electricity when molten. (credit: modification of work </a:t>
            </a:r>
            <a:r>
              <a:rPr lang="en-US" sz="1800" dirty="0" smtClean="0"/>
              <a:t>by Mark </a:t>
            </a:r>
            <a:r>
              <a:rPr lang="en-US" sz="1800" dirty="0" err="1"/>
              <a:t>Blaser</a:t>
            </a:r>
            <a:r>
              <a:rPr lang="en-US" sz="1800" dirty="0"/>
              <a:t> and Matt Evans)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68709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156" y="478209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formulas of ionic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16020" y="1400027"/>
            <a:ext cx="7933638" cy="4948455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/>
              <a:t>Ionic compounds are electrically neutral overall.</a:t>
            </a:r>
          </a:p>
          <a:p>
            <a:pPr>
              <a:buClrTx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/>
              <a:t>The formula of an ionic compound must have a ratio of ions such that the numbers of positive and negative charges are equal.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These formulas are not molecular formulas.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 Example: </a:t>
            </a:r>
            <a:r>
              <a:rPr lang="en-US" sz="2400" dirty="0" smtClean="0">
                <a:solidFill>
                  <a:srgbClr val="000000"/>
                </a:solidFill>
              </a:rPr>
              <a:t>Al</a:t>
            </a:r>
            <a:r>
              <a:rPr lang="en-US" sz="2400" baseline="30000" dirty="0" smtClean="0">
                <a:solidFill>
                  <a:srgbClr val="000000"/>
                </a:solidFill>
              </a:rPr>
              <a:t>3+ </a:t>
            </a:r>
            <a:r>
              <a:rPr lang="en-US" sz="2400" dirty="0" smtClean="0">
                <a:solidFill>
                  <a:srgbClr val="000000"/>
                </a:solidFill>
              </a:rPr>
              <a:t>and O</a:t>
            </a:r>
            <a:r>
              <a:rPr lang="en-US" sz="2400" baseline="30000" dirty="0" smtClean="0">
                <a:solidFill>
                  <a:srgbClr val="000000"/>
                </a:solidFill>
              </a:rPr>
              <a:t>2- </a:t>
            </a:r>
            <a:r>
              <a:rPr lang="en-US" sz="2400" dirty="0" smtClean="0">
                <a:solidFill>
                  <a:srgbClr val="000000"/>
                </a:solidFill>
              </a:rPr>
              <a:t>forms Al</a:t>
            </a:r>
            <a:r>
              <a:rPr lang="en-US" sz="2400" baseline="-25000" dirty="0" smtClean="0">
                <a:solidFill>
                  <a:srgbClr val="000000"/>
                </a:solidFill>
              </a:rPr>
              <a:t>2</a:t>
            </a:r>
            <a:r>
              <a:rPr lang="en-US" sz="2400" dirty="0" smtClean="0">
                <a:solidFill>
                  <a:srgbClr val="000000"/>
                </a:solidFill>
              </a:rPr>
              <a:t>O</a:t>
            </a:r>
            <a:r>
              <a:rPr lang="en-US" sz="2400" baseline="-25000" dirty="0" smtClean="0">
                <a:solidFill>
                  <a:srgbClr val="000000"/>
                </a:solidFill>
              </a:rPr>
              <a:t>3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Two Al</a:t>
            </a:r>
            <a:r>
              <a:rPr lang="en-US" sz="2400" baseline="30000" dirty="0" smtClean="0"/>
              <a:t>3+</a:t>
            </a:r>
            <a:r>
              <a:rPr lang="en-US" sz="2400" dirty="0" smtClean="0"/>
              <a:t> ions gives six positive charges.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Three O</a:t>
            </a:r>
            <a:r>
              <a:rPr lang="en-US" sz="2400" baseline="30000" dirty="0" smtClean="0"/>
              <a:t>2- </a:t>
            </a:r>
            <a:r>
              <a:rPr lang="en-US" sz="2400" dirty="0" smtClean="0"/>
              <a:t>ions gives six negative charges. 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2.31</a:t>
            </a:r>
            <a:endParaRPr lang="en-US" dirty="0"/>
          </a:p>
        </p:txBody>
      </p:sp>
      <p:pic>
        <p:nvPicPr>
          <p:cNvPr id="2" name="Picture Placeholder 1" descr="CNX_Chem_02_06_Sapphire.jpg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37893" r="-37893"/>
          <a:stretch>
            <a:fillRect/>
          </a:stretch>
        </p:blipFill>
        <p:spPr>
          <a:xfrm>
            <a:off x="457199" y="1535890"/>
            <a:ext cx="8062913" cy="3500071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57200" y="5257486"/>
            <a:ext cx="8062912" cy="1166382"/>
          </a:xfrm>
        </p:spPr>
        <p:txBody>
          <a:bodyPr>
            <a:normAutofit/>
          </a:bodyPr>
          <a:lstStyle/>
          <a:p>
            <a:r>
              <a:rPr lang="en-US" sz="1800" dirty="0"/>
              <a:t>Although pure aluminum oxide is colorless, trace amounts of iron and titanium give </a:t>
            </a:r>
            <a:r>
              <a:rPr lang="en-US" sz="1800" dirty="0" smtClean="0"/>
              <a:t>blue sapphire </a:t>
            </a:r>
            <a:r>
              <a:rPr lang="en-US" sz="1800" dirty="0"/>
              <a:t>its characteristic color. (credit: modification of work by </a:t>
            </a:r>
            <a:r>
              <a:rPr lang="en-US" sz="1800" dirty="0" err="1"/>
              <a:t>Stanislav</a:t>
            </a:r>
            <a:r>
              <a:rPr lang="en-US" sz="1800" dirty="0"/>
              <a:t> </a:t>
            </a:r>
            <a:r>
              <a:rPr lang="en-US" sz="1800" dirty="0" err="1"/>
              <a:t>Doronenko</a:t>
            </a:r>
            <a:r>
              <a:rPr lang="en-US" sz="1800" dirty="0"/>
              <a:t>)</a:t>
            </a:r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72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156" y="478209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formulas of ionic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16020" y="1400027"/>
            <a:ext cx="7933638" cy="4948455"/>
          </a:xfrm>
        </p:spPr>
        <p:txBody>
          <a:bodyPr>
            <a:normAutofit lnSpcReduction="10000"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/>
              <a:t>Many ionic compounds contain polyatomic ions as the </a:t>
            </a:r>
            <a:r>
              <a:rPr lang="en-US" sz="2400" dirty="0" err="1" smtClean="0"/>
              <a:t>cation</a:t>
            </a:r>
            <a:r>
              <a:rPr lang="en-US" sz="2400" dirty="0" smtClean="0"/>
              <a:t>, the anion, or both.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Treat polyatomic ions as discrete units.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/>
              <a:t>Parentheses in a formula are used to indicate a group of atoms that behave as a unit.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</a:rPr>
              <a:t>Example: </a:t>
            </a:r>
            <a:r>
              <a:rPr lang="en-US" sz="2400" dirty="0" smtClean="0">
                <a:solidFill>
                  <a:srgbClr val="000000"/>
                </a:solidFill>
              </a:rPr>
              <a:t>Ca</a:t>
            </a:r>
            <a:r>
              <a:rPr lang="en-US" sz="2400" baseline="30000" dirty="0" smtClean="0">
                <a:solidFill>
                  <a:srgbClr val="000000"/>
                </a:solidFill>
              </a:rPr>
              <a:t>2+ </a:t>
            </a:r>
            <a:r>
              <a:rPr lang="en-US" sz="2400" dirty="0" smtClean="0">
                <a:solidFill>
                  <a:srgbClr val="000000"/>
                </a:solidFill>
              </a:rPr>
              <a:t>and PO</a:t>
            </a:r>
            <a:r>
              <a:rPr lang="en-US" sz="2400" baseline="-25000" dirty="0" smtClean="0">
                <a:solidFill>
                  <a:srgbClr val="000000"/>
                </a:solidFill>
              </a:rPr>
              <a:t>4</a:t>
            </a:r>
            <a:r>
              <a:rPr lang="en-US" sz="2400" baseline="30000" dirty="0" smtClean="0">
                <a:solidFill>
                  <a:srgbClr val="000000"/>
                </a:solidFill>
              </a:rPr>
              <a:t>3-</a:t>
            </a:r>
            <a:r>
              <a:rPr lang="en-US" sz="2400" dirty="0" smtClean="0">
                <a:solidFill>
                  <a:srgbClr val="000000"/>
                </a:solidFill>
              </a:rPr>
              <a:t> forms </a:t>
            </a:r>
            <a:r>
              <a:rPr lang="en-US" sz="2400" dirty="0" smtClean="0"/>
              <a:t>Ca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(PO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)</a:t>
            </a:r>
            <a:r>
              <a:rPr lang="en-US" sz="2400" baseline="-25000" dirty="0" smtClean="0"/>
              <a:t>2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Three Ca</a:t>
            </a:r>
            <a:r>
              <a:rPr lang="en-US" sz="2400" baseline="30000" dirty="0" smtClean="0"/>
              <a:t>2+</a:t>
            </a:r>
            <a:r>
              <a:rPr lang="en-US" sz="2400" dirty="0" smtClean="0"/>
              <a:t> ions gives six positive charges.</a:t>
            </a:r>
          </a:p>
          <a:p>
            <a:pPr lvl="1">
              <a:buClrTx/>
              <a:buFont typeface="Arial"/>
              <a:buChar char="•"/>
            </a:pPr>
            <a:r>
              <a:rPr lang="en-US" sz="2400" dirty="0" smtClean="0"/>
              <a:t>Two PO</a:t>
            </a:r>
            <a:r>
              <a:rPr lang="en-US" sz="2400" baseline="-25000" dirty="0" smtClean="0"/>
              <a:t>4</a:t>
            </a:r>
            <a:r>
              <a:rPr lang="en-US" sz="2400" baseline="30000" dirty="0" smtClean="0"/>
              <a:t>3-</a:t>
            </a:r>
            <a:r>
              <a:rPr lang="en-US" sz="2400" dirty="0" smtClean="0"/>
              <a:t> ions gives six negative charges. 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156" y="478209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Molecular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616020" y="1400027"/>
            <a:ext cx="7933638" cy="4948455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/>
              <a:t>Molecular compounds (covalent compounds) result when atoms share electrons.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Exist as discrete, neutral molecules.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Usually formed by a combination of nonmetals.</a:t>
            </a:r>
          </a:p>
          <a:p>
            <a:pPr>
              <a:buClrTx/>
            </a:pPr>
            <a:endParaRPr lang="en-US" sz="2400" dirty="0" smtClean="0"/>
          </a:p>
          <a:p>
            <a:pPr>
              <a:buClrTx/>
              <a:buFont typeface="Arial"/>
              <a:buChar char="•"/>
            </a:pPr>
            <a:r>
              <a:rPr lang="en-US" sz="2400" dirty="0" smtClean="0"/>
              <a:t> Often exist as gases, low-boiling liquids, and low-melting solids.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buClrTx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369156" y="478209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2.7 chemical nomenclature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18573" y="1400027"/>
            <a:ext cx="8161500" cy="4948455"/>
          </a:xfrm>
        </p:spPr>
        <p:txBody>
          <a:bodyPr>
            <a:normAutofit lnSpcReduction="10000"/>
          </a:bodyPr>
          <a:lstStyle/>
          <a:p>
            <a:pPr marL="342900" indent="-342900">
              <a:lnSpc>
                <a:spcPct val="90000"/>
              </a:lnSpc>
              <a:buClrTx/>
              <a:buFont typeface="Arial"/>
              <a:buChar char="•"/>
            </a:pPr>
            <a:r>
              <a:rPr lang="en-US" sz="2400" b="1" dirty="0" smtClean="0">
                <a:solidFill>
                  <a:srgbClr val="000090"/>
                </a:solidFill>
                <a:latin typeface="Arial" pitchFamily="-110" charset="0"/>
              </a:rPr>
              <a:t>Nomenclature </a:t>
            </a:r>
            <a:r>
              <a:rPr lang="en-US" sz="2400" b="1" dirty="0">
                <a:solidFill>
                  <a:srgbClr val="000090"/>
                </a:solidFill>
                <a:latin typeface="Arial" pitchFamily="-110" charset="0"/>
              </a:rPr>
              <a:t>– </a:t>
            </a:r>
            <a:r>
              <a:rPr lang="en-US" sz="2400" dirty="0">
                <a:latin typeface="Arial" pitchFamily="-110" charset="0"/>
              </a:rPr>
              <a:t>A collection of rules for naming things. 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/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/>
              <a:t>Compounds are identified by both their formula and name.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b="1" dirty="0" smtClean="0"/>
              <a:t>We will learn how to name the following types of inorganic compounds: </a:t>
            </a:r>
          </a:p>
          <a:p>
            <a:pPr marL="800100" lvl="1" indent="-342900">
              <a:buClrTx/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Ionic and molecular </a:t>
            </a:r>
            <a:r>
              <a:rPr lang="en-US" sz="2400" b="1" dirty="0" smtClean="0">
                <a:solidFill>
                  <a:srgbClr val="000090"/>
                </a:solidFill>
              </a:rPr>
              <a:t>binary compounds </a:t>
            </a:r>
            <a:r>
              <a:rPr lang="mr-IN" sz="2400" b="1" dirty="0" smtClean="0">
                <a:solidFill>
                  <a:srgbClr val="000090"/>
                </a:solidFill>
              </a:rPr>
              <a:t>–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sz="2400" dirty="0" smtClean="0"/>
              <a:t>composed of two elements. </a:t>
            </a:r>
          </a:p>
          <a:p>
            <a:pPr marL="800100" lvl="1" indent="-342900">
              <a:buClrTx/>
              <a:buFont typeface="Arial"/>
              <a:buChar char="•"/>
            </a:pPr>
            <a:r>
              <a:rPr lang="en-US" sz="2400" dirty="0" smtClean="0"/>
              <a:t>Ionic compounds containing polyatomic ions.</a:t>
            </a:r>
          </a:p>
          <a:p>
            <a:pPr marL="800100" lvl="1" indent="-342900">
              <a:buClrTx/>
              <a:buFont typeface="Arial"/>
              <a:buChar char="•"/>
            </a:pPr>
            <a:r>
              <a:rPr lang="en-US" sz="2400" dirty="0" smtClean="0"/>
              <a:t>Acids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614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70" y="702345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ionic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06117" y="1536999"/>
            <a:ext cx="8161500" cy="4948455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Name the </a:t>
            </a:r>
            <a:r>
              <a:rPr lang="en-US" sz="2400" dirty="0" err="1" smtClean="0">
                <a:solidFill>
                  <a:srgbClr val="000000"/>
                </a:solidFill>
              </a:rPr>
              <a:t>cation</a:t>
            </a:r>
            <a:r>
              <a:rPr lang="en-US" sz="2400" dirty="0" smtClean="0">
                <a:solidFill>
                  <a:srgbClr val="000000"/>
                </a:solidFill>
              </a:rPr>
              <a:t> first, followed by the name of the anion.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 monoatomic </a:t>
            </a:r>
            <a:r>
              <a:rPr lang="en-US" sz="2400" dirty="0" err="1" smtClean="0">
                <a:solidFill>
                  <a:srgbClr val="000000"/>
                </a:solidFill>
              </a:rPr>
              <a:t>cation</a:t>
            </a:r>
            <a:r>
              <a:rPr lang="en-US" sz="2400" dirty="0" smtClean="0">
                <a:solidFill>
                  <a:srgbClr val="000000"/>
                </a:solidFill>
              </a:rPr>
              <a:t> is just given the name of the element.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 monoatomic anion is given the name of the element with its ending replaced by the suffix </a:t>
            </a:r>
            <a:r>
              <a:rPr lang="mr-IN" sz="2400" i="1" dirty="0" smtClean="0">
                <a:solidFill>
                  <a:srgbClr val="000000"/>
                </a:solidFill>
              </a:rPr>
              <a:t>–</a:t>
            </a:r>
            <a:r>
              <a:rPr lang="en-US" sz="2400" i="1" dirty="0" smtClean="0">
                <a:solidFill>
                  <a:srgbClr val="000000"/>
                </a:solidFill>
              </a:rPr>
              <a:t>ide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 polyatomic ion is just given the name of the ion. 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24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70" y="1223428"/>
            <a:ext cx="655383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Names of some ionic compounds containing only monoatomic 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2219" y="2394781"/>
            <a:ext cx="786189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/>
              <a:t>NaCl</a:t>
            </a:r>
            <a:r>
              <a:rPr lang="en-US" sz="2400" dirty="0"/>
              <a:t>, sodium chloride 	Na</a:t>
            </a:r>
            <a:r>
              <a:rPr lang="en-US" sz="2400" baseline="-25000" dirty="0"/>
              <a:t>2</a:t>
            </a:r>
            <a:r>
              <a:rPr lang="en-US" sz="2400" dirty="0"/>
              <a:t>O, sodium </a:t>
            </a:r>
            <a:r>
              <a:rPr lang="en-US" sz="2400" dirty="0" smtClean="0"/>
              <a:t>oxide</a:t>
            </a:r>
          </a:p>
          <a:p>
            <a:endParaRPr lang="en-US" sz="2400" dirty="0"/>
          </a:p>
          <a:p>
            <a:r>
              <a:rPr lang="en-US" sz="2400" dirty="0" err="1"/>
              <a:t>KBr</a:t>
            </a:r>
            <a:r>
              <a:rPr lang="en-US" sz="2400" dirty="0"/>
              <a:t>, potassium bromide 	</a:t>
            </a:r>
            <a:r>
              <a:rPr lang="en-US" sz="2400" dirty="0" err="1"/>
              <a:t>CdS</a:t>
            </a:r>
            <a:r>
              <a:rPr lang="en-US" sz="2400" dirty="0"/>
              <a:t>, cadmium </a:t>
            </a:r>
            <a:r>
              <a:rPr lang="en-US" sz="2400" dirty="0" smtClean="0"/>
              <a:t>sulfide</a:t>
            </a:r>
          </a:p>
          <a:p>
            <a:endParaRPr lang="en-US" sz="2400" dirty="0"/>
          </a:p>
          <a:p>
            <a:r>
              <a:rPr lang="en-US" sz="2400" dirty="0"/>
              <a:t>CaI</a:t>
            </a:r>
            <a:r>
              <a:rPr lang="en-US" sz="2400" baseline="-25000" dirty="0"/>
              <a:t>2</a:t>
            </a:r>
            <a:r>
              <a:rPr lang="en-US" sz="2400" dirty="0"/>
              <a:t>, calcium iodide 	Mg</a:t>
            </a:r>
            <a:r>
              <a:rPr lang="en-US" sz="2400" baseline="-25000" dirty="0"/>
              <a:t>3</a:t>
            </a:r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, magnesium </a:t>
            </a:r>
            <a:r>
              <a:rPr lang="en-US" sz="2400" dirty="0" smtClean="0"/>
              <a:t>nitride</a:t>
            </a:r>
          </a:p>
          <a:p>
            <a:endParaRPr lang="en-US" sz="2400" dirty="0"/>
          </a:p>
          <a:p>
            <a:r>
              <a:rPr lang="en-US" sz="2400" dirty="0" err="1"/>
              <a:t>CsF</a:t>
            </a:r>
            <a:r>
              <a:rPr lang="en-US" sz="2400" dirty="0"/>
              <a:t>, cesium fluoride 	Ca</a:t>
            </a:r>
            <a:r>
              <a:rPr lang="en-US" sz="2400" baseline="-25000" dirty="0"/>
              <a:t>3</a:t>
            </a:r>
            <a:r>
              <a:rPr lang="en-US" sz="2400" dirty="0"/>
              <a:t>P</a:t>
            </a:r>
            <a:r>
              <a:rPr lang="en-US" sz="2400" baseline="-25000" dirty="0"/>
              <a:t>2</a:t>
            </a:r>
            <a:r>
              <a:rPr lang="en-US" sz="2400" dirty="0"/>
              <a:t>, calcium </a:t>
            </a:r>
            <a:r>
              <a:rPr lang="en-US" sz="2400" dirty="0" smtClean="0"/>
              <a:t>phosphide</a:t>
            </a:r>
          </a:p>
          <a:p>
            <a:endParaRPr lang="en-US" sz="2400" dirty="0"/>
          </a:p>
          <a:p>
            <a:r>
              <a:rPr lang="en-US" sz="2400" dirty="0" err="1"/>
              <a:t>LiCl</a:t>
            </a:r>
            <a:r>
              <a:rPr lang="en-US" sz="2400" dirty="0"/>
              <a:t>, lithium chloride 	Al</a:t>
            </a:r>
            <a:r>
              <a:rPr lang="en-US" sz="2400" baseline="-25000" dirty="0"/>
              <a:t>4</a:t>
            </a:r>
            <a:r>
              <a:rPr lang="en-US" sz="2400" dirty="0"/>
              <a:t>C</a:t>
            </a:r>
            <a:r>
              <a:rPr lang="en-US" sz="2400" baseline="-25000" dirty="0"/>
              <a:t>3</a:t>
            </a:r>
            <a:r>
              <a:rPr lang="en-US" sz="2400" dirty="0"/>
              <a:t>, aluminum carbide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77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69" y="1196685"/>
            <a:ext cx="6690797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Names of some ionic compounds containing polyatomic ions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3470" y="2139391"/>
            <a:ext cx="847543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KC</a:t>
            </a:r>
            <a:r>
              <a:rPr lang="en-US" sz="2400" baseline="-25000" dirty="0"/>
              <a:t>2</a:t>
            </a:r>
            <a:r>
              <a:rPr lang="en-US" sz="2400" dirty="0"/>
              <a:t>H</a:t>
            </a:r>
            <a:r>
              <a:rPr lang="en-US" sz="2400" baseline="-25000" dirty="0"/>
              <a:t>3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, potassium acetate </a:t>
            </a:r>
            <a:endParaRPr lang="en-US" sz="2400" dirty="0" smtClean="0"/>
          </a:p>
          <a:p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 smtClean="0"/>
              <a:t>NH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Cl</a:t>
            </a:r>
            <a:r>
              <a:rPr lang="en-US" sz="2400" dirty="0"/>
              <a:t>, ammonium </a:t>
            </a:r>
            <a:r>
              <a:rPr lang="en-US" sz="2400" dirty="0" smtClean="0"/>
              <a:t>chloride</a:t>
            </a:r>
          </a:p>
          <a:p>
            <a:endParaRPr lang="en-US" sz="2400" dirty="0"/>
          </a:p>
          <a:p>
            <a:r>
              <a:rPr lang="en-US" sz="2400" dirty="0"/>
              <a:t>NaHCO</a:t>
            </a:r>
            <a:r>
              <a:rPr lang="en-US" sz="2400" baseline="-25000" dirty="0"/>
              <a:t>3</a:t>
            </a:r>
            <a:r>
              <a:rPr lang="en-US" sz="2400" dirty="0"/>
              <a:t>, sodium bicarbonate </a:t>
            </a:r>
            <a:endParaRPr lang="en-US" sz="2400" dirty="0" smtClean="0"/>
          </a:p>
          <a:p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 smtClean="0"/>
              <a:t>CaSO</a:t>
            </a:r>
            <a:r>
              <a:rPr lang="en-US" sz="2400" baseline="-25000" dirty="0" smtClean="0"/>
              <a:t>4</a:t>
            </a:r>
            <a:r>
              <a:rPr lang="en-US" sz="2400" dirty="0"/>
              <a:t>, calcium </a:t>
            </a:r>
            <a:r>
              <a:rPr lang="en-US" sz="2400" dirty="0" smtClean="0"/>
              <a:t>sulfate</a:t>
            </a:r>
          </a:p>
          <a:p>
            <a:endParaRPr lang="en-US" sz="2400" dirty="0"/>
          </a:p>
          <a:p>
            <a:r>
              <a:rPr lang="en-US" sz="2400" dirty="0"/>
              <a:t>Al</a:t>
            </a:r>
            <a:r>
              <a:rPr lang="en-US" sz="2400" baseline="-25000" dirty="0"/>
              <a:t>2</a:t>
            </a:r>
            <a:r>
              <a:rPr lang="en-US" sz="2400" dirty="0"/>
              <a:t>(CO</a:t>
            </a:r>
            <a:r>
              <a:rPr lang="en-US" sz="2400" baseline="-25000" dirty="0"/>
              <a:t>3</a:t>
            </a:r>
            <a:r>
              <a:rPr lang="en-US" sz="2400" dirty="0"/>
              <a:t>)</a:t>
            </a:r>
            <a:r>
              <a:rPr lang="en-US" sz="2400" baseline="-25000" dirty="0"/>
              <a:t>3</a:t>
            </a:r>
            <a:r>
              <a:rPr lang="en-US" sz="2400" dirty="0"/>
              <a:t>, aluminum carbonate </a:t>
            </a:r>
            <a:endParaRPr lang="en-US" sz="2400" dirty="0" smtClean="0"/>
          </a:p>
          <a:p>
            <a:r>
              <a:rPr lang="en-US" sz="2400" dirty="0"/>
              <a:t>	</a:t>
            </a:r>
            <a:endParaRPr lang="en-US" sz="2400" dirty="0" smtClean="0"/>
          </a:p>
          <a:p>
            <a:r>
              <a:rPr lang="en-US" sz="2400" dirty="0" smtClean="0"/>
              <a:t>Mg</a:t>
            </a:r>
            <a:r>
              <a:rPr lang="en-US" sz="2400" baseline="-25000" dirty="0" smtClean="0"/>
              <a:t>3</a:t>
            </a:r>
            <a:r>
              <a:rPr lang="en-US" sz="2400" dirty="0"/>
              <a:t>(PO</a:t>
            </a:r>
            <a:r>
              <a:rPr lang="en-US" sz="2400" baseline="-25000" dirty="0"/>
              <a:t>4</a:t>
            </a:r>
            <a:r>
              <a:rPr lang="en-US" sz="2400" dirty="0"/>
              <a:t>)</a:t>
            </a:r>
            <a:r>
              <a:rPr lang="en-US" sz="2400" baseline="-25000" dirty="0"/>
              <a:t>2</a:t>
            </a:r>
            <a:r>
              <a:rPr lang="en-US" sz="2400" dirty="0"/>
              <a:t>, magnesium phosphate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78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69" y="1207884"/>
            <a:ext cx="6690797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ionic compounds containing a metal ion with a variable charge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058" y="2151845"/>
            <a:ext cx="82930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Most of the transition metals can form two or more </a:t>
            </a:r>
            <a:r>
              <a:rPr lang="en-US" sz="2400" dirty="0" err="1" smtClean="0"/>
              <a:t>cations</a:t>
            </a:r>
            <a:r>
              <a:rPr lang="en-US" sz="2400" dirty="0" smtClean="0"/>
              <a:t> with different charges.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charge of the metal ion is specified by a Roman numeral in parentheses after the name of the metal.</a:t>
            </a:r>
          </a:p>
        </p:txBody>
      </p:sp>
      <p:sp>
        <p:nvSpPr>
          <p:cNvPr id="2" name="Rectangle 1"/>
          <p:cNvSpPr/>
          <p:nvPr/>
        </p:nvSpPr>
        <p:spPr>
          <a:xfrm>
            <a:off x="336186" y="4367577"/>
            <a:ext cx="86412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Transition Metal Ionic Compound 	</a:t>
            </a:r>
            <a:r>
              <a:rPr lang="en-US" sz="2400" b="1" dirty="0" smtClean="0"/>
              <a:t>Name</a:t>
            </a:r>
            <a:endParaRPr lang="en-US" sz="2400" b="1" dirty="0"/>
          </a:p>
          <a:p>
            <a:r>
              <a:rPr lang="en-US" sz="2400" dirty="0"/>
              <a:t>FeCl</a:t>
            </a:r>
            <a:r>
              <a:rPr lang="en-US" sz="2400" baseline="-25000" dirty="0"/>
              <a:t>3</a:t>
            </a:r>
            <a:r>
              <a:rPr lang="en-US" sz="2400" dirty="0"/>
              <a:t> </a:t>
            </a:r>
            <a:r>
              <a:rPr lang="en-US" sz="2400" dirty="0" smtClean="0"/>
              <a:t>			</a:t>
            </a:r>
            <a:r>
              <a:rPr lang="en-US" sz="2400" dirty="0"/>
              <a:t>	</a:t>
            </a:r>
            <a:r>
              <a:rPr lang="en-US" sz="2400" dirty="0" smtClean="0"/>
              <a:t>		iron</a:t>
            </a:r>
            <a:r>
              <a:rPr lang="en-US" sz="2400" dirty="0"/>
              <a:t>(III) </a:t>
            </a:r>
            <a:r>
              <a:rPr lang="en-US" sz="2400" dirty="0" smtClean="0"/>
              <a:t>chloride</a:t>
            </a:r>
            <a:endParaRPr lang="en-US" sz="2400" dirty="0"/>
          </a:p>
          <a:p>
            <a:r>
              <a:rPr lang="en-US" sz="2400" dirty="0"/>
              <a:t>Hg</a:t>
            </a:r>
            <a:r>
              <a:rPr lang="en-US" sz="2400" baseline="-25000" dirty="0"/>
              <a:t>2</a:t>
            </a:r>
            <a:r>
              <a:rPr lang="en-US" sz="2400" dirty="0"/>
              <a:t>O 	</a:t>
            </a:r>
            <a:r>
              <a:rPr lang="en-US" sz="2400" dirty="0" smtClean="0"/>
              <a:t>					mercury</a:t>
            </a:r>
            <a:r>
              <a:rPr lang="en-US" sz="2400" dirty="0"/>
              <a:t>(I) </a:t>
            </a:r>
            <a:r>
              <a:rPr lang="en-US" sz="2400" dirty="0" smtClean="0"/>
              <a:t>oxide</a:t>
            </a:r>
            <a:endParaRPr lang="en-US" sz="2400" dirty="0"/>
          </a:p>
          <a:p>
            <a:r>
              <a:rPr lang="en-US" sz="2400" dirty="0" err="1"/>
              <a:t>HgO</a:t>
            </a:r>
            <a:r>
              <a:rPr lang="en-US" sz="2400" dirty="0"/>
              <a:t> 	</a:t>
            </a:r>
            <a:r>
              <a:rPr lang="en-US" sz="2400" dirty="0" smtClean="0"/>
              <a:t>					mercury</a:t>
            </a:r>
            <a:r>
              <a:rPr lang="en-US" sz="2400" dirty="0"/>
              <a:t>(II) </a:t>
            </a:r>
            <a:r>
              <a:rPr lang="en-US" sz="2400" dirty="0" smtClean="0"/>
              <a:t>oxide</a:t>
            </a:r>
            <a:endParaRPr lang="en-US" sz="2400" dirty="0"/>
          </a:p>
          <a:p>
            <a:r>
              <a:rPr lang="en-US" sz="2400" dirty="0"/>
              <a:t>Cu</a:t>
            </a:r>
            <a:r>
              <a:rPr lang="en-US" sz="2400" baseline="-25000" dirty="0"/>
              <a:t>3</a:t>
            </a:r>
            <a:r>
              <a:rPr lang="en-US" sz="2400" dirty="0"/>
              <a:t>(PO</a:t>
            </a:r>
            <a:r>
              <a:rPr lang="en-US" sz="2400" baseline="-25000" dirty="0"/>
              <a:t>4</a:t>
            </a:r>
            <a:r>
              <a:rPr lang="en-US" sz="2400" dirty="0"/>
              <a:t>)</a:t>
            </a:r>
            <a:r>
              <a:rPr lang="en-US" sz="2400" baseline="-25000" dirty="0"/>
              <a:t>2</a:t>
            </a:r>
            <a:r>
              <a:rPr lang="en-US" sz="2400" dirty="0"/>
              <a:t> 	</a:t>
            </a:r>
            <a:r>
              <a:rPr lang="en-US" sz="2400" dirty="0" smtClean="0"/>
              <a:t>				copper</a:t>
            </a:r>
            <a:r>
              <a:rPr lang="en-US" sz="2400" dirty="0"/>
              <a:t>(II) phosphate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1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88892"/>
            <a:ext cx="6553200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Law of conservation of matter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463174" y="1737658"/>
            <a:ext cx="8277411" cy="5658215"/>
          </a:xfrm>
        </p:spPr>
        <p:txBody>
          <a:bodyPr>
            <a:normAutofit/>
          </a:bodyPr>
          <a:lstStyle/>
          <a:p>
            <a:pPr>
              <a:buClrTx/>
              <a:buFont typeface="Arial"/>
              <a:buChar char="•"/>
            </a:pPr>
            <a:r>
              <a:rPr lang="en-US" sz="2400" dirty="0" smtClean="0"/>
              <a:t> Dalton’s atomic theory provides a microscopic explanation of the many macroscopic properties of matter that you’ve learned about.</a:t>
            </a:r>
          </a:p>
          <a:p>
            <a:pPr>
              <a:buClrTx/>
              <a:buFont typeface="Arial"/>
              <a:buChar char="•"/>
            </a:pPr>
            <a:endParaRPr lang="en-US" sz="2400" dirty="0" smtClean="0">
              <a:latin typeface="Arial" pitchFamily="-110" charset="0"/>
            </a:endParaRPr>
          </a:p>
          <a:p>
            <a:pPr>
              <a:buClrTx/>
              <a:buFont typeface="Arial"/>
              <a:buChar char="•"/>
            </a:pPr>
            <a:r>
              <a:rPr lang="en-US" sz="2400" dirty="0" smtClean="0">
                <a:latin typeface="Arial" pitchFamily="-110" charset="0"/>
              </a:rPr>
              <a:t> If</a:t>
            </a:r>
            <a:r>
              <a:rPr lang="en-US" sz="2400" dirty="0" smtClean="0"/>
              <a:t> atoms are neither created nor destroyed during a chemical change, then the total mass of matter present when matter changes from one type to another will remain constant </a:t>
            </a:r>
            <a:r>
              <a:rPr lang="en-US" sz="2400" b="1" i="1" dirty="0" smtClean="0">
                <a:solidFill>
                  <a:srgbClr val="000090"/>
                </a:solidFill>
              </a:rPr>
              <a:t>(the law of conservation of matter).</a:t>
            </a:r>
            <a:endParaRPr lang="en-US" sz="2400" b="1" i="1" dirty="0" smtClean="0">
              <a:solidFill>
                <a:srgbClr val="000090"/>
              </a:solidFill>
              <a:latin typeface="Arial" pitchFamily="-110" charset="0"/>
            </a:endParaRPr>
          </a:p>
          <a:p>
            <a:pPr marL="0" indent="0" eaLnBrk="1" hangingPunct="1">
              <a:buClrTx/>
              <a:buFont typeface="Arial"/>
              <a:buChar char="•"/>
            </a:pPr>
            <a:endParaRPr lang="en-US" sz="2400" dirty="0">
              <a:solidFill>
                <a:schemeClr val="tx1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70" y="702345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binary molecular (covalent)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06117" y="1536999"/>
            <a:ext cx="8161500" cy="4948455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Molecular compounds are name using a different set of rules.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Covalent bonding allows for significant variation in the ratios of the atoms in a molecule. 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 names for molecular compounds must explicitly identify these ratios.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1501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70" y="702345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binary molecular (covalent)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06117" y="1536999"/>
            <a:ext cx="8161500" cy="4948455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/>
              <a:buChar char="•"/>
            </a:pPr>
            <a:r>
              <a:rPr lang="en-US" sz="2400" dirty="0"/>
              <a:t>The name of the more metallic element (the one farther to the left and/or bottom of the periodic table) is </a:t>
            </a:r>
            <a:r>
              <a:rPr lang="en-US" sz="2400" dirty="0" smtClean="0"/>
              <a:t>named first.</a:t>
            </a:r>
          </a:p>
          <a:p>
            <a:pPr>
              <a:buClrTx/>
            </a:pPr>
            <a:endParaRPr lang="en-US" sz="2400" dirty="0" smtClean="0"/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/>
              <a:t>F</a:t>
            </a:r>
            <a:r>
              <a:rPr lang="en-US" sz="2400" dirty="0" smtClean="0"/>
              <a:t>ollowed </a:t>
            </a:r>
            <a:r>
              <a:rPr lang="en-US" sz="2400" dirty="0"/>
              <a:t>by the name of the more nonmetallic element (the one farther to the right and/or top) with its ending changed to the suffix –</a:t>
            </a:r>
            <a:r>
              <a:rPr lang="en-US" sz="2400" i="1" dirty="0"/>
              <a:t>ide</a:t>
            </a:r>
            <a:r>
              <a:rPr lang="en-US" sz="2400" dirty="0" smtClean="0"/>
              <a:t>.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/>
              <a:t>The numbers of atoms of each element are designated by </a:t>
            </a:r>
            <a:r>
              <a:rPr lang="en-US" sz="2400" dirty="0" smtClean="0"/>
              <a:t>Greek prefixes.</a:t>
            </a:r>
          </a:p>
          <a:p>
            <a:pPr marL="800100" lvl="1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038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5905" y="471441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Nomenclature prefixes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03210" y="1652801"/>
            <a:ext cx="719691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Number 	</a:t>
            </a:r>
            <a:r>
              <a:rPr lang="en-US" sz="2400" b="1" dirty="0" smtClean="0"/>
              <a:t>		Prefix </a:t>
            </a:r>
            <a:r>
              <a:rPr lang="en-US" sz="2400" dirty="0"/>
              <a:t>		</a:t>
            </a:r>
            <a:endParaRPr lang="en-US" sz="2400" dirty="0" smtClean="0"/>
          </a:p>
          <a:p>
            <a:r>
              <a:rPr lang="en-US" sz="2400" dirty="0" smtClean="0"/>
              <a:t>1 </a:t>
            </a:r>
            <a:r>
              <a:rPr lang="en-US" sz="2400" dirty="0"/>
              <a:t>(sometimes omitted) 	</a:t>
            </a:r>
            <a:r>
              <a:rPr lang="en-US" sz="2400" dirty="0" smtClean="0"/>
              <a:t>mono</a:t>
            </a:r>
            <a:r>
              <a:rPr lang="en-US" sz="2400" dirty="0"/>
              <a:t>- 		</a:t>
            </a:r>
            <a:endParaRPr lang="en-US" sz="2400" dirty="0" smtClean="0"/>
          </a:p>
          <a:p>
            <a:pPr marL="457200" indent="-457200">
              <a:buAutoNum type="arabicPlain" startAt="2"/>
            </a:pPr>
            <a:r>
              <a:rPr lang="en-US" sz="2400" dirty="0" smtClean="0"/>
              <a:t>  				di</a:t>
            </a:r>
            <a:r>
              <a:rPr lang="en-US" sz="2400" dirty="0"/>
              <a:t>- 	</a:t>
            </a:r>
            <a:endParaRPr lang="en-US" sz="2400" dirty="0" smtClean="0"/>
          </a:p>
          <a:p>
            <a:pPr marL="457200" indent="-457200">
              <a:buAutoNum type="arabicPlain" startAt="2"/>
            </a:pPr>
            <a:r>
              <a:rPr lang="en-US" sz="2400" dirty="0" smtClean="0"/>
              <a:t>   				tri</a:t>
            </a:r>
            <a:r>
              <a:rPr lang="en-US" sz="2400" dirty="0"/>
              <a:t>- 	</a:t>
            </a:r>
            <a:endParaRPr lang="en-US" sz="2400" dirty="0" smtClean="0"/>
          </a:p>
          <a:p>
            <a:pPr marL="457200" indent="-457200">
              <a:buAutoNum type="arabicPlain" startAt="2"/>
            </a:pPr>
            <a:r>
              <a:rPr lang="en-US" sz="2400" dirty="0" smtClean="0"/>
              <a:t>  				tetra</a:t>
            </a:r>
            <a:r>
              <a:rPr lang="en-US" sz="2400" dirty="0"/>
              <a:t>- 	</a:t>
            </a:r>
          </a:p>
          <a:p>
            <a:pPr marL="457200" indent="-457200">
              <a:buAutoNum type="arabicPlain" startAt="5"/>
            </a:pPr>
            <a:r>
              <a:rPr lang="en-US" sz="2400" dirty="0" smtClean="0"/>
              <a:t>  				</a:t>
            </a:r>
            <a:r>
              <a:rPr lang="en-US" sz="2400" dirty="0" err="1" smtClean="0"/>
              <a:t>penta</a:t>
            </a:r>
            <a:r>
              <a:rPr lang="en-US" sz="2400" dirty="0"/>
              <a:t>- 	</a:t>
            </a:r>
            <a:endParaRPr lang="en-US" sz="2400" dirty="0" smtClean="0"/>
          </a:p>
          <a:p>
            <a:pPr marL="457200" indent="-457200">
              <a:buAutoNum type="arabicPlain" startAt="5"/>
            </a:pPr>
            <a:r>
              <a:rPr lang="en-US" sz="2400" dirty="0" smtClean="0"/>
              <a:t>  				</a:t>
            </a:r>
            <a:r>
              <a:rPr lang="en-US" sz="2400" dirty="0" err="1" smtClean="0"/>
              <a:t>hexa</a:t>
            </a:r>
            <a:r>
              <a:rPr lang="en-US" sz="2400" dirty="0" smtClean="0"/>
              <a:t>-</a:t>
            </a:r>
          </a:p>
          <a:p>
            <a:pPr marL="457200" indent="-457200">
              <a:buFontTx/>
              <a:buAutoNum type="arabicPlain" startAt="5"/>
            </a:pPr>
            <a:r>
              <a:rPr lang="en-US" sz="2400" dirty="0" smtClean="0"/>
              <a:t>  				</a:t>
            </a:r>
            <a:r>
              <a:rPr lang="en-US" sz="2400" dirty="0" err="1" smtClean="0"/>
              <a:t>hepta</a:t>
            </a:r>
            <a:r>
              <a:rPr lang="en-US" sz="2400" dirty="0" smtClean="0"/>
              <a:t>-</a:t>
            </a:r>
          </a:p>
          <a:p>
            <a:pPr marL="457200" indent="-457200">
              <a:buFontTx/>
              <a:buAutoNum type="arabicPlain" startAt="5"/>
            </a:pPr>
            <a:r>
              <a:rPr lang="en-US" sz="2400" dirty="0" smtClean="0"/>
              <a:t>  				</a:t>
            </a:r>
            <a:r>
              <a:rPr lang="en-US" sz="2400" dirty="0" err="1" smtClean="0"/>
              <a:t>octa</a:t>
            </a:r>
            <a:r>
              <a:rPr lang="en-US" sz="2400" dirty="0" smtClean="0"/>
              <a:t>-</a:t>
            </a:r>
          </a:p>
          <a:p>
            <a:pPr marL="457200" indent="-457200">
              <a:buFontTx/>
              <a:buAutoNum type="arabicPlain" startAt="5"/>
            </a:pPr>
            <a:r>
              <a:rPr lang="en-US" sz="2400" dirty="0" smtClean="0"/>
              <a:t>   				</a:t>
            </a:r>
            <a:r>
              <a:rPr lang="en-US" sz="2400" dirty="0" err="1" smtClean="0"/>
              <a:t>nona</a:t>
            </a:r>
            <a:r>
              <a:rPr lang="en-US" sz="2400" dirty="0" smtClean="0"/>
              <a:t>-</a:t>
            </a:r>
          </a:p>
          <a:p>
            <a:r>
              <a:rPr lang="en-US" sz="2400" dirty="0" smtClean="0"/>
              <a:t>10    				</a:t>
            </a:r>
            <a:r>
              <a:rPr lang="en-US" sz="2400" dirty="0" err="1" smtClean="0"/>
              <a:t>deca</a:t>
            </a:r>
            <a:r>
              <a:rPr lang="en-US" sz="2400" dirty="0"/>
              <a:t>-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292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735905" y="471441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Nomenclature prefixes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9698" y="1689808"/>
            <a:ext cx="7620000" cy="4373563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/>
              <a:t>When </a:t>
            </a:r>
            <a:r>
              <a:rPr lang="en-US" sz="2400" dirty="0"/>
              <a:t>only one atom of the first element is present, the prefix </a:t>
            </a:r>
            <a:r>
              <a:rPr lang="en-US" sz="2400" i="1" dirty="0"/>
              <a:t>mono</a:t>
            </a:r>
            <a:r>
              <a:rPr lang="en-US" sz="2400" dirty="0"/>
              <a:t>- is usually </a:t>
            </a:r>
            <a:r>
              <a:rPr lang="en-US" sz="2400" dirty="0" smtClean="0"/>
              <a:t>not used. 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/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/>
              <a:t>When two vowels are adjacent, the </a:t>
            </a:r>
            <a:r>
              <a:rPr lang="en-US" sz="2400" i="1" dirty="0"/>
              <a:t>a</a:t>
            </a:r>
            <a:r>
              <a:rPr lang="en-US" sz="2400" dirty="0"/>
              <a:t> in the Greek prefix is usually dropped.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712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71761" y="725441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Names of some binary molecular compounds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8056" y="1596319"/>
            <a:ext cx="8338465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Compound 	</a:t>
            </a:r>
            <a:r>
              <a:rPr lang="en-US" sz="2400" b="1" dirty="0" smtClean="0"/>
              <a:t>		Name </a:t>
            </a:r>
            <a:r>
              <a:rPr lang="en-US" sz="2400" b="1" dirty="0"/>
              <a:t>		</a:t>
            </a:r>
            <a:endParaRPr lang="en-US" sz="2400" b="1" dirty="0" smtClean="0"/>
          </a:p>
          <a:p>
            <a:r>
              <a:rPr lang="en-US" sz="2400" dirty="0" smtClean="0"/>
              <a:t>SO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	</a:t>
            </a:r>
            <a:r>
              <a:rPr lang="en-US" sz="2400" dirty="0" smtClean="0"/>
              <a:t>		sulfur </a:t>
            </a:r>
            <a:r>
              <a:rPr lang="en-US" sz="2400" dirty="0"/>
              <a:t>dioxide 	</a:t>
            </a:r>
            <a:endParaRPr lang="en-US" sz="2400" dirty="0" smtClean="0"/>
          </a:p>
          <a:p>
            <a:r>
              <a:rPr lang="en-US" sz="2400" dirty="0" smtClean="0"/>
              <a:t>BCl</a:t>
            </a:r>
            <a:r>
              <a:rPr lang="en-US" sz="2400" baseline="-25000" dirty="0" smtClean="0"/>
              <a:t>3</a:t>
            </a:r>
            <a:r>
              <a:rPr lang="en-US" sz="2400" dirty="0" smtClean="0"/>
              <a:t> </a:t>
            </a:r>
            <a:r>
              <a:rPr lang="en-US" sz="2400" dirty="0"/>
              <a:t>	</a:t>
            </a:r>
            <a:r>
              <a:rPr lang="en-US" sz="2400" dirty="0" smtClean="0"/>
              <a:t>		boron </a:t>
            </a:r>
            <a:r>
              <a:rPr lang="en-US" sz="2400" dirty="0" err="1"/>
              <a:t>trichloride</a:t>
            </a:r>
            <a:endParaRPr lang="en-US" sz="2400" dirty="0"/>
          </a:p>
          <a:p>
            <a:r>
              <a:rPr lang="en-US" sz="2400" dirty="0"/>
              <a:t>SO</a:t>
            </a:r>
            <a:r>
              <a:rPr lang="en-US" sz="2400" baseline="-25000" dirty="0"/>
              <a:t>3</a:t>
            </a:r>
            <a:r>
              <a:rPr lang="en-US" sz="2400" dirty="0"/>
              <a:t> 	</a:t>
            </a:r>
            <a:r>
              <a:rPr lang="en-US" sz="2400" dirty="0" smtClean="0"/>
              <a:t>		sulfur </a:t>
            </a:r>
            <a:r>
              <a:rPr lang="en-US" sz="2400" dirty="0"/>
              <a:t>trioxide 	</a:t>
            </a:r>
            <a:endParaRPr lang="en-US" sz="2400" dirty="0" smtClean="0"/>
          </a:p>
          <a:p>
            <a:r>
              <a:rPr lang="en-US" sz="2400" dirty="0" smtClean="0"/>
              <a:t>SF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 </a:t>
            </a:r>
            <a:r>
              <a:rPr lang="en-US" sz="2400" dirty="0"/>
              <a:t>	</a:t>
            </a:r>
            <a:r>
              <a:rPr lang="en-US" sz="2400" dirty="0" smtClean="0"/>
              <a:t>		sulfur </a:t>
            </a:r>
            <a:r>
              <a:rPr lang="en-US" sz="2400" dirty="0"/>
              <a:t>hexafluoride</a:t>
            </a:r>
          </a:p>
          <a:p>
            <a:r>
              <a:rPr lang="en-US" sz="2400" dirty="0"/>
              <a:t>NO</a:t>
            </a:r>
            <a:r>
              <a:rPr lang="en-US" sz="2400" baseline="-25000" dirty="0"/>
              <a:t>2</a:t>
            </a:r>
            <a:r>
              <a:rPr lang="en-US" sz="2400" dirty="0"/>
              <a:t> 	</a:t>
            </a:r>
            <a:r>
              <a:rPr lang="en-US" sz="2400" dirty="0" smtClean="0"/>
              <a:t>		nitrogen </a:t>
            </a:r>
            <a:r>
              <a:rPr lang="en-US" sz="2400" dirty="0"/>
              <a:t>dioxide 	</a:t>
            </a:r>
            <a:endParaRPr lang="en-US" sz="2400" dirty="0" smtClean="0"/>
          </a:p>
          <a:p>
            <a:r>
              <a:rPr lang="en-US" sz="2400" dirty="0" smtClean="0"/>
              <a:t>PF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 </a:t>
            </a:r>
            <a:r>
              <a:rPr lang="en-US" sz="2400" dirty="0"/>
              <a:t>	</a:t>
            </a:r>
            <a:r>
              <a:rPr lang="en-US" sz="2400" dirty="0" smtClean="0"/>
              <a:t>		phosphorus </a:t>
            </a:r>
            <a:r>
              <a:rPr lang="en-US" sz="2400" dirty="0" err="1"/>
              <a:t>pentafluoride</a:t>
            </a:r>
            <a:endParaRPr lang="en-US" sz="2400" dirty="0"/>
          </a:p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4</a:t>
            </a:r>
            <a:r>
              <a:rPr lang="en-US" sz="2400" dirty="0"/>
              <a:t> 	</a:t>
            </a:r>
            <a:r>
              <a:rPr lang="en-US" sz="2400" dirty="0" smtClean="0"/>
              <a:t>		</a:t>
            </a:r>
            <a:r>
              <a:rPr lang="en-US" sz="2400" dirty="0" err="1" smtClean="0"/>
              <a:t>dinitrogen</a:t>
            </a:r>
            <a:r>
              <a:rPr lang="en-US" sz="2400" dirty="0" smtClean="0"/>
              <a:t> </a:t>
            </a:r>
            <a:r>
              <a:rPr lang="en-US" sz="2400" dirty="0"/>
              <a:t>tetroxide 	</a:t>
            </a:r>
            <a:endParaRPr lang="en-US" sz="2400" dirty="0" smtClean="0"/>
          </a:p>
          <a:p>
            <a:r>
              <a:rPr lang="en-US" sz="2400" dirty="0" smtClean="0"/>
              <a:t>P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10</a:t>
            </a:r>
            <a:r>
              <a:rPr lang="en-US" sz="2400" dirty="0" smtClean="0"/>
              <a:t> </a:t>
            </a: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dirty="0" err="1" smtClean="0"/>
              <a:t>tetraphosphorus</a:t>
            </a:r>
            <a:r>
              <a:rPr lang="en-US" sz="2400" dirty="0" smtClean="0"/>
              <a:t> </a:t>
            </a:r>
            <a:r>
              <a:rPr lang="en-US" sz="2400" dirty="0" err="1"/>
              <a:t>decaoxide</a:t>
            </a:r>
            <a:endParaRPr lang="en-US" sz="2400" dirty="0"/>
          </a:p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5</a:t>
            </a:r>
            <a:r>
              <a:rPr lang="en-US" sz="2400" dirty="0"/>
              <a:t> 	</a:t>
            </a:r>
            <a:r>
              <a:rPr lang="en-US" sz="2400" dirty="0" smtClean="0"/>
              <a:t>		</a:t>
            </a:r>
            <a:r>
              <a:rPr lang="en-US" sz="2400" dirty="0" err="1" smtClean="0"/>
              <a:t>dinitrogen</a:t>
            </a:r>
            <a:r>
              <a:rPr lang="en-US" sz="2400" dirty="0" smtClean="0"/>
              <a:t> </a:t>
            </a:r>
            <a:r>
              <a:rPr lang="en-US" sz="2400" dirty="0" err="1"/>
              <a:t>pentoxide</a:t>
            </a:r>
            <a:r>
              <a:rPr lang="en-US" sz="2400" dirty="0"/>
              <a:t> 	</a:t>
            </a:r>
            <a:endParaRPr lang="en-US" sz="2400" dirty="0" smtClean="0"/>
          </a:p>
          <a:p>
            <a:r>
              <a:rPr lang="en-US" sz="2400" dirty="0" smtClean="0"/>
              <a:t>IF</a:t>
            </a:r>
            <a:r>
              <a:rPr lang="en-US" sz="2400" baseline="-25000" dirty="0" smtClean="0"/>
              <a:t>7</a:t>
            </a:r>
            <a:r>
              <a:rPr lang="en-US" sz="2400" dirty="0" smtClean="0"/>
              <a:t> </a:t>
            </a:r>
            <a:r>
              <a:rPr lang="en-US" sz="2400" dirty="0"/>
              <a:t>	</a:t>
            </a:r>
            <a:r>
              <a:rPr lang="en-US" sz="2400" dirty="0" smtClean="0"/>
              <a:t>		iodine </a:t>
            </a:r>
            <a:r>
              <a:rPr lang="en-US" sz="2400" dirty="0" err="1"/>
              <a:t>heptafluoride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619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70" y="702345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acids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06117" y="1536999"/>
            <a:ext cx="8161500" cy="4948455"/>
          </a:xfrm>
        </p:spPr>
        <p:txBody>
          <a:bodyPr>
            <a:normAutofit/>
          </a:bodyPr>
          <a:lstStyle/>
          <a:p>
            <a:pPr marL="342900" indent="-342900">
              <a:buClrTx/>
              <a:buFont typeface="Arial"/>
              <a:buChar char="•"/>
            </a:pPr>
            <a:r>
              <a:rPr lang="en-US" sz="2400" dirty="0"/>
              <a:t>Some compounds containing hydrogen are members of an important class of substances known as acids</a:t>
            </a:r>
            <a:r>
              <a:rPr lang="en-US" sz="2400" dirty="0" smtClean="0"/>
              <a:t>.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/>
              <a:t>Many </a:t>
            </a:r>
            <a:r>
              <a:rPr lang="en-US" sz="2400" dirty="0"/>
              <a:t>acids release hydrogen ions, H</a:t>
            </a:r>
            <a:r>
              <a:rPr lang="en-US" sz="2400" baseline="30000" dirty="0"/>
              <a:t>+</a:t>
            </a:r>
            <a:r>
              <a:rPr lang="en-US" sz="2400" dirty="0"/>
              <a:t>, when dissolved in water. </a:t>
            </a:r>
            <a:endParaRPr lang="en-US" sz="2400" dirty="0" smtClean="0"/>
          </a:p>
          <a:p>
            <a:pPr marL="342900" indent="-342900">
              <a:buClrTx/>
              <a:buFont typeface="Arial"/>
              <a:buChar char="•"/>
            </a:pPr>
            <a:endParaRPr lang="en-US" sz="2400" dirty="0"/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 smtClean="0"/>
              <a:t>A mixture of an acid with water is given a special name to denote this property. 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7176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70" y="702345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binary acids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06117" y="1487191"/>
            <a:ext cx="8161500" cy="494845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1) The </a:t>
            </a:r>
            <a:r>
              <a:rPr lang="en-US" sz="2400" dirty="0"/>
              <a:t>word “hydrogen” is changed to the prefix </a:t>
            </a:r>
            <a:r>
              <a:rPr lang="en-US" sz="2400" i="1" dirty="0"/>
              <a:t>hydro-</a:t>
            </a:r>
            <a:endParaRPr lang="en-US" sz="2400" dirty="0"/>
          </a:p>
          <a:p>
            <a:r>
              <a:rPr lang="en-US" sz="2400" dirty="0" smtClean="0"/>
              <a:t>2) The </a:t>
            </a:r>
            <a:r>
              <a:rPr lang="en-US" sz="2400" dirty="0"/>
              <a:t>other nonmetallic element name is modified by adding the suffix </a:t>
            </a:r>
            <a:r>
              <a:rPr lang="mr-IN" sz="2400" dirty="0" smtClean="0"/>
              <a:t>–</a:t>
            </a:r>
            <a:r>
              <a:rPr lang="en-US" sz="2400" i="1" dirty="0" err="1" smtClean="0"/>
              <a:t>ic</a:t>
            </a:r>
            <a:endParaRPr lang="en-US" sz="2400" dirty="0"/>
          </a:p>
          <a:p>
            <a:r>
              <a:rPr lang="en-US" sz="2400" dirty="0" smtClean="0"/>
              <a:t>3) The </a:t>
            </a:r>
            <a:r>
              <a:rPr lang="en-US" sz="2400" dirty="0"/>
              <a:t>word “acid” is added as a second word 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4443" y="3663370"/>
            <a:ext cx="868301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Names of Some Simple Acids</a:t>
            </a:r>
          </a:p>
          <a:p>
            <a:r>
              <a:rPr lang="en-US" sz="2400" b="1" dirty="0"/>
              <a:t>Name of Gas 	</a:t>
            </a:r>
            <a:r>
              <a:rPr lang="en-US" sz="2400" b="1" dirty="0" smtClean="0"/>
              <a:t>		Name </a:t>
            </a:r>
            <a:r>
              <a:rPr lang="en-US" sz="2400" b="1" dirty="0"/>
              <a:t>of Acid</a:t>
            </a:r>
          </a:p>
          <a:p>
            <a:r>
              <a:rPr lang="en-US" sz="2400" dirty="0"/>
              <a:t>HF(g), hydrogen fluoride 	</a:t>
            </a:r>
            <a:r>
              <a:rPr lang="en-US" sz="2400" dirty="0" smtClean="0"/>
              <a:t>	HF</a:t>
            </a:r>
            <a:r>
              <a:rPr lang="en-US" sz="2400" dirty="0"/>
              <a:t>(</a:t>
            </a:r>
            <a:r>
              <a:rPr lang="en-US" sz="2400" dirty="0" err="1"/>
              <a:t>aq</a:t>
            </a:r>
            <a:r>
              <a:rPr lang="en-US" sz="2400" dirty="0"/>
              <a:t>), hydrofluoric acid</a:t>
            </a:r>
          </a:p>
          <a:p>
            <a:r>
              <a:rPr lang="en-US" sz="2400" dirty="0" err="1"/>
              <a:t>HCl</a:t>
            </a:r>
            <a:r>
              <a:rPr lang="en-US" sz="2400" dirty="0"/>
              <a:t>(g), hydrogen chloride 	</a:t>
            </a:r>
            <a:r>
              <a:rPr lang="en-US" sz="2400" dirty="0" smtClean="0"/>
              <a:t>	</a:t>
            </a:r>
            <a:r>
              <a:rPr lang="en-US" sz="2400" dirty="0" err="1" smtClean="0"/>
              <a:t>HCl</a:t>
            </a:r>
            <a:r>
              <a:rPr lang="en-US" sz="2400" dirty="0"/>
              <a:t>(</a:t>
            </a:r>
            <a:r>
              <a:rPr lang="en-US" sz="2400" dirty="0" err="1"/>
              <a:t>aq</a:t>
            </a:r>
            <a:r>
              <a:rPr lang="en-US" sz="2400" dirty="0"/>
              <a:t>), hydrochloric acid</a:t>
            </a:r>
          </a:p>
          <a:p>
            <a:r>
              <a:rPr lang="en-US" sz="2400" dirty="0" err="1"/>
              <a:t>HBr</a:t>
            </a:r>
            <a:r>
              <a:rPr lang="en-US" sz="2400" dirty="0"/>
              <a:t>(g), hydrogen bromide 	</a:t>
            </a:r>
            <a:r>
              <a:rPr lang="en-US" sz="2400" dirty="0" smtClean="0"/>
              <a:t>	</a:t>
            </a:r>
            <a:r>
              <a:rPr lang="en-US" sz="2400" dirty="0" err="1" smtClean="0"/>
              <a:t>HBr</a:t>
            </a:r>
            <a:r>
              <a:rPr lang="en-US" sz="2400" dirty="0"/>
              <a:t>(</a:t>
            </a:r>
            <a:r>
              <a:rPr lang="en-US" sz="2400" dirty="0" err="1"/>
              <a:t>aq</a:t>
            </a:r>
            <a:r>
              <a:rPr lang="en-US" sz="2400" dirty="0"/>
              <a:t>), </a:t>
            </a:r>
            <a:r>
              <a:rPr lang="en-US" sz="2400" dirty="0" err="1"/>
              <a:t>hydrobromic</a:t>
            </a:r>
            <a:r>
              <a:rPr lang="en-US" sz="2400" dirty="0"/>
              <a:t> acid</a:t>
            </a:r>
          </a:p>
          <a:p>
            <a:r>
              <a:rPr lang="en-US" sz="2400" dirty="0"/>
              <a:t>HI(g), hydrogen iodide 	</a:t>
            </a:r>
            <a:r>
              <a:rPr lang="en-US" sz="2400" dirty="0" smtClean="0"/>
              <a:t>	HI</a:t>
            </a:r>
            <a:r>
              <a:rPr lang="en-US" sz="2400" dirty="0"/>
              <a:t>(</a:t>
            </a:r>
            <a:r>
              <a:rPr lang="en-US" sz="2400" dirty="0" err="1"/>
              <a:t>aq</a:t>
            </a:r>
            <a:r>
              <a:rPr lang="en-US" sz="2400" dirty="0"/>
              <a:t>), </a:t>
            </a:r>
            <a:r>
              <a:rPr lang="en-US" sz="2400" dirty="0" err="1"/>
              <a:t>hydroiodic</a:t>
            </a:r>
            <a:r>
              <a:rPr lang="en-US" sz="2400" dirty="0"/>
              <a:t> acid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S(g), hydrogen sulfide 	</a:t>
            </a:r>
            <a:r>
              <a:rPr lang="en-US" sz="2400" dirty="0" smtClean="0"/>
              <a:t>	H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S</a:t>
            </a:r>
            <a:r>
              <a:rPr lang="en-US" sz="2400" dirty="0"/>
              <a:t>(</a:t>
            </a:r>
            <a:r>
              <a:rPr lang="en-US" sz="2400" dirty="0" err="1"/>
              <a:t>aq</a:t>
            </a:r>
            <a:r>
              <a:rPr lang="en-US" sz="2400" dirty="0"/>
              <a:t>), </a:t>
            </a:r>
            <a:r>
              <a:rPr lang="en-US" sz="2400" dirty="0" err="1"/>
              <a:t>hydrosulfuric</a:t>
            </a:r>
            <a:r>
              <a:rPr lang="en-US" sz="2400" dirty="0"/>
              <a:t> acid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072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70" y="490661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</a:t>
            </a:r>
            <a:r>
              <a:rPr lang="en-US" sz="3200" b="1" dirty="0" err="1" smtClean="0">
                <a:solidFill>
                  <a:srgbClr val="000090"/>
                </a:solidFill>
                <a:latin typeface="Arial" pitchFamily="-110" charset="0"/>
              </a:rPr>
              <a:t>oxyacids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 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506117" y="1270115"/>
            <a:ext cx="8161500" cy="5528737"/>
          </a:xfrm>
        </p:spPr>
        <p:txBody>
          <a:bodyPr>
            <a:normAutofit lnSpcReduction="10000"/>
          </a:bodyPr>
          <a:lstStyle/>
          <a:p>
            <a:pPr marL="342900" indent="-342900">
              <a:buClrTx/>
              <a:buFont typeface="Arial"/>
              <a:buChar char="•"/>
            </a:pPr>
            <a:r>
              <a:rPr lang="en-US" sz="2400" b="1" dirty="0" err="1" smtClean="0">
                <a:solidFill>
                  <a:srgbClr val="000090"/>
                </a:solidFill>
              </a:rPr>
              <a:t>Oxyacids</a:t>
            </a:r>
            <a:r>
              <a:rPr lang="en-US" sz="2400" dirty="0" smtClean="0">
                <a:solidFill>
                  <a:srgbClr val="000000"/>
                </a:solidFill>
              </a:rPr>
              <a:t> - </a:t>
            </a:r>
            <a:r>
              <a:rPr lang="en-US" sz="2400" dirty="0"/>
              <a:t>compounds that contain hydrogen, oxygen, and at least one other element, and are bonded in such a way as to impart acidic properties to the </a:t>
            </a:r>
            <a:r>
              <a:rPr lang="en-US" sz="2400" dirty="0" smtClean="0"/>
              <a:t>compound. 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r>
              <a:rPr lang="en-US" sz="2400" dirty="0"/>
              <a:t>Typical </a:t>
            </a:r>
            <a:r>
              <a:rPr lang="en-US" sz="2400" dirty="0" err="1"/>
              <a:t>oxyacids</a:t>
            </a:r>
            <a:r>
              <a:rPr lang="en-US" sz="2400" dirty="0"/>
              <a:t> consist of hydrogen combined with a polyatomic, oxygen-containing ion. </a:t>
            </a:r>
            <a:endParaRPr lang="en-US" sz="2400" dirty="0" smtClean="0"/>
          </a:p>
          <a:p>
            <a:pPr marL="342900" indent="-342900">
              <a:buClrTx/>
              <a:buFont typeface="Arial"/>
              <a:buChar char="•"/>
            </a:pPr>
            <a:endParaRPr lang="en-US" sz="2400" dirty="0"/>
          </a:p>
          <a:p>
            <a:pPr marL="342900" indent="-342900">
              <a:buClrTx/>
              <a:buFont typeface="Arial"/>
              <a:buChar char="•"/>
            </a:pPr>
            <a:r>
              <a:rPr lang="en-US" sz="2400" b="1" dirty="0" smtClean="0"/>
              <a:t>To </a:t>
            </a:r>
            <a:r>
              <a:rPr lang="en-US" sz="2400" b="1" dirty="0"/>
              <a:t>name </a:t>
            </a:r>
            <a:r>
              <a:rPr lang="en-US" sz="2400" b="1" dirty="0" err="1"/>
              <a:t>oxyacids</a:t>
            </a:r>
            <a:r>
              <a:rPr lang="en-US" sz="2400" b="1" dirty="0" smtClean="0"/>
              <a:t>:</a:t>
            </a:r>
          </a:p>
          <a:p>
            <a:r>
              <a:rPr lang="en-US" sz="2400" dirty="0" smtClean="0"/>
              <a:t>1) Omit </a:t>
            </a:r>
            <a:r>
              <a:rPr lang="en-US" sz="2400" dirty="0"/>
              <a:t>“hydrogen”</a:t>
            </a:r>
          </a:p>
          <a:p>
            <a:r>
              <a:rPr lang="en-US" sz="2400" dirty="0" smtClean="0"/>
              <a:t>2) Start </a:t>
            </a:r>
            <a:r>
              <a:rPr lang="en-US" sz="2400" dirty="0"/>
              <a:t>with the root name of the </a:t>
            </a:r>
            <a:r>
              <a:rPr lang="en-US" sz="2400" dirty="0" smtClean="0"/>
              <a:t>anion</a:t>
            </a:r>
            <a:endParaRPr lang="en-US" sz="2400" dirty="0"/>
          </a:p>
          <a:p>
            <a:r>
              <a:rPr lang="en-US" sz="2400" dirty="0" smtClean="0"/>
              <a:t>3) Replace </a:t>
            </a:r>
            <a:r>
              <a:rPr lang="en-US" sz="2400" dirty="0"/>
              <a:t>–</a:t>
            </a:r>
            <a:r>
              <a:rPr lang="en-US" sz="2400" i="1" dirty="0"/>
              <a:t>ate</a:t>
            </a:r>
            <a:r>
              <a:rPr lang="en-US" sz="2400" dirty="0"/>
              <a:t> with –</a:t>
            </a:r>
            <a:r>
              <a:rPr lang="en-US" sz="2400" i="1" dirty="0" err="1"/>
              <a:t>ic</a:t>
            </a:r>
            <a:r>
              <a:rPr lang="en-US" sz="2400" dirty="0"/>
              <a:t>, or –</a:t>
            </a:r>
            <a:r>
              <a:rPr lang="en-US" sz="2400" i="1" dirty="0" err="1"/>
              <a:t>ite</a:t>
            </a:r>
            <a:r>
              <a:rPr lang="en-US" sz="2400" dirty="0"/>
              <a:t> with –</a:t>
            </a:r>
            <a:r>
              <a:rPr lang="en-US" sz="2400" i="1" dirty="0" err="1"/>
              <a:t>ous</a:t>
            </a:r>
            <a:endParaRPr lang="en-US" sz="2400" dirty="0"/>
          </a:p>
          <a:p>
            <a:r>
              <a:rPr lang="en-US" sz="2400" dirty="0" smtClean="0"/>
              <a:t>4) Add </a:t>
            </a:r>
            <a:r>
              <a:rPr lang="en-US" sz="2400" dirty="0"/>
              <a:t>“acid”</a:t>
            </a:r>
          </a:p>
          <a:p>
            <a:pPr marL="342900" indent="-342900">
              <a:buClrTx/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ClrTx/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112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543470" y="490661"/>
            <a:ext cx="6869844" cy="508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Naming </a:t>
            </a:r>
            <a:r>
              <a:rPr lang="en-US" sz="3200" b="1" dirty="0" err="1" smtClean="0">
                <a:solidFill>
                  <a:srgbClr val="000090"/>
                </a:solidFill>
                <a:latin typeface="Arial" pitchFamily="-110" charset="0"/>
              </a:rPr>
              <a:t>oxyacids</a:t>
            </a:r>
            <a:r>
              <a:rPr lang="en-US" sz="3200" b="1" dirty="0" smtClean="0">
                <a:solidFill>
                  <a:srgbClr val="000090"/>
                </a:solidFill>
                <a:latin typeface="Arial" pitchFamily="-110" charset="0"/>
              </a:rPr>
              <a:t> </a:t>
            </a:r>
            <a:endParaRPr lang="en-US" sz="3200" b="1" dirty="0">
              <a:solidFill>
                <a:srgbClr val="000090"/>
              </a:solidFill>
              <a:latin typeface="Arial" pitchFamily="-110" charset="0"/>
            </a:endParaRPr>
          </a:p>
        </p:txBody>
      </p:sp>
      <p:pic>
        <p:nvPicPr>
          <p:cNvPr id="4" name="Picture 3" descr="OSX-Stacked-TM-RGB-300dpi-201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7610087" y="227959"/>
            <a:ext cx="1226434" cy="8335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6772" y="1562015"/>
            <a:ext cx="87657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Names of Common </a:t>
            </a:r>
            <a:r>
              <a:rPr lang="en-US" sz="2400" b="1" dirty="0" err="1"/>
              <a:t>Oxyacids</a:t>
            </a:r>
            <a:endParaRPr lang="en-US" sz="2400" b="1" dirty="0"/>
          </a:p>
          <a:p>
            <a:r>
              <a:rPr lang="en-US" sz="2400" b="1" dirty="0"/>
              <a:t>Formula 	</a:t>
            </a:r>
            <a:r>
              <a:rPr lang="en-US" sz="2400" b="1" dirty="0" smtClean="0"/>
              <a:t>	Anion </a:t>
            </a:r>
            <a:r>
              <a:rPr lang="en-US" sz="2400" b="1" dirty="0"/>
              <a:t>Name 	</a:t>
            </a:r>
            <a:r>
              <a:rPr lang="en-US" sz="2400" b="1" dirty="0" smtClean="0"/>
              <a:t>	Acid </a:t>
            </a:r>
            <a:r>
              <a:rPr lang="en-US" sz="2400" b="1" dirty="0"/>
              <a:t>Name</a:t>
            </a:r>
          </a:p>
          <a:p>
            <a:r>
              <a:rPr lang="en-US" sz="2400" dirty="0"/>
              <a:t>HC</a:t>
            </a:r>
            <a:r>
              <a:rPr lang="en-US" sz="2400" baseline="-25000" dirty="0"/>
              <a:t>2</a:t>
            </a:r>
            <a:r>
              <a:rPr lang="en-US" sz="2400" dirty="0"/>
              <a:t>H</a:t>
            </a:r>
            <a:r>
              <a:rPr lang="en-US" sz="2400" baseline="-25000" dirty="0"/>
              <a:t>3</a:t>
            </a:r>
            <a:r>
              <a:rPr lang="en-US" sz="2400" dirty="0"/>
              <a:t>O</a:t>
            </a:r>
            <a:r>
              <a:rPr lang="en-US" sz="2400" baseline="-25000" dirty="0"/>
              <a:t>2</a:t>
            </a:r>
            <a:r>
              <a:rPr lang="en-US" sz="2400" dirty="0"/>
              <a:t> 	</a:t>
            </a:r>
            <a:r>
              <a:rPr lang="en-US" sz="2400" dirty="0" smtClean="0"/>
              <a:t>	acetate </a:t>
            </a:r>
            <a:r>
              <a:rPr lang="en-US" sz="2400" dirty="0"/>
              <a:t>	</a:t>
            </a:r>
            <a:r>
              <a:rPr lang="en-US" sz="2400" dirty="0" smtClean="0"/>
              <a:t>		acetic </a:t>
            </a:r>
            <a:r>
              <a:rPr lang="en-US" sz="2400" dirty="0"/>
              <a:t>acid</a:t>
            </a:r>
          </a:p>
          <a:p>
            <a:r>
              <a:rPr lang="en-US" sz="2400" dirty="0"/>
              <a:t>HNO</a:t>
            </a:r>
            <a:r>
              <a:rPr lang="en-US" sz="2400" baseline="-25000" dirty="0"/>
              <a:t>3</a:t>
            </a:r>
            <a:r>
              <a:rPr lang="en-US" sz="2400" dirty="0"/>
              <a:t> 	</a:t>
            </a:r>
            <a:r>
              <a:rPr lang="en-US" sz="2400" dirty="0" smtClean="0"/>
              <a:t>		nitrate </a:t>
            </a:r>
            <a:r>
              <a:rPr lang="en-US" sz="2400" dirty="0"/>
              <a:t>	</a:t>
            </a:r>
            <a:r>
              <a:rPr lang="en-US" sz="2400" dirty="0" smtClean="0"/>
              <a:t>		nitric </a:t>
            </a:r>
            <a:r>
              <a:rPr lang="en-US" sz="2400" dirty="0"/>
              <a:t>acid</a:t>
            </a:r>
          </a:p>
          <a:p>
            <a:r>
              <a:rPr lang="en-US" sz="2400" dirty="0"/>
              <a:t>HNO</a:t>
            </a:r>
            <a:r>
              <a:rPr lang="en-US" sz="2400" baseline="-25000" dirty="0"/>
              <a:t>2</a:t>
            </a:r>
            <a:r>
              <a:rPr lang="en-US" sz="2400" dirty="0"/>
              <a:t> 	</a:t>
            </a:r>
            <a:r>
              <a:rPr lang="en-US" sz="2400" dirty="0" smtClean="0"/>
              <a:t>		nitrite </a:t>
            </a:r>
            <a:r>
              <a:rPr lang="en-US" sz="2400" dirty="0"/>
              <a:t>	</a:t>
            </a:r>
            <a:r>
              <a:rPr lang="en-US" sz="2400" dirty="0" smtClean="0"/>
              <a:t>			nitrous </a:t>
            </a:r>
            <a:r>
              <a:rPr lang="en-US" sz="2400" dirty="0"/>
              <a:t>acid</a:t>
            </a:r>
          </a:p>
          <a:p>
            <a:r>
              <a:rPr lang="en-US" sz="2400" dirty="0"/>
              <a:t>HClO</a:t>
            </a:r>
            <a:r>
              <a:rPr lang="en-US" sz="2400" baseline="-25000" dirty="0"/>
              <a:t>4</a:t>
            </a:r>
            <a:r>
              <a:rPr lang="en-US" sz="2400" dirty="0"/>
              <a:t> 	</a:t>
            </a:r>
            <a:r>
              <a:rPr lang="en-US" sz="2400" dirty="0" smtClean="0"/>
              <a:t>	perchlorate </a:t>
            </a:r>
            <a:r>
              <a:rPr lang="en-US" sz="2400" dirty="0"/>
              <a:t>	</a:t>
            </a:r>
            <a:r>
              <a:rPr lang="en-US" sz="2400" dirty="0" smtClean="0"/>
              <a:t>		</a:t>
            </a:r>
            <a:r>
              <a:rPr lang="en-US" sz="2400" dirty="0" err="1" smtClean="0"/>
              <a:t>perchloric</a:t>
            </a:r>
            <a:r>
              <a:rPr lang="en-US" sz="2400" dirty="0" smtClean="0"/>
              <a:t> </a:t>
            </a:r>
            <a:r>
              <a:rPr lang="en-US" sz="2400" dirty="0"/>
              <a:t>acid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CO</a:t>
            </a:r>
            <a:r>
              <a:rPr lang="en-US" sz="2400" baseline="-25000" dirty="0"/>
              <a:t>3</a:t>
            </a:r>
            <a:r>
              <a:rPr lang="en-US" sz="2400" dirty="0"/>
              <a:t> 	</a:t>
            </a:r>
            <a:r>
              <a:rPr lang="en-US" sz="2400" dirty="0" smtClean="0"/>
              <a:t>	carbonate </a:t>
            </a:r>
            <a:r>
              <a:rPr lang="en-US" sz="2400" dirty="0"/>
              <a:t>	</a:t>
            </a:r>
            <a:r>
              <a:rPr lang="en-US" sz="2400" dirty="0" smtClean="0"/>
              <a:t>		carbonic </a:t>
            </a:r>
            <a:r>
              <a:rPr lang="en-US" sz="2400" dirty="0"/>
              <a:t>acid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	</a:t>
            </a:r>
            <a:r>
              <a:rPr lang="en-US" sz="2400" dirty="0" smtClean="0"/>
              <a:t>	sulfate </a:t>
            </a:r>
            <a:r>
              <a:rPr lang="en-US" sz="2400" dirty="0"/>
              <a:t>	</a:t>
            </a:r>
            <a:r>
              <a:rPr lang="en-US" sz="2400" dirty="0" smtClean="0"/>
              <a:t>		sulfuric </a:t>
            </a:r>
            <a:r>
              <a:rPr lang="en-US" sz="2400" dirty="0"/>
              <a:t>acid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3</a:t>
            </a:r>
            <a:r>
              <a:rPr lang="en-US" sz="2400" dirty="0"/>
              <a:t> 	</a:t>
            </a:r>
            <a:r>
              <a:rPr lang="en-US" sz="2400" dirty="0" smtClean="0"/>
              <a:t>	sulfite </a:t>
            </a:r>
            <a:r>
              <a:rPr lang="en-US" sz="2400" dirty="0"/>
              <a:t>	</a:t>
            </a:r>
            <a:r>
              <a:rPr lang="en-US" sz="2400" dirty="0" smtClean="0"/>
              <a:t>			sulfurous </a:t>
            </a:r>
            <a:r>
              <a:rPr lang="en-US" sz="2400" dirty="0"/>
              <a:t>acid</a:t>
            </a:r>
          </a:p>
          <a:p>
            <a:r>
              <a:rPr lang="en-US" sz="2400" dirty="0"/>
              <a:t>H</a:t>
            </a:r>
            <a:r>
              <a:rPr lang="en-US" sz="2400" baseline="-25000" dirty="0"/>
              <a:t>3</a:t>
            </a:r>
            <a:r>
              <a:rPr lang="en-US" sz="2400" dirty="0"/>
              <a:t>PO</a:t>
            </a:r>
            <a:r>
              <a:rPr lang="en-US" sz="2400" baseline="-25000" dirty="0"/>
              <a:t>4</a:t>
            </a:r>
            <a:r>
              <a:rPr lang="en-US" sz="2400" dirty="0"/>
              <a:t> 	</a:t>
            </a:r>
            <a:r>
              <a:rPr lang="en-US" sz="2400" dirty="0" smtClean="0"/>
              <a:t>	phosphate </a:t>
            </a:r>
            <a:r>
              <a:rPr lang="en-US" sz="2400" dirty="0"/>
              <a:t>	</a:t>
            </a:r>
            <a:r>
              <a:rPr lang="en-US" sz="2400" dirty="0" smtClean="0"/>
              <a:t>		phosphoric </a:t>
            </a:r>
            <a:r>
              <a:rPr lang="en-US" sz="2400" dirty="0"/>
              <a:t>acid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235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57200" y="1107617"/>
            <a:ext cx="8062912" cy="5256973"/>
          </a:xfrm>
        </p:spPr>
        <p:txBody>
          <a:bodyPr anchor="ctr">
            <a:no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This file is copyright </a:t>
            </a:r>
            <a:r>
              <a:rPr lang="en-US" sz="1600" dirty="0" smtClean="0">
                <a:solidFill>
                  <a:schemeClr val="tx1"/>
                </a:solidFill>
              </a:rPr>
              <a:t>2017, Rice University. </a:t>
            </a:r>
            <a:r>
              <a:rPr lang="en-US" sz="1600" dirty="0">
                <a:solidFill>
                  <a:schemeClr val="tx1"/>
                </a:solidFill>
              </a:rPr>
              <a:t>All Rights Reserved.</a:t>
            </a:r>
          </a:p>
          <a:p>
            <a:endParaRPr lang="en-US" sz="1600" dirty="0"/>
          </a:p>
        </p:txBody>
      </p:sp>
      <p:pic>
        <p:nvPicPr>
          <p:cNvPr id="6" name="Picture 5" descr="OSX-Stacked-TM-RGB-300dpi-20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44087" y="227959"/>
            <a:ext cx="1226434" cy="83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7407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xmlns:a="http://schemas.openxmlformats.org/drawingml/2006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2511</TotalTime>
  <Words>6456</Words>
  <Application>Microsoft Macintosh PowerPoint</Application>
  <PresentationFormat>On-screen Show (4:3)</PresentationFormat>
  <Paragraphs>734</Paragraphs>
  <Slides>99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99</vt:i4>
      </vt:variant>
    </vt:vector>
  </HeadingPairs>
  <TitlesOfParts>
    <vt:vector size="101" baseType="lpstr">
      <vt:lpstr>Essential</vt:lpstr>
      <vt:lpstr>Equation</vt:lpstr>
      <vt:lpstr>Slide 1</vt:lpstr>
      <vt:lpstr>Ch. 2 Outline</vt:lpstr>
      <vt:lpstr>2.1 Early Ideas in atomic theory</vt:lpstr>
      <vt:lpstr>Dalton’s Atomic Theory</vt:lpstr>
      <vt:lpstr>Figure 2.2</vt:lpstr>
      <vt:lpstr>Dalton’s Atomic Theory</vt:lpstr>
      <vt:lpstr>Figure 2.3</vt:lpstr>
      <vt:lpstr>Figure 2.4</vt:lpstr>
      <vt:lpstr>Law of conservation of matter</vt:lpstr>
      <vt:lpstr>Law of definite proportions</vt:lpstr>
      <vt:lpstr>Law of multiple proportions</vt:lpstr>
      <vt:lpstr>Figure 2.5</vt:lpstr>
      <vt:lpstr>2.2 Evolution of Atomic Theory</vt:lpstr>
      <vt:lpstr>Discovery of the Electron</vt:lpstr>
      <vt:lpstr>Discovery of the Electron</vt:lpstr>
      <vt:lpstr>Figure 2.6</vt:lpstr>
      <vt:lpstr>Discovery of the Electron</vt:lpstr>
      <vt:lpstr>Figure 2.7</vt:lpstr>
      <vt:lpstr>Discovery of the Electron</vt:lpstr>
      <vt:lpstr>Figure 2.8</vt:lpstr>
      <vt:lpstr>Discovery of the Nucleus</vt:lpstr>
      <vt:lpstr>Figure 2.9</vt:lpstr>
      <vt:lpstr>Discovery of the Nucleus</vt:lpstr>
      <vt:lpstr>Figure 2.10</vt:lpstr>
      <vt:lpstr>Other important Discoveries of the 20th Century</vt:lpstr>
      <vt:lpstr>2.3 Atomic Structure and symbolism</vt:lpstr>
      <vt:lpstr>Figure 2.11</vt:lpstr>
      <vt:lpstr>Slide 28</vt:lpstr>
      <vt:lpstr>Properties of subatomic particles</vt:lpstr>
      <vt:lpstr> Atomic Number (Z)</vt:lpstr>
      <vt:lpstr> Neutral atoms</vt:lpstr>
      <vt:lpstr> mass number (a)</vt:lpstr>
      <vt:lpstr>IOns</vt:lpstr>
      <vt:lpstr>Cations and anions</vt:lpstr>
      <vt:lpstr>Chemical symbols</vt:lpstr>
      <vt:lpstr>Figure 2.13</vt:lpstr>
      <vt:lpstr>Some common elements and their symbols</vt:lpstr>
      <vt:lpstr>isotopes</vt:lpstr>
      <vt:lpstr>Figure 2.14</vt:lpstr>
      <vt:lpstr>Isotopes of hydrogen</vt:lpstr>
      <vt:lpstr>Atomic mass</vt:lpstr>
      <vt:lpstr>Atomic mass</vt:lpstr>
      <vt:lpstr>Mass spectrometry (MS)</vt:lpstr>
      <vt:lpstr>Figure 2.15</vt:lpstr>
      <vt:lpstr>2.4 chemical formulas</vt:lpstr>
      <vt:lpstr>Figure 2.16</vt:lpstr>
      <vt:lpstr>Elements that exist as molecules</vt:lpstr>
      <vt:lpstr>Figure 2.17</vt:lpstr>
      <vt:lpstr>Figure 2.18</vt:lpstr>
      <vt:lpstr>Empirical formula</vt:lpstr>
      <vt:lpstr>Figure 2.20</vt:lpstr>
      <vt:lpstr>Figure 2.21</vt:lpstr>
      <vt:lpstr>isomers</vt:lpstr>
      <vt:lpstr>Figure 2.23</vt:lpstr>
      <vt:lpstr>Figure 2.24</vt:lpstr>
      <vt:lpstr>2.5 The periodic table</vt:lpstr>
      <vt:lpstr>The first periodic table</vt:lpstr>
      <vt:lpstr>Figure 2.25</vt:lpstr>
      <vt:lpstr>The modern periodic table</vt:lpstr>
      <vt:lpstr>Figure 2.26</vt:lpstr>
      <vt:lpstr>Classifications of elements</vt:lpstr>
      <vt:lpstr>Classifications of elements</vt:lpstr>
      <vt:lpstr>Classifications of elements</vt:lpstr>
      <vt:lpstr>Figure 2.27</vt:lpstr>
      <vt:lpstr>2.6 molecular and ionic compounds</vt:lpstr>
      <vt:lpstr>Figure 2.28</vt:lpstr>
      <vt:lpstr>Predicting ion charge</vt:lpstr>
      <vt:lpstr>Predicting ion charge</vt:lpstr>
      <vt:lpstr>Predicting ion charge</vt:lpstr>
      <vt:lpstr>Predicting ion charge</vt:lpstr>
      <vt:lpstr>Figure 2.29</vt:lpstr>
      <vt:lpstr>Polyatomic ions</vt:lpstr>
      <vt:lpstr>Common Polyatomic ions</vt:lpstr>
      <vt:lpstr>Common Polyatomic ions</vt:lpstr>
      <vt:lpstr>Naming oxyanions</vt:lpstr>
      <vt:lpstr>Types of chemical bonds</vt:lpstr>
      <vt:lpstr>Ionic compounds</vt:lpstr>
      <vt:lpstr>Ionic compound Examples</vt:lpstr>
      <vt:lpstr>Properties of ionic compounds</vt:lpstr>
      <vt:lpstr>Figure 2.30</vt:lpstr>
      <vt:lpstr>formulas of ionic compounds</vt:lpstr>
      <vt:lpstr>Figure 2.31</vt:lpstr>
      <vt:lpstr>formulas of ionic compounds</vt:lpstr>
      <vt:lpstr>Molecular compounds</vt:lpstr>
      <vt:lpstr>2.7 chemical nomenclature</vt:lpstr>
      <vt:lpstr>Naming ionic compounds</vt:lpstr>
      <vt:lpstr>Names of some ionic compounds containing only monoatomic ions</vt:lpstr>
      <vt:lpstr>Names of some ionic compounds containing polyatomic ions</vt:lpstr>
      <vt:lpstr>Naming ionic compounds containing a metal ion with a variable charge</vt:lpstr>
      <vt:lpstr>Naming binary molecular (covalent) compounds</vt:lpstr>
      <vt:lpstr>Naming binary molecular (covalent) compounds</vt:lpstr>
      <vt:lpstr>Nomenclature prefixes</vt:lpstr>
      <vt:lpstr>Nomenclature prefixes</vt:lpstr>
      <vt:lpstr>Names of some binary molecular compounds</vt:lpstr>
      <vt:lpstr>Naming acids</vt:lpstr>
      <vt:lpstr>Naming binary acids</vt:lpstr>
      <vt:lpstr>Naming oxyacids </vt:lpstr>
      <vt:lpstr>Naming oxyacids </vt:lpstr>
      <vt:lpstr>Slide 99</vt:lpstr>
    </vt:vector>
  </TitlesOfParts>
  <Company>WNI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</dc:title>
  <dc:creator>Spuddy McSpare</dc:creator>
  <cp:lastModifiedBy>Joseph DePasquale</cp:lastModifiedBy>
  <cp:revision>173</cp:revision>
  <cp:lastPrinted>2015-06-09T23:57:19Z</cp:lastPrinted>
  <dcterms:created xsi:type="dcterms:W3CDTF">2017-07-04T19:45:39Z</dcterms:created>
  <dcterms:modified xsi:type="dcterms:W3CDTF">2017-07-04T19:46:11Z</dcterms:modified>
</cp:coreProperties>
</file>