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59"/>
  </p:notesMasterIdLst>
  <p:handoutMasterIdLst>
    <p:handoutMasterId r:id="rId60"/>
  </p:handoutMasterIdLst>
  <p:sldIdLst>
    <p:sldId id="256" r:id="rId2"/>
    <p:sldId id="667" r:id="rId3"/>
    <p:sldId id="668" r:id="rId4"/>
    <p:sldId id="686" r:id="rId5"/>
    <p:sldId id="687" r:id="rId6"/>
    <p:sldId id="688" r:id="rId7"/>
    <p:sldId id="690" r:id="rId8"/>
    <p:sldId id="691" r:id="rId9"/>
    <p:sldId id="692" r:id="rId10"/>
    <p:sldId id="693" r:id="rId11"/>
    <p:sldId id="694" r:id="rId12"/>
    <p:sldId id="695" r:id="rId13"/>
    <p:sldId id="696" r:id="rId14"/>
    <p:sldId id="697" r:id="rId15"/>
    <p:sldId id="699" r:id="rId16"/>
    <p:sldId id="700" r:id="rId17"/>
    <p:sldId id="701" r:id="rId18"/>
    <p:sldId id="702" r:id="rId19"/>
    <p:sldId id="703" r:id="rId20"/>
    <p:sldId id="754" r:id="rId21"/>
    <p:sldId id="734" r:id="rId22"/>
    <p:sldId id="704" r:id="rId23"/>
    <p:sldId id="736" r:id="rId24"/>
    <p:sldId id="708" r:id="rId25"/>
    <p:sldId id="740" r:id="rId26"/>
    <p:sldId id="737" r:id="rId27"/>
    <p:sldId id="709" r:id="rId28"/>
    <p:sldId id="710" r:id="rId29"/>
    <p:sldId id="711" r:id="rId30"/>
    <p:sldId id="713" r:id="rId31"/>
    <p:sldId id="750" r:id="rId32"/>
    <p:sldId id="751" r:id="rId33"/>
    <p:sldId id="753" r:id="rId34"/>
    <p:sldId id="747" r:id="rId35"/>
    <p:sldId id="746" r:id="rId36"/>
    <p:sldId id="752" r:id="rId37"/>
    <p:sldId id="712" r:id="rId38"/>
    <p:sldId id="719" r:id="rId39"/>
    <p:sldId id="714" r:id="rId40"/>
    <p:sldId id="720" r:id="rId41"/>
    <p:sldId id="757" r:id="rId42"/>
    <p:sldId id="721" r:id="rId43"/>
    <p:sldId id="722" r:id="rId44"/>
    <p:sldId id="723" r:id="rId45"/>
    <p:sldId id="724" r:id="rId46"/>
    <p:sldId id="725" r:id="rId47"/>
    <p:sldId id="726" r:id="rId48"/>
    <p:sldId id="756" r:id="rId49"/>
    <p:sldId id="727" r:id="rId50"/>
    <p:sldId id="728" r:id="rId51"/>
    <p:sldId id="729" r:id="rId52"/>
    <p:sldId id="731" r:id="rId53"/>
    <p:sldId id="730" r:id="rId54"/>
    <p:sldId id="755" r:id="rId55"/>
    <p:sldId id="682" r:id="rId56"/>
    <p:sldId id="683" r:id="rId57"/>
    <p:sldId id="68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3300"/>
    <a:srgbClr val="8F45C7"/>
    <a:srgbClr val="0066FF"/>
    <a:srgbClr val="CC6600"/>
    <a:srgbClr val="FFCC00"/>
    <a:srgbClr val="FFFF00"/>
    <a:srgbClr val="0033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4825" autoAdjust="0"/>
  </p:normalViewPr>
  <p:slideViewPr>
    <p:cSldViewPr snapToGrid="0" snapToObjects="1">
      <p:cViewPr varScale="1">
        <p:scale>
          <a:sx n="98" d="100"/>
          <a:sy n="98" d="100"/>
        </p:scale>
        <p:origin x="8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pPr/>
              <a:t>4/6/18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4016-AF49-FA46-BDF2-027ED042E616}" type="datetimeFigureOut">
              <a:rPr lang="en-US" smtClean="0"/>
              <a:pPr/>
              <a:t>4/6/18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(c)2017 Montgomery College CC by 4.0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5766-6E49-694E-8B94-624AB6903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82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0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221918"/>
            <a:ext cx="7620000" cy="460738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defRPr>
                <a:solidFill>
                  <a:schemeClr val="tx1"/>
                </a:solidFill>
              </a:defRPr>
            </a:lvl1pPr>
            <a:lvl2pPr marL="731520" indent="-4572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2pPr>
            <a:lvl3pPr marL="12573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7145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717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7620000" cy="518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7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h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8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hin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1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7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2547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3" r:id="rId2"/>
    <p:sldLayoutId id="2147483925" r:id="rId3"/>
    <p:sldLayoutId id="2147483914" r:id="rId4"/>
    <p:sldLayoutId id="2147483922" r:id="rId5"/>
    <p:sldLayoutId id="2147483916" r:id="rId6"/>
    <p:sldLayoutId id="2147483923" r:id="rId7"/>
    <p:sldLayoutId id="2147483926" r:id="rId8"/>
    <p:sldLayoutId id="214748392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chemeClr val="accent5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4572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://creativecommons.org/licenses/by/4.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d3bxy9euw4e147.cloudfront.net/oscms-prodcms/media/documents/Chemistry-SSM.zip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screencast.com/t/6MphEryfyQlG" TargetMode="External"/><Relationship Id="rId3" Type="http://schemas.openxmlformats.org/officeDocument/2006/relationships/hyperlink" Target="http://screencast.com/t/ofLlIvVxC" TargetMode="External"/><Relationship Id="rId7" Type="http://schemas.openxmlformats.org/officeDocument/2006/relationships/hyperlink" Target="http://screencast.com/t/w4R7NcDjfa4" TargetMode="External"/><Relationship Id="rId2" Type="http://schemas.openxmlformats.org/officeDocument/2006/relationships/hyperlink" Target="https://www.youtube.com/watch?v=aQw-2oPvfK0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ZiXtpuDZlP8" TargetMode="External"/><Relationship Id="rId5" Type="http://schemas.openxmlformats.org/officeDocument/2006/relationships/hyperlink" Target="http://screencast.com/t/V5nTAsvDJd" TargetMode="External"/><Relationship Id="rId4" Type="http://schemas.openxmlformats.org/officeDocument/2006/relationships/hyperlink" Target="http://youtu.be/PrRvmwkLs38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/molarity" TargetMode="External"/><Relationship Id="rId2" Type="http://schemas.openxmlformats.org/officeDocument/2006/relationships/hyperlink" Target="https://phet.colorado.edu/en/simulation/legacy/sugar-and-salt-solution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410699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009900"/>
                </a:solidFill>
              </a:rPr>
              <a:t>CHEMISTRY</a:t>
            </a:r>
          </a:p>
          <a:p>
            <a:pPr algn="ctr"/>
            <a:endParaRPr lang="en-US" sz="44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633" y="1119853"/>
            <a:ext cx="88167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Chapter 3</a:t>
            </a:r>
          </a:p>
          <a:p>
            <a:pPr algn="ctr"/>
            <a:r>
              <a:rPr lang="en-US" sz="4000" b="1" dirty="0">
                <a:solidFill>
                  <a:srgbClr val="009900"/>
                </a:solidFill>
              </a:rPr>
              <a:t>Composition of Substances </a:t>
            </a:r>
          </a:p>
          <a:p>
            <a:pPr algn="ctr"/>
            <a:r>
              <a:rPr lang="en-US" sz="4000" b="1" dirty="0">
                <a:solidFill>
                  <a:srgbClr val="009900"/>
                </a:solidFill>
              </a:rPr>
              <a:t>and Solutions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816" y="6355745"/>
            <a:ext cx="8335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ea typeface="Calibri" charset="0"/>
                <a:cs typeface="Calibri" charset="0"/>
              </a:rPr>
              <a:t>Slides </a:t>
            </a:r>
            <a:r>
              <a:rPr lang="en-US" sz="1600" i="1">
                <a:solidFill>
                  <a:srgbClr val="000000"/>
                </a:solidFill>
                <a:ea typeface="Calibri" charset="0"/>
                <a:cs typeface="Calibri" charset="0"/>
              </a:rPr>
              <a:t>by Montgomery </a:t>
            </a:r>
            <a:r>
              <a:rPr lang="en-US" sz="1600" i="1" dirty="0">
                <a:solidFill>
                  <a:srgbClr val="000000"/>
                </a:solidFill>
                <a:ea typeface="Calibri" charset="0"/>
                <a:cs typeface="Calibri" charset="0"/>
              </a:rPr>
              <a:t>College licensed under </a:t>
            </a:r>
            <a:r>
              <a:rPr lang="en-US" sz="1600" i="1" u="sng" dirty="0">
                <a:solidFill>
                  <a:srgbClr val="0000FF"/>
                </a:solidFill>
                <a:ea typeface="Calibri" charset="0"/>
                <a:cs typeface="Calibri" charset="0"/>
                <a:hlinkClick r:id="rId2"/>
              </a:rPr>
              <a:t>CC BY 4.0</a:t>
            </a:r>
            <a:r>
              <a:rPr lang="en-US" sz="1600" dirty="0">
                <a:ea typeface="Calibri" charset="0"/>
                <a:cs typeface="Calibri" charset="0"/>
              </a:rPr>
              <a:t>.</a:t>
            </a:r>
            <a:r>
              <a:rPr lang="en-US" sz="1600" i="1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059" y="2935735"/>
            <a:ext cx="3285883" cy="328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The Mole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1452946"/>
            <a:ext cx="8328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The number of water molecules in the droplet of water shown below is approximately 100 billion times greater than the population of earth. </a:t>
            </a:r>
          </a:p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There are roughly 7,442,000,000 people on earth.</a:t>
            </a:r>
            <a:endParaRPr lang="en-US" sz="2200" baseline="-25000" dirty="0"/>
          </a:p>
        </p:txBody>
      </p:sp>
      <p:pic>
        <p:nvPicPr>
          <p:cNvPr id="16" name="Picture Placeholder 1" descr="CNX_Chem_03_02_wa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2" r="-3766"/>
          <a:stretch>
            <a:fillRect/>
          </a:stretch>
        </p:blipFill>
        <p:spPr>
          <a:xfrm>
            <a:off x="644488" y="3190594"/>
            <a:ext cx="3691097" cy="334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41455" y="3190594"/>
            <a:ext cx="44500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How many </a:t>
            </a:r>
            <a:r>
              <a:rPr lang="en-US" sz="2200" i="1" u="sng" dirty="0">
                <a:solidFill>
                  <a:srgbClr val="009900"/>
                </a:solidFill>
              </a:rPr>
              <a:t>moles</a:t>
            </a:r>
            <a:r>
              <a:rPr lang="en-US" sz="2200" dirty="0"/>
              <a:t> of water are contained in the droplet described above?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How many </a:t>
            </a:r>
            <a:r>
              <a:rPr lang="en-US" sz="2200" i="1" u="sng" dirty="0">
                <a:solidFill>
                  <a:srgbClr val="009900"/>
                </a:solidFill>
              </a:rPr>
              <a:t>grams</a:t>
            </a:r>
            <a:r>
              <a:rPr lang="en-US" sz="2200" dirty="0"/>
              <a:t> of water are in the droplet?</a:t>
            </a:r>
            <a:endParaRPr lang="en-US" sz="22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4621427" y="5798145"/>
            <a:ext cx="3655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Be sure to express your answers </a:t>
            </a:r>
          </a:p>
          <a:p>
            <a:pPr algn="ctr"/>
            <a:r>
              <a:rPr lang="en-US" i="1" dirty="0"/>
              <a:t>in scientific notation and to the correct number of sig figs!</a:t>
            </a:r>
          </a:p>
        </p:txBody>
      </p:sp>
    </p:spTree>
    <p:extLst>
      <p:ext uri="{BB962C8B-B14F-4D97-AF65-F5344CB8AC3E}">
        <p14:creationId xmlns:p14="http://schemas.microsoft.com/office/powerpoint/2010/main" val="1828722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Calculations:  Formula Mass, Moles, and Grams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The relationships between formula mass, moles, grams, and number of molecules or atoms are used to calculate quantities that describe the composition and amount of chemical substances.</a:t>
            </a:r>
            <a:endParaRPr lang="en-US" sz="2200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457200" y="3004474"/>
            <a:ext cx="7113494" cy="1149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Avogadro’s Number (</a:t>
            </a:r>
            <a:r>
              <a:rPr lang="en-US" sz="2200" i="1" dirty="0"/>
              <a:t>N</a:t>
            </a:r>
            <a:r>
              <a:rPr lang="en-US" sz="2200" i="1" baseline="-25000" dirty="0"/>
              <a:t>A</a:t>
            </a:r>
            <a:r>
              <a:rPr lang="en-US" sz="2200" dirty="0"/>
              <a:t>)</a:t>
            </a:r>
          </a:p>
          <a:p>
            <a:pPr marL="800100" lvl="1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>
                <a:solidFill>
                  <a:srgbClr val="009900"/>
                </a:solidFill>
              </a:rPr>
              <a:t>1 mole = 6.022 x 10</a:t>
            </a:r>
            <a:r>
              <a:rPr lang="en-US" sz="2200" baseline="30000" dirty="0">
                <a:solidFill>
                  <a:srgbClr val="009900"/>
                </a:solidFill>
              </a:rPr>
              <a:t>23</a:t>
            </a:r>
            <a:r>
              <a:rPr lang="en-US" sz="2200" dirty="0"/>
              <a:t> atoms or molecules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endParaRPr lang="en-US" sz="2200" baseline="-25000" dirty="0"/>
          </a:p>
        </p:txBody>
      </p:sp>
      <p:sp>
        <p:nvSpPr>
          <p:cNvPr id="18" name="Rectangle 17"/>
          <p:cNvSpPr/>
          <p:nvPr/>
        </p:nvSpPr>
        <p:spPr>
          <a:xfrm>
            <a:off x="457199" y="4035453"/>
            <a:ext cx="8530099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Chemical Formula</a:t>
            </a:r>
          </a:p>
          <a:p>
            <a:pPr marL="800100" lvl="1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Use the periodic table to calculate formula mass.</a:t>
            </a:r>
          </a:p>
          <a:p>
            <a:pPr marL="800100" lvl="1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Formula mass is the number of </a:t>
            </a:r>
            <a:r>
              <a:rPr lang="en-US" sz="2200" dirty="0">
                <a:solidFill>
                  <a:srgbClr val="009900"/>
                </a:solidFill>
              </a:rPr>
              <a:t>grams per mole </a:t>
            </a:r>
            <a:r>
              <a:rPr lang="en-US" sz="2200" dirty="0"/>
              <a:t>(g/mol).</a:t>
            </a:r>
          </a:p>
        </p:txBody>
      </p:sp>
    </p:spTree>
    <p:extLst>
      <p:ext uri="{BB962C8B-B14F-4D97-AF65-F5344CB8AC3E}">
        <p14:creationId xmlns:p14="http://schemas.microsoft.com/office/powerpoint/2010/main" val="165905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3.3 – Grams to Moles</a:t>
            </a:r>
            <a:endParaRPr lang="en-US" i="1" dirty="0">
              <a:solidFill>
                <a:srgbClr val="00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According to nutritional guidelines from the US Department of Agriculture, the estimated average requirement for dietary potassium is 4.7 g. What is the estimated average requirement of potassium in moles?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3035591"/>
            <a:ext cx="504264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4.7 g of potassium (K)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K is 39.10 amu on the periodic table.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K:  39.10</a:t>
            </a:r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856495" y="3035591"/>
            <a:ext cx="31308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i="1" u="sng" dirty="0">
                <a:solidFill>
                  <a:srgbClr val="009900"/>
                </a:solidFill>
              </a:rPr>
              <a:t>moles</a:t>
            </a:r>
            <a:r>
              <a:rPr lang="en-US" sz="2200" dirty="0"/>
              <a:t> of potassium (K)</a:t>
            </a:r>
          </a:p>
          <a:p>
            <a:endParaRPr lang="en-US" sz="2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50837" y="4161084"/>
            <a:ext cx="1063198" cy="641637"/>
            <a:chOff x="1955666" y="4170481"/>
            <a:chExt cx="1063198" cy="641637"/>
          </a:xfrm>
        </p:grpSpPr>
        <p:sp>
          <p:nvSpPr>
            <p:cNvPr id="10" name="Rectangle 9"/>
            <p:cNvSpPr/>
            <p:nvPr/>
          </p:nvSpPr>
          <p:spPr>
            <a:xfrm>
              <a:off x="1955666" y="4170481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55666" y="4442786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mol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311482" y="4511470"/>
              <a:ext cx="3494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70826" y="5909635"/>
            <a:ext cx="4440874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9900"/>
                </a:solidFill>
              </a:rPr>
              <a:t>Do not want grams </a:t>
            </a:r>
            <a:r>
              <a:rPr lang="mr-IN" sz="1400" i="1" dirty="0"/>
              <a:t>–</a:t>
            </a:r>
            <a:r>
              <a:rPr lang="en-US" sz="1400" i="1" dirty="0"/>
              <a:t> put grams in the denominator.</a:t>
            </a:r>
          </a:p>
          <a:p>
            <a:r>
              <a:rPr lang="en-US" sz="1400" i="1" dirty="0">
                <a:solidFill>
                  <a:srgbClr val="009900"/>
                </a:solidFill>
              </a:rPr>
              <a:t>Want moles </a:t>
            </a:r>
            <a:r>
              <a:rPr lang="mr-IN" sz="1400" i="1" dirty="0"/>
              <a:t>–</a:t>
            </a:r>
            <a:r>
              <a:rPr lang="en-US" sz="1400" i="1" dirty="0"/>
              <a:t> put in the numerator.</a:t>
            </a:r>
          </a:p>
          <a:p>
            <a:r>
              <a:rPr lang="en-US" sz="1400" i="1" dirty="0"/>
              <a:t>Grams will cancel, and moles will remain.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9900" y="5881677"/>
            <a:ext cx="2427398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4.7 g has </a:t>
            </a:r>
            <a:r>
              <a:rPr lang="en-US" sz="1400" i="1" u="sng" dirty="0"/>
              <a:t>two</a:t>
            </a:r>
            <a:r>
              <a:rPr lang="en-US" sz="1400" i="1" dirty="0"/>
              <a:t> significant figures, so the answer must have </a:t>
            </a:r>
            <a:r>
              <a:rPr lang="en-US" sz="1400" i="1" u="sng" dirty="0">
                <a:solidFill>
                  <a:srgbClr val="009900"/>
                </a:solidFill>
              </a:rPr>
              <a:t>two</a:t>
            </a:r>
            <a:r>
              <a:rPr lang="en-US" sz="1400" i="1" dirty="0">
                <a:solidFill>
                  <a:srgbClr val="009900"/>
                </a:solidFill>
              </a:rPr>
              <a:t> significant figures</a:t>
            </a:r>
            <a:r>
              <a:rPr lang="en-US" sz="1400" i="1" dirty="0"/>
              <a:t>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78523" y="4877515"/>
            <a:ext cx="3961418" cy="702180"/>
            <a:chOff x="2978523" y="4877515"/>
            <a:chExt cx="3961418" cy="7021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978523" y="4877515"/>
                  <a:ext cx="3958328" cy="7021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 smtClean="0">
                            <a:latin typeface="Cambria Math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.7 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𝐾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 × 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𝑚𝑜𝑙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39.10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0.12 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𝑚𝑜𝑙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en-US" sz="2200" i="1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8523" y="4877515"/>
                  <a:ext cx="3958328" cy="70218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5560717" y="5024713"/>
              <a:ext cx="1379224" cy="407784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856495" y="3743477"/>
            <a:ext cx="254205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Convert </a:t>
            </a:r>
            <a:r>
              <a:rPr lang="en-US" sz="1600" i="1" u="sng" dirty="0">
                <a:solidFill>
                  <a:srgbClr val="009900"/>
                </a:solidFill>
              </a:rPr>
              <a:t>grams</a:t>
            </a:r>
            <a:r>
              <a:rPr lang="en-US" sz="1600" dirty="0"/>
              <a:t> </a:t>
            </a:r>
            <a:r>
              <a:rPr lang="en-US" sz="1600" dirty="0">
                <a:sym typeface="Wingdings"/>
              </a:rPr>
              <a:t></a:t>
            </a:r>
            <a:r>
              <a:rPr lang="en-US" sz="1600" dirty="0"/>
              <a:t> </a:t>
            </a:r>
            <a:r>
              <a:rPr lang="en-US" sz="1600" i="1" u="sng">
                <a:solidFill>
                  <a:srgbClr val="009900"/>
                </a:solidFill>
              </a:rPr>
              <a:t>moles</a:t>
            </a:r>
            <a:r>
              <a:rPr lang="en-US" sz="1600"/>
              <a:t>.</a:t>
            </a:r>
            <a:endParaRPr lang="en-US" sz="1600" dirty="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3349875" y="5123446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924531" y="5293442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835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3.4 – Moles to Grams</a:t>
            </a:r>
          </a:p>
          <a:p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One liter of air contains 9.2 x 10</a:t>
            </a:r>
            <a:r>
              <a:rPr lang="en-US" sz="2200" baseline="30000" dirty="0"/>
              <a:t>-4</a:t>
            </a:r>
            <a:r>
              <a:rPr lang="en-US" sz="2200" dirty="0"/>
              <a:t> mol argon. What is the mass of argon in one liter of air?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282793"/>
            <a:ext cx="504264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1 L of argon (Ar) = 9.2 x 10</a:t>
            </a:r>
            <a:r>
              <a:rPr lang="en-US" sz="2200" baseline="30000" dirty="0"/>
              <a:t>-4</a:t>
            </a:r>
            <a:r>
              <a:rPr lang="en-US" sz="2200" dirty="0"/>
              <a:t> mol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Ar is 39.95 amu on the periodic table.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Ar:  39.95</a:t>
            </a:r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824613" y="2282793"/>
            <a:ext cx="31308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i="1" u="sng" dirty="0">
                <a:solidFill>
                  <a:srgbClr val="009900"/>
                </a:solidFill>
              </a:rPr>
              <a:t>grams</a:t>
            </a:r>
            <a:r>
              <a:rPr lang="en-US" sz="2200" dirty="0"/>
              <a:t> of Ar</a:t>
            </a:r>
          </a:p>
          <a:p>
            <a:endParaRPr lang="en-US" sz="2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503877" y="3405669"/>
            <a:ext cx="1063198" cy="641637"/>
            <a:chOff x="1955666" y="4170481"/>
            <a:chExt cx="1063198" cy="641637"/>
          </a:xfrm>
        </p:grpSpPr>
        <p:sp>
          <p:nvSpPr>
            <p:cNvPr id="10" name="Rectangle 9"/>
            <p:cNvSpPr/>
            <p:nvPr/>
          </p:nvSpPr>
          <p:spPr>
            <a:xfrm>
              <a:off x="1955666" y="4170481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55666" y="4442786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mol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311482" y="4511470"/>
              <a:ext cx="3494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516005" y="5558252"/>
            <a:ext cx="446214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9900"/>
                </a:solidFill>
              </a:rPr>
              <a:t>Do not want moles </a:t>
            </a:r>
            <a:r>
              <a:rPr lang="mr-IN" sz="1400" i="1" dirty="0"/>
              <a:t>–</a:t>
            </a:r>
            <a:r>
              <a:rPr lang="en-US" sz="1400" i="1" dirty="0"/>
              <a:t> put moles in the denominator.</a:t>
            </a:r>
          </a:p>
          <a:p>
            <a:r>
              <a:rPr lang="en-US" sz="1400" i="1" dirty="0">
                <a:solidFill>
                  <a:srgbClr val="009900"/>
                </a:solidFill>
              </a:rPr>
              <a:t>Want moles </a:t>
            </a:r>
            <a:r>
              <a:rPr lang="mr-IN" sz="1400" i="1" dirty="0"/>
              <a:t>–</a:t>
            </a:r>
            <a:r>
              <a:rPr lang="en-US" sz="1400" i="1" dirty="0"/>
              <a:t> put in the numerator.</a:t>
            </a:r>
          </a:p>
          <a:p>
            <a:r>
              <a:rPr lang="en-US" sz="1400" i="1" dirty="0"/>
              <a:t>Moles will cancel, and grams will remain.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00463" y="5551496"/>
            <a:ext cx="2779101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i="1" dirty="0"/>
              <a:t>9.2 x 10</a:t>
            </a:r>
            <a:r>
              <a:rPr lang="en-US" sz="1400" i="1" baseline="30000" dirty="0"/>
              <a:t>-4</a:t>
            </a:r>
            <a:r>
              <a:rPr lang="en-US" sz="1400" i="1" dirty="0"/>
              <a:t> mol has </a:t>
            </a:r>
            <a:r>
              <a:rPr lang="en-US" sz="1400" i="1" u="sng" dirty="0"/>
              <a:t>two</a:t>
            </a:r>
            <a:r>
              <a:rPr lang="en-US" sz="1400" i="1" dirty="0"/>
              <a:t> significant figures, so the answer must have </a:t>
            </a:r>
            <a:r>
              <a:rPr lang="en-US" sz="1400" i="1" u="sng" dirty="0">
                <a:solidFill>
                  <a:srgbClr val="009900"/>
                </a:solidFill>
              </a:rPr>
              <a:t>two</a:t>
            </a:r>
            <a:r>
              <a:rPr lang="en-US" sz="1400" i="1" dirty="0">
                <a:solidFill>
                  <a:srgbClr val="009900"/>
                </a:solidFill>
              </a:rPr>
              <a:t> significant figures</a:t>
            </a:r>
            <a:r>
              <a:rPr lang="en-US" sz="1400" i="1" dirty="0"/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24613" y="3058875"/>
            <a:ext cx="254205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Convert </a:t>
            </a:r>
            <a:r>
              <a:rPr lang="en-US" sz="1600" i="1" u="sng">
                <a:solidFill>
                  <a:srgbClr val="009900"/>
                </a:solidFill>
              </a:rPr>
              <a:t>moles</a:t>
            </a:r>
            <a:r>
              <a:rPr lang="en-US" sz="1600"/>
              <a:t> </a:t>
            </a:r>
            <a:r>
              <a:rPr lang="en-US" sz="1600">
                <a:sym typeface="Wingdings"/>
              </a:rPr>
              <a:t></a:t>
            </a:r>
            <a:r>
              <a:rPr lang="en-US" sz="1600"/>
              <a:t> </a:t>
            </a:r>
            <a:r>
              <a:rPr lang="en-US" sz="1600" i="1" u="sng">
                <a:solidFill>
                  <a:srgbClr val="009900"/>
                </a:solidFill>
              </a:rPr>
              <a:t>grams</a:t>
            </a:r>
            <a:r>
              <a:rPr lang="en-US" sz="1600"/>
              <a:t>.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2032526" y="4424859"/>
            <a:ext cx="5589884" cy="746739"/>
            <a:chOff x="1763586" y="4350266"/>
            <a:chExt cx="5589884" cy="7467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763586" y="4350266"/>
                  <a:ext cx="5348195" cy="64306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 smtClean="0">
                            <a:latin typeface="Cambria Math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.2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 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−4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𝑚𝑜𝑙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𝐴𝑟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 × 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39.95 </m:t>
                            </m:r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𝑚𝑜𝑙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0.037 </m:t>
                        </m:r>
                        <m:r>
                          <a:rPr lang="en-US" sz="22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en-US" sz="2200" i="1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3586" y="4350266"/>
                  <a:ext cx="5348195" cy="64306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/>
            <p:cNvCxnSpPr/>
            <p:nvPr/>
          </p:nvCxnSpPr>
          <p:spPr>
            <a:xfrm flipH="1">
              <a:off x="3232637" y="4550672"/>
              <a:ext cx="374163" cy="33999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5739885" y="4495805"/>
              <a:ext cx="1613585" cy="407784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4791063" y="4757012"/>
              <a:ext cx="374163" cy="33999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628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3.5 – Grams to Moles to Atoms</a:t>
            </a:r>
          </a:p>
          <a:p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Copper is commonly used to fabricate electrical wire. How many copper atoms are in 5.00 g of copper wire?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282793"/>
            <a:ext cx="504264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5.00 g Cu wire 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Cu:  63.55</a:t>
            </a:r>
          </a:p>
          <a:p>
            <a:pPr>
              <a:spcAft>
                <a:spcPts val="600"/>
              </a:spcAft>
            </a:pPr>
            <a:endParaRPr lang="en-US" sz="2200" dirty="0"/>
          </a:p>
          <a:p>
            <a:pPr>
              <a:spcAft>
                <a:spcPts val="600"/>
              </a:spcAft>
            </a:pP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i="1" dirty="0"/>
              <a:t>N</a:t>
            </a:r>
            <a:r>
              <a:rPr lang="en-US" sz="2200" i="1" baseline="-25000" dirty="0"/>
              <a:t>A</a:t>
            </a:r>
            <a:r>
              <a:rPr lang="en-US" sz="2200" dirty="0"/>
              <a:t> = 6.022 x 10</a:t>
            </a:r>
            <a:r>
              <a:rPr lang="en-US" sz="2200" baseline="30000" dirty="0"/>
              <a:t>23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773813" y="2282793"/>
            <a:ext cx="31308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i="1" u="sng" dirty="0">
                <a:solidFill>
                  <a:srgbClr val="009900"/>
                </a:solidFill>
              </a:rPr>
              <a:t>atoms</a:t>
            </a:r>
            <a:r>
              <a:rPr lang="en-US" sz="2200" dirty="0"/>
              <a:t> in 5.00 g Cu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67377" y="2969766"/>
            <a:ext cx="1063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67377" y="3242071"/>
            <a:ext cx="1063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mol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923193" y="3310755"/>
            <a:ext cx="3494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73812" y="3058875"/>
            <a:ext cx="331938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Convert </a:t>
            </a:r>
            <a:r>
              <a:rPr lang="en-US" sz="1600" i="1" u="sng" dirty="0">
                <a:solidFill>
                  <a:srgbClr val="009900"/>
                </a:solidFill>
              </a:rPr>
              <a:t>grams</a:t>
            </a:r>
            <a:r>
              <a:rPr lang="en-US" sz="1600" dirty="0"/>
              <a:t> </a:t>
            </a:r>
            <a:r>
              <a:rPr lang="en-US" sz="1600" dirty="0">
                <a:sym typeface="Wingdings"/>
              </a:rPr>
              <a:t></a:t>
            </a:r>
            <a:r>
              <a:rPr lang="en-US" sz="1600" dirty="0"/>
              <a:t> </a:t>
            </a:r>
            <a:r>
              <a:rPr lang="en-US" sz="1600" i="1" u="sng" dirty="0">
                <a:solidFill>
                  <a:srgbClr val="009900"/>
                </a:solidFill>
              </a:rPr>
              <a:t>moles</a:t>
            </a:r>
            <a:r>
              <a:rPr lang="en-US" sz="1600" dirty="0">
                <a:sym typeface="Wingdings"/>
              </a:rPr>
              <a:t> </a:t>
            </a:r>
            <a:r>
              <a:rPr lang="en-US" sz="1600" dirty="0"/>
              <a:t> </a:t>
            </a:r>
            <a:r>
              <a:rPr lang="en-US" sz="1600" i="1" u="sng" dirty="0">
                <a:solidFill>
                  <a:srgbClr val="009900"/>
                </a:solidFill>
              </a:rPr>
              <a:t>atoms</a:t>
            </a:r>
            <a:r>
              <a:rPr lang="en-US" sz="1600" dirty="0"/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608" y="2467438"/>
            <a:ext cx="1262695" cy="106657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9517" y="3736880"/>
            <a:ext cx="37795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When calculating the number of atoms </a:t>
            </a:r>
          </a:p>
          <a:p>
            <a:r>
              <a:rPr lang="en-US" sz="1600" dirty="0"/>
              <a:t>or molecules, use </a:t>
            </a:r>
            <a:r>
              <a:rPr lang="en-US" sz="1600" i="1" u="sng" dirty="0">
                <a:solidFill>
                  <a:srgbClr val="009900"/>
                </a:solidFill>
              </a:rPr>
              <a:t>Avogadro’s Number</a:t>
            </a:r>
            <a:r>
              <a:rPr lang="en-US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43545" y="5050112"/>
                <a:ext cx="7575599" cy="7387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charset="0"/>
                        </a:rPr>
                        <m:t>5</m:t>
                      </m:r>
                      <m:r>
                        <a:rPr lang="en-US" sz="2200" b="0" i="1" smtClean="0">
                          <a:latin typeface="Cambria Math" charset="0"/>
                        </a:rPr>
                        <m:t>.00 </m:t>
                      </m:r>
                      <m:r>
                        <a:rPr lang="en-US" sz="22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charset="0"/>
                        </a:rPr>
                        <m:t>𝐶𝑢</m:t>
                      </m:r>
                      <m:r>
                        <a:rPr lang="en-US" sz="22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63.55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0.07868 </m:t>
                      </m:r>
                      <m:r>
                        <a:rPr lang="en-US" sz="2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𝐶𝑢</m:t>
                      </m:r>
                      <m:r>
                        <a:rPr lang="en-US" sz="2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× 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6.022 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 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23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𝑎𝑡𝑜𝑚𝑠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den>
                      </m:f>
                    </m:oMath>
                  </m:oMathPara>
                </a14:m>
                <a:endParaRPr lang="en-US" sz="2200" i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545" y="5050112"/>
                <a:ext cx="7575599" cy="738728"/>
              </a:xfrm>
              <a:prstGeom prst="rect">
                <a:avLst/>
              </a:prstGeom>
              <a:blipFill>
                <a:blip r:embed="rId3"/>
                <a:stretch>
                  <a:fillRect r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 flipH="1">
            <a:off x="1592777" y="5306233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851956" y="6122905"/>
            <a:ext cx="3145744" cy="40778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3274039" y="5473370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309923" y="5473369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020769" y="5306233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83726" y="6142916"/>
                <a:ext cx="334617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4.74</m:t>
                      </m:r>
                      <m:r>
                        <a:rPr lang="en-US" sz="2200" i="1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𝑎𝑡𝑜𝑚𝑠</m:t>
                      </m:r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𝑜𝑓</m:t>
                      </m:r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𝐶𝑢</m:t>
                      </m:r>
                    </m:oMath>
                  </m:oMathPara>
                </a14:m>
                <a:endParaRPr lang="en-US" sz="2200" i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726" y="6142916"/>
                <a:ext cx="3346172" cy="338554"/>
              </a:xfrm>
              <a:prstGeom prst="rect">
                <a:avLst/>
              </a:prstGeom>
              <a:blipFill>
                <a:blip r:embed="rId4"/>
                <a:stretch>
                  <a:fillRect l="-1821" r="-2914" b="-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2585004" y="4256476"/>
            <a:ext cx="1063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atoms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85004" y="4528781"/>
            <a:ext cx="1063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mol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839220" y="4597465"/>
            <a:ext cx="5687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306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3.6 – Grams to Moles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Our bodies synthesize proteins from small molecules called amino acids. One such amino acid is glycine (C</a:t>
            </a:r>
            <a:r>
              <a:rPr lang="en-US" sz="2200" baseline="-25000" dirty="0"/>
              <a:t>2</a:t>
            </a:r>
            <a:r>
              <a:rPr lang="en-US" sz="2200" dirty="0"/>
              <a:t>H</a:t>
            </a:r>
            <a:r>
              <a:rPr lang="en-US" sz="2200" baseline="-25000" dirty="0"/>
              <a:t>5</a:t>
            </a:r>
            <a:r>
              <a:rPr lang="en-US" sz="2200" dirty="0"/>
              <a:t>O</a:t>
            </a:r>
            <a:r>
              <a:rPr lang="en-US" sz="2200" baseline="-25000" dirty="0"/>
              <a:t>2</a:t>
            </a:r>
            <a:r>
              <a:rPr lang="en-US" sz="2200" dirty="0"/>
              <a:t>N). How many moles are in 28.35 g of glycine?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655815"/>
            <a:ext cx="504264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28.35 g glycine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C</a:t>
            </a:r>
            <a:r>
              <a:rPr lang="en-US" sz="2200" baseline="-25000" dirty="0"/>
              <a:t>2</a:t>
            </a:r>
            <a:r>
              <a:rPr lang="en-US" sz="2200" dirty="0"/>
              <a:t>H</a:t>
            </a:r>
            <a:r>
              <a:rPr lang="en-US" sz="2200" baseline="-25000" dirty="0"/>
              <a:t>5</a:t>
            </a:r>
            <a:r>
              <a:rPr lang="en-US" sz="2200" dirty="0"/>
              <a:t>O</a:t>
            </a:r>
            <a:r>
              <a:rPr lang="en-US" sz="2200" baseline="-25000" dirty="0"/>
              <a:t>2</a:t>
            </a:r>
            <a:r>
              <a:rPr lang="en-US" sz="2200" dirty="0"/>
              <a:t>N:  75.07</a:t>
            </a:r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543363" y="2647625"/>
            <a:ext cx="3443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i="1" u="sng" dirty="0">
                <a:solidFill>
                  <a:srgbClr val="009900"/>
                </a:solidFill>
              </a:rPr>
              <a:t>moles</a:t>
            </a:r>
            <a:r>
              <a:rPr lang="en-US" sz="2200" dirty="0"/>
              <a:t> in 28.35 g glycine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43363" y="3414822"/>
            <a:ext cx="331938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Convert </a:t>
            </a:r>
            <a:r>
              <a:rPr lang="en-US" sz="1600" i="1" u="sng">
                <a:solidFill>
                  <a:srgbClr val="009900"/>
                </a:solidFill>
              </a:rPr>
              <a:t>grams</a:t>
            </a:r>
            <a:r>
              <a:rPr lang="en-US" sz="1600">
                <a:sym typeface="Wingdings"/>
              </a:rPr>
              <a:t> </a:t>
            </a:r>
            <a:r>
              <a:rPr lang="en-US" sz="1600"/>
              <a:t> </a:t>
            </a:r>
            <a:r>
              <a:rPr lang="en-US" sz="1600" i="1" u="sng">
                <a:solidFill>
                  <a:srgbClr val="009900"/>
                </a:solidFill>
              </a:rPr>
              <a:t>moles</a:t>
            </a:r>
            <a:r>
              <a:rPr lang="en-US" sz="1600"/>
              <a:t>.</a:t>
            </a:r>
            <a:endParaRPr lang="en-US" sz="16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382231" y="3331725"/>
            <a:ext cx="1063198" cy="668531"/>
            <a:chOff x="1955666" y="4143587"/>
            <a:chExt cx="1063198" cy="668531"/>
          </a:xfrm>
        </p:grpSpPr>
        <p:sp>
          <p:nvSpPr>
            <p:cNvPr id="29" name="Rectangle 28"/>
            <p:cNvSpPr/>
            <p:nvPr/>
          </p:nvSpPr>
          <p:spPr>
            <a:xfrm>
              <a:off x="1955666" y="4143587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55666" y="4442786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mol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281950" y="4511470"/>
              <a:ext cx="429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511731" y="5034117"/>
            <a:ext cx="6273923" cy="749817"/>
            <a:chOff x="1667541" y="4584424"/>
            <a:chExt cx="6063263" cy="749817"/>
          </a:xfrm>
        </p:grpSpPr>
        <p:grpSp>
          <p:nvGrpSpPr>
            <p:cNvPr id="13" name="Group 12"/>
            <p:cNvGrpSpPr/>
            <p:nvPr/>
          </p:nvGrpSpPr>
          <p:grpSpPr>
            <a:xfrm>
              <a:off x="1667541" y="4584424"/>
              <a:ext cx="6063263" cy="749817"/>
              <a:chOff x="1043545" y="4897712"/>
              <a:chExt cx="6063263" cy="7498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043545" y="4897712"/>
                    <a:ext cx="6063263" cy="70218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0" i="1" smtClean="0">
                              <a:latin typeface="Cambria Math" charset="0"/>
                            </a:rPr>
                            <m:t>28.35 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𝑔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𝑔𝑙𝑦𝑐𝑖𝑛𝑒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× 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𝑚𝑜𝑙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75.07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200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0.3776 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𝑔𝑙𝑦𝑐𝑖𝑛𝑒</m:t>
                          </m:r>
                        </m:oMath>
                      </m:oMathPara>
                    </a14:m>
                    <a:endParaRPr lang="en-US" sz="2200" i="1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3545" y="4897712"/>
                    <a:ext cx="6063263" cy="702180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Connector 23"/>
              <p:cNvCxnSpPr/>
              <p:nvPr/>
            </p:nvCxnSpPr>
            <p:spPr>
              <a:xfrm flipH="1">
                <a:off x="1755299" y="5153833"/>
                <a:ext cx="374163" cy="339993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3997430" y="5307536"/>
                <a:ext cx="374163" cy="339993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5245729" y="4731622"/>
              <a:ext cx="2471627" cy="407784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1" y="4540121"/>
            <a:ext cx="1945288" cy="18291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7846" y="3929755"/>
            <a:ext cx="331938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Start by finding the </a:t>
            </a:r>
            <a:r>
              <a:rPr lang="en-US" sz="1600" i="1" u="sng" dirty="0">
                <a:solidFill>
                  <a:srgbClr val="009900"/>
                </a:solidFill>
              </a:rPr>
              <a:t>molar mass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199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3.7 – Moles to Grams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Vitamin C, or ascorbic acid, is a compound with the molecular formula C</a:t>
            </a:r>
            <a:r>
              <a:rPr lang="en-US" sz="2200" baseline="-25000" dirty="0"/>
              <a:t>6</a:t>
            </a:r>
            <a:r>
              <a:rPr lang="en-US" sz="2200" dirty="0"/>
              <a:t>H</a:t>
            </a:r>
            <a:r>
              <a:rPr lang="en-US" sz="2200" baseline="-25000" dirty="0"/>
              <a:t>8</a:t>
            </a:r>
            <a:r>
              <a:rPr lang="en-US" sz="2200" dirty="0"/>
              <a:t>O</a:t>
            </a:r>
            <a:r>
              <a:rPr lang="en-US" sz="2200" baseline="-25000" dirty="0"/>
              <a:t>6</a:t>
            </a:r>
            <a:r>
              <a:rPr lang="en-US" sz="2200" dirty="0"/>
              <a:t>. The recommended daily dietary allowance of vitamin C for children aged 4-8 years is 1.42 x 10</a:t>
            </a:r>
            <a:r>
              <a:rPr lang="en-US" sz="2200" baseline="30000" dirty="0"/>
              <a:t>-4</a:t>
            </a:r>
            <a:r>
              <a:rPr lang="en-US" sz="2200" dirty="0"/>
              <a:t> mol. What is the daily allowance in grams?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3044179"/>
            <a:ext cx="504264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1.42 x 10</a:t>
            </a:r>
            <a:r>
              <a:rPr lang="en-US" sz="2200" baseline="30000" dirty="0"/>
              <a:t>-4</a:t>
            </a:r>
            <a:r>
              <a:rPr lang="en-US" sz="2200" dirty="0"/>
              <a:t> mol vitamin C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C</a:t>
            </a:r>
            <a:r>
              <a:rPr lang="en-US" sz="2200" baseline="-25000" dirty="0"/>
              <a:t>6</a:t>
            </a:r>
            <a:r>
              <a:rPr lang="en-US" sz="2200" dirty="0"/>
              <a:t>H</a:t>
            </a:r>
            <a:r>
              <a:rPr lang="en-US" sz="2200" baseline="-25000" dirty="0"/>
              <a:t>8</a:t>
            </a:r>
            <a:r>
              <a:rPr lang="en-US" sz="2200" dirty="0"/>
              <a:t>O</a:t>
            </a:r>
            <a:r>
              <a:rPr lang="en-US" sz="2200" baseline="-25000" dirty="0"/>
              <a:t>6</a:t>
            </a:r>
            <a:r>
              <a:rPr lang="en-US" sz="2200" dirty="0"/>
              <a:t>:  176.124</a:t>
            </a:r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499847" y="3044179"/>
            <a:ext cx="3443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i="1" u="sng" dirty="0">
                <a:solidFill>
                  <a:srgbClr val="009900"/>
                </a:solidFill>
              </a:rPr>
              <a:t>grams</a:t>
            </a:r>
            <a:r>
              <a:rPr lang="en-US" sz="2200" dirty="0"/>
              <a:t> of vitamin 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99847" y="3811376"/>
            <a:ext cx="331938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Convert </a:t>
            </a:r>
            <a:r>
              <a:rPr lang="en-US" sz="1600" i="1" u="sng" dirty="0">
                <a:solidFill>
                  <a:srgbClr val="009900"/>
                </a:solidFill>
              </a:rPr>
              <a:t>moles</a:t>
            </a:r>
            <a:r>
              <a:rPr lang="en-US" sz="1600" dirty="0">
                <a:sym typeface="Wingdings"/>
              </a:rPr>
              <a:t> </a:t>
            </a:r>
            <a:r>
              <a:rPr lang="en-US" sz="1600" dirty="0"/>
              <a:t> </a:t>
            </a:r>
            <a:r>
              <a:rPr lang="en-US" sz="1600" i="1" u="sng" dirty="0">
                <a:solidFill>
                  <a:srgbClr val="009900"/>
                </a:solidFill>
              </a:rPr>
              <a:t>grams</a:t>
            </a:r>
            <a:r>
              <a:rPr lang="en-US" sz="1600" dirty="0"/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473818" y="3742583"/>
            <a:ext cx="1063198" cy="668531"/>
            <a:chOff x="1955666" y="4143587"/>
            <a:chExt cx="1063198" cy="668531"/>
          </a:xfrm>
        </p:grpSpPr>
        <p:sp>
          <p:nvSpPr>
            <p:cNvPr id="29" name="Rectangle 28"/>
            <p:cNvSpPr/>
            <p:nvPr/>
          </p:nvSpPr>
          <p:spPr>
            <a:xfrm>
              <a:off x="1955666" y="4143587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55666" y="4442786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mol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281950" y="4511470"/>
              <a:ext cx="429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802963" y="4698834"/>
            <a:ext cx="5024581" cy="1348675"/>
            <a:chOff x="1763586" y="4350266"/>
            <a:chExt cx="5024581" cy="13486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63586" y="4350266"/>
                  <a:ext cx="5024581" cy="13133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i="1" smtClean="0">
                            <a:latin typeface="Cambria Math" charset="0"/>
                          </a:rPr>
                          <m:t>1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.42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 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−4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𝑚𝑜𝑙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𝑣𝑖𝑡𝑎𝑚𝑖𝑛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𝐶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 × 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176.124 </m:t>
                            </m:r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𝑚𝑜𝑙</m:t>
                            </m:r>
                          </m:den>
                        </m:f>
                      </m:oMath>
                    </m:oMathPara>
                  </a14:m>
                  <a:endParaRPr lang="en-US" sz="2200" b="0" i="1" dirty="0">
                    <a:latin typeface="Cambria Math" charset="0"/>
                    <a:ea typeface="Cambria Math" panose="02040503050406030204" pitchFamily="18" charset="0"/>
                  </a:endParaRPr>
                </a:p>
                <a:p>
                  <a:endParaRPr lang="en-US" sz="2200" b="0" i="1" dirty="0">
                    <a:latin typeface="Cambria Math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0.0250 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𝑣𝑖𝑡𝑎𝑚𝑖𝑛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2200" i="1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3586" y="4350266"/>
                  <a:ext cx="5024581" cy="131330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460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 flipH="1">
              <a:off x="3380906" y="4553120"/>
              <a:ext cx="374163" cy="33999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189321" y="5291157"/>
              <a:ext cx="2469340" cy="407784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5965515" y="4751900"/>
              <a:ext cx="374163" cy="33999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67083" y="4661285"/>
            <a:ext cx="2494391" cy="1514210"/>
            <a:chOff x="574215" y="4372222"/>
            <a:chExt cx="2494391" cy="15142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15" y="4372222"/>
              <a:ext cx="2494391" cy="15142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4215" y="5355488"/>
              <a:ext cx="9977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>
                  <a:latin typeface="Cambria" charset="0"/>
                  <a:ea typeface="Cambria" charset="0"/>
                  <a:cs typeface="Cambria" charset="0"/>
                </a:rPr>
                <a:t>vitamin 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211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 packet of artificial sweetener contains 40.0 mg of saccharin (C</a:t>
            </a:r>
            <a:r>
              <a:rPr lang="en-US" sz="2200" baseline="-25000" dirty="0"/>
              <a:t>7</a:t>
            </a:r>
            <a:r>
              <a:rPr lang="en-US" sz="2200" dirty="0"/>
              <a:t>H</a:t>
            </a:r>
            <a:r>
              <a:rPr lang="en-US" sz="2200" baseline="-25000" dirty="0"/>
              <a:t>5</a:t>
            </a:r>
            <a:r>
              <a:rPr lang="en-US" sz="2200" dirty="0"/>
              <a:t>NO</a:t>
            </a:r>
            <a:r>
              <a:rPr lang="en-US" sz="2200" baseline="-25000" dirty="0"/>
              <a:t>3</a:t>
            </a:r>
            <a:r>
              <a:rPr lang="en-US" sz="2200" dirty="0"/>
              <a:t>S).</a:t>
            </a: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3.8 – Grams to Moles to Molecules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6088" y="2568326"/>
            <a:ext cx="53712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000" dirty="0"/>
              <a:t>What is the </a:t>
            </a:r>
            <a:r>
              <a:rPr lang="en-US" sz="2000" i="1" u="sng" dirty="0">
                <a:solidFill>
                  <a:srgbClr val="009900"/>
                </a:solidFill>
              </a:rPr>
              <a:t>molar mass</a:t>
            </a:r>
            <a:r>
              <a:rPr lang="en-US" sz="2000" i="1" dirty="0"/>
              <a:t> </a:t>
            </a:r>
            <a:r>
              <a:rPr lang="en-US" sz="2000" dirty="0"/>
              <a:t>of saccharin?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000" dirty="0"/>
              <a:t>How many </a:t>
            </a:r>
            <a:r>
              <a:rPr lang="en-US" sz="2000" i="1" u="sng" dirty="0">
                <a:solidFill>
                  <a:srgbClr val="009900"/>
                </a:solidFill>
              </a:rPr>
              <a:t>moles</a:t>
            </a:r>
            <a:r>
              <a:rPr lang="en-US" sz="2000" dirty="0"/>
              <a:t> of saccharin are present in the sample?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000" dirty="0"/>
              <a:t>How many </a:t>
            </a:r>
            <a:r>
              <a:rPr lang="en-US" sz="2000" i="1" u="sng" dirty="0">
                <a:solidFill>
                  <a:srgbClr val="009900"/>
                </a:solidFill>
              </a:rPr>
              <a:t>molecules</a:t>
            </a:r>
            <a:r>
              <a:rPr lang="en-US" sz="2000" dirty="0"/>
              <a:t> of saccharin are present in the sample?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000" dirty="0"/>
              <a:t>How many </a:t>
            </a:r>
            <a:r>
              <a:rPr lang="en-US" sz="2000" i="1" u="sng" dirty="0">
                <a:solidFill>
                  <a:srgbClr val="009900"/>
                </a:solidFill>
              </a:rPr>
              <a:t>moles of carbon atoms</a:t>
            </a:r>
            <a:r>
              <a:rPr lang="en-US" sz="2000" dirty="0"/>
              <a:t> are present in the sample?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000" dirty="0"/>
              <a:t>How many </a:t>
            </a:r>
            <a:r>
              <a:rPr lang="en-US" sz="2000" i="1" u="sng" dirty="0">
                <a:solidFill>
                  <a:srgbClr val="009900"/>
                </a:solidFill>
              </a:rPr>
              <a:t>carbon atoms</a:t>
            </a:r>
            <a:r>
              <a:rPr lang="en-US" sz="2000" dirty="0"/>
              <a:t> are present in the sample?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1" y="2568326"/>
            <a:ext cx="3400279" cy="30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1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426052"/>
            <a:ext cx="8530098" cy="1702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Chemical formulas are used to represent the elemental makeup of a compound.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percent composition </a:t>
            </a:r>
            <a:r>
              <a:rPr lang="en-US" sz="2200" dirty="0"/>
              <a:t>for a compound is the </a:t>
            </a:r>
            <a:r>
              <a:rPr lang="en-US" sz="2200" i="1" u="sng" dirty="0">
                <a:solidFill>
                  <a:srgbClr val="009900"/>
                </a:solidFill>
              </a:rPr>
              <a:t>percent by mass</a:t>
            </a:r>
            <a:r>
              <a:rPr lang="en-US" sz="2200" dirty="0"/>
              <a:t> of each element in the compound.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Percent Composition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7200" y="3000376"/>
            <a:ext cx="8530098" cy="1713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What is the formula mass for ammonia (NH</a:t>
            </a:r>
            <a:r>
              <a:rPr lang="en-US" sz="2200" baseline="-25000" dirty="0"/>
              <a:t>3</a:t>
            </a:r>
            <a:r>
              <a:rPr lang="en-US" sz="2200" dirty="0"/>
              <a:t>)?</a:t>
            </a:r>
          </a:p>
          <a:p>
            <a:pPr marL="1074420" lvl="1" indent="-342900">
              <a:spcAft>
                <a:spcPts val="0"/>
              </a:spcAft>
              <a:buClr>
                <a:srgbClr val="009900"/>
              </a:buClr>
            </a:pPr>
            <a:r>
              <a:rPr lang="en-US" sz="2000" dirty="0"/>
              <a:t>One nitrogen atom:  14.01 amu</a:t>
            </a:r>
          </a:p>
          <a:p>
            <a:pPr marL="1074420" lvl="1" indent="-342900">
              <a:spcAft>
                <a:spcPts val="0"/>
              </a:spcAft>
              <a:buClr>
                <a:srgbClr val="009900"/>
              </a:buClr>
            </a:pPr>
            <a:r>
              <a:rPr lang="en-US" sz="2000" dirty="0"/>
              <a:t>Three hydrogen atoms:  3 x 1.008 amu = 3.024 amu</a:t>
            </a:r>
          </a:p>
          <a:p>
            <a:pPr marL="1074420" lvl="1" indent="-342900">
              <a:spcAft>
                <a:spcPts val="0"/>
              </a:spcAft>
              <a:buClr>
                <a:srgbClr val="009900"/>
              </a:buClr>
            </a:pPr>
            <a:r>
              <a:rPr lang="en-US" sz="2000" dirty="0"/>
              <a:t>The formula mass for NH</a:t>
            </a:r>
            <a:r>
              <a:rPr lang="en-US" sz="2000" baseline="-25000" dirty="0"/>
              <a:t>3</a:t>
            </a:r>
            <a:r>
              <a:rPr lang="en-US" sz="2000" dirty="0"/>
              <a:t> is therefore 17.03 amu 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363332" y="4627562"/>
            <a:ext cx="4070359" cy="858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</a:pPr>
            <a:r>
              <a:rPr lang="en-US" sz="2000" dirty="0"/>
              <a:t>What percentage of an ammonia sample is nitrogen? 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797373" y="4627561"/>
            <a:ext cx="4265049" cy="858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</a:pPr>
            <a:r>
              <a:rPr lang="en-US" sz="2000" dirty="0"/>
              <a:t>What percentage of an ammonia sample is hydrogen?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7200" y="5658116"/>
                <a:ext cx="3576557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%</m:t>
                      </m:r>
                      <m:r>
                        <a:rPr lang="en-US" b="0" i="1" smtClean="0">
                          <a:latin typeface="Cambria Math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14.01 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𝑎𝑚𝑢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17.03 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𝑎𝑚𝑢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mr-I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100</m:t>
                      </m:r>
                      <m:r>
                        <a:rPr lang="en-US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=82.27%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658116"/>
                <a:ext cx="3576557" cy="52039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722249" y="5654525"/>
                <a:ext cx="4165949" cy="527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%</m:t>
                      </m:r>
                      <m:r>
                        <a:rPr lang="en-US" b="0" i="1" smtClean="0">
                          <a:latin typeface="Cambria Math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r-I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(3 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 1.008)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𝑎𝑚𝑢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17.03 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𝑎𝑚𝑢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mr-IN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100</m:t>
                      </m:r>
                      <m:r>
                        <a:rPr lang="en-US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=17.76%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249" y="5654525"/>
                <a:ext cx="4165949" cy="52758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3170445" y="5728711"/>
            <a:ext cx="863312" cy="40778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139862" y="5729722"/>
            <a:ext cx="834736" cy="40778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61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426052"/>
            <a:ext cx="8530098" cy="419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 the previous section, the molecular mass of aspirin was calculated. What is the percent composition of aspirin?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Percent Composition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6" name="Picture Placeholder 1" descr="CNX_Chem_03_01_aspir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-38461" r="4615" b="-38461"/>
          <a:stretch>
            <a:fillRect/>
          </a:stretch>
        </p:blipFill>
        <p:spPr>
          <a:xfrm>
            <a:off x="222711" y="1601935"/>
            <a:ext cx="8764587" cy="4122737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971550" y="5041964"/>
            <a:ext cx="1400175" cy="45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</a:pPr>
            <a:r>
              <a:rPr lang="en-US" sz="2000" dirty="0"/>
              <a:t>Carbon?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786647" y="5041964"/>
            <a:ext cx="1542590" cy="45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</a:pPr>
            <a:r>
              <a:rPr lang="en-US" sz="2000"/>
              <a:t>Hydrogen?</a:t>
            </a:r>
            <a:endParaRPr lang="en-US" sz="20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744160" y="5041964"/>
            <a:ext cx="1400175" cy="45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</a:pPr>
            <a:r>
              <a:rPr lang="en-US" sz="2000" dirty="0"/>
              <a:t>Oxygen?</a:t>
            </a:r>
          </a:p>
        </p:txBody>
      </p:sp>
    </p:spTree>
    <p:extLst>
      <p:ext uri="{BB962C8B-B14F-4D97-AF65-F5344CB8AC3E}">
        <p14:creationId xmlns:p14="http://schemas.microsoft.com/office/powerpoint/2010/main" val="863847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4979"/>
            <a:ext cx="8530098" cy="51847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chapter 3:  Substances and solutions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13796"/>
            <a:ext cx="8352043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3.1	Formula Mass and the Mole Concept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3.2	Determining Empirical and Molecular Formula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3.3	Molarity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3.4	Other Units for Solution Concentration</a:t>
            </a:r>
          </a:p>
          <a:p>
            <a:pPr>
              <a:buFont typeface="Arial" charset="0"/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  <a:ea typeface="MS PGothic" charset="0"/>
            </a:endParaRPr>
          </a:p>
          <a:p>
            <a:pPr>
              <a:buFont typeface="Arial" charset="0"/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33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923649"/>
            <a:ext cx="82724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2200" dirty="0"/>
              <a:t>Amethyst is a purple form of quartz, SiO</a:t>
            </a:r>
            <a:r>
              <a:rPr lang="en-US" sz="2200" baseline="-25000" dirty="0"/>
              <a:t>2</a:t>
            </a:r>
            <a:r>
              <a:rPr lang="en-US" sz="2200" dirty="0"/>
              <a:t>.  Amethyst gets its purple color from tiny amounts of iron and manganese in the quartz crystals.</a:t>
            </a:r>
          </a:p>
          <a:p>
            <a:endParaRPr lang="en-US" sz="2400" dirty="0"/>
          </a:p>
          <a:p>
            <a:pPr>
              <a:buClr>
                <a:srgbClr val="009900"/>
              </a:buClr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885824" y="2134470"/>
            <a:ext cx="74152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percent (by </a:t>
            </a:r>
            <a:r>
              <a:rPr lang="en-US" sz="2200"/>
              <a:t>mass) of </a:t>
            </a:r>
            <a:r>
              <a:rPr lang="en-US" sz="2200" dirty="0"/>
              <a:t>silicon in amethyst?</a:t>
            </a:r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endParaRPr lang="en-US" sz="2200" dirty="0"/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percent (by mass) of oxygen in amethyst?</a:t>
            </a:r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endParaRPr lang="en-US" sz="2200" dirty="0"/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If you wanted to obtain 250.0 grams of silicon, how much amethyst would you need?</a:t>
            </a:r>
          </a:p>
        </p:txBody>
      </p:sp>
      <p:pic>
        <p:nvPicPr>
          <p:cNvPr id="7" name="Picture 6" descr="amy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42" y="4483320"/>
            <a:ext cx="2088658" cy="1946630"/>
          </a:xfrm>
          <a:prstGeom prst="rect">
            <a:avLst/>
          </a:prstGeom>
        </p:spPr>
      </p:pic>
      <p:pic>
        <p:nvPicPr>
          <p:cNvPr id="8" name="Picture 7" descr="amy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72" y="4661083"/>
            <a:ext cx="1787823" cy="1555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79551"/>
            <a:ext cx="5130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Example – Composition of Amethyst</a:t>
            </a:r>
          </a:p>
        </p:txBody>
      </p:sp>
    </p:spTree>
    <p:extLst>
      <p:ext uri="{BB962C8B-B14F-4D97-AF65-F5344CB8AC3E}">
        <p14:creationId xmlns:p14="http://schemas.microsoft.com/office/powerpoint/2010/main" val="4048360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426052"/>
            <a:ext cx="8530098" cy="2531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empirical formula</a:t>
            </a:r>
            <a:r>
              <a:rPr lang="en-US" sz="2200" dirty="0"/>
              <a:t> is the chemical formula with the smallest whole number ratio of atoms. 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molecular formula</a:t>
            </a:r>
            <a:r>
              <a:rPr lang="en-US" sz="2200" dirty="0"/>
              <a:t> is the formula that represents the entire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empirical formula is not necessarily the molecular formula!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i="1" u="sng" dirty="0">
                <a:solidFill>
                  <a:srgbClr val="009900"/>
                </a:solidFill>
              </a:rPr>
              <a:t>Percent composition</a:t>
            </a:r>
            <a:r>
              <a:rPr lang="en-US" sz="2200" dirty="0"/>
              <a:t> can be used to determine the empirical formula of a substance.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Empirical Formulas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04" y="4588799"/>
            <a:ext cx="2425842" cy="1828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675" y="4035698"/>
            <a:ext cx="4424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Ethane has the structural formula: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4883" y="4797284"/>
            <a:ext cx="40511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</a:t>
            </a:r>
            <a:r>
              <a:rPr lang="en-US" sz="2200" i="1" u="sng" dirty="0"/>
              <a:t>molecular formula</a:t>
            </a:r>
            <a:r>
              <a:rPr lang="en-US" sz="2200" dirty="0"/>
              <a:t> is C</a:t>
            </a:r>
            <a:r>
              <a:rPr lang="en-US" sz="2200" baseline="-25000" dirty="0"/>
              <a:t>2</a:t>
            </a:r>
            <a:r>
              <a:rPr lang="en-US" sz="2200" dirty="0"/>
              <a:t>H</a:t>
            </a:r>
            <a:r>
              <a:rPr lang="en-US" sz="2200" baseline="-25000" dirty="0"/>
              <a:t>6</a:t>
            </a:r>
            <a:r>
              <a:rPr lang="en-US" sz="22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94883" y="5487692"/>
            <a:ext cx="3780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The simplified formula is the </a:t>
            </a:r>
          </a:p>
          <a:p>
            <a:r>
              <a:rPr lang="en-US" sz="2200" i="1" u="sng" dirty="0"/>
              <a:t>empirical formula</a:t>
            </a:r>
            <a:r>
              <a:rPr lang="en-US" sz="2200" i="1" dirty="0"/>
              <a:t>,</a:t>
            </a:r>
            <a:r>
              <a:rPr lang="en-US" sz="2200" dirty="0"/>
              <a:t> CH</a:t>
            </a:r>
            <a:r>
              <a:rPr lang="en-US" sz="2200" baseline="-25000" dirty="0"/>
              <a:t>3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298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Empirical Formulas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814" y="4108449"/>
            <a:ext cx="2400953" cy="2419351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457200" y="1408288"/>
            <a:ext cx="8530098" cy="2972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009900"/>
              </a:buClr>
            </a:pPr>
            <a:r>
              <a:rPr lang="en-US" sz="2200" dirty="0"/>
              <a:t>Benzene is made up of six carbon atoms and six hydrogen atoms. </a:t>
            </a:r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</a:t>
            </a:r>
            <a:r>
              <a:rPr lang="en-US" sz="2200" i="1" u="sng" dirty="0">
                <a:solidFill>
                  <a:srgbClr val="009900"/>
                </a:solidFill>
              </a:rPr>
              <a:t>molecular formula</a:t>
            </a:r>
            <a:r>
              <a:rPr lang="en-US" sz="2200" dirty="0"/>
              <a:t> for benzene?</a:t>
            </a:r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</a:t>
            </a:r>
            <a:r>
              <a:rPr lang="en-US" sz="2200" i="1" u="sng" dirty="0">
                <a:solidFill>
                  <a:srgbClr val="009900"/>
                </a:solidFill>
              </a:rPr>
              <a:t>empirical formula</a:t>
            </a:r>
            <a:r>
              <a:rPr lang="en-US" sz="2200" dirty="0"/>
              <a:t> for benzene?</a:t>
            </a:r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Determine the percent composition of benzene from its </a:t>
            </a:r>
            <a:r>
              <a:rPr lang="en-US" sz="2200" i="1" u="sng" dirty="0">
                <a:solidFill>
                  <a:srgbClr val="009900"/>
                </a:solidFill>
              </a:rPr>
              <a:t>molecular formula</a:t>
            </a:r>
            <a:r>
              <a:rPr lang="en-US" sz="2200" dirty="0"/>
              <a:t>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Determine the percent composition of benzene from its </a:t>
            </a:r>
            <a:r>
              <a:rPr lang="en-US" sz="2200" i="1" u="sng" dirty="0">
                <a:solidFill>
                  <a:srgbClr val="009900"/>
                </a:solidFill>
              </a:rPr>
              <a:t>empirical formula</a:t>
            </a:r>
            <a:r>
              <a:rPr lang="en-US" sz="2200" dirty="0"/>
              <a:t>.</a:t>
            </a:r>
            <a:endParaRPr lang="en-US" sz="2200" i="1" u="sng" dirty="0">
              <a:solidFill>
                <a:srgbClr val="009900"/>
              </a:solidFill>
            </a:endParaRP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99327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3.11 – Grams to </a:t>
            </a:r>
            <a:r>
              <a:rPr lang="en-US">
                <a:solidFill>
                  <a:srgbClr val="009900"/>
                </a:solidFill>
              </a:rPr>
              <a:t>Empirical Formula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 sample of the black mineral hematite, an oxide of iron found in many iron ores, contains 34.97 g of iron and 15.03 g of oxygen. What is the empirical formula for hematite?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37841" y="6382921"/>
            <a:ext cx="264945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Solution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368448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3.11 – Empirical Formula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452946"/>
            <a:ext cx="83284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A sample of the black mineral hematite, an oxide of iron found in many iron ores, contains 34.97 g of iron and 15.03 g of oxygen. What is the empirical formula for hematite?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742859"/>
            <a:ext cx="504264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/>
              <a:t>34.97 g Fe	Fe:  55.85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15.03 g O	O:  15.9994</a:t>
            </a:r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499847" y="2742859"/>
            <a:ext cx="344393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dirty="0"/>
              <a:t>empirical formula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99847" y="3723319"/>
            <a:ext cx="331938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Convert </a:t>
            </a:r>
            <a:r>
              <a:rPr lang="en-US" sz="1600" i="1" u="sng" dirty="0">
                <a:solidFill>
                  <a:srgbClr val="009900"/>
                </a:solidFill>
              </a:rPr>
              <a:t>grams</a:t>
            </a:r>
            <a:r>
              <a:rPr lang="en-US" sz="1600" dirty="0">
                <a:sym typeface="Wingdings"/>
              </a:rPr>
              <a:t> </a:t>
            </a:r>
            <a:r>
              <a:rPr lang="en-US" sz="1600" dirty="0"/>
              <a:t> </a:t>
            </a:r>
            <a:r>
              <a:rPr lang="en-US" sz="1600" i="1" u="sng" dirty="0">
                <a:solidFill>
                  <a:srgbClr val="009900"/>
                </a:solidFill>
              </a:rPr>
              <a:t>moles</a:t>
            </a:r>
            <a:r>
              <a:rPr lang="en-US" sz="1600" dirty="0"/>
              <a:t>.</a:t>
            </a:r>
          </a:p>
          <a:p>
            <a:r>
              <a:rPr lang="en-US" sz="1600" dirty="0"/>
              <a:t>Divide the smallest # of moles.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3586805" y="3583781"/>
            <a:ext cx="1063198" cy="668531"/>
            <a:chOff x="1955666" y="4143587"/>
            <a:chExt cx="1063198" cy="668531"/>
          </a:xfrm>
        </p:grpSpPr>
        <p:sp>
          <p:nvSpPr>
            <p:cNvPr id="29" name="Rectangle 28"/>
            <p:cNvSpPr/>
            <p:nvPr/>
          </p:nvSpPr>
          <p:spPr>
            <a:xfrm>
              <a:off x="1955666" y="4143587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55666" y="4442786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mol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281950" y="4511470"/>
              <a:ext cx="429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7930023" y="5346056"/>
            <a:ext cx="985184" cy="445708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427479" y="3080731"/>
            <a:ext cx="1063198" cy="668531"/>
            <a:chOff x="1955666" y="4143587"/>
            <a:chExt cx="1063198" cy="668531"/>
          </a:xfrm>
        </p:grpSpPr>
        <p:sp>
          <p:nvSpPr>
            <p:cNvPr id="24" name="Rectangle 23"/>
            <p:cNvSpPr/>
            <p:nvPr/>
          </p:nvSpPr>
          <p:spPr>
            <a:xfrm>
              <a:off x="1955666" y="4143587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55666" y="4442786"/>
              <a:ext cx="10631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mol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2281950" y="4511470"/>
              <a:ext cx="429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34791" y="4723236"/>
                <a:ext cx="4365169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3</m:t>
                      </m:r>
                      <m:r>
                        <a:rPr lang="en-US" sz="2000" b="0" i="1" smtClean="0">
                          <a:latin typeface="Cambria Math" charset="0"/>
                        </a:rPr>
                        <m:t>4.97 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𝐹𝑒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55.85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=0.6261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𝐹𝑒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91" y="4723236"/>
                <a:ext cx="4365169" cy="6383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 flipH="1">
            <a:off x="2344730" y="5079495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34124" y="4909499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34791" y="5676620"/>
                <a:ext cx="4430572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5.03 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15.9994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=0.9395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91" y="5676620"/>
                <a:ext cx="4430572" cy="63831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2517523" y="6049227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34124" y="5842089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722249" y="4745884"/>
                <a:ext cx="3377961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0.6261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0.6261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=1.000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× 2=</m:t>
                      </m:r>
                      <m:r>
                        <a:rPr lang="en-US" sz="2000" b="1" i="1" smtClean="0">
                          <a:solidFill>
                            <a:srgbClr val="0099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</m:oMath>
                  </m:oMathPara>
                </a14:m>
                <a:endParaRPr lang="en-US" sz="2000" b="1" i="1" dirty="0">
                  <a:solidFill>
                    <a:srgbClr val="009900"/>
                  </a:solidFill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249" y="4745884"/>
                <a:ext cx="3377961" cy="57823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722249" y="5703518"/>
                <a:ext cx="3593076" cy="5845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0.9395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0.6261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=1.501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× 2=</m:t>
                      </m:r>
                      <m:r>
                        <a:rPr lang="en-US" sz="2000" b="1" i="1" smtClean="0">
                          <a:solidFill>
                            <a:srgbClr val="0099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𝟑</m:t>
                      </m:r>
                    </m:oMath>
                  </m:oMathPara>
                </a14:m>
                <a:endParaRPr lang="en-US" sz="2000" b="1" i="1" dirty="0">
                  <a:solidFill>
                    <a:srgbClr val="009900"/>
                  </a:solidFill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2249" y="5703518"/>
                <a:ext cx="3593076" cy="5845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908169" y="531581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559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Placeholder 1" descr="CNX_Chem_03_03_empfor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369" b="-44369"/>
          <a:stretch>
            <a:fillRect/>
          </a:stretch>
        </p:blipFill>
        <p:spPr>
          <a:xfrm>
            <a:off x="284162" y="2763842"/>
            <a:ext cx="8574087" cy="3721100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457200" y="1513993"/>
            <a:ext cx="8530098" cy="419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Determine the </a:t>
            </a:r>
            <a:r>
              <a:rPr lang="en-US" sz="2200" i="1" u="sng" dirty="0">
                <a:solidFill>
                  <a:srgbClr val="009900"/>
                </a:solidFill>
              </a:rPr>
              <a:t>number of moles</a:t>
            </a:r>
            <a:r>
              <a:rPr lang="en-US" sz="2200" dirty="0"/>
              <a:t> of each element.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Divide the number of moles by the </a:t>
            </a:r>
            <a:r>
              <a:rPr lang="en-US" sz="2200" i="1" u="sng" dirty="0">
                <a:solidFill>
                  <a:srgbClr val="009900"/>
                </a:solidFill>
              </a:rPr>
              <a:t>smallest</a:t>
            </a:r>
            <a:r>
              <a:rPr lang="en-US" sz="2200" dirty="0"/>
              <a:t> number.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If necessary, multiply by an integer value so that all the values end up as </a:t>
            </a:r>
            <a:r>
              <a:rPr lang="en-US" sz="2200" i="1" u="sng" dirty="0">
                <a:solidFill>
                  <a:srgbClr val="009900"/>
                </a:solidFill>
              </a:rPr>
              <a:t>whole</a:t>
            </a:r>
            <a:r>
              <a:rPr lang="en-US" sz="2200" dirty="0"/>
              <a:t> numbers.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Empirical Formula Summary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4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14352" y="1486864"/>
            <a:ext cx="8328454" cy="4621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Determine the </a:t>
            </a:r>
            <a:r>
              <a:rPr lang="en-US" sz="2200" i="1" u="sng" dirty="0">
                <a:solidFill>
                  <a:srgbClr val="009900"/>
                </a:solidFill>
              </a:rPr>
              <a:t>number of moles</a:t>
            </a:r>
            <a:r>
              <a:rPr lang="en-US" sz="2200" dirty="0"/>
              <a:t> of each element.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For each element, divide the number of moles by the </a:t>
            </a:r>
            <a:r>
              <a:rPr lang="en-US" sz="2200" i="1" u="sng" dirty="0">
                <a:solidFill>
                  <a:srgbClr val="009900"/>
                </a:solidFill>
              </a:rPr>
              <a:t>smallest</a:t>
            </a:r>
            <a:r>
              <a:rPr lang="en-US" sz="2200" dirty="0"/>
              <a:t> number of moles.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If all the resultant values are whole numbers, those are the subscripts in the empirical formula. </a:t>
            </a:r>
          </a:p>
          <a:p>
            <a:pPr marL="1188720" lvl="1">
              <a:buClr>
                <a:srgbClr val="009900"/>
              </a:buClr>
            </a:pPr>
            <a:r>
              <a:rPr lang="en-US" sz="2000" dirty="0"/>
              <a:t>If necessary, multiply by an integer value so that all the values end up as whole numbers.</a:t>
            </a:r>
          </a:p>
          <a:p>
            <a:pPr marL="1188720" lvl="1">
              <a:buClr>
                <a:srgbClr val="009900"/>
              </a:buClr>
            </a:pPr>
            <a:r>
              <a:rPr lang="en-US" sz="2000" dirty="0"/>
              <a:t>In this course, subscripts in a chemical formula must be whole numbers.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endParaRPr lang="en-US" sz="22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14352" y="997523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Empirical Formula:  Process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7244" y="884570"/>
            <a:ext cx="8740054" cy="4081130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14786" y="5013685"/>
            <a:ext cx="3192148" cy="1869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  <a:buClr>
                <a:srgbClr val="009900"/>
              </a:buClr>
            </a:pPr>
            <a:r>
              <a:rPr lang="en-US" sz="1800" dirty="0">
                <a:solidFill>
                  <a:srgbClr val="009900"/>
                </a:solidFill>
              </a:rPr>
              <a:t>Round numbers that are </a:t>
            </a:r>
            <a:r>
              <a:rPr lang="en-US" sz="1800" i="1" u="sng" dirty="0">
                <a:solidFill>
                  <a:srgbClr val="009900"/>
                </a:solidFill>
              </a:rPr>
              <a:t>very close</a:t>
            </a:r>
            <a:r>
              <a:rPr lang="en-US" sz="1800" dirty="0">
                <a:solidFill>
                  <a:srgbClr val="009900"/>
                </a:solidFill>
              </a:rPr>
              <a:t> to whole numbers.</a:t>
            </a:r>
          </a:p>
          <a:p>
            <a:pPr>
              <a:buClr>
                <a:srgbClr val="009900"/>
              </a:buClr>
            </a:pPr>
            <a:r>
              <a:rPr lang="en-US" sz="1800" dirty="0"/>
              <a:t>	2.04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2	</a:t>
            </a:r>
          </a:p>
          <a:p>
            <a:pPr>
              <a:buClr>
                <a:srgbClr val="009900"/>
              </a:buClr>
            </a:pPr>
            <a:r>
              <a:rPr lang="en-US" sz="1800" dirty="0"/>
              <a:t>	3.98 </a:t>
            </a:r>
            <a:r>
              <a:rPr lang="en-US" sz="1800" dirty="0">
                <a:sym typeface="Wingdings"/>
              </a:rPr>
              <a:t> </a:t>
            </a:r>
            <a:r>
              <a:rPr lang="en-US" sz="1800" dirty="0"/>
              <a:t>4</a:t>
            </a:r>
          </a:p>
          <a:p>
            <a:pPr>
              <a:buClr>
                <a:srgbClr val="009900"/>
              </a:buClr>
            </a:pPr>
            <a:r>
              <a:rPr lang="en-US" sz="1800" dirty="0"/>
              <a:t>	2.95 </a:t>
            </a:r>
            <a:r>
              <a:rPr lang="en-US" sz="1800" dirty="0">
                <a:sym typeface="Wingdings"/>
              </a:rPr>
              <a:t> 3</a:t>
            </a:r>
            <a:r>
              <a:rPr lang="en-US" sz="1800" dirty="0"/>
              <a:t>	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3574476" y="5013685"/>
            <a:ext cx="5480364" cy="16585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009900"/>
              </a:buClr>
            </a:pPr>
            <a:r>
              <a:rPr lang="en-US" sz="1800" dirty="0">
                <a:solidFill>
                  <a:srgbClr val="009900"/>
                </a:solidFill>
              </a:rPr>
              <a:t>Other numbers must be multiplied by integer values to get a whole number.</a:t>
            </a:r>
          </a:p>
          <a:p>
            <a:pPr>
              <a:spcAft>
                <a:spcPts val="1000"/>
              </a:spcAft>
              <a:buClr>
                <a:srgbClr val="009900"/>
              </a:buClr>
            </a:pPr>
            <a:r>
              <a:rPr lang="en-US" sz="1800" dirty="0"/>
              <a:t>2.50 x ____?	3.25 x ____?	3.80 x ____?</a:t>
            </a:r>
          </a:p>
          <a:p>
            <a:pPr>
              <a:buClr>
                <a:srgbClr val="009900"/>
              </a:buClr>
            </a:pPr>
            <a:r>
              <a:rPr lang="en-US" sz="1800" dirty="0"/>
              <a:t>1.33 x ____? 	1.20 x ____? 	2.75 x ____?</a:t>
            </a:r>
          </a:p>
          <a:p>
            <a:pPr>
              <a:buClr>
                <a:srgbClr val="009900"/>
              </a:buClr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2689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530098" cy="125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3.12 – Percent Composition to Empirical Formula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466011"/>
            <a:ext cx="83284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 bacterial fermentation of grain to produce ethanol forms a gas with a percent composition of 27.29% C and 72.71% oxygen. What is the empirical formula for this gas?</a:t>
            </a:r>
          </a:p>
        </p:txBody>
      </p:sp>
      <p:sp>
        <p:nvSpPr>
          <p:cNvPr id="39" name="Text Placeholder 2"/>
          <p:cNvSpPr txBox="1">
            <a:spLocks/>
          </p:cNvSpPr>
          <p:nvPr/>
        </p:nvSpPr>
        <p:spPr>
          <a:xfrm>
            <a:off x="435733" y="4283810"/>
            <a:ext cx="8451092" cy="2449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Assume 100 g of substance.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Convert grams to moles.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For each element, divide the number of moles by the </a:t>
            </a:r>
            <a:r>
              <a:rPr lang="en-US" sz="2200" i="1" u="sng" dirty="0">
                <a:solidFill>
                  <a:srgbClr val="009900"/>
                </a:solidFill>
              </a:rPr>
              <a:t>smallest</a:t>
            </a:r>
            <a:r>
              <a:rPr lang="en-US" sz="2200" dirty="0"/>
              <a:t> number of moles.</a:t>
            </a:r>
          </a:p>
          <a:p>
            <a:pPr marL="457200" indent="-457200">
              <a:buClr>
                <a:srgbClr val="009900"/>
              </a:buClr>
              <a:buFont typeface="+mj-lt"/>
              <a:buAutoNum type="arabicPeriod"/>
            </a:pPr>
            <a:r>
              <a:rPr lang="en-US" sz="2200" dirty="0"/>
              <a:t>Complete as in previous example.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00" y="4281556"/>
            <a:ext cx="8656892" cy="2070625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37841" y="6382921"/>
            <a:ext cx="264945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Solution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917872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5733" y="2707939"/>
            <a:ext cx="5485564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Assume 100 grams.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C:  27.29% </a:t>
            </a:r>
            <a:r>
              <a:rPr lang="en-US" sz="2200" dirty="0">
                <a:sym typeface="Wingdings"/>
              </a:rPr>
              <a:t> 27.29 g    C: 12.011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ym typeface="Wingdings"/>
              </a:rPr>
              <a:t>O:  72.71%  72.71 g    O: 15.9994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921297" y="2707939"/>
            <a:ext cx="306600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dirty="0"/>
              <a:t>empirical formula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1297" y="3638963"/>
            <a:ext cx="295512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Convert </a:t>
            </a:r>
            <a:r>
              <a:rPr lang="en-US" sz="1600" i="1" u="sng" dirty="0">
                <a:solidFill>
                  <a:srgbClr val="009900"/>
                </a:solidFill>
              </a:rPr>
              <a:t>grams</a:t>
            </a:r>
            <a:r>
              <a:rPr lang="en-US" sz="1600" dirty="0">
                <a:sym typeface="Wingdings"/>
              </a:rPr>
              <a:t> </a:t>
            </a:r>
            <a:r>
              <a:rPr lang="en-US" sz="1600" dirty="0"/>
              <a:t> </a:t>
            </a:r>
            <a:r>
              <a:rPr lang="en-US" sz="1600" i="1" u="sng" dirty="0">
                <a:solidFill>
                  <a:srgbClr val="009900"/>
                </a:solidFill>
              </a:rPr>
              <a:t>moles</a:t>
            </a:r>
            <a:r>
              <a:rPr lang="en-US" sz="1600" dirty="0"/>
              <a:t>.</a:t>
            </a:r>
          </a:p>
          <a:p>
            <a:r>
              <a:rPr lang="en-US" sz="1600" dirty="0"/>
              <a:t>Divide the smallest # of moles.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5733" y="4672233"/>
                <a:ext cx="4152034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charset="0"/>
                        </a:rPr>
                        <m:t>7.29 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𝐶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12.011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=_______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33" y="4672233"/>
                <a:ext cx="4152034" cy="6383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47926" y="5505947"/>
                <a:ext cx="4326377" cy="638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7</m:t>
                      </m:r>
                      <m:r>
                        <a:rPr lang="en-US" sz="2000" b="0" i="1" smtClean="0">
                          <a:latin typeface="Cambria Math" charset="0"/>
                        </a:rPr>
                        <m:t>2.71 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15.9994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=_______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26" y="5505947"/>
                <a:ext cx="4326377" cy="6383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4702071" y="4775947"/>
            <a:ext cx="7700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>
                <a:solidFill>
                  <a:srgbClr val="009900"/>
                </a:solidFill>
                <a:sym typeface="Wingdings"/>
              </a:rPr>
              <a:t> ?</a:t>
            </a:r>
            <a:endParaRPr lang="en-US" sz="2200" dirty="0">
              <a:solidFill>
                <a:srgbClr val="0099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02071" y="5622333"/>
            <a:ext cx="7700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>
                <a:solidFill>
                  <a:srgbClr val="009900"/>
                </a:solidFill>
                <a:sym typeface="Wingdings"/>
              </a:rPr>
              <a:t> ?</a:t>
            </a:r>
            <a:endParaRPr lang="en-US" sz="2200" dirty="0">
              <a:solidFill>
                <a:srgbClr val="0099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55493" y="3419397"/>
            <a:ext cx="1063198" cy="599653"/>
            <a:chOff x="1955666" y="4143587"/>
            <a:chExt cx="1063198" cy="599653"/>
          </a:xfrm>
        </p:grpSpPr>
        <p:sp>
          <p:nvSpPr>
            <p:cNvPr id="18" name="Rectangle 17"/>
            <p:cNvSpPr/>
            <p:nvPr/>
          </p:nvSpPr>
          <p:spPr>
            <a:xfrm>
              <a:off x="1955666" y="4143587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g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55666" y="4404686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mol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281950" y="4460670"/>
              <a:ext cx="429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702071" y="3860713"/>
            <a:ext cx="1063198" cy="599653"/>
            <a:chOff x="1955666" y="4143587"/>
            <a:chExt cx="1063198" cy="599653"/>
          </a:xfrm>
        </p:grpSpPr>
        <p:sp>
          <p:nvSpPr>
            <p:cNvPr id="26" name="Rectangle 25"/>
            <p:cNvSpPr/>
            <p:nvPr/>
          </p:nvSpPr>
          <p:spPr>
            <a:xfrm>
              <a:off x="1955666" y="4143587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g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55666" y="4404686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mol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281950" y="4460670"/>
              <a:ext cx="429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 flipH="1">
            <a:off x="1024624" y="4867790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605925" y="5024464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33816" y="5714176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725311" y="5896872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/>
          <p:cNvSpPr txBox="1">
            <a:spLocks/>
          </p:cNvSpPr>
          <p:nvPr/>
        </p:nvSpPr>
        <p:spPr>
          <a:xfrm>
            <a:off x="457200" y="917105"/>
            <a:ext cx="8530098" cy="125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3.12 – Percent Composition to Empirical Formula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200" y="1466011"/>
            <a:ext cx="83284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 bacterial fermentation of grain to produce ethanol forms a gas with a percent composition of 27.29% C and 72.71% oxygen. What is the empirical formula for this gas?</a:t>
            </a:r>
          </a:p>
        </p:txBody>
      </p:sp>
    </p:spTree>
    <p:extLst>
      <p:ext uri="{BB962C8B-B14F-4D97-AF65-F5344CB8AC3E}">
        <p14:creationId xmlns:p14="http://schemas.microsoft.com/office/powerpoint/2010/main" val="821350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Empirical Formula </a:t>
            </a:r>
            <a:r>
              <a:rPr lang="en-US" b="1" i="1" dirty="0">
                <a:solidFill>
                  <a:srgbClr val="0000FF"/>
                </a:solidFill>
                <a:sym typeface="Wingdings"/>
              </a:rPr>
              <a:t> Molecular Formula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486232"/>
            <a:ext cx="83284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Benzene has a molecular mass of 78.11 g/mol. The empirical formula for benzene is CH. What is the molecular formula? </a:t>
            </a:r>
          </a:p>
          <a:p>
            <a:endParaRPr lang="en-US" sz="2200" dirty="0"/>
          </a:p>
          <a:p>
            <a:r>
              <a:rPr lang="en-US" sz="2200" dirty="0"/>
              <a:t>Does the molecular formula make sense given the molecular structure of benzene?</a:t>
            </a:r>
          </a:p>
          <a:p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74" y="3649012"/>
            <a:ext cx="2647925" cy="26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1412605"/>
            <a:ext cx="8530098" cy="3375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Covalent Compounds 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Calculate the sum of the average atomic masses of the atoms in the formula. 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formula mass for a </a:t>
            </a:r>
            <a:r>
              <a:rPr lang="en-US" sz="2200" i="1" u="sng" dirty="0">
                <a:solidFill>
                  <a:srgbClr val="009900"/>
                </a:solidFill>
              </a:rPr>
              <a:t>covalent</a:t>
            </a:r>
            <a:r>
              <a:rPr lang="en-US" sz="2200" dirty="0"/>
              <a:t> substance is referred to as the </a:t>
            </a:r>
            <a:r>
              <a:rPr lang="en-US" sz="2200" i="1" u="sng" dirty="0">
                <a:solidFill>
                  <a:srgbClr val="009900"/>
                </a:solidFill>
              </a:rPr>
              <a:t>molecular mass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molecular formula for chloroform is CHCl</a:t>
            </a:r>
            <a:r>
              <a:rPr lang="en-US" sz="2200" baseline="-25000" dirty="0"/>
              <a:t>3</a:t>
            </a:r>
            <a:r>
              <a:rPr lang="en-US" sz="2200" dirty="0"/>
              <a:t>. The molecular mass is the sum of one carbon atom, one hydrogen atom, and three chlorine atoms.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2301969"/>
            <a:ext cx="8328454" cy="248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pic>
        <p:nvPicPr>
          <p:cNvPr id="8" name="Picture Placeholder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4615"/>
          <a:stretch>
            <a:fillRect/>
          </a:stretch>
        </p:blipFill>
        <p:spPr>
          <a:xfrm>
            <a:off x="541056" y="4529604"/>
            <a:ext cx="8244598" cy="2191871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Formula Mass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11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Molecular Formula from Percent Composition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8" name="Picture 8" descr="http://helensbaypharmacy.co.uk/wp-content/uploads/2011/11/nicotine-molacul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54" y="3999642"/>
            <a:ext cx="2095500" cy="2181226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my.hsj.org/Portals/2/Schools/3070/Article332521_Tobacco-Leav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8" y="3638851"/>
            <a:ext cx="2020516" cy="29028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26" y="4115967"/>
            <a:ext cx="2313416" cy="1948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57200" y="1439256"/>
            <a:ext cx="8530098" cy="125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3.13    </a:t>
            </a:r>
            <a:r>
              <a:rPr lang="en-US" i="1" dirty="0">
                <a:solidFill>
                  <a:srgbClr val="009900"/>
                </a:solidFill>
                <a:sym typeface="Wingdings"/>
              </a:rPr>
              <a:t>% Composition  Molecular Formula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1918091"/>
            <a:ext cx="8328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Nicotine is a poisonous compound found in tobacco leaves.  It is 74.02% carbon, 8.710% hydrogen, and 17.27% nitrogen.  Its molar mass is 162.3 g/mol. Determine both the empirical formula and the molecular formula for nicotine.</a:t>
            </a:r>
          </a:p>
        </p:txBody>
      </p:sp>
    </p:spTree>
    <p:extLst>
      <p:ext uri="{BB962C8B-B14F-4D97-AF65-F5344CB8AC3E}">
        <p14:creationId xmlns:p14="http://schemas.microsoft.com/office/powerpoint/2010/main" val="503194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953619"/>
            <a:ext cx="827246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9900"/>
              </a:buClr>
            </a:pPr>
            <a:r>
              <a:rPr lang="en-US" sz="2200" dirty="0"/>
              <a:t>Eugenol is the major component in clove oil, </a:t>
            </a:r>
            <a:r>
              <a:rPr lang="en-US" sz="2200"/>
              <a:t>but it </a:t>
            </a:r>
            <a:r>
              <a:rPr lang="en-US" sz="2200" dirty="0"/>
              <a:t>can also be extracted from nutmeg, cinnamon, and basil. It has a molar mass of 164.2 g/mol and is 73.14% carbon and 7.37% hydrogen. The remainder is oxygen. </a:t>
            </a:r>
          </a:p>
          <a:p>
            <a:pPr marL="914400" lvl="1" indent="-4572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molecular formula? </a:t>
            </a:r>
          </a:p>
          <a:p>
            <a:pPr marL="914400" lvl="1" indent="-4572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empirical formula?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79551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Example – Eugenol</a:t>
            </a:r>
          </a:p>
        </p:txBody>
      </p:sp>
      <p:pic>
        <p:nvPicPr>
          <p:cNvPr id="1032" name="Picture 8" descr="Image result for eugenol o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3879850"/>
            <a:ext cx="2605149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18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pic>
        <p:nvPicPr>
          <p:cNvPr id="14" name="Picture 13" descr="Screen Shot 2011-09-15 at 11.00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3" y="3330454"/>
            <a:ext cx="2991556" cy="2932512"/>
          </a:xfrm>
          <a:prstGeom prst="rect">
            <a:avLst/>
          </a:prstGeom>
        </p:spPr>
      </p:pic>
      <p:pic>
        <p:nvPicPr>
          <p:cNvPr id="15" name="Picture 14" descr="Screen Shot 2011-09-15 at 11.02.29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39" y="4043882"/>
            <a:ext cx="2026356" cy="2381491"/>
          </a:xfrm>
          <a:prstGeom prst="rect">
            <a:avLst/>
          </a:prstGeom>
        </p:spPr>
      </p:pic>
      <p:pic>
        <p:nvPicPr>
          <p:cNvPr id="17" name="Picture 16" descr="Screen Shot 2011-09-15 at 11.02.20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58" y="3255694"/>
            <a:ext cx="2287913" cy="1874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79551"/>
            <a:ext cx="566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Example </a:t>
            </a:r>
            <a:r>
              <a:rPr lang="en-US" sz="2400">
                <a:solidFill>
                  <a:srgbClr val="009900"/>
                </a:solidFill>
              </a:rPr>
              <a:t>– Composition of </a:t>
            </a:r>
            <a:r>
              <a:rPr lang="en-US" sz="2400" dirty="0">
                <a:solidFill>
                  <a:srgbClr val="009900"/>
                </a:solidFill>
              </a:rPr>
              <a:t>Striker Flints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369" y="948695"/>
            <a:ext cx="81088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2200" dirty="0"/>
              <a:t>The strikers used to light Bunsen burners are made from a mix of iron, magnesium, and several rare earth metals. The substance in strikers is sometimes referred to as ferrocium or fire-steel. If ferrocium is 42.55% cerium, 23.35% lanthanum, 21.35% iron, 4.25% neodymium, 4.25% praseodymium, and 4.25% magnesium, what is the empirical formula?</a:t>
            </a:r>
          </a:p>
        </p:txBody>
      </p:sp>
    </p:spTree>
    <p:extLst>
      <p:ext uri="{BB962C8B-B14F-4D97-AF65-F5344CB8AC3E}">
        <p14:creationId xmlns:p14="http://schemas.microsoft.com/office/powerpoint/2010/main" val="59863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907174"/>
            <a:ext cx="8530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9900"/>
              </a:buClr>
            </a:pPr>
            <a:r>
              <a:rPr lang="en-US" sz="2200" dirty="0"/>
              <a:t>In art of the Ancient Near East (Assyrian Art), sculptures often had carved eyes </a:t>
            </a:r>
            <a:r>
              <a:rPr lang="en-US" sz="2200"/>
              <a:t>that were accented </a:t>
            </a:r>
            <a:r>
              <a:rPr lang="en-US" sz="2200" dirty="0"/>
              <a:t>with shells set in bitumen, a black tar-like substance. Chemical analysis of bitumen by using a combustion reaction yields 6.575 g CO</a:t>
            </a:r>
            <a:r>
              <a:rPr lang="en-US" sz="2200" baseline="-25000" dirty="0"/>
              <a:t>2</a:t>
            </a:r>
            <a:r>
              <a:rPr lang="en-US" sz="2200" dirty="0"/>
              <a:t> and 1.346 g H</a:t>
            </a:r>
            <a:r>
              <a:rPr lang="en-US" sz="2200" baseline="-25000" dirty="0"/>
              <a:t>2</a:t>
            </a:r>
            <a:r>
              <a:rPr lang="en-US" sz="2200" dirty="0"/>
              <a:t>O.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9024" y="2443593"/>
            <a:ext cx="80549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empirical formula for bitumen (C</a:t>
            </a:r>
            <a:r>
              <a:rPr lang="en-US" sz="2200" baseline="-25000" dirty="0"/>
              <a:t>x</a:t>
            </a:r>
            <a:r>
              <a:rPr lang="en-US" sz="2200" dirty="0"/>
              <a:t>H</a:t>
            </a:r>
            <a:r>
              <a:rPr lang="en-US" sz="2200" baseline="-25000" dirty="0"/>
              <a:t>y</a:t>
            </a:r>
            <a:r>
              <a:rPr lang="en-US" sz="2200" dirty="0"/>
              <a:t>)?</a:t>
            </a:r>
          </a:p>
          <a:p>
            <a:pPr marL="457200" indent="-4572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The molecular weight of C</a:t>
            </a:r>
            <a:r>
              <a:rPr lang="en-US" sz="2200" baseline="-25000" dirty="0"/>
              <a:t>x</a:t>
            </a:r>
            <a:r>
              <a:rPr lang="en-US" sz="2200" dirty="0"/>
              <a:t>H</a:t>
            </a:r>
            <a:r>
              <a:rPr lang="en-US" sz="2200" baseline="-25000" dirty="0"/>
              <a:t>y</a:t>
            </a:r>
            <a:r>
              <a:rPr lang="en-US" sz="2200" dirty="0"/>
              <a:t> is 78.1134.  What is the molecular formula?</a:t>
            </a:r>
          </a:p>
          <a:p>
            <a:pPr marL="457200" lvl="0" indent="-457200">
              <a:spcAft>
                <a:spcPts val="600"/>
              </a:spcAft>
              <a:buClr>
                <a:srgbClr val="009900"/>
              </a:buClr>
              <a:buFont typeface="+mj-lt"/>
              <a:buAutoNum type="alphaLcPeriod"/>
            </a:pPr>
            <a:endParaRPr lang="en-US" sz="2200" dirty="0"/>
          </a:p>
        </p:txBody>
      </p:sp>
      <p:pic>
        <p:nvPicPr>
          <p:cNvPr id="9" name="Picture 2" descr="C:\Users\ST106-02U\Desktop\bitumenex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1" y="3858768"/>
            <a:ext cx="1165767" cy="273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38" descr="Fig02_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97"/>
          <a:stretch>
            <a:fillRect/>
          </a:stretch>
        </p:blipFill>
        <p:spPr bwMode="auto">
          <a:xfrm>
            <a:off x="2208136" y="3858768"/>
            <a:ext cx="1982864" cy="273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379551"/>
            <a:ext cx="4256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Example – Chemistry and Art</a:t>
            </a:r>
          </a:p>
        </p:txBody>
      </p:sp>
    </p:spTree>
    <p:extLst>
      <p:ext uri="{BB962C8B-B14F-4D97-AF65-F5344CB8AC3E}">
        <p14:creationId xmlns:p14="http://schemas.microsoft.com/office/powerpoint/2010/main" val="877430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Water of Hydration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400839"/>
            <a:ext cx="83284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09900"/>
                </a:solidFill>
              </a:rPr>
              <a:t>Hydrates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Solid chemical compounds exposed to the atmosphere often have water adsorbed to the surface of crystals.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The number of water molecules attached to a salt is written after a dot at the end of the formula.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Chemists can drive off the water by gentle heating.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In a method similar to that used to determine empirical formulas, moles of water lost </a:t>
            </a:r>
            <a:r>
              <a:rPr lang="en-US" sz="2200" dirty="0">
                <a:sym typeface="Wingdings"/>
              </a:rPr>
              <a:t>can be used to determine hydrate formulas.</a:t>
            </a:r>
          </a:p>
          <a:p>
            <a:pPr marL="342900" indent="-342900">
              <a:spcAft>
                <a:spcPts val="600"/>
              </a:spcAft>
              <a:buClr>
                <a:srgbClr val="009900"/>
              </a:buClr>
              <a:buFont typeface="Arial" charset="0"/>
              <a:buChar char="•"/>
            </a:pPr>
            <a:r>
              <a:rPr lang="en-US" sz="2200" dirty="0">
                <a:sym typeface="Wingdings"/>
              </a:rPr>
              <a:t>Example hydrates:</a:t>
            </a:r>
          </a:p>
          <a:p>
            <a:endParaRPr lang="en-US" sz="2200" dirty="0">
              <a:sym typeface="Wingding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9833" y="5123306"/>
            <a:ext cx="26431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dirty="0">
                <a:sym typeface="Wingdings"/>
              </a:rPr>
              <a:t>CoCl</a:t>
            </a:r>
            <a:r>
              <a:rPr lang="en-US" sz="2200" baseline="-25000" dirty="0">
                <a:sym typeface="Wingdings"/>
              </a:rPr>
              <a:t>2 </a:t>
            </a:r>
            <a:r>
              <a:rPr lang="en-US" sz="2200" b="1" baseline="30000" dirty="0">
                <a:sym typeface="Wingdings"/>
              </a:rPr>
              <a:t>. </a:t>
            </a:r>
            <a:r>
              <a:rPr lang="en-US" sz="2200" dirty="0">
                <a:sym typeface="Wingdings"/>
              </a:rPr>
              <a:t>6H</a:t>
            </a:r>
            <a:r>
              <a:rPr lang="en-US" sz="2200" baseline="-25000" dirty="0">
                <a:sym typeface="Wingdings"/>
              </a:rPr>
              <a:t>2</a:t>
            </a:r>
            <a:r>
              <a:rPr lang="en-US" sz="2200" dirty="0">
                <a:sym typeface="Wingdings"/>
              </a:rPr>
              <a:t>O</a:t>
            </a:r>
          </a:p>
          <a:p>
            <a:pPr algn="ctr">
              <a:spcAft>
                <a:spcPts val="600"/>
              </a:spcAft>
            </a:pPr>
            <a:r>
              <a:rPr lang="en-US" sz="2200" dirty="0">
                <a:sym typeface="Wingdings"/>
              </a:rPr>
              <a:t>SnCl</a:t>
            </a:r>
            <a:r>
              <a:rPr lang="en-US" sz="2200" baseline="-25000" dirty="0">
                <a:sym typeface="Wingdings"/>
              </a:rPr>
              <a:t>2 </a:t>
            </a:r>
            <a:r>
              <a:rPr lang="en-US" sz="2200" b="1" baseline="30000" dirty="0">
                <a:sym typeface="Wingdings"/>
              </a:rPr>
              <a:t>. </a:t>
            </a:r>
            <a:r>
              <a:rPr lang="en-US" sz="2200" dirty="0">
                <a:sym typeface="Wingdings"/>
              </a:rPr>
              <a:t>2H</a:t>
            </a:r>
            <a:r>
              <a:rPr lang="en-US" sz="2200" baseline="-25000" dirty="0">
                <a:sym typeface="Wingdings"/>
              </a:rPr>
              <a:t>2</a:t>
            </a:r>
            <a:r>
              <a:rPr lang="en-US" sz="2200" dirty="0">
                <a:sym typeface="Wingdings"/>
              </a:rPr>
              <a:t>O</a:t>
            </a:r>
          </a:p>
          <a:p>
            <a:pPr algn="ctr">
              <a:spcAft>
                <a:spcPts val="600"/>
              </a:spcAft>
            </a:pPr>
            <a:r>
              <a:rPr lang="en-US" sz="2200" dirty="0"/>
              <a:t>KAl(SO</a:t>
            </a:r>
            <a:r>
              <a:rPr lang="en-US" sz="2200" baseline="-25000" dirty="0"/>
              <a:t>4</a:t>
            </a:r>
            <a:r>
              <a:rPr lang="en-US" sz="2200" dirty="0"/>
              <a:t>)</a:t>
            </a:r>
            <a:r>
              <a:rPr lang="en-US" sz="2200" baseline="-25000" dirty="0"/>
              <a:t>2 </a:t>
            </a:r>
            <a:r>
              <a:rPr lang="en-US" sz="2200" b="1" baseline="30000" dirty="0">
                <a:sym typeface="Wingdings"/>
              </a:rPr>
              <a:t>. </a:t>
            </a:r>
            <a:r>
              <a:rPr lang="en-US" sz="2200" dirty="0"/>
              <a:t>12H</a:t>
            </a:r>
            <a:r>
              <a:rPr lang="en-US" sz="2200" baseline="-25000" dirty="0"/>
              <a:t>2</a:t>
            </a:r>
            <a:r>
              <a:rPr lang="en-US" sz="2200" dirty="0"/>
              <a:t>O </a:t>
            </a:r>
            <a:endParaRPr lang="en-US" sz="2200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696614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.2  empirical and molecular formulas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Water of Hydration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410032"/>
            <a:ext cx="832845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Example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ym typeface="Wingdings"/>
              </a:rPr>
              <a:t>A 2.5640 g sample of a magnesium sulfate hydrate was found to contain 1.3125 g of water. Determine the complete formula for the hydrate.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4575" y="472916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85" y="2726053"/>
            <a:ext cx="2414225" cy="39139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4575" y="2908593"/>
            <a:ext cx="19992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sym typeface="Wingdings"/>
              </a:rPr>
              <a:t>MgSO</a:t>
            </a:r>
            <a:r>
              <a:rPr lang="en-US" sz="2200" baseline="-25000" dirty="0">
                <a:sym typeface="Wingdings"/>
              </a:rPr>
              <a:t>4</a:t>
            </a:r>
            <a:r>
              <a:rPr lang="en-US" sz="2200" dirty="0">
                <a:sym typeface="Wingdings"/>
              </a:rPr>
              <a:t> </a:t>
            </a:r>
            <a:r>
              <a:rPr lang="en-US" sz="2200" b="1" baseline="30000" dirty="0">
                <a:sym typeface="Wingdings"/>
              </a:rPr>
              <a:t>. </a:t>
            </a:r>
            <a:r>
              <a:rPr lang="en-US" sz="2200" i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Lucida Calligraphy" charset="0"/>
                <a:sym typeface="Wingdings"/>
              </a:rPr>
              <a:t>x</a:t>
            </a:r>
            <a:r>
              <a:rPr lang="en-US" sz="2200" i="1" dirty="0">
                <a:latin typeface="Cambria Math" charset="0"/>
                <a:ea typeface="Cambria Math" charset="0"/>
                <a:cs typeface="Cambria Math" charset="0"/>
                <a:sym typeface="Wingdings"/>
              </a:rPr>
              <a:t> </a:t>
            </a:r>
            <a:r>
              <a:rPr lang="en-US" sz="2200" dirty="0">
                <a:sym typeface="Wingdings"/>
              </a:rPr>
              <a:t>H</a:t>
            </a:r>
            <a:r>
              <a:rPr lang="en-US" sz="2200" baseline="-25000" dirty="0">
                <a:sym typeface="Wingdings"/>
              </a:rPr>
              <a:t>2</a:t>
            </a:r>
            <a:r>
              <a:rPr lang="en-US" sz="2200" dirty="0">
                <a:sym typeface="Wingding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28083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167" y="3761018"/>
            <a:ext cx="3976131" cy="28821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1069" y="949158"/>
            <a:ext cx="8108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2200" dirty="0"/>
              <a:t>A student was given a sample of calcium chloride hydrate. Determine the number of water molecules in the hydrate given the following data: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069" y="2343936"/>
            <a:ext cx="5431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2000" dirty="0"/>
              <a:t>Mass Crucible:			13.1381 g</a:t>
            </a:r>
          </a:p>
          <a:p>
            <a:pPr>
              <a:buClr>
                <a:srgbClr val="009900"/>
              </a:buClr>
            </a:pPr>
            <a:r>
              <a:rPr lang="en-US" sz="2000" dirty="0"/>
              <a:t>Mass Crucible + Sample		</a:t>
            </a:r>
          </a:p>
          <a:p>
            <a:pPr>
              <a:buClr>
                <a:srgbClr val="009900"/>
              </a:buClr>
            </a:pPr>
            <a:r>
              <a:rPr lang="en-US" sz="2000" dirty="0"/>
              <a:t>		</a:t>
            </a:r>
            <a:r>
              <a:rPr lang="en-US" sz="2000" i="1" dirty="0"/>
              <a:t>before heating	</a:t>
            </a:r>
            <a:r>
              <a:rPr lang="en-US" sz="2000" dirty="0"/>
              <a:t>14.8205 g</a:t>
            </a:r>
          </a:p>
          <a:p>
            <a:pPr>
              <a:buClr>
                <a:srgbClr val="009900"/>
              </a:buClr>
            </a:pPr>
            <a:r>
              <a:rPr lang="en-US" sz="2000" dirty="0"/>
              <a:t>Mass Crucible + Sample	</a:t>
            </a:r>
          </a:p>
          <a:p>
            <a:pPr>
              <a:buClr>
                <a:srgbClr val="009900"/>
              </a:buClr>
            </a:pPr>
            <a:r>
              <a:rPr lang="en-US" sz="2000" dirty="0"/>
              <a:t>		</a:t>
            </a:r>
            <a:r>
              <a:rPr lang="en-US" sz="2000" i="1" dirty="0"/>
              <a:t>after heating</a:t>
            </a:r>
            <a:r>
              <a:rPr lang="en-US" sz="2000" dirty="0"/>
              <a:t>	13.9897 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379551"/>
            <a:ext cx="4280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Example – Water of Hydration</a:t>
            </a:r>
          </a:p>
        </p:txBody>
      </p:sp>
    </p:spTree>
    <p:extLst>
      <p:ext uri="{BB962C8B-B14F-4D97-AF65-F5344CB8AC3E}">
        <p14:creationId xmlns:p14="http://schemas.microsoft.com/office/powerpoint/2010/main" val="3753494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5" y="3456780"/>
            <a:ext cx="8178168" cy="3252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31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936356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Solutions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 solution is a homogeneous mixture of a solute dissolved in a solvent.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solute</a:t>
            </a:r>
            <a:r>
              <a:rPr lang="en-US" sz="2200" dirty="0"/>
              <a:t> is typically the substance present in a relatively small amount. 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solvent</a:t>
            </a:r>
            <a:r>
              <a:rPr lang="en-US" sz="2200" dirty="0"/>
              <a:t> is the substance that is used to </a:t>
            </a:r>
            <a:r>
              <a:rPr lang="en-US" sz="2200" i="1" u="sng" dirty="0">
                <a:solidFill>
                  <a:srgbClr val="009900"/>
                </a:solidFill>
              </a:rPr>
              <a:t>dissolve</a:t>
            </a:r>
            <a:r>
              <a:rPr lang="en-US" sz="2200" dirty="0"/>
              <a:t> the solute.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2444" y="4148139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u="sng">
                <a:solidFill>
                  <a:srgbClr val="009900"/>
                </a:solidFill>
              </a:rPr>
              <a:t>solute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3700259" y="4910474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u="sng" dirty="0">
                <a:solidFill>
                  <a:srgbClr val="009900"/>
                </a:solidFill>
              </a:rPr>
              <a:t>solvent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7723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chemwiki.ucdavis.edu/@api/deki/files/33237/3d3c33730a0c1644e3166fa6be1a8b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06" y="3753328"/>
            <a:ext cx="6107285" cy="30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872855"/>
            <a:ext cx="8530098" cy="2441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Solutions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concentration of a solution can be expressed as a </a:t>
            </a:r>
            <a:r>
              <a:rPr lang="en-US" sz="2200" i="1" u="sng" dirty="0">
                <a:solidFill>
                  <a:srgbClr val="009900"/>
                </a:solidFill>
              </a:rPr>
              <a:t>molarity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Molarity (M) is the amount of solute (mol) dissolved in some volume (L) of solution.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Molarity can be used as a conversion factor in calculations.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10902" y="3027495"/>
                <a:ext cx="2713114" cy="7014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9900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solidFill>
                            <a:srgbClr val="009900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99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99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  <m:r>
                            <a:rPr lang="en-US" sz="2400" b="0" i="1" smtClean="0">
                              <a:solidFill>
                                <a:srgbClr val="0099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99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𝑠𝑜𝑙𝑢𝑡𝑒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0099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𝑙𝑖𝑡𝑒𝑟𝑠</m:t>
                          </m:r>
                          <m:r>
                            <a:rPr lang="en-US" sz="2400" b="0" i="1" smtClean="0">
                              <a:solidFill>
                                <a:srgbClr val="0099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rgbClr val="009900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  <m:t>𝑠𝑜𝑙𝑢𝑡𝑖𝑜𝑛</m:t>
                          </m:r>
                        </m:den>
                      </m:f>
                    </m:oMath>
                  </m:oMathPara>
                </a14:m>
                <a:endParaRPr lang="en-US" sz="2400" b="0" i="1" dirty="0">
                  <a:solidFill>
                    <a:srgbClr val="009900"/>
                  </a:solidFill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02" y="3027495"/>
                <a:ext cx="2713114" cy="7014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187586" y="3094786"/>
            <a:ext cx="47997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What is the </a:t>
            </a:r>
            <a:r>
              <a:rPr lang="en-US" sz="2200" i="1" u="sng" dirty="0">
                <a:solidFill>
                  <a:srgbClr val="009900"/>
                </a:solidFill>
              </a:rPr>
              <a:t>molarity</a:t>
            </a:r>
            <a:r>
              <a:rPr lang="en-US" sz="2200" dirty="0"/>
              <a:t> of </a:t>
            </a:r>
            <a:r>
              <a:rPr lang="en-US" sz="2200"/>
              <a:t>the </a:t>
            </a:r>
            <a:r>
              <a:rPr lang="en-US" sz="2200" i="1" u="sng">
                <a:solidFill>
                  <a:srgbClr val="009900"/>
                </a:solidFill>
              </a:rPr>
              <a:t>solution</a:t>
            </a:r>
            <a:r>
              <a:rPr lang="en-US" sz="2200"/>
              <a:t>?</a:t>
            </a:r>
            <a:endParaRPr lang="en-US" sz="2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98542" y="3525673"/>
            <a:ext cx="1565958" cy="2158431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0682" y="4475677"/>
            <a:ext cx="938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>
                <a:solidFill>
                  <a:srgbClr val="009900"/>
                </a:solidFill>
              </a:rPr>
              <a:t>solute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30573" y="4073689"/>
            <a:ext cx="10791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>
                <a:solidFill>
                  <a:srgbClr val="009900"/>
                </a:solidFill>
              </a:rPr>
              <a:t>solvent</a:t>
            </a:r>
            <a:endParaRPr lang="en-US" sz="2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29720" y="4906564"/>
            <a:ext cx="1037739" cy="562776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884315" y="4352633"/>
            <a:ext cx="914480" cy="285883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5889811" y="3504606"/>
            <a:ext cx="2480937" cy="3288932"/>
            <a:chOff x="6129450" y="3498005"/>
            <a:chExt cx="2480937" cy="3288932"/>
          </a:xfrm>
        </p:grpSpPr>
        <p:pic>
          <p:nvPicPr>
            <p:cNvPr id="34" name="Picture 33" descr="volumetric_01.psd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450" y="3498005"/>
              <a:ext cx="2147542" cy="328893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87239" y="6099436"/>
              <a:ext cx="869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250 mL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386967" y="4539813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5.30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7547189" y="4475452"/>
              <a:ext cx="1063198" cy="492676"/>
              <a:chOff x="2356727" y="3799573"/>
              <a:chExt cx="1063198" cy="49267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356727" y="3799573"/>
                <a:ext cx="106319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mol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356727" y="3984472"/>
                <a:ext cx="106319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/>
                  <a:t>L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>
                <a:off x="2706231" y="4047972"/>
                <a:ext cx="36419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/>
            <p:nvPr/>
          </p:nvCxnSpPr>
          <p:spPr>
            <a:xfrm flipH="1">
              <a:off x="7178727" y="4916802"/>
              <a:ext cx="674879" cy="699491"/>
            </a:xfrm>
            <a:prstGeom prst="straightConnector1">
              <a:avLst/>
            </a:prstGeom>
            <a:ln w="28575">
              <a:solidFill>
                <a:srgbClr val="0099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57200" y="5925961"/>
                <a:ext cx="4814203" cy="5846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 charset="0"/>
                        </a:rPr>
                        <m:t>.325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𝑁𝑎𝐶𝑙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58.44 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=77.4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𝑁𝑎𝐶𝑙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925961"/>
                <a:ext cx="4814203" cy="58464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530098" cy="125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3.17 – Molarity to Mass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480568"/>
            <a:ext cx="83284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How many grams of sodium chloride are contained in 0.250 L of a 5.30 M aqueous solution? </a:t>
            </a:r>
          </a:p>
          <a:p>
            <a:r>
              <a:rPr lang="en-US" sz="2000" i="1" dirty="0"/>
              <a:t>Square brackets can be used to denote concentration. [NaCl] = 5.30 M.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742859"/>
            <a:ext cx="504264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r>
              <a:rPr lang="en-US" sz="2200" dirty="0"/>
              <a:t>NaCl:  58.44	            [NaCl] = 5.30 M</a:t>
            </a:r>
          </a:p>
          <a:p>
            <a:endParaRPr lang="en-US" sz="2200" dirty="0"/>
          </a:p>
          <a:p>
            <a:r>
              <a:rPr lang="en-US" sz="2200" dirty="0"/>
              <a:t>0.250 L of a 5.30       solution</a:t>
            </a:r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937683" y="2741600"/>
            <a:ext cx="2435906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dirty="0"/>
              <a:t>grams of NaCl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200" y="5037032"/>
                <a:ext cx="4586768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charset="0"/>
                        </a:rPr>
                        <m:t>.250 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𝐿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5.30 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=1.325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𝑁𝑎𝐶𝑙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037032"/>
                <a:ext cx="4586768" cy="58246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825128" y="3074230"/>
            <a:ext cx="1063198" cy="599653"/>
            <a:chOff x="1825128" y="3074230"/>
            <a:chExt cx="1063198" cy="599653"/>
          </a:xfrm>
        </p:grpSpPr>
        <p:sp>
          <p:nvSpPr>
            <p:cNvPr id="15" name="Rectangle 14"/>
            <p:cNvSpPr/>
            <p:nvPr/>
          </p:nvSpPr>
          <p:spPr>
            <a:xfrm>
              <a:off x="1825128" y="3074230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g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25128" y="3335329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mol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176812" y="3404013"/>
              <a:ext cx="3641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57942" y="435514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9900"/>
                </a:solidFill>
              </a:rPr>
              <a:t>volume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19867" y="4355147"/>
            <a:ext cx="99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9900"/>
                </a:solidFill>
              </a:rPr>
              <a:t>molarity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46630" y="4355147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>
                <a:solidFill>
                  <a:srgbClr val="009900"/>
                </a:solidFill>
                <a:sym typeface="Wingdings"/>
              </a:rPr>
              <a:t>    </a:t>
            </a:r>
            <a:r>
              <a:rPr lang="en-US" i="1">
                <a:solidFill>
                  <a:srgbClr val="009900"/>
                </a:solidFill>
              </a:rPr>
              <a:t># moles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023338" y="5207088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014439" y="5377085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755572" y="6027098"/>
            <a:ext cx="1387927" cy="445708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1243070" y="6114010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876165" y="6267994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356727" y="3748773"/>
            <a:ext cx="1063198" cy="599653"/>
            <a:chOff x="2356727" y="3748773"/>
            <a:chExt cx="1063198" cy="599653"/>
          </a:xfrm>
        </p:grpSpPr>
        <p:sp>
          <p:nvSpPr>
            <p:cNvPr id="19" name="Rectangle 18"/>
            <p:cNvSpPr/>
            <p:nvPr/>
          </p:nvSpPr>
          <p:spPr>
            <a:xfrm>
              <a:off x="2356727" y="3748773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mol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56727" y="4009872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L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706231" y="4047972"/>
              <a:ext cx="3641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10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97605"/>
            <a:ext cx="8328454" cy="2955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Aspirin</a:t>
            </a:r>
            <a:endParaRPr lang="en-US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 aspirin molecule is a covalent compound and has the formula C</a:t>
            </a:r>
            <a:r>
              <a:rPr lang="en-US" sz="2200" baseline="-25000" dirty="0"/>
              <a:t>9</a:t>
            </a:r>
            <a:r>
              <a:rPr lang="en-US" sz="2200" dirty="0"/>
              <a:t>H</a:t>
            </a:r>
            <a:r>
              <a:rPr lang="en-US" sz="2200" baseline="-25000" dirty="0"/>
              <a:t>8</a:t>
            </a:r>
            <a:r>
              <a:rPr lang="en-US" sz="2200" dirty="0"/>
              <a:t>O</a:t>
            </a:r>
            <a:r>
              <a:rPr lang="en-US" sz="2200" baseline="-25000" dirty="0"/>
              <a:t>4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molecular mass is the sum of 9 carbon atoms, 8 hydrogen atoms and 4 oxygen atoms.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molecular mass</a:t>
            </a:r>
            <a:r>
              <a:rPr lang="en-US" sz="2200" dirty="0"/>
              <a:t> for aspirin is 180.15 amu.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dirty="0"/>
          </a:p>
        </p:txBody>
      </p:sp>
      <p:pic>
        <p:nvPicPr>
          <p:cNvPr id="9" name="Picture Placeholder 1" descr="CNX_Chem_03_01_aspir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-38461" r="4615" b="-38461"/>
          <a:stretch>
            <a:fillRect/>
          </a:stretch>
        </p:blipFill>
        <p:spPr>
          <a:xfrm>
            <a:off x="239133" y="2925436"/>
            <a:ext cx="8764587" cy="412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57200" y="5939314"/>
                <a:ext cx="5930278" cy="576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Cambria Math" panose="02040503050406030204" pitchFamily="18" charset="0"/>
                        </a:rPr>
                        <m:t>1.259 </m:t>
                      </m:r>
                      <m:r>
                        <a:rPr lang="en-US" sz="2000" i="1" smtClean="0">
                          <a:latin typeface="Cambria Math" charset="0"/>
                          <a:ea typeface="Cambria Math" panose="02040503050406030204" pitchFamily="18" charset="0"/>
                        </a:rPr>
                        <m:t>𝑚𝑜𝑙</m:t>
                      </m:r>
                      <m:r>
                        <a:rPr lang="en-US" sz="200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𝐶𝐻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𝐶𝑂𝑂𝐻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 ×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0.839 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=1.50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𝑣𝑖𝑛𝑒𝑔𝑎𝑟</m:t>
                      </m:r>
                      <m:r>
                        <a:rPr lang="en-US" sz="2000" b="0" i="1" smtClean="0">
                          <a:latin typeface="Cambria Math" charset="0"/>
                          <a:ea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939314"/>
                <a:ext cx="5930278" cy="57637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530098" cy="1258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3.18 – Molarity to Volume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480568"/>
            <a:ext cx="8328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The concentration of a vinegar sample is 0.839 M. What volume of vinegar contains 75.6 g of acetic acid (CH</a:t>
            </a:r>
            <a:r>
              <a:rPr lang="en-US" sz="2200" baseline="-25000" dirty="0"/>
              <a:t>3</a:t>
            </a:r>
            <a:r>
              <a:rPr lang="en-US" sz="2200" dirty="0"/>
              <a:t>COOH)?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2742859"/>
            <a:ext cx="5042647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Know:</a:t>
            </a:r>
          </a:p>
          <a:p>
            <a:pPr>
              <a:spcAft>
                <a:spcPts val="1000"/>
              </a:spcAft>
            </a:pPr>
            <a:r>
              <a:rPr lang="en-US" sz="2200" dirty="0"/>
              <a:t>75.6 g CH</a:t>
            </a:r>
            <a:r>
              <a:rPr lang="en-US" sz="2200" baseline="-25000" dirty="0"/>
              <a:t>3</a:t>
            </a:r>
            <a:r>
              <a:rPr lang="en-US" sz="2200" dirty="0"/>
              <a:t>COOH</a:t>
            </a:r>
          </a:p>
          <a:p>
            <a:pPr>
              <a:spcAft>
                <a:spcPts val="1000"/>
              </a:spcAft>
            </a:pPr>
            <a:r>
              <a:rPr lang="en-US" sz="2200" dirty="0"/>
              <a:t>CH</a:t>
            </a:r>
            <a:r>
              <a:rPr lang="en-US" sz="2200" baseline="-25000" dirty="0"/>
              <a:t>3</a:t>
            </a:r>
            <a:r>
              <a:rPr lang="en-US" sz="2200" dirty="0"/>
              <a:t>COOH:  60.05</a:t>
            </a:r>
          </a:p>
          <a:p>
            <a:r>
              <a:rPr lang="en-US" sz="2200" dirty="0"/>
              <a:t>[CH</a:t>
            </a:r>
            <a:r>
              <a:rPr lang="en-US" sz="2200" baseline="-25000" dirty="0"/>
              <a:t>3</a:t>
            </a:r>
            <a:r>
              <a:rPr lang="en-US" sz="2200" dirty="0"/>
              <a:t>COOH] = 0.839 M = 0.839       </a:t>
            </a:r>
          </a:p>
          <a:p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5499847" y="2742859"/>
            <a:ext cx="344393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9900"/>
                </a:solidFill>
              </a:rPr>
              <a:t>Want:</a:t>
            </a:r>
          </a:p>
          <a:p>
            <a:r>
              <a:rPr lang="en-US" sz="2200" dirty="0"/>
              <a:t>liters of vinegar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13284" y="3505718"/>
            <a:ext cx="1063198" cy="599653"/>
            <a:chOff x="1825128" y="3074230"/>
            <a:chExt cx="1063198" cy="599653"/>
          </a:xfrm>
        </p:grpSpPr>
        <p:sp>
          <p:nvSpPr>
            <p:cNvPr id="15" name="Rectangle 14"/>
            <p:cNvSpPr/>
            <p:nvPr/>
          </p:nvSpPr>
          <p:spPr>
            <a:xfrm>
              <a:off x="1825128" y="3074230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g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25128" y="3335329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mol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176812" y="3404013"/>
              <a:ext cx="3641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flipH="1">
            <a:off x="1266580" y="6093147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564098" y="6034786"/>
            <a:ext cx="1688676" cy="445708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7200" y="4918716"/>
            <a:ext cx="5757474" cy="722275"/>
            <a:chOff x="457200" y="5249084"/>
            <a:chExt cx="5757474" cy="7222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57200" y="5249084"/>
                  <a:ext cx="5757474" cy="6383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</a:rPr>
                          <m:t>7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5. 6 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𝐶𝐻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charset="0"/>
                          </a:rPr>
                          <m:t>𝐶𝑂𝑂𝐻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× 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𝑚𝑜𝑙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60.05 </m:t>
                            </m:r>
                            <m:r>
                              <a:rPr lang="en-US" sz="2000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=1.259 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𝑚𝑜𝑙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charset="0"/>
                              </a:rPr>
                              <m:t>𝐶𝐻</m:t>
                            </m:r>
                          </m:e>
                          <m:sub>
                            <m:r>
                              <a:rPr lang="en-US" sz="2000" i="1"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 charset="0"/>
                          </a:rPr>
                          <m:t>𝐶𝑂𝑂𝐻</m:t>
                        </m:r>
                      </m:oMath>
                    </m:oMathPara>
                  </a14:m>
                  <a:endParaRPr lang="en-US" sz="2000" b="0" i="1" dirty="0">
                    <a:latin typeface="Cambria Math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5249084"/>
                  <a:ext cx="5757474" cy="63831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Connector 24"/>
            <p:cNvCxnSpPr/>
            <p:nvPr/>
          </p:nvCxnSpPr>
          <p:spPr>
            <a:xfrm flipH="1">
              <a:off x="917817" y="5437733"/>
              <a:ext cx="374163" cy="33999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3254558" y="5631366"/>
              <a:ext cx="374163" cy="33999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/>
          <p:cNvCxnSpPr/>
          <p:nvPr/>
        </p:nvCxnSpPr>
        <p:spPr>
          <a:xfrm flipH="1">
            <a:off x="3890046" y="6275843"/>
            <a:ext cx="374163" cy="339993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089828" y="4022648"/>
            <a:ext cx="1063198" cy="599653"/>
            <a:chOff x="2356727" y="3748773"/>
            <a:chExt cx="1063198" cy="599653"/>
          </a:xfrm>
        </p:grpSpPr>
        <p:sp>
          <p:nvSpPr>
            <p:cNvPr id="19" name="Rectangle 18"/>
            <p:cNvSpPr/>
            <p:nvPr/>
          </p:nvSpPr>
          <p:spPr>
            <a:xfrm>
              <a:off x="2356727" y="3748773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mol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56727" y="4009872"/>
              <a:ext cx="106319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L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2706231" y="4047972"/>
              <a:ext cx="3641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084" y="3578831"/>
            <a:ext cx="2421273" cy="30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72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953812"/>
            <a:ext cx="8272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2200" dirty="0"/>
              <a:t>A solution was made by dissolving 10.00 g of potassium sulfate in 250.0 mL of water.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1654" y="1766486"/>
            <a:ext cx="7557858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concentration (molarity) of the solution?</a:t>
            </a:r>
          </a:p>
          <a:p>
            <a:pPr marL="457200" indent="-457200">
              <a:spcAft>
                <a:spcPts val="10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concentration of potassium ions?</a:t>
            </a:r>
          </a:p>
          <a:p>
            <a:pPr marL="457200" indent="-457200">
              <a:spcAft>
                <a:spcPts val="1000"/>
              </a:spcAft>
              <a:buClr>
                <a:srgbClr val="009900"/>
              </a:buClr>
              <a:buFont typeface="+mj-lt"/>
              <a:buAutoNum type="alphaLcPeriod"/>
            </a:pPr>
            <a:r>
              <a:rPr lang="en-US" sz="2200" dirty="0"/>
              <a:t>What is the concentration of sulfate ions?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79551"/>
            <a:ext cx="460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Example – Molarity of a Solution</a:t>
            </a:r>
          </a:p>
        </p:txBody>
      </p:sp>
    </p:spTree>
    <p:extLst>
      <p:ext uri="{BB962C8B-B14F-4D97-AF65-F5344CB8AC3E}">
        <p14:creationId xmlns:p14="http://schemas.microsoft.com/office/powerpoint/2010/main" val="2996659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31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936356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Dilution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 concentrated stock solution of known concentration can be used to make a dilute solution of a desired concentration.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4249" y="2398543"/>
            <a:ext cx="8409551" cy="4140369"/>
            <a:chOff x="404249" y="2398543"/>
            <a:chExt cx="8409551" cy="41403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249" y="2398543"/>
              <a:ext cx="8409551" cy="414036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028198" y="6019800"/>
              <a:ext cx="2404602" cy="519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8161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31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36356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Dilutions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 this course, use </a:t>
            </a:r>
            <a:r>
              <a:rPr lang="en-US" sz="2200" i="1" u="sng" dirty="0">
                <a:solidFill>
                  <a:srgbClr val="009900"/>
                </a:solidFill>
              </a:rPr>
              <a:t>dimensional analysis</a:t>
            </a:r>
            <a:r>
              <a:rPr lang="en-US" sz="2200" dirty="0"/>
              <a:t> and the number of moles to perform dilution calculations.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03499" y="2365794"/>
            <a:ext cx="3400006" cy="3400006"/>
            <a:chOff x="2336799" y="2353094"/>
            <a:chExt cx="3400006" cy="3400006"/>
          </a:xfrm>
        </p:grpSpPr>
        <p:sp>
          <p:nvSpPr>
            <p:cNvPr id="8" name="Oval 7"/>
            <p:cNvSpPr/>
            <p:nvPr/>
          </p:nvSpPr>
          <p:spPr>
            <a:xfrm>
              <a:off x="2336799" y="2353094"/>
              <a:ext cx="3400006" cy="3400006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55893" y="3668377"/>
              <a:ext cx="336181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/>
                <a:t>M</a:t>
              </a:r>
              <a:r>
                <a:rPr lang="en-US" sz="4400" baseline="-25000" dirty="0"/>
                <a:t>1</a:t>
              </a:r>
              <a:r>
                <a:rPr lang="en-US" sz="4400" dirty="0"/>
                <a:t>V</a:t>
              </a:r>
              <a:r>
                <a:rPr lang="en-US" sz="4400" baseline="-25000" dirty="0"/>
                <a:t>1</a:t>
              </a:r>
              <a:r>
                <a:rPr lang="en-US" sz="4400" dirty="0"/>
                <a:t> = M</a:t>
              </a:r>
              <a:r>
                <a:rPr lang="en-US" sz="4400" baseline="-25000" dirty="0"/>
                <a:t>2</a:t>
              </a:r>
              <a:r>
                <a:rPr lang="en-US" sz="4400" dirty="0"/>
                <a:t>V</a:t>
              </a:r>
              <a:r>
                <a:rPr lang="en-US" sz="4400" baseline="-25000" dirty="0"/>
                <a:t>2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850661" y="2853859"/>
              <a:ext cx="2372282" cy="2398476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71910" y="6078250"/>
            <a:ext cx="71500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Note:  The formula M</a:t>
            </a:r>
            <a:r>
              <a:rPr lang="en-US" sz="1600" baseline="-25000" dirty="0"/>
              <a:t>1</a:t>
            </a:r>
            <a:r>
              <a:rPr lang="en-US" sz="1600" dirty="0"/>
              <a:t>V</a:t>
            </a:r>
            <a:r>
              <a:rPr lang="en-US" sz="1600" baseline="-25000" dirty="0"/>
              <a:t>1</a:t>
            </a:r>
            <a:r>
              <a:rPr lang="en-US" sz="1600" dirty="0"/>
              <a:t> = M</a:t>
            </a:r>
            <a:r>
              <a:rPr lang="en-US" sz="1600" baseline="-25000" dirty="0"/>
              <a:t>2</a:t>
            </a:r>
            <a:r>
              <a:rPr lang="en-US" sz="1600" dirty="0"/>
              <a:t>V</a:t>
            </a:r>
            <a:r>
              <a:rPr lang="en-US" sz="1600" baseline="-25000" dirty="0"/>
              <a:t>2</a:t>
            </a:r>
            <a:r>
              <a:rPr lang="en-US" sz="1600" dirty="0"/>
              <a:t> works for dilution but </a:t>
            </a:r>
            <a:r>
              <a:rPr lang="en-US" sz="1600" i="1" u="sng" dirty="0"/>
              <a:t>not</a:t>
            </a:r>
            <a:r>
              <a:rPr lang="en-US" sz="1600" dirty="0"/>
              <a:t> titration. To avoid confusion, please use </a:t>
            </a:r>
            <a:r>
              <a:rPr lang="en-US" sz="1600" i="1" u="sng" dirty="0">
                <a:solidFill>
                  <a:srgbClr val="009900"/>
                </a:solidFill>
              </a:rPr>
              <a:t>dimensional analysis</a:t>
            </a:r>
            <a:r>
              <a:rPr lang="en-US" sz="1600" dirty="0"/>
              <a:t> for </a:t>
            </a:r>
            <a:r>
              <a:rPr lang="en-US" sz="1600" i="1" dirty="0">
                <a:solidFill>
                  <a:srgbClr val="009900"/>
                </a:solidFill>
              </a:rPr>
              <a:t>all calculations </a:t>
            </a:r>
            <a:r>
              <a:rPr lang="en-US" sz="1600" dirty="0"/>
              <a:t>in this course.</a:t>
            </a:r>
          </a:p>
        </p:txBody>
      </p:sp>
    </p:spTree>
    <p:extLst>
      <p:ext uri="{BB962C8B-B14F-4D97-AF65-F5344CB8AC3E}">
        <p14:creationId xmlns:p14="http://schemas.microsoft.com/office/powerpoint/2010/main" val="7413574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31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36356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Example:  Dilutions</a:t>
            </a:r>
          </a:p>
          <a:p>
            <a:r>
              <a:rPr lang="en-US" sz="2000" dirty="0"/>
              <a:t>A stock solution of 2.00 M NaOH is available. An experiment requires 250.0 mL of a 1.50 M solution. Describe how to prepare such a solution.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57200" y="2476377"/>
            <a:ext cx="3706413" cy="3036916"/>
            <a:chOff x="429655" y="2717677"/>
            <a:chExt cx="3706413" cy="3036916"/>
          </a:xfrm>
        </p:grpSpPr>
        <p:grpSp>
          <p:nvGrpSpPr>
            <p:cNvPr id="5" name="Group 4"/>
            <p:cNvGrpSpPr/>
            <p:nvPr/>
          </p:nvGrpSpPr>
          <p:grpSpPr>
            <a:xfrm>
              <a:off x="429655" y="3142527"/>
              <a:ext cx="1279517" cy="2554994"/>
              <a:chOff x="1953471" y="3462678"/>
              <a:chExt cx="1279517" cy="2554994"/>
            </a:xfrm>
          </p:grpSpPr>
          <p:pic>
            <p:nvPicPr>
              <p:cNvPr id="18" name="Picture 17" descr="http://laboglassware.com/product/02.215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0290" y="3462678"/>
                <a:ext cx="1225881" cy="2554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953471" y="4809926"/>
                <a:ext cx="1279517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2.00 M NaOH</a:t>
                </a:r>
              </a:p>
              <a:p>
                <a:pPr algn="ctr"/>
                <a:endParaRPr lang="en-US" sz="1400" dirty="0"/>
              </a:p>
              <a:p>
                <a:pPr algn="ctr"/>
                <a:r>
                  <a:rPr lang="en-US" sz="1400" dirty="0"/>
                  <a:t>sodium </a:t>
                </a:r>
              </a:p>
              <a:p>
                <a:pPr algn="ctr"/>
                <a:r>
                  <a:rPr lang="en-US" sz="1400" dirty="0"/>
                  <a:t>hydroxide 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1980290" y="4556286"/>
                <a:ext cx="1225881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/>
            <p:cNvCxnSpPr/>
            <p:nvPr/>
          </p:nvCxnSpPr>
          <p:spPr>
            <a:xfrm>
              <a:off x="1894738" y="4527960"/>
              <a:ext cx="905612" cy="0"/>
            </a:xfrm>
            <a:prstGeom prst="straightConnector1">
              <a:avLst/>
            </a:prstGeom>
            <a:ln>
              <a:solidFill>
                <a:srgbClr val="0099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2768600" y="2717677"/>
              <a:ext cx="1367468" cy="3036916"/>
              <a:chOff x="2768600" y="2717677"/>
              <a:chExt cx="1367468" cy="303691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68600" y="2717677"/>
                <a:ext cx="1367468" cy="3036916"/>
              </a:xfrm>
              <a:prstGeom prst="rect">
                <a:avLst/>
              </a:prstGeom>
            </p:spPr>
          </p:pic>
          <p:cxnSp>
            <p:nvCxnSpPr>
              <p:cNvPr id="21" name="Straight Connector 20"/>
              <p:cNvCxnSpPr/>
              <p:nvPr/>
            </p:nvCxnSpPr>
            <p:spPr>
              <a:xfrm>
                <a:off x="3346450" y="3933986"/>
                <a:ext cx="21590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093592" y="5410867"/>
                <a:ext cx="7809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/>
                  <a:t>250 mL</a:t>
                </a:r>
                <a:endParaRPr 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6309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31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Example:  Dilutions</a:t>
            </a:r>
          </a:p>
          <a:p>
            <a:r>
              <a:rPr lang="en-US" sz="2000" dirty="0"/>
              <a:t>If 0.850 L of a 5.00 M copper(II) nitrate solution is diluted to a volume of 1.80 L by the addition of water, what is the molarity of the diluted solution?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1574" y="2858365"/>
            <a:ext cx="4523586" cy="2554994"/>
            <a:chOff x="621574" y="3129827"/>
            <a:chExt cx="4523586" cy="2554994"/>
          </a:xfrm>
        </p:grpSpPr>
        <p:grpSp>
          <p:nvGrpSpPr>
            <p:cNvPr id="26" name="Group 25"/>
            <p:cNvGrpSpPr/>
            <p:nvPr/>
          </p:nvGrpSpPr>
          <p:grpSpPr>
            <a:xfrm>
              <a:off x="621574" y="3129827"/>
              <a:ext cx="2343876" cy="2554994"/>
              <a:chOff x="456474" y="3142527"/>
              <a:chExt cx="2343876" cy="255499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56474" y="3142527"/>
                <a:ext cx="1225881" cy="2554994"/>
                <a:chOff x="1980290" y="3462678"/>
                <a:chExt cx="1225881" cy="2554994"/>
              </a:xfrm>
            </p:grpSpPr>
            <p:pic>
              <p:nvPicPr>
                <p:cNvPr id="18" name="Picture 17" descr="http://laboglassware.com/product/02.215.png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80290" y="3462678"/>
                  <a:ext cx="1225881" cy="255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>
                  <a:off x="2093734" y="4746426"/>
                  <a:ext cx="998991" cy="1169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5.00 M</a:t>
                  </a:r>
                </a:p>
                <a:p>
                  <a:pPr algn="ctr"/>
                  <a:r>
                    <a:rPr lang="en-US" sz="1400" dirty="0"/>
                    <a:t>Cu(NO</a:t>
                  </a:r>
                  <a:r>
                    <a:rPr lang="en-US" sz="1400" baseline="-25000" dirty="0"/>
                    <a:t>3</a:t>
                  </a:r>
                  <a:r>
                    <a:rPr lang="en-US" sz="1400" dirty="0"/>
                    <a:t>)</a:t>
                  </a:r>
                  <a:r>
                    <a:rPr lang="en-US" sz="1400" baseline="-25000" dirty="0"/>
                    <a:t>2</a:t>
                  </a:r>
                </a:p>
                <a:p>
                  <a:pPr algn="ctr"/>
                  <a:endParaRPr lang="en-US" sz="1400" dirty="0"/>
                </a:p>
                <a:p>
                  <a:pPr algn="ctr"/>
                  <a:r>
                    <a:rPr lang="en-US" sz="1400" dirty="0"/>
                    <a:t>copper(II) </a:t>
                  </a:r>
                </a:p>
                <a:p>
                  <a:pPr algn="ctr"/>
                  <a:r>
                    <a:rPr lang="en-US" sz="1400" dirty="0"/>
                    <a:t>nitrate</a:t>
                  </a: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980290" y="4556286"/>
                  <a:ext cx="1225881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Arrow Connector 14"/>
              <p:cNvCxnSpPr/>
              <p:nvPr/>
            </p:nvCxnSpPr>
            <p:spPr>
              <a:xfrm>
                <a:off x="1894738" y="4527960"/>
                <a:ext cx="905612" cy="0"/>
              </a:xfrm>
              <a:prstGeom prst="straightConnector1">
                <a:avLst/>
              </a:prstGeom>
              <a:ln>
                <a:solidFill>
                  <a:srgbClr val="0099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3060993" y="3630501"/>
              <a:ext cx="1647825" cy="1952625"/>
              <a:chOff x="3177833" y="3630501"/>
              <a:chExt cx="1647825" cy="1952625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7833" y="3630501"/>
                <a:ext cx="1647825" cy="1952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Straight Connector 21"/>
              <p:cNvCxnSpPr/>
              <p:nvPr/>
            </p:nvCxnSpPr>
            <p:spPr>
              <a:xfrm>
                <a:off x="3435894" y="4409279"/>
                <a:ext cx="1146266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4463562" y="4253435"/>
              <a:ext cx="6815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1.80 L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22452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5731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.3  molarity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686800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Example:  Serial Dilutions</a:t>
            </a:r>
          </a:p>
          <a:p>
            <a:r>
              <a:rPr lang="en-US" sz="2000" dirty="0"/>
              <a:t>A sample of blue dye with a concentration of 0.36 M is diluted twice. In the first step, 10.0 mL of the 0.36 M solution is diluted to 100.00 mL to make solution #2. In the next step, 5.00 mL of solution #2 is diluted to 100.00 mL. What is the concentration of dye in the resulting solution?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68" y="2684136"/>
            <a:ext cx="6269161" cy="40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3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.4 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457200" y="1312589"/>
            <a:ext cx="8530098" cy="3959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9900"/>
                </a:solidFill>
              </a:rPr>
              <a:t>Mass Percentage</a:t>
            </a:r>
            <a:endParaRPr lang="en-US" sz="2200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the ratio of a component’s mass to the solution’s mass expressed as a percentage.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also known as %mass, %weight, and (w/w)%.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used for many consumer products.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dirty="0"/>
              <a:t>The active component of bleach is sodium hypochlorite, NaOCl.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dirty="0"/>
              <a:t>Bleach has an NaOCl concentration of 7.4 (w/w)%.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dirty="0"/>
              <a:t>100 g of bleach therefore contains 7.4 g of NaOCl.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57200" y="84566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Other Concentration Units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452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.4 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57200" y="84566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Other Concentration Units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1364143"/>
            <a:ext cx="8686800" cy="18552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9900"/>
                </a:solidFill>
              </a:rPr>
              <a:t>Example 3.22 – Spinal Fluid </a:t>
            </a:r>
          </a:p>
          <a:p>
            <a:r>
              <a:rPr lang="en-US" sz="2200" dirty="0">
                <a:sym typeface="Wingdings"/>
              </a:rPr>
              <a:t>A 5.0 g sample of spinal fluid contains 3.75 mg of glucose. What is the </a:t>
            </a:r>
            <a:r>
              <a:rPr lang="en-US" sz="2200" i="1" u="sng" dirty="0">
                <a:solidFill>
                  <a:srgbClr val="009900"/>
                </a:solidFill>
                <a:sym typeface="Wingdings"/>
              </a:rPr>
              <a:t>percent by mass</a:t>
            </a:r>
            <a:r>
              <a:rPr lang="en-US" sz="2200" dirty="0">
                <a:sym typeface="Wingdings"/>
              </a:rPr>
              <a:t> of glucose in spinal fluid?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49" y="3197866"/>
            <a:ext cx="2644080" cy="3081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7736" y="6280348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scripps.org</a:t>
            </a:r>
          </a:p>
        </p:txBody>
      </p:sp>
    </p:spTree>
    <p:extLst>
      <p:ext uri="{BB962C8B-B14F-4D97-AF65-F5344CB8AC3E}">
        <p14:creationId xmlns:p14="http://schemas.microsoft.com/office/powerpoint/2010/main" val="327521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3</a:t>
            </a:r>
            <a:r>
              <a:rPr lang="en-US" sz="2800"/>
              <a:t>.4  concentration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457200" y="1312589"/>
            <a:ext cx="8530098" cy="3959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Volume Percentage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used to represent the concentration of a solution formed by dissolving a liquid solute in a solvent.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%vol or (v/v)%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also used in many consumer products.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57200" y="84566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Other Concentration Units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57187" y="3622721"/>
            <a:ext cx="6672271" cy="264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9900"/>
                </a:solidFill>
              </a:rPr>
              <a:t>Example 3.24 – Volume/Volume Percentage</a:t>
            </a:r>
          </a:p>
          <a:p>
            <a:r>
              <a:rPr lang="en-US" sz="2200" dirty="0">
                <a:sym typeface="Wingdings"/>
              </a:rPr>
              <a:t>Rubbing alcohol, also called isopropyl alcohol, is usually sold as a 70 (v/v)% solution. If this density of an isopropyl alcohol solution is 0.785 g/mL, how many </a:t>
            </a:r>
            <a:r>
              <a:rPr lang="en-US" sz="2200" i="1" u="sng" dirty="0">
                <a:solidFill>
                  <a:srgbClr val="009900"/>
                </a:solidFill>
                <a:sym typeface="Wingdings"/>
              </a:rPr>
              <a:t>grams</a:t>
            </a:r>
            <a:r>
              <a:rPr lang="en-US" sz="2200" dirty="0">
                <a:sym typeface="Wingdings"/>
              </a:rPr>
              <a:t> of the alcohol are present in a 355 mL bottle?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33" y="3134196"/>
            <a:ext cx="1750890" cy="34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7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412605"/>
            <a:ext cx="8328454" cy="2780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Ionic Compounds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are composed of discrete cations and anions combined in ratios that yield an electrically neutral bulk substance.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do not exist as discrete molecules.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have a </a:t>
            </a:r>
            <a:r>
              <a:rPr lang="en-US" sz="2200" i="1" u="sng" dirty="0">
                <a:solidFill>
                  <a:srgbClr val="009900"/>
                </a:solidFill>
              </a:rPr>
              <a:t>formula mass</a:t>
            </a:r>
            <a:r>
              <a:rPr lang="en-US" sz="2200" dirty="0"/>
              <a:t> but not a </a:t>
            </a:r>
            <a:r>
              <a:rPr lang="en-US" sz="2200" i="1" u="sng" dirty="0">
                <a:solidFill>
                  <a:srgbClr val="009900"/>
                </a:solidFill>
              </a:rPr>
              <a:t>molecular mass</a:t>
            </a:r>
            <a:r>
              <a:rPr lang="en-US" sz="2200" dirty="0"/>
              <a:t>.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Formula Mass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12" name="Picture Placeholder 1" descr="CNX_Chem_03_01_saltMas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-57707" r="4615" b="-57707"/>
          <a:stretch>
            <a:fillRect/>
          </a:stretch>
        </p:blipFill>
        <p:spPr>
          <a:xfrm>
            <a:off x="274058" y="2614266"/>
            <a:ext cx="8694738" cy="4089400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186456" y="5969785"/>
            <a:ext cx="8869942" cy="569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rgbClr val="0000FF"/>
                </a:solidFill>
              </a:rPr>
              <a:t>The atomic mass of an ion are approximately the same as the atomic mass of the neutral atom.</a:t>
            </a:r>
          </a:p>
        </p:txBody>
      </p:sp>
    </p:spTree>
    <p:extLst>
      <p:ext uri="{BB962C8B-B14F-4D97-AF65-F5344CB8AC3E}">
        <p14:creationId xmlns:p14="http://schemas.microsoft.com/office/powerpoint/2010/main" val="1774239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16" y="3292336"/>
            <a:ext cx="3105182" cy="3105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.4  concentration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457200" y="1312589"/>
            <a:ext cx="8530098" cy="3959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Mass-Volume Percentage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a ratio of solute mass to solution volume expressed as a percentage:  (m/v)%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commonly used in medical settings.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57200" y="84566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Other Concentration Units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1" y="3292336"/>
            <a:ext cx="5715000" cy="264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9900"/>
                </a:solidFill>
              </a:rPr>
              <a:t>Example – Mass/Volume Percentage</a:t>
            </a:r>
          </a:p>
          <a:p>
            <a:r>
              <a:rPr lang="en-US" sz="2200" dirty="0">
                <a:sym typeface="Wingdings"/>
              </a:rPr>
              <a:t>Physiological saline solution used for intravenous fluids is typically 0.9 (m/v)%. If an IV bag contains 100 mL solution, what mass of solute (NaCl) does it contain?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49898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3</a:t>
            </a:r>
            <a:r>
              <a:rPr lang="en-US" sz="2800"/>
              <a:t>.4  concentration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457200" y="1359260"/>
            <a:ext cx="8530098" cy="3959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Parts per Million and Parts per Billion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are units used to express concentrations of extremely dilute solutions.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are often used to refer to trace contaminant levels in water, air, or other solvents.</a:t>
            </a: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57200" y="84566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Other Concentration Units</a:t>
            </a:r>
            <a:endParaRPr lang="en-US" i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1619" y="3963404"/>
                <a:ext cx="362759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009900"/>
                          </a:solidFill>
                          <a:latin typeface="Cambria Math" charset="0"/>
                        </a:rPr>
                        <m:t>𝒑𝒑𝒎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𝑚𝑎𝑠𝑠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𝑠𝑜𝑙𝑢𝑡𝑒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𝑚𝑎𝑠𝑠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𝑠𝑜𝑙𝑢𝑡𝑖𝑜𝑛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mr-IN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619" y="3963404"/>
                <a:ext cx="3627596" cy="64293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49859" y="3953380"/>
                <a:ext cx="3560077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b="1" i="1" smtClean="0">
                          <a:solidFill>
                            <a:srgbClr val="009900"/>
                          </a:solidFill>
                          <a:latin typeface="Cambria Math" charset="0"/>
                        </a:rPr>
                        <m:t>𝒑𝒑𝒃</m:t>
                      </m:r>
                      <m:r>
                        <a:rPr lang="en-US" sz="22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charset="0"/>
                            </a:rPr>
                            <m:t>𝑚𝑎𝑠𝑠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𝑠𝑜𝑙𝑢𝑡𝑒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charset="0"/>
                            </a:rPr>
                            <m:t>𝑚𝑎𝑠𝑠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sz="2200" b="0" i="1" smtClean="0">
                              <a:latin typeface="Cambria Math" charset="0"/>
                            </a:rPr>
                            <m:t>𝑠𝑜𝑙𝑢𝑡𝑖𝑜𝑛</m:t>
                          </m:r>
                        </m:den>
                      </m:f>
                      <m:r>
                        <a:rPr lang="en-US" sz="2200" b="0" i="1" smtClean="0">
                          <a:latin typeface="Cambria Math" charset="0"/>
                        </a:rPr>
                        <m:t> </m:t>
                      </m:r>
                      <m:r>
                        <a:rPr lang="mr-IN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sz="2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b="0" i="1" dirty="0">
                  <a:latin typeface="Cambria Math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59" y="3953380"/>
                <a:ext cx="3560077" cy="64293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529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50813" y="1495084"/>
            <a:ext cx="5592322" cy="1806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Example – Lead Levels in Water</a:t>
            </a:r>
          </a:p>
          <a:p>
            <a:r>
              <a:rPr lang="en-US" sz="2200" dirty="0">
                <a:sym typeface="Wingdings"/>
              </a:rPr>
              <a:t>The graphic on the next slide shows some data from a study conducted by Virginia Tech scientists.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3</a:t>
            </a:r>
            <a:r>
              <a:rPr lang="en-US" sz="2800" dirty="0"/>
              <a:t>.4  concentration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945681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Flint Water Crisis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0813" y="3129536"/>
            <a:ext cx="5802050" cy="3759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000"/>
              </a:spcAft>
              <a:buFont typeface="+mj-lt"/>
              <a:buAutoNum type="alphaLcPeriod"/>
            </a:pPr>
            <a:r>
              <a:rPr lang="en-US" sz="2200" dirty="0">
                <a:sym typeface="Wingdings"/>
              </a:rPr>
              <a:t>In one sample, the lead concentration was </a:t>
            </a:r>
            <a:r>
              <a:rPr lang="en-US" sz="2200" i="1" u="sng" dirty="0">
                <a:solidFill>
                  <a:srgbClr val="009900"/>
                </a:solidFill>
                <a:sym typeface="Wingdings"/>
              </a:rPr>
              <a:t>158 ppb</a:t>
            </a:r>
            <a:r>
              <a:rPr lang="en-US" sz="2200" dirty="0">
                <a:sym typeface="Wingdings"/>
              </a:rPr>
              <a:t>. How many </a:t>
            </a:r>
            <a:r>
              <a:rPr lang="en-US" sz="2200" i="1" u="sng" dirty="0">
                <a:solidFill>
                  <a:srgbClr val="009900"/>
                </a:solidFill>
                <a:sym typeface="Wingdings"/>
              </a:rPr>
              <a:t>micrograms</a:t>
            </a:r>
            <a:r>
              <a:rPr lang="en-US" sz="2200" dirty="0">
                <a:sym typeface="Wingdings"/>
              </a:rPr>
              <a:t> of lead would be present in a glass of water that contains 355 mL?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200" dirty="0">
                <a:sym typeface="Wingdings"/>
              </a:rPr>
              <a:t>In another sample, the lead concentration was </a:t>
            </a:r>
            <a:r>
              <a:rPr lang="en-US" sz="2200" i="1" u="sng" dirty="0">
                <a:solidFill>
                  <a:srgbClr val="009900"/>
                </a:solidFill>
                <a:sym typeface="Wingdings"/>
              </a:rPr>
              <a:t>13,000 ppb</a:t>
            </a:r>
            <a:r>
              <a:rPr lang="en-US" sz="2200" dirty="0">
                <a:sym typeface="Wingdings"/>
              </a:rPr>
              <a:t>. How many </a:t>
            </a:r>
            <a:r>
              <a:rPr lang="en-US" sz="2200" i="1" u="sng" dirty="0">
                <a:solidFill>
                  <a:srgbClr val="009900"/>
                </a:solidFill>
                <a:sym typeface="Wingdings"/>
              </a:rPr>
              <a:t>micrograms</a:t>
            </a:r>
            <a:r>
              <a:rPr lang="en-US" sz="2200" dirty="0">
                <a:sym typeface="Wingdings"/>
              </a:rPr>
              <a:t> of lead would be present in a glass of water that contains 355 mL?</a:t>
            </a:r>
            <a:endParaRPr lang="en-US" sz="2200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37" y="2179899"/>
            <a:ext cx="2526404" cy="1450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88" y="4020314"/>
            <a:ext cx="2280103" cy="1450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381" y="242713"/>
            <a:ext cx="2916917" cy="16334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15755" y="5471289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cbsnews.com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091748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1" y="726144"/>
            <a:ext cx="8702423" cy="5460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9898" y="6032599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michiganlivemedia.org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530479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57200" y="953812"/>
            <a:ext cx="8530098" cy="2520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880628"/>
            <a:ext cx="8108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en-US" sz="2200" dirty="0"/>
              <a:t>Two unknown elements A and Z combine to produce two different compounds:  A</a:t>
            </a:r>
            <a:r>
              <a:rPr lang="en-US" sz="2200" baseline="-25000" dirty="0"/>
              <a:t>2</a:t>
            </a:r>
            <a:r>
              <a:rPr lang="en-US" sz="2200" dirty="0"/>
              <a:t>Z</a:t>
            </a:r>
            <a:r>
              <a:rPr lang="en-US" sz="2200" baseline="-25000" dirty="0"/>
              <a:t>3</a:t>
            </a:r>
            <a:r>
              <a:rPr lang="en-US" sz="2200" dirty="0"/>
              <a:t> and AZ</a:t>
            </a:r>
            <a:r>
              <a:rPr lang="en-US" sz="2200" baseline="-25000" dirty="0"/>
              <a:t>2</a:t>
            </a:r>
            <a:r>
              <a:rPr lang="en-US" sz="2200" dirty="0"/>
              <a:t>.  If 0.15 mol A</a:t>
            </a:r>
            <a:r>
              <a:rPr lang="en-US" sz="2200" baseline="-25000" dirty="0"/>
              <a:t>2</a:t>
            </a:r>
            <a:r>
              <a:rPr lang="en-US" sz="2200" dirty="0"/>
              <a:t>Z</a:t>
            </a:r>
            <a:r>
              <a:rPr lang="en-US" sz="2200" baseline="-25000" dirty="0"/>
              <a:t>3</a:t>
            </a:r>
            <a:r>
              <a:rPr lang="en-US" sz="2200" dirty="0"/>
              <a:t> has a mass of 15.90 g and 0.15 mol AZ</a:t>
            </a:r>
            <a:r>
              <a:rPr lang="en-US" sz="2200" baseline="-25000" dirty="0"/>
              <a:t>2</a:t>
            </a:r>
            <a:r>
              <a:rPr lang="en-US" sz="2200" dirty="0"/>
              <a:t> has a mass of 9.30 g, what are the atomic masses of A and Z?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379551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</a:rPr>
              <a:t>Challenge Problem</a:t>
            </a:r>
          </a:p>
        </p:txBody>
      </p:sp>
    </p:spTree>
    <p:extLst>
      <p:ext uri="{BB962C8B-B14F-4D97-AF65-F5344CB8AC3E}">
        <p14:creationId xmlns:p14="http://schemas.microsoft.com/office/powerpoint/2010/main" val="8703453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555" y="1213700"/>
            <a:ext cx="8814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Atomic Mass and Molar Mass:  </a:t>
            </a:r>
            <a:r>
              <a:rPr lang="en-US" sz="2400" dirty="0"/>
              <a:t>#1, 5, 11, 15, 17, 19, 23, 29, 31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end of chapter problems – chapter 3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555" y="1916803"/>
            <a:ext cx="68034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Chemical Formulas and </a:t>
            </a:r>
          </a:p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The Mole Concept:  </a:t>
            </a:r>
            <a:r>
              <a:rPr lang="en-US" sz="2400" dirty="0"/>
              <a:t>#25, 33, 35, 37, 39, 41, 43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053" y="4562044"/>
            <a:ext cx="8031893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99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detailed solutions to these problems, go to the OpenStax Chemistry website and download the </a:t>
            </a:r>
            <a:r>
              <a:rPr lang="en-US" sz="2000" dirty="0">
                <a:hlinkClick r:id="rId2"/>
              </a:rPr>
              <a:t>Student Solution Guide</a:t>
            </a:r>
            <a:r>
              <a:rPr lang="en-US" sz="2000" dirty="0"/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rgbClr val="0099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555" y="2989238"/>
            <a:ext cx="4682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Molarity:  </a:t>
            </a:r>
            <a:r>
              <a:rPr lang="en-US" sz="2400" dirty="0">
                <a:ea typeface="Calibri" charset="0"/>
                <a:cs typeface="Times New Roman" charset="0"/>
              </a:rPr>
              <a:t>#47, 49, 51, 53, 59, 61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9390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videos – chapter 3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985646"/>
            <a:ext cx="8686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Gram to Mole to Atoms Conversions</a:t>
            </a:r>
          </a:p>
          <a:p>
            <a:r>
              <a:rPr lang="en-US" u="sng" dirty="0">
                <a:hlinkClick r:id="rId2"/>
              </a:rPr>
              <a:t>https://www.youtube.com/watch?v=aQw-2oPvfK0</a:t>
            </a:r>
            <a:r>
              <a:rPr lang="en-US" dirty="0"/>
              <a:t> </a:t>
            </a:r>
          </a:p>
          <a:p>
            <a:r>
              <a:rPr lang="en-US" u="sng" dirty="0">
                <a:hlinkClick r:id="rId3"/>
              </a:rPr>
              <a:t>http://screencast.com/t/ofLlIvVxC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Chemical Formula and Mole Conversion</a:t>
            </a:r>
          </a:p>
          <a:p>
            <a:r>
              <a:rPr lang="en-US" u="sng" dirty="0">
                <a:hlinkClick r:id="rId4"/>
              </a:rPr>
              <a:t>http://youtu.be/PrRvmwkLs38</a:t>
            </a:r>
            <a:r>
              <a:rPr lang="en-US" dirty="0"/>
              <a:t> </a:t>
            </a:r>
          </a:p>
          <a:p>
            <a:r>
              <a:rPr lang="en-US" u="sng" dirty="0">
                <a:hlinkClick r:id="rId5"/>
              </a:rPr>
              <a:t>http://screencast.com/t/V5nTAsvDJd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Calculating Empirical and Molecular Formulas </a:t>
            </a:r>
          </a:p>
          <a:p>
            <a:r>
              <a:rPr lang="en-US" dirty="0"/>
              <a:t>(not an MC video - posted on YouTube by Step-by-Step Science)</a:t>
            </a:r>
          </a:p>
          <a:p>
            <a:r>
              <a:rPr lang="en-US" u="sng" dirty="0">
                <a:hlinkClick r:id="rId6"/>
              </a:rPr>
              <a:t>https://youtu.be/ZiXtpuDZlP8</a:t>
            </a:r>
            <a:r>
              <a:rPr lang="en-US" dirty="0"/>
              <a:t> 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Calculating Molarity</a:t>
            </a:r>
          </a:p>
          <a:p>
            <a:r>
              <a:rPr lang="en-US" u="sng" dirty="0">
                <a:hlinkClick r:id="rId7"/>
              </a:rPr>
              <a:t>http://screencast.com/t/w4R7NcDjfa4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Dilution Calculations</a:t>
            </a:r>
          </a:p>
          <a:p>
            <a:r>
              <a:rPr lang="en-US" u="sng" dirty="0">
                <a:hlinkClick r:id="rId8"/>
              </a:rPr>
              <a:t>http://screencast.com/t/6MphEryfyQlG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sz="1200" i="1" dirty="0"/>
              <a:t>*All videos were created by MC Chemistry faculty unless otherwise indicated.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56158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simulations – chapter 3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199" y="1235833"/>
            <a:ext cx="84149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Sugar and Salt Solutions (Solutions, Ionic, Covalent)</a:t>
            </a:r>
            <a:endParaRPr lang="en-US" dirty="0"/>
          </a:p>
          <a:p>
            <a:r>
              <a:rPr lang="en-US" u="sng" dirty="0">
                <a:hlinkClick r:id="rId2"/>
              </a:rPr>
              <a:t>https://phet.colorado.edu/en/simulation/legacy/sugar-and-salt-solutions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Molarity</a:t>
            </a:r>
            <a:endParaRPr lang="en-US" dirty="0"/>
          </a:p>
          <a:p>
            <a:r>
              <a:rPr lang="en-US" u="sng" dirty="0">
                <a:hlinkClick r:id="rId3"/>
              </a:rPr>
              <a:t>https://phet.colorado.edu/en/simulation/molarity</a:t>
            </a:r>
            <a:endParaRPr 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96" y="6015037"/>
            <a:ext cx="1363202" cy="6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5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426052"/>
            <a:ext cx="8530098" cy="3293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a counting/amount unit similar to a pair or a dozen.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a specific measure of the </a:t>
            </a:r>
            <a:r>
              <a:rPr lang="en-US" sz="2200" i="1" u="sng" dirty="0">
                <a:solidFill>
                  <a:srgbClr val="009900"/>
                </a:solidFill>
              </a:rPr>
              <a:t>number of atoms or molecules</a:t>
            </a:r>
            <a:r>
              <a:rPr lang="en-US" sz="2200" dirty="0"/>
              <a:t> in a sample of matter.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is defined by a sample of pure </a:t>
            </a:r>
            <a:r>
              <a:rPr lang="en-US" sz="2200" baseline="30000" dirty="0"/>
              <a:t>12</a:t>
            </a:r>
            <a:r>
              <a:rPr lang="en-US" sz="2200" dirty="0"/>
              <a:t>C weighing exactly 12 g.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1 mole contains 6.022 x 10</a:t>
            </a:r>
            <a:r>
              <a:rPr lang="en-US" sz="2200" baseline="30000" dirty="0"/>
              <a:t>23</a:t>
            </a:r>
            <a:r>
              <a:rPr lang="en-US" sz="2200" dirty="0"/>
              <a:t> of anything.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6.022 x 10</a:t>
            </a:r>
            <a:r>
              <a:rPr lang="en-US" sz="2200" baseline="30000" dirty="0"/>
              <a:t>23</a:t>
            </a:r>
            <a:r>
              <a:rPr lang="en-US" sz="2200" dirty="0"/>
              <a:t> is known as Avogadro’s Number (</a:t>
            </a:r>
            <a:r>
              <a:rPr lang="en-US" sz="2200" i="1" dirty="0"/>
              <a:t>N</a:t>
            </a:r>
            <a:r>
              <a:rPr lang="en-US" sz="2200" i="1" baseline="-25000" dirty="0"/>
              <a:t>A</a:t>
            </a:r>
            <a:r>
              <a:rPr lang="en-US" sz="2200" dirty="0"/>
              <a:t>).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The Mole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9" name="Picture 8" descr="mo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34902"/>
            <a:ext cx="1905000" cy="2095500"/>
          </a:xfrm>
          <a:prstGeom prst="rect">
            <a:avLst/>
          </a:prstGeom>
        </p:spPr>
      </p:pic>
      <p:pic>
        <p:nvPicPr>
          <p:cNvPr id="13" name="Picture 12" descr="avogradr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898" y="4133729"/>
            <a:ext cx="1679081" cy="2297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36249" y="46287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mole is a fixed number of particles in a chemical unit. One mole always contains the same number of particles, no matter what the substance.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3144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The Mole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8" name="Picture Placeholder 1" descr="CNX_Chem_03_02_mol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1" r="-1641"/>
          <a:stretch>
            <a:fillRect/>
          </a:stretch>
        </p:blipFill>
        <p:spPr>
          <a:xfrm>
            <a:off x="1769636" y="2609646"/>
            <a:ext cx="5703582" cy="36521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" y="1452946"/>
            <a:ext cx="70160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Each sample contains one mole of atoms. </a:t>
            </a:r>
          </a:p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Why are the masses of the samples different?</a:t>
            </a:r>
            <a:endParaRPr lang="en-US" sz="2200" baseline="-25000" dirty="0"/>
          </a:p>
        </p:txBody>
      </p:sp>
    </p:spTree>
    <p:extLst>
      <p:ext uri="{BB962C8B-B14F-4D97-AF65-F5344CB8AC3E}">
        <p14:creationId xmlns:p14="http://schemas.microsoft.com/office/powerpoint/2010/main" val="1637050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08" y="4021050"/>
            <a:ext cx="3450789" cy="2581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426052"/>
            <a:ext cx="8530098" cy="419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Molar mass is the mass (grams) of one mole of a substance.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units of molar mass are grams per mole (</a:t>
            </a:r>
            <a:r>
              <a:rPr lang="en-US" sz="2200" dirty="0">
                <a:solidFill>
                  <a:srgbClr val="009900"/>
                </a:solidFill>
              </a:rPr>
              <a:t>g/mol</a:t>
            </a:r>
            <a:r>
              <a:rPr lang="en-US" sz="2200" dirty="0"/>
              <a:t>).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molar mass of a substance is numerically equivalent to its atomic, molecular, or formula mass in amu.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sz="2000" dirty="0"/>
              <a:t>Aspirin (C</a:t>
            </a:r>
            <a:r>
              <a:rPr lang="en-US" sz="2000" baseline="-25000" dirty="0"/>
              <a:t>9</a:t>
            </a:r>
            <a:r>
              <a:rPr lang="en-US" sz="2000" dirty="0"/>
              <a:t>H</a:t>
            </a:r>
            <a:r>
              <a:rPr lang="en-US" sz="2000" baseline="-25000" dirty="0"/>
              <a:t>8</a:t>
            </a:r>
            <a:r>
              <a:rPr lang="en-US" sz="2000" dirty="0"/>
              <a:t>O</a:t>
            </a:r>
            <a:r>
              <a:rPr lang="en-US" sz="2000" baseline="-25000" dirty="0"/>
              <a:t>4</a:t>
            </a:r>
            <a:r>
              <a:rPr lang="en-US" sz="2000" dirty="0"/>
              <a:t>) has a molecular mass of 180.15 amu and a molar mass of 180.15 g/mol.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sz="2000" dirty="0"/>
              <a:t>If one mole of aspirin is placed on a balance in the lab, the balance would </a:t>
            </a:r>
            <a:r>
              <a:rPr lang="en-US" sz="2000"/>
              <a:t>read 180.15 </a:t>
            </a:r>
            <a:r>
              <a:rPr lang="en-US" sz="2000" dirty="0"/>
              <a:t>g.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The Mole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0347" y="4975411"/>
            <a:ext cx="2476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</a:rPr>
              <a:t>One mole </a:t>
            </a:r>
            <a:r>
              <a:rPr lang="en-US" sz="2000">
                <a:solidFill>
                  <a:srgbClr val="009900"/>
                </a:solidFill>
              </a:rPr>
              <a:t>of aspirin.</a:t>
            </a:r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 flipV="1">
            <a:off x="3827307" y="4856781"/>
            <a:ext cx="2196975" cy="318685"/>
          </a:xfrm>
          <a:prstGeom prst="straightConnector1">
            <a:avLst/>
          </a:prstGeom>
          <a:ln w="28575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68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sz="2800" dirty="0"/>
              <a:t>.1  formula mass </a:t>
            </a:r>
            <a:r>
              <a:rPr lang="en-US" sz="2800"/>
              <a:t>and the mole concept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91710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The Mole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1452946"/>
            <a:ext cx="70160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Each sample contains 6.022 x 10</a:t>
            </a:r>
            <a:r>
              <a:rPr lang="en-US" sz="2200" baseline="30000" dirty="0"/>
              <a:t>23</a:t>
            </a:r>
            <a:r>
              <a:rPr lang="en-US" sz="2200" dirty="0"/>
              <a:t> formula units of a compound or element.</a:t>
            </a:r>
          </a:p>
          <a:p>
            <a:pPr marL="342900" indent="-342900">
              <a:buClr>
                <a:srgbClr val="009900"/>
              </a:buClr>
              <a:buFont typeface="Arial" charset="0"/>
              <a:buChar char="•"/>
            </a:pPr>
            <a:r>
              <a:rPr lang="en-US" sz="2200" dirty="0"/>
              <a:t>Calculate the mass of each sample.</a:t>
            </a:r>
            <a:endParaRPr lang="en-US" sz="2200" baseline="-25000" dirty="0"/>
          </a:p>
        </p:txBody>
      </p:sp>
      <p:pic>
        <p:nvPicPr>
          <p:cNvPr id="7" name="Picture Placeholder 1" descr="CNX_Chem_03_02_compoun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29" r="-26729"/>
          <a:stretch>
            <a:fillRect/>
          </a:stretch>
        </p:blipFill>
        <p:spPr>
          <a:xfrm>
            <a:off x="275996" y="2765857"/>
            <a:ext cx="8690862" cy="3773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77490" y="3257460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</a:rPr>
              <a:t>octanol</a:t>
            </a:r>
          </a:p>
          <a:p>
            <a:pPr algn="ctr"/>
            <a:r>
              <a:rPr lang="en-US" sz="2000" dirty="0">
                <a:solidFill>
                  <a:srgbClr val="009900"/>
                </a:solidFill>
              </a:rPr>
              <a:t>C</a:t>
            </a:r>
            <a:r>
              <a:rPr lang="en-US" sz="2000" baseline="-25000" dirty="0">
                <a:solidFill>
                  <a:srgbClr val="009900"/>
                </a:solidFill>
              </a:rPr>
              <a:t>8</a:t>
            </a:r>
            <a:r>
              <a:rPr lang="en-US" sz="2000" dirty="0">
                <a:solidFill>
                  <a:srgbClr val="009900"/>
                </a:solidFill>
              </a:rPr>
              <a:t>H</a:t>
            </a:r>
            <a:r>
              <a:rPr lang="en-US" sz="2000" baseline="-25000" dirty="0">
                <a:solidFill>
                  <a:srgbClr val="009900"/>
                </a:solidFill>
              </a:rPr>
              <a:t>17</a:t>
            </a:r>
            <a:r>
              <a:rPr lang="en-US" sz="2000" dirty="0">
                <a:solidFill>
                  <a:srgbClr val="009900"/>
                </a:solidFill>
              </a:rPr>
              <a:t>OH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22249" y="3486624"/>
            <a:ext cx="2177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</a:rPr>
              <a:t>mercury(II) iodide</a:t>
            </a:r>
          </a:p>
          <a:p>
            <a:pPr algn="ctr"/>
            <a:r>
              <a:rPr lang="en-US" sz="2000" dirty="0">
                <a:solidFill>
                  <a:srgbClr val="009900"/>
                </a:solidFill>
              </a:rPr>
              <a:t>HgI</a:t>
            </a:r>
            <a:r>
              <a:rPr lang="en-US" sz="2000" baseline="-25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0856" y="5831026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</a:rPr>
              <a:t>methanol</a:t>
            </a:r>
          </a:p>
          <a:p>
            <a:pPr algn="ctr"/>
            <a:r>
              <a:rPr lang="en-US" sz="2000" dirty="0">
                <a:solidFill>
                  <a:srgbClr val="009900"/>
                </a:solidFill>
              </a:rPr>
              <a:t>CH</a:t>
            </a:r>
            <a:r>
              <a:rPr lang="en-US" sz="2000" baseline="-25000" dirty="0">
                <a:solidFill>
                  <a:srgbClr val="009900"/>
                </a:solidFill>
              </a:rPr>
              <a:t>3</a:t>
            </a:r>
            <a:r>
              <a:rPr lang="en-US" sz="2000" dirty="0">
                <a:solidFill>
                  <a:srgbClr val="009900"/>
                </a:solidFill>
              </a:rPr>
              <a:t>OH</a:t>
            </a:r>
            <a:endParaRPr lang="en-US" sz="2000" baseline="-25000" dirty="0">
              <a:solidFill>
                <a:srgbClr val="0099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7202" y="5831026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</a:rPr>
              <a:t>pure sulfur</a:t>
            </a:r>
          </a:p>
          <a:p>
            <a:pPr algn="ctr"/>
            <a:r>
              <a:rPr lang="en-US" sz="2000" dirty="0">
                <a:solidFill>
                  <a:srgbClr val="009900"/>
                </a:solidFill>
              </a:rPr>
              <a:t>S</a:t>
            </a:r>
            <a:r>
              <a:rPr lang="en-US" sz="2000" baseline="-25000" dirty="0">
                <a:solidFill>
                  <a:srgbClr val="0099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675179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4943</TotalTime>
  <Words>3885</Words>
  <Application>Microsoft Macintosh PowerPoint</Application>
  <PresentationFormat>On-screen Show (4:3)</PresentationFormat>
  <Paragraphs>542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MS PGothic</vt:lpstr>
      <vt:lpstr>Arial</vt:lpstr>
      <vt:lpstr>Arial Black</vt:lpstr>
      <vt:lpstr>Calibri</vt:lpstr>
      <vt:lpstr>Cambria</vt:lpstr>
      <vt:lpstr>Cambria Math</vt:lpstr>
      <vt:lpstr>Lucida Calligraphy</vt:lpstr>
      <vt:lpstr>Mangal</vt:lpstr>
      <vt:lpstr>Times New Roman</vt:lpstr>
      <vt:lpstr>Wingdings</vt:lpstr>
      <vt:lpstr>Essential</vt:lpstr>
      <vt:lpstr>PowerPoint Presentation</vt:lpstr>
      <vt:lpstr>chapter 3:  Substances and solutions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3.1  formula mass and the mole concept</vt:lpstr>
      <vt:lpstr>3.2  empirical and molecular formulas</vt:lpstr>
      <vt:lpstr>3.2  empirical and molecular formulas</vt:lpstr>
      <vt:lpstr>PowerPoint Presentation</vt:lpstr>
      <vt:lpstr>3.2  empirical and molecular formulas</vt:lpstr>
      <vt:lpstr>3.2  empirical and molecular formulas</vt:lpstr>
      <vt:lpstr>3.2  empirical and molecular formulas</vt:lpstr>
      <vt:lpstr>3.2  empirical and molecular formulas</vt:lpstr>
      <vt:lpstr>3.2  empirical and molecular formulas</vt:lpstr>
      <vt:lpstr>3.2  empirical and molecular formulas</vt:lpstr>
      <vt:lpstr>3.2  empirical and molecular formulas</vt:lpstr>
      <vt:lpstr>3.2  empirical and molecular formulas</vt:lpstr>
      <vt:lpstr>3.2  empirical and molecular formulas</vt:lpstr>
      <vt:lpstr>3.2  empirical and molecular formulas</vt:lpstr>
      <vt:lpstr>PowerPoint Presentation</vt:lpstr>
      <vt:lpstr>PowerPoint Presentation</vt:lpstr>
      <vt:lpstr>PowerPoint Presentation</vt:lpstr>
      <vt:lpstr>3.2  empirical and molecular formulas</vt:lpstr>
      <vt:lpstr>3.2  empirical and molecular formulas</vt:lpstr>
      <vt:lpstr>PowerPoint Presentation</vt:lpstr>
      <vt:lpstr>3.3  molarity</vt:lpstr>
      <vt:lpstr>3.3  molarity</vt:lpstr>
      <vt:lpstr>3.3  molarity</vt:lpstr>
      <vt:lpstr>3.3  molarity</vt:lpstr>
      <vt:lpstr>PowerPoint Presentation</vt:lpstr>
      <vt:lpstr>3.3  molarity</vt:lpstr>
      <vt:lpstr>3.3  molarity</vt:lpstr>
      <vt:lpstr>3.3  molarity</vt:lpstr>
      <vt:lpstr>3.3  molarity</vt:lpstr>
      <vt:lpstr>3.3  molarity</vt:lpstr>
      <vt:lpstr>3.4  concentration</vt:lpstr>
      <vt:lpstr>3.4  concentration</vt:lpstr>
      <vt:lpstr>3.4  concentration</vt:lpstr>
      <vt:lpstr>3.4  concentration</vt:lpstr>
      <vt:lpstr>3.4  concentration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WNI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Takahara, Patricia M.</dc:creator>
  <cp:lastModifiedBy>Microsoft Office User</cp:lastModifiedBy>
  <cp:revision>2043</cp:revision>
  <cp:lastPrinted>2015-06-09T23:57:19Z</cp:lastPrinted>
  <dcterms:created xsi:type="dcterms:W3CDTF">2017-01-14T15:08:30Z</dcterms:created>
  <dcterms:modified xsi:type="dcterms:W3CDTF">2018-04-06T15:13:51Z</dcterms:modified>
</cp:coreProperties>
</file>