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109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embeddings/Microsoft_Equation5.bin" ContentType="application/vnd.openxmlformats-officedocument.oleObject"/>
  <Override PartName="/ppt/slides/slide92.xml" ContentType="application/vnd.openxmlformats-officedocument.presentationml.slide+xml"/>
  <Override PartName="/ppt/slides/slide100.xml" ContentType="application/vnd.openxmlformats-officedocument.presentationml.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embeddings/Microsoft_Equation13.bin" ContentType="application/vnd.openxmlformats-officedocument.oleObject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s/slide106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embeddings/Microsoft_Equation2.bin" ContentType="application/vnd.openxmlformats-officedocument.oleObject"/>
  <Override PartName="/ppt/embeddings/Microsoft_Equation17.bin" ContentType="application/vnd.openxmlformats-officedocument.oleObject"/>
  <Override PartName="/ppt/slides/slide70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embeddings/Microsoft_Equation10.bin" ContentType="application/vnd.openxmlformats-officedocument.oleObject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embeddings/Microsoft_Equation14.bin" ContentType="application/vnd.openxmlformats-officedocument.oleObject"/>
  <Override PartName="/docProps/core.xml" ContentType="application/vnd.openxmlformats-package.core-properties+xml"/>
  <Default Extension="jpeg" ContentType="image/jpeg"/>
  <Default Extension="vml" ContentType="application/vnd.openxmlformats-officedocument.vmlDrawing"/>
  <Override PartName="/ppt/slides/slide9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107.xml" ContentType="application/vnd.openxmlformats-officedocument.presentationml.slide+xml"/>
  <Override PartName="/ppt/slides/slide31.xml" ContentType="application/vnd.openxmlformats-officedocument.presentationml.slide+xml"/>
  <Override PartName="/ppt/embeddings/Microsoft_Equation3.bin" ContentType="application/vnd.openxmlformats-officedocument.oleObject"/>
  <Override PartName="/ppt/embeddings/Microsoft_Equation18.bin" ContentType="application/vnd.openxmlformats-officedocument.oleObject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embeddings/Microsoft_Equation11.bin" ContentType="application/vnd.openxmlformats-officedocument.oleObject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04.xml" ContentType="application/vnd.openxmlformats-officedocument.presentationml.slide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embeddings/Microsoft_Equation15.bin" ContentType="application/vnd.openxmlformats-officedocument.oleObject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slides/slide67.xml" ContentType="application/vnd.openxmlformats-officedocument.presentationml.slide+xml"/>
  <Override PartName="/ppt/slides/slide108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slides/slide86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4.bin" ContentType="application/vnd.openxmlformats-officedocument.oleObject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embeddings/Microsoft_Equation19.bin" ContentType="application/vnd.openxmlformats-officedocument.oleObject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embeddings/Microsoft_Equation12.bin" ContentType="application/vnd.openxmlformats-officedocument.oleObject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s/slide105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embeddings/Microsoft_Equation1.bin" ContentType="application/vnd.openxmlformats-officedocument.oleObject"/>
  <Default Extension="pict" ContentType="image/pict"/>
  <Override PartName="/ppt/embeddings/Microsoft_Equation16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912" r:id="rId1"/>
  </p:sldMasterIdLst>
  <p:notesMasterIdLst>
    <p:notesMasterId r:id="rId111"/>
  </p:notesMasterIdLst>
  <p:handoutMasterIdLst>
    <p:handoutMasterId r:id="rId112"/>
  </p:handoutMasterIdLst>
  <p:sldIdLst>
    <p:sldId id="256" r:id="rId2"/>
    <p:sldId id="311" r:id="rId3"/>
    <p:sldId id="31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3" r:id="rId14"/>
    <p:sldId id="332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79" r:id="rId25"/>
    <p:sldId id="380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6" r:id="rId50"/>
    <p:sldId id="405" r:id="rId51"/>
    <p:sldId id="407" r:id="rId52"/>
    <p:sldId id="408" r:id="rId53"/>
    <p:sldId id="409" r:id="rId54"/>
    <p:sldId id="410" r:id="rId55"/>
    <p:sldId id="411" r:id="rId56"/>
    <p:sldId id="412" r:id="rId57"/>
    <p:sldId id="413" r:id="rId58"/>
    <p:sldId id="414" r:id="rId59"/>
    <p:sldId id="415" r:id="rId60"/>
    <p:sldId id="421" r:id="rId61"/>
    <p:sldId id="422" r:id="rId62"/>
    <p:sldId id="423" r:id="rId63"/>
    <p:sldId id="424" r:id="rId64"/>
    <p:sldId id="425" r:id="rId65"/>
    <p:sldId id="426" r:id="rId66"/>
    <p:sldId id="427" r:id="rId67"/>
    <p:sldId id="429" r:id="rId68"/>
    <p:sldId id="430" r:id="rId69"/>
    <p:sldId id="431" r:id="rId70"/>
    <p:sldId id="432" r:id="rId71"/>
    <p:sldId id="433" r:id="rId72"/>
    <p:sldId id="434" r:id="rId73"/>
    <p:sldId id="435" r:id="rId74"/>
    <p:sldId id="436" r:id="rId75"/>
    <p:sldId id="437" r:id="rId76"/>
    <p:sldId id="438" r:id="rId77"/>
    <p:sldId id="439" r:id="rId78"/>
    <p:sldId id="448" r:id="rId79"/>
    <p:sldId id="449" r:id="rId80"/>
    <p:sldId id="450" r:id="rId81"/>
    <p:sldId id="451" r:id="rId82"/>
    <p:sldId id="452" r:id="rId83"/>
    <p:sldId id="453" r:id="rId84"/>
    <p:sldId id="454" r:id="rId85"/>
    <p:sldId id="455" r:id="rId86"/>
    <p:sldId id="456" r:id="rId87"/>
    <p:sldId id="457" r:id="rId88"/>
    <p:sldId id="458" r:id="rId89"/>
    <p:sldId id="459" r:id="rId90"/>
    <p:sldId id="460" r:id="rId91"/>
    <p:sldId id="470" r:id="rId92"/>
    <p:sldId id="471" r:id="rId93"/>
    <p:sldId id="472" r:id="rId94"/>
    <p:sldId id="473" r:id="rId95"/>
    <p:sldId id="474" r:id="rId96"/>
    <p:sldId id="475" r:id="rId97"/>
    <p:sldId id="476" r:id="rId98"/>
    <p:sldId id="477" r:id="rId99"/>
    <p:sldId id="478" r:id="rId100"/>
    <p:sldId id="479" r:id="rId101"/>
    <p:sldId id="480" r:id="rId102"/>
    <p:sldId id="481" r:id="rId103"/>
    <p:sldId id="482" r:id="rId104"/>
    <p:sldId id="483" r:id="rId105"/>
    <p:sldId id="484" r:id="rId106"/>
    <p:sldId id="485" r:id="rId107"/>
    <p:sldId id="486" r:id="rId108"/>
    <p:sldId id="487" r:id="rId109"/>
    <p:sldId id="309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clrMru>
    <a:srgbClr val="E5D419"/>
    <a:srgbClr val="6CB255"/>
    <a:srgbClr val="212F62"/>
    <a:srgbClr val="72A510"/>
    <a:srgbClr val="A4EC1A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0467" autoAdjust="0"/>
    <p:restoredTop sz="93333" autoAdjust="0"/>
  </p:normalViewPr>
  <p:slideViewPr>
    <p:cSldViewPr snapToGrid="0" snapToObjects="1">
      <p:cViewPr varScale="1">
        <p:scale>
          <a:sx n="86" d="100"/>
          <a:sy n="86" d="100"/>
        </p:scale>
        <p:origin x="-6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notesMaster" Target="notesMasters/notesMaster1.xml"/><Relationship Id="rId112" Type="http://schemas.openxmlformats.org/officeDocument/2006/relationships/handoutMaster" Target="handoutMasters/handoutMaster1.xml"/><Relationship Id="rId113" Type="http://schemas.openxmlformats.org/officeDocument/2006/relationships/printerSettings" Target="printerSettings/printerSettings1.bin"/><Relationship Id="rId114" Type="http://schemas.openxmlformats.org/officeDocument/2006/relationships/presProps" Target="presProps.xml"/><Relationship Id="rId115" Type="http://schemas.openxmlformats.org/officeDocument/2006/relationships/viewProps" Target="viewProps.xml"/><Relationship Id="rId116" Type="http://schemas.openxmlformats.org/officeDocument/2006/relationships/theme" Target="theme/theme1.xml"/><Relationship Id="rId11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ict"/><Relationship Id="rId2" Type="http://schemas.openxmlformats.org/officeDocument/2006/relationships/image" Target="../media/image31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ict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ict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ict"/><Relationship Id="rId2" Type="http://schemas.openxmlformats.org/officeDocument/2006/relationships/image" Target="../media/image4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Relationship Id="rId2" Type="http://schemas.openxmlformats.org/officeDocument/2006/relationships/image" Target="../media/image27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pPr/>
              <a:t>5/15/17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057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4016-AF49-FA46-BDF2-027ED042E616}" type="datetimeFigureOut">
              <a:rPr lang="en-US" smtClean="0"/>
              <a:pPr/>
              <a:t>5/15/17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5766-6E49-694E-8B94-624AB6903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913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E5766-6E49-694E-8B94-624AB69033FB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543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May 15,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07618"/>
            <a:ext cx="4031619" cy="4607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06925" y="1107618"/>
            <a:ext cx="3913188" cy="4607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212F62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15,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 marL="788670" indent="-514350">
              <a:buFont typeface="+mj-lt"/>
              <a:buAutoNum type="alphaLcParenR"/>
              <a:defRPr sz="2800"/>
            </a:lvl2pPr>
            <a:lvl3pPr marL="1371600" indent="-457200">
              <a:buFont typeface="+mj-lt"/>
              <a:buAutoNum type="alphaLcParenR"/>
              <a:defRPr sz="2400"/>
            </a:lvl3pPr>
            <a:lvl4pPr marL="1828800" indent="-457200">
              <a:buFont typeface="+mj-lt"/>
              <a:buAutoNum type="alphaLcParenR"/>
              <a:defRPr sz="2000"/>
            </a:lvl4pPr>
            <a:lvl5pPr marL="2286000" indent="-457200">
              <a:buFont typeface="+mj-lt"/>
              <a:buAutoNum type="alphaLcParenR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May 15,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May 15,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 smtClean="0"/>
              <a:t>College Physics</a:t>
            </a:r>
          </a:p>
          <a:p>
            <a:pPr algn="ctr"/>
            <a:endParaRPr lang="en-US" sz="1800" cap="none" dirty="0" smtClean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 smtClean="0">
                <a:solidFill>
                  <a:srgbClr val="212F62"/>
                </a:solidFill>
                <a:latin typeface="+mn-lt"/>
              </a:rPr>
              <a:t>Chapter # Chapter Title</a:t>
            </a:r>
          </a:p>
          <a:p>
            <a:pPr algn="ctr"/>
            <a:r>
              <a:rPr lang="en-US" sz="1600" cap="none" dirty="0" smtClean="0">
                <a:solidFill>
                  <a:schemeClr val="tx1"/>
                </a:solidFill>
                <a:latin typeface="+mn-lt"/>
              </a:rPr>
              <a:t>PowerPoint Image Slideshow</a:t>
            </a:r>
            <a:endParaRPr lang="en-US" sz="1600" cap="non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 descr="medium_covers_Page_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62758" y="2517424"/>
            <a:ext cx="2010682" cy="26038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02996D-A08B-0449-B44E-0983EAED4A3A}" type="datetime1">
              <a:rPr lang="en-US"/>
              <a:pPr/>
              <a:t>5/15/17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E8C55-6613-7A47-B76F-B142F175E7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708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May 15,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4" r:id="rId2"/>
    <p:sldLayoutId id="2147483920" r:id="rId3"/>
    <p:sldLayoutId id="2147483913" r:id="rId4"/>
    <p:sldLayoutId id="2147483922" r:id="rId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rgbClr val="6CB2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5.jpeg"/><Relationship Id="rId5" Type="http://schemas.openxmlformats.org/officeDocument/2006/relationships/oleObject" Target="../embeddings/Microsoft_Equation15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16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17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18.bin"/><Relationship Id="rId5" Type="http://schemas.openxmlformats.org/officeDocument/2006/relationships/oleObject" Target="../embeddings/Microsoft_Equation19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9.jpeg"/><Relationship Id="rId5" Type="http://schemas.openxmlformats.org/officeDocument/2006/relationships/oleObject" Target="../embeddings/Microsoft_Equation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1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6.bin"/><Relationship Id="rId5" Type="http://schemas.openxmlformats.org/officeDocument/2006/relationships/image" Target="../media/image22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1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1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7.bin"/><Relationship Id="rId5" Type="http://schemas.openxmlformats.org/officeDocument/2006/relationships/oleObject" Target="../embeddings/Microsoft_Equation8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10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11.bin"/><Relationship Id="rId5" Type="http://schemas.openxmlformats.org/officeDocument/2006/relationships/oleObject" Target="../embeddings/Microsoft_Equation12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5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5.jpeg"/><Relationship Id="rId5" Type="http://schemas.openxmlformats.org/officeDocument/2006/relationships/oleObject" Target="../embeddings/Microsoft_Equation13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14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614489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CHEMISTRY</a:t>
            </a:r>
          </a:p>
          <a:p>
            <a:pPr algn="ctr"/>
            <a:endParaRPr lang="en-US" sz="1800" cap="none" dirty="0" smtClean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 smtClean="0">
                <a:solidFill>
                  <a:srgbClr val="212F62"/>
                </a:solidFill>
                <a:latin typeface="+mn-lt"/>
              </a:rPr>
              <a:t>Chapter 4 STOICHIOMETRY OF CHEMICAL REACTIONS </a:t>
            </a:r>
          </a:p>
          <a:p>
            <a:pPr algn="ctr"/>
            <a:r>
              <a:rPr lang="en-US" sz="1600" cap="none" dirty="0" smtClean="0">
                <a:solidFill>
                  <a:schemeClr val="tx1"/>
                </a:solidFill>
                <a:latin typeface="+mn-lt"/>
              </a:rPr>
              <a:t>Joseph </a:t>
            </a:r>
            <a:r>
              <a:rPr lang="en-US" sz="1600" cap="none" dirty="0" err="1" smtClean="0">
                <a:solidFill>
                  <a:schemeClr val="tx1"/>
                </a:solidFill>
                <a:latin typeface="+mn-lt"/>
              </a:rPr>
              <a:t>DePasquale</a:t>
            </a:r>
            <a:endParaRPr lang="en-US" sz="1600" cap="none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600" cap="none" dirty="0" smtClean="0">
                <a:solidFill>
                  <a:schemeClr val="tx1"/>
                </a:solidFill>
                <a:latin typeface="+mn-lt"/>
              </a:rPr>
              <a:t>University of Connecticut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62758" y="2518312"/>
            <a:ext cx="2010682" cy="260205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  <p:pic>
        <p:nvPicPr>
          <p:cNvPr id="7" name="Picture 6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5775854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24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Balancing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If an element appears in more than one formula on a given side of the equation, the number of atoms represented in each must be computed and then added together.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For example, both product species in the example reaction,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O, contain the element oxygen.</a:t>
            </a:r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17513" y="4848268"/>
          <a:ext cx="8418512" cy="1716087"/>
        </p:xfrm>
        <a:graphic>
          <a:graphicData uri="http://schemas.openxmlformats.org/presentationml/2006/ole">
            <p:oleObj spid="_x0000_s33828" name="Equation" r:id="rId4" imgW="4419600" imgH="901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4.15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27317" y="1377372"/>
            <a:ext cx="8686801" cy="1166382"/>
          </a:xfrm>
        </p:spPr>
        <p:txBody>
          <a:bodyPr>
            <a:noAutofit/>
          </a:bodyPr>
          <a:lstStyle/>
          <a:p>
            <a:r>
              <a:rPr lang="en-US" sz="2400" dirty="0" smtClean="0"/>
              <a:t>A 0.4550-g solid mixture containing MgSO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is dissolved in water and treated with an excess of Ba(NO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resulting in the precipitation of 0.6168 </a:t>
            </a:r>
            <a:r>
              <a:rPr lang="en-US" sz="2400" dirty="0" err="1" smtClean="0"/>
              <a:t>g</a:t>
            </a:r>
            <a:r>
              <a:rPr lang="en-US" sz="2400" dirty="0" smtClean="0"/>
              <a:t> of BaSO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MgSO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(</a:t>
            </a:r>
            <a:r>
              <a:rPr lang="en-US" sz="2400" i="1" dirty="0"/>
              <a:t>aq</a:t>
            </a:r>
            <a:r>
              <a:rPr lang="en-US" sz="2400" dirty="0" smtClean="0"/>
              <a:t>)  +  Ba(NO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 ⟶  BaSO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(</a:t>
            </a:r>
            <a:r>
              <a:rPr lang="en-US" sz="2400" i="1" dirty="0" smtClean="0"/>
              <a:t>s</a:t>
            </a:r>
            <a:r>
              <a:rPr lang="en-US" sz="2400" dirty="0" smtClean="0"/>
              <a:t>)  +  Mg(NO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</a:t>
            </a:r>
          </a:p>
          <a:p>
            <a:pPr algn="ctr"/>
            <a:endParaRPr lang="en-US" sz="2400" dirty="0" smtClean="0"/>
          </a:p>
          <a:p>
            <a:r>
              <a:rPr lang="en-US" sz="2400" dirty="0" smtClean="0"/>
              <a:t>What is the concentration (mass percent) of MgSO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in the mixture?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4.15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780953" y="1122386"/>
            <a:ext cx="7415404" cy="3500071"/>
          </a:xfrm>
        </p:spPr>
      </p:pic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149506" name="Object 2"/>
          <p:cNvGraphicFramePr>
            <a:graphicFrameLocks noChangeAspect="1"/>
          </p:cNvGraphicFramePr>
          <p:nvPr/>
        </p:nvGraphicFramePr>
        <p:xfrm>
          <a:off x="630238" y="4775200"/>
          <a:ext cx="7559675" cy="2022475"/>
        </p:xfrm>
        <a:graphic>
          <a:graphicData uri="http://schemas.openxmlformats.org/presentationml/2006/ole">
            <p:oleObj spid="_x0000_s149506" name="Equation" r:id="rId5" imgW="3175000" imgH="850900" progId="Equation.3">
              <p:embed/>
            </p:oleObj>
          </a:graphicData>
        </a:graphic>
      </p:graphicFrame>
      <p:cxnSp>
        <p:nvCxnSpPr>
          <p:cNvPr id="8" name="Straight Connector 7"/>
          <p:cNvCxnSpPr/>
          <p:nvPr/>
        </p:nvCxnSpPr>
        <p:spPr>
          <a:xfrm rot="5400000">
            <a:off x="4512219" y="5308239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4198453" y="4834965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813176" y="5308239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753412" y="4834965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807882" y="6349439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628587" y="5039297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58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4.15</a:t>
            </a:r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057618" y="1837765"/>
          <a:ext cx="6940936" cy="2750182"/>
        </p:xfrm>
        <a:graphic>
          <a:graphicData uri="http://schemas.openxmlformats.org/presentationml/2006/ole">
            <p:oleObj spid="_x0000_s151554" name="Equation" r:id="rId4" imgW="2692400" imgH="1066800" progId="Equation.3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combustion analysis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72279" y="887472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>
                <a:latin typeface="Arial"/>
                <a:cs typeface="MS PGothic" pitchFamily="34" charset="-128"/>
              </a:rPr>
              <a:t> </a:t>
            </a:r>
            <a:r>
              <a:rPr lang="en-US" sz="2400" dirty="0" smtClean="0"/>
              <a:t>The elemental composition of hydrocarbons and related compounds may be determined via a gravimetric method known as </a:t>
            </a:r>
            <a:r>
              <a:rPr lang="en-US" sz="2400" b="1" i="1" dirty="0" smtClean="0">
                <a:solidFill>
                  <a:srgbClr val="000090"/>
                </a:solidFill>
              </a:rPr>
              <a:t>combustion analysis.</a:t>
            </a:r>
            <a:endParaRPr lang="en-US" sz="2400" b="1" i="1" dirty="0" smtClean="0">
              <a:solidFill>
                <a:srgbClr val="000090"/>
              </a:solidFill>
              <a:latin typeface="Arial"/>
              <a:ea typeface="Times New Roman" pitchFamily="-110" charset="0"/>
              <a:cs typeface="Times New Roman" pitchFamily="-110" charset="0"/>
            </a:endParaRP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/>
              <a:ea typeface="Times New Roman" pitchFamily="-110" charset="0"/>
              <a:cs typeface="Times New Roman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/>
                <a:ea typeface="Times New Roman" pitchFamily="-110" charset="0"/>
                <a:cs typeface="Times New Roman" pitchFamily="-110" charset="0"/>
              </a:rPr>
              <a:t> </a:t>
            </a:r>
            <a:r>
              <a:rPr lang="en-US" sz="2400" dirty="0" smtClean="0"/>
              <a:t>A weighed sample of the compound is heated to a high temperature under a stream of oxygen gas, resulting in its complete combustion to yield gaseous products of known </a:t>
            </a:r>
            <a:r>
              <a:rPr lang="en-US" sz="2400" dirty="0" smtClean="0"/>
              <a:t>identities.</a:t>
            </a:r>
          </a:p>
          <a:p>
            <a:pPr>
              <a:buClrTx/>
            </a:pPr>
            <a:endParaRPr lang="en-US" sz="2400" dirty="0" smtClean="0">
              <a:latin typeface="Arial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combustion analysis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72279" y="887472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>
              <a:latin typeface="Arial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/>
              </a:rPr>
              <a:t> </a:t>
            </a:r>
            <a:r>
              <a:rPr lang="en-US" sz="2400" dirty="0" smtClean="0"/>
              <a:t>The complete combustion of hydrocarbons, for example, will yield carbon dioxide and water vapor as the only products.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</a:t>
            </a:r>
            <a:r>
              <a:rPr lang="en-US" sz="2400" dirty="0" smtClean="0"/>
              <a:t>gaseous combustion products are swept through separate, </a:t>
            </a:r>
            <a:r>
              <a:rPr lang="en-US" sz="2400" dirty="0" err="1" smtClean="0"/>
              <a:t>preweighed</a:t>
            </a:r>
            <a:r>
              <a:rPr lang="en-US" sz="2400" dirty="0" smtClean="0"/>
              <a:t> collection devices containing compounds that selectively absorb each product.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mass of the absorbed product can then be used in an appropriate </a:t>
            </a:r>
            <a:r>
              <a:rPr lang="en-US" sz="2400" dirty="0" err="1" smtClean="0"/>
              <a:t>stoichiometric</a:t>
            </a:r>
            <a:r>
              <a:rPr lang="en-US" sz="2400" dirty="0" smtClean="0"/>
              <a:t> calculation to derive the</a:t>
            </a:r>
            <a:r>
              <a:rPr lang="en-US" sz="2400" dirty="0" smtClean="0"/>
              <a:t> moles </a:t>
            </a:r>
            <a:r>
              <a:rPr lang="en-US" sz="2400" dirty="0" smtClean="0"/>
              <a:t>and</a:t>
            </a:r>
            <a:r>
              <a:rPr lang="en-US" sz="2400" dirty="0" smtClean="0"/>
              <a:t> mass </a:t>
            </a:r>
            <a:r>
              <a:rPr lang="en-US" sz="2400" dirty="0" smtClean="0"/>
              <a:t>of the relevant element. </a:t>
            </a:r>
            <a:endParaRPr lang="en-US" sz="2400" dirty="0" smtClean="0">
              <a:latin typeface="Arial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4.17</a:t>
            </a:r>
            <a:endParaRPr lang="en-US" dirty="0"/>
          </a:p>
        </p:txBody>
      </p:sp>
      <p:pic>
        <p:nvPicPr>
          <p:cNvPr id="2" name="Picture Placeholder 1" descr="CNX_Chem_04_05_combustio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37901" b="-37901"/>
          <a:stretch>
            <a:fillRect/>
          </a:stretch>
        </p:blipFill>
        <p:spPr>
          <a:xfrm>
            <a:off x="262966" y="1182150"/>
            <a:ext cx="8635062" cy="374843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620914"/>
            <a:ext cx="8062912" cy="1166382"/>
          </a:xfrm>
        </p:spPr>
        <p:txBody>
          <a:bodyPr>
            <a:normAutofit/>
          </a:bodyPr>
          <a:lstStyle/>
          <a:p>
            <a:r>
              <a:rPr lang="en-US" dirty="0"/>
              <a:t>This schematic diagram illustrates the basic components of a combustion analysis device </a:t>
            </a:r>
            <a:r>
              <a:rPr lang="en-US" dirty="0" smtClean="0"/>
              <a:t>for determining </a:t>
            </a:r>
            <a:r>
              <a:rPr lang="en-US" dirty="0"/>
              <a:t>the carbon and hydrogen content of a sample.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31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4.16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27317" y="1377372"/>
            <a:ext cx="8686801" cy="1166382"/>
          </a:xfrm>
        </p:spPr>
        <p:txBody>
          <a:bodyPr>
            <a:noAutofit/>
          </a:bodyPr>
          <a:lstStyle/>
          <a:p>
            <a:r>
              <a:rPr lang="en-US" sz="2400" dirty="0" smtClean="0"/>
              <a:t>Polyethylene is a hydrocarbon polymer used to produce food-storage bags and many other flexible plastic items. A combustion analysis of a 0.00126-g sample of polyethylene yields 0.00394 </a:t>
            </a:r>
            <a:r>
              <a:rPr lang="en-US" sz="2400" dirty="0" err="1" smtClean="0"/>
              <a:t>g</a:t>
            </a:r>
            <a:r>
              <a:rPr lang="en-US" sz="2400" dirty="0" smtClean="0"/>
              <a:t> of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0.00161 </a:t>
            </a:r>
            <a:r>
              <a:rPr lang="en-US" sz="2400" dirty="0" err="1" smtClean="0"/>
              <a:t>g</a:t>
            </a:r>
            <a:r>
              <a:rPr lang="en-US" sz="2400" dirty="0" smtClean="0"/>
              <a:t> of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O. 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C</a:t>
            </a:r>
            <a:r>
              <a:rPr lang="en-US" sz="2400" baseline="-25000" dirty="0" err="1" smtClean="0"/>
              <a:t>x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y</a:t>
            </a:r>
            <a:r>
              <a:rPr lang="en-US" sz="2400" dirty="0" err="1" smtClean="0"/>
              <a:t>(</a:t>
            </a:r>
            <a:r>
              <a:rPr lang="en-US" sz="2400" i="1" dirty="0" err="1" smtClean="0"/>
              <a:t>s</a:t>
            </a:r>
            <a:r>
              <a:rPr lang="en-US" sz="2400" dirty="0" smtClean="0"/>
              <a:t>)  +  excess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g</a:t>
            </a:r>
            <a:r>
              <a:rPr lang="en-US" sz="2400" dirty="0" smtClean="0"/>
              <a:t>)  ⟶  xCO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g</a:t>
            </a:r>
            <a:r>
              <a:rPr lang="en-US" sz="2400" dirty="0" smtClean="0"/>
              <a:t>)  +     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O(</a:t>
            </a:r>
            <a:r>
              <a:rPr lang="en-US" sz="2400" i="1" dirty="0" smtClean="0"/>
              <a:t>g</a:t>
            </a:r>
            <a:r>
              <a:rPr lang="en-US" sz="2400" dirty="0" smtClean="0"/>
              <a:t>)</a:t>
            </a:r>
          </a:p>
          <a:p>
            <a:pPr algn="ctr"/>
            <a:endParaRPr lang="en-US" sz="2400" dirty="0" smtClean="0"/>
          </a:p>
          <a:p>
            <a:r>
              <a:rPr lang="en-US" sz="2400" dirty="0" smtClean="0"/>
              <a:t>What is the empirical formula of polyethylene?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 flipH="1">
          <a:off x="6215512" y="3526119"/>
          <a:ext cx="227585" cy="579307"/>
        </p:xfrm>
        <a:graphic>
          <a:graphicData uri="http://schemas.openxmlformats.org/presentationml/2006/ole">
            <p:oleObj spid="_x0000_s155650" name="Equation" r:id="rId4" imgW="139700" imgH="355600" progId="Equation.3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4.16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89" y="1275112"/>
            <a:ext cx="7260542" cy="52945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706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4.16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36492" y="3451897"/>
            <a:ext cx="7730565" cy="1166382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empirical formula for the compound is then derived by identifying the smallest whole-number multiples for these mole amounts. The H-to-C </a:t>
            </a:r>
            <a:r>
              <a:rPr lang="en-US" sz="2400" dirty="0" smtClean="0"/>
              <a:t>mole </a:t>
            </a:r>
            <a:r>
              <a:rPr lang="en-US" sz="2400" dirty="0" smtClean="0"/>
              <a:t>ratio is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and the empirical formula for polyethylene is CH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40987" y="1189405"/>
          <a:ext cx="7443787" cy="2103437"/>
        </p:xfrm>
        <a:graphic>
          <a:graphicData uri="http://schemas.openxmlformats.org/presentationml/2006/ole">
            <p:oleObj spid="_x0000_s157699" name="Equation" r:id="rId4" imgW="3771900" imgH="106680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384677" y="4840944"/>
          <a:ext cx="6161199" cy="1075765"/>
        </p:xfrm>
        <a:graphic>
          <a:graphicData uri="http://schemas.openxmlformats.org/presentationml/2006/ole">
            <p:oleObj spid="_x0000_s157700" name="Equation" r:id="rId5" imgW="2400300" imgH="419100" progId="Equation.3">
              <p:embed/>
            </p:oleObj>
          </a:graphicData>
        </a:graphic>
      </p:graphicFrame>
      <p:cxnSp>
        <p:nvCxnSpPr>
          <p:cNvPr id="8" name="Straight Connector 7"/>
          <p:cNvCxnSpPr/>
          <p:nvPr/>
        </p:nvCxnSpPr>
        <p:spPr>
          <a:xfrm rot="5400000">
            <a:off x="3555472" y="1699386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061887" y="1205807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797984" y="1669850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667538" y="1430444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574978" y="2959386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081393" y="2465807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817490" y="2929850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687044" y="2690444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107617"/>
            <a:ext cx="8062912" cy="5256973"/>
          </a:xfrm>
        </p:spPr>
        <p:txBody>
          <a:bodyPr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This file is copyright </a:t>
            </a:r>
            <a:r>
              <a:rPr lang="en-US" sz="1600" dirty="0" smtClean="0">
                <a:solidFill>
                  <a:schemeClr val="tx1"/>
                </a:solidFill>
              </a:rPr>
              <a:t>2017, Rice University. </a:t>
            </a:r>
            <a:r>
              <a:rPr lang="en-US" sz="1600" dirty="0">
                <a:solidFill>
                  <a:schemeClr val="tx1"/>
                </a:solidFill>
              </a:rPr>
              <a:t>All Rights Reserved.</a:t>
            </a:r>
          </a:p>
          <a:p>
            <a:endParaRPr lang="en-US" sz="1600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4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40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Balancing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502687"/>
            <a:ext cx="837221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The equation for the reaction between methane and oxygen to yield carbon dioxide and water is confirmed to be balanced as shown here: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 </a:t>
            </a:r>
            <a:r>
              <a:rPr lang="en-US" sz="2400" dirty="0" smtClean="0"/>
              <a:t>+ 2O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⟶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+ 2H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</a:p>
          <a:p>
            <a:endParaRPr lang="en-US" sz="2400" dirty="0" smtClean="0"/>
          </a:p>
          <a:p>
            <a:r>
              <a:rPr lang="en-US" sz="2400" b="1" dirty="0" smtClean="0"/>
              <a:t>Element 	Reactants 	Products 		Balanced?</a:t>
            </a:r>
          </a:p>
          <a:p>
            <a:r>
              <a:rPr lang="en-US" sz="2400" dirty="0" smtClean="0"/>
              <a:t>C 		1 × 1 = 1 	1 × 1 = 1 		1 = 1, yes</a:t>
            </a:r>
          </a:p>
          <a:p>
            <a:r>
              <a:rPr lang="en-US" sz="2400" dirty="0" smtClean="0"/>
              <a:t>H 	</a:t>
            </a:r>
            <a:r>
              <a:rPr lang="en-US" sz="2400" dirty="0" smtClean="0"/>
              <a:t>	1 </a:t>
            </a:r>
            <a:r>
              <a:rPr lang="en-US" sz="2400" dirty="0" smtClean="0"/>
              <a:t>×</a:t>
            </a:r>
            <a:r>
              <a:rPr lang="en-US" sz="2400" dirty="0" smtClean="0"/>
              <a:t> 4 </a:t>
            </a:r>
            <a:r>
              <a:rPr lang="en-US" sz="2400" dirty="0" smtClean="0"/>
              <a:t>= 4 	2 × 2 = 4 		4 = 4, yes</a:t>
            </a:r>
          </a:p>
          <a:p>
            <a:r>
              <a:rPr lang="en-US" sz="2400" dirty="0" smtClean="0"/>
              <a:t>O 		2 × 2 = 4 	</a:t>
            </a:r>
            <a:r>
              <a:rPr lang="en-US" sz="2000" dirty="0" smtClean="0"/>
              <a:t>(1 × 2) + (2 × 1) = 4 </a:t>
            </a:r>
            <a:r>
              <a:rPr lang="en-US" sz="2400" dirty="0" smtClean="0"/>
              <a:t>	4 = 4, yes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Balancing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502687"/>
            <a:ext cx="83722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An unbalanced chemical reaction can be balanced by a fairly simple approach known as balancing by inspection. 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⟶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		</a:t>
            </a:r>
            <a:r>
              <a:rPr lang="en-US" sz="2400" i="1" dirty="0" smtClean="0"/>
              <a:t>(unbalanced)</a:t>
            </a:r>
          </a:p>
          <a:p>
            <a:endParaRPr lang="en-US" sz="2400" dirty="0" smtClean="0"/>
          </a:p>
          <a:p>
            <a:r>
              <a:rPr lang="en-US" sz="2400" b="1" dirty="0" smtClean="0"/>
              <a:t>Element 	Reactants 	Products 		Balanced?</a:t>
            </a:r>
          </a:p>
          <a:p>
            <a:r>
              <a:rPr lang="en-US" sz="2400" dirty="0" smtClean="0"/>
              <a:t>H 		1 × 2 = 2 	1 × 2 = 2 		2 = 2, yes</a:t>
            </a:r>
          </a:p>
          <a:p>
            <a:r>
              <a:rPr lang="en-US" sz="2400" dirty="0" smtClean="0"/>
              <a:t>O 		1 × 1 = 1 	1 × 2 = 2 		1 ≠ 2, no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The numbers of H atoms are balanced, but the numbers of O atoms are not.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Balancing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543" y="1738975"/>
            <a:ext cx="83722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To achieve balance, the coefficients of the equation must be changed as needed.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Subscripts define the identity of the substance, and so these </a:t>
            </a:r>
            <a:r>
              <a:rPr lang="en-US" sz="2400" b="1" i="1" dirty="0" smtClean="0"/>
              <a:t>cannot be changed </a:t>
            </a:r>
            <a:r>
              <a:rPr lang="en-US" sz="2400" dirty="0" smtClean="0"/>
              <a:t>without altering the qualitative meaning of the equation. 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Balancing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281167"/>
            <a:ext cx="83722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The O atom balance may be achieved by changing the coefficient for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to 2. 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2H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⟶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		</a:t>
            </a:r>
            <a:r>
              <a:rPr lang="en-US" sz="2400" i="1" dirty="0" smtClean="0"/>
              <a:t>(unbalanced)</a:t>
            </a:r>
          </a:p>
          <a:p>
            <a:endParaRPr lang="en-US" sz="2400" dirty="0" smtClean="0"/>
          </a:p>
          <a:p>
            <a:r>
              <a:rPr lang="en-US" sz="2400" b="1" dirty="0" smtClean="0"/>
              <a:t>Element 	Reactants 	Products 		Balanced?</a:t>
            </a:r>
          </a:p>
          <a:p>
            <a:r>
              <a:rPr lang="en-US" sz="2400" dirty="0" smtClean="0"/>
              <a:t>H 		2 × 2 = 4 	1 × 2 = 2 		4 ≠ 2, no</a:t>
            </a:r>
          </a:p>
          <a:p>
            <a:r>
              <a:rPr lang="en-US" sz="2400" dirty="0" smtClean="0"/>
              <a:t>O 		2 × 1 = 2 	1 × 2 = 2 		2 = 2, yes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Balancing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281167"/>
            <a:ext cx="8372212" cy="674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The H atom balance was upset by this change, but it is easily reestablished by changing the coefficient for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to 2. 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2H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⟶ 2H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		</a:t>
            </a:r>
            <a:r>
              <a:rPr lang="en-US" sz="2400" i="1" dirty="0" smtClean="0"/>
              <a:t>(balanced)</a:t>
            </a:r>
          </a:p>
          <a:p>
            <a:endParaRPr lang="en-US" sz="2400" dirty="0" smtClean="0"/>
          </a:p>
          <a:p>
            <a:r>
              <a:rPr lang="en-US" sz="2400" b="1" dirty="0" smtClean="0"/>
              <a:t>Element 	Reactants 	Products 		Balanced?</a:t>
            </a:r>
          </a:p>
          <a:p>
            <a:r>
              <a:rPr lang="en-US" sz="2400" dirty="0" smtClean="0"/>
              <a:t>H 		2 × 2 = 4 	2 × 2 = 4 		4 = 4, yes</a:t>
            </a:r>
          </a:p>
          <a:p>
            <a:r>
              <a:rPr lang="en-US" sz="2400" dirty="0" smtClean="0"/>
              <a:t>O 		2 × 1 = 2 	1 × 2 = 2 		2 = 2, yes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These coefficients yield equal numbers of both H and O atoms on the reactant and product sides, and the equation is therefore balanced!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Balancing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206462"/>
            <a:ext cx="8372212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It is sometimes convenient to use fractions instead of integers as intermediate coefficients.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C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+   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⟶ 3H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+ 2CO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		</a:t>
            </a:r>
            <a:r>
              <a:rPr lang="en-US" sz="2400" i="1" dirty="0" smtClean="0"/>
              <a:t>(balanced)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When balance is achieved, all the equation’s coefficients may then be multiplied by a whole number to convert the fractional coefficients to integers.  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Multiplying each coefficient by 2: 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 algn="ctr"/>
            <a:r>
              <a:rPr lang="en-US" sz="2400" dirty="0" smtClean="0"/>
              <a:t>2C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+ 7O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⟶ 6H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+ 4CO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	</a:t>
            </a:r>
            <a:r>
              <a:rPr lang="en-US" sz="2400" i="1" dirty="0" smtClean="0"/>
              <a:t>(balanced)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454413" y="2656546"/>
          <a:ext cx="190180" cy="484094"/>
        </p:xfrm>
        <a:graphic>
          <a:graphicData uri="http://schemas.openxmlformats.org/presentationml/2006/ole">
            <p:oleObj spid="_x0000_s30756" name="Equation" r:id="rId4" imgW="139700" imgH="355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1747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Additional information in chemical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206462"/>
            <a:ext cx="8372212" cy="6063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The physical states of reactants and products are often indicated with a parenthetical abbreviation following the formulas. 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sz="2800" b="1" dirty="0" smtClean="0">
                <a:latin typeface="Times New Roman" charset="0"/>
                <a:cs typeface="Times New Roman" charset="0"/>
              </a:rPr>
              <a:t>(</a:t>
            </a:r>
            <a:r>
              <a:rPr lang="en-US" sz="2800" b="1" i="1" dirty="0" err="1" smtClean="0">
                <a:latin typeface="Times New Roman" charset="0"/>
                <a:cs typeface="Times New Roman" charset="0"/>
              </a:rPr>
              <a:t>g</a:t>
            </a:r>
            <a:r>
              <a:rPr lang="en-US" sz="2800" b="1" dirty="0" smtClean="0">
                <a:latin typeface="Times New Roman" charset="0"/>
                <a:cs typeface="Times New Roman" charset="0"/>
              </a:rPr>
              <a:t>) gas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sz="2800" b="1" dirty="0" smtClean="0">
                <a:latin typeface="Times New Roman" charset="0"/>
                <a:cs typeface="Times New Roman" charset="0"/>
              </a:rPr>
              <a:t>(</a:t>
            </a:r>
            <a:r>
              <a:rPr lang="en-US" sz="2800" b="1" i="1" dirty="0" err="1" smtClean="0">
                <a:latin typeface="Times New Roman" charset="0"/>
                <a:cs typeface="Times New Roman" charset="0"/>
              </a:rPr>
              <a:t>l</a:t>
            </a:r>
            <a:r>
              <a:rPr lang="en-US" sz="2800" b="1" dirty="0" smtClean="0">
                <a:latin typeface="Times New Roman" charset="0"/>
                <a:cs typeface="Times New Roman" charset="0"/>
              </a:rPr>
              <a:t>) 	liquid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sz="2800" b="1" dirty="0" smtClean="0">
                <a:latin typeface="Times New Roman" charset="0"/>
                <a:cs typeface="Times New Roman" charset="0"/>
              </a:rPr>
              <a:t>(</a:t>
            </a:r>
            <a:r>
              <a:rPr lang="en-US" sz="2800" b="1" i="1" dirty="0" err="1" smtClean="0">
                <a:latin typeface="Times New Roman" charset="0"/>
                <a:cs typeface="Times New Roman" charset="0"/>
              </a:rPr>
              <a:t>s</a:t>
            </a:r>
            <a:r>
              <a:rPr lang="en-US" sz="2800" b="1" dirty="0" smtClean="0">
                <a:latin typeface="Times New Roman" charset="0"/>
                <a:cs typeface="Times New Roman" charset="0"/>
              </a:rPr>
              <a:t>) solid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sz="2800" b="1" dirty="0" smtClean="0">
                <a:latin typeface="Times New Roman" charset="0"/>
                <a:cs typeface="Times New Roman" charset="0"/>
              </a:rPr>
              <a:t>(</a:t>
            </a:r>
            <a:r>
              <a:rPr lang="en-US" sz="2800" b="1" i="1" dirty="0" err="1" smtClean="0">
                <a:latin typeface="Times New Roman" charset="0"/>
                <a:cs typeface="Times New Roman" charset="0"/>
              </a:rPr>
              <a:t>aq</a:t>
            </a:r>
            <a:r>
              <a:rPr lang="en-US" sz="2800" b="1" dirty="0" smtClean="0">
                <a:latin typeface="Times New Roman" charset="0"/>
                <a:cs typeface="Times New Roman" charset="0"/>
              </a:rPr>
              <a:t>) </a:t>
            </a:r>
            <a:r>
              <a:rPr lang="en-US" sz="2800" b="1" i="1" dirty="0" smtClean="0">
                <a:latin typeface="Times New Roman" charset="0"/>
                <a:cs typeface="Times New Roman" charset="0"/>
              </a:rPr>
              <a:t>aqueous</a:t>
            </a:r>
            <a:endParaRPr lang="en-US" sz="2800" b="1" dirty="0" smtClean="0">
              <a:latin typeface="Times New Roman" charset="0"/>
              <a:cs typeface="Times New Roman" charset="0"/>
            </a:endParaRP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 algn="ctr"/>
            <a:r>
              <a:rPr lang="en-US" sz="2800" dirty="0" smtClean="0"/>
              <a:t>2Na(</a:t>
            </a:r>
            <a:r>
              <a:rPr lang="en-US" sz="2800" i="1" dirty="0" smtClean="0"/>
              <a:t>s</a:t>
            </a:r>
            <a:r>
              <a:rPr lang="en-US" sz="2800" dirty="0" smtClean="0"/>
              <a:t>) + 2H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O(</a:t>
            </a:r>
            <a:r>
              <a:rPr lang="en-US" sz="2800" i="1" dirty="0" smtClean="0"/>
              <a:t>l</a:t>
            </a:r>
            <a:r>
              <a:rPr lang="en-US" sz="2800" dirty="0" smtClean="0"/>
              <a:t>) ⟶ 2NaOH(</a:t>
            </a:r>
            <a:r>
              <a:rPr lang="en-US" sz="2800" i="1" dirty="0" smtClean="0"/>
              <a:t>aq</a:t>
            </a:r>
            <a:r>
              <a:rPr lang="en-US" sz="2800" dirty="0" smtClean="0"/>
              <a:t>) +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(</a:t>
            </a:r>
            <a:r>
              <a:rPr lang="en-US" sz="2800" i="1" dirty="0" smtClean="0"/>
              <a:t>g</a:t>
            </a:r>
            <a:r>
              <a:rPr lang="en-US" sz="2800" dirty="0" smtClean="0"/>
              <a:t>) 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1747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Additional information in chemical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206462"/>
            <a:ext cx="8372212" cy="5386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Special conditions necessary for a reaction are sometimes designated by writing a word or symbol above or below the equation’s arrow. 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For example, a reaction carried out by heating may be indicated by the uppercase Greek letter delta (</a:t>
            </a:r>
            <a:r>
              <a:rPr lang="en-US" sz="2400" dirty="0" err="1" smtClean="0"/>
              <a:t>Δ</a:t>
            </a:r>
            <a:r>
              <a:rPr lang="en-US" sz="2400" dirty="0" smtClean="0"/>
              <a:t>) over the arrow.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algn="ctr">
              <a:buClr>
                <a:srgbClr val="000000"/>
              </a:buClr>
              <a:buSzPct val="100000"/>
            </a:pPr>
            <a:r>
              <a:rPr lang="en-US" sz="2800" dirty="0" smtClean="0">
                <a:latin typeface="Times New Roman" charset="0"/>
                <a:cs typeface="Times New Roman" charset="0"/>
              </a:rPr>
              <a:t>CaCO</a:t>
            </a:r>
            <a:r>
              <a:rPr lang="en-US" sz="2800" baseline="-25000" dirty="0" smtClean="0">
                <a:latin typeface="Times New Roman" charset="0"/>
                <a:cs typeface="Times New Roman" charset="0"/>
              </a:rPr>
              <a:t>3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(</a:t>
            </a:r>
            <a:r>
              <a:rPr lang="en-US" sz="2800" i="1" dirty="0" smtClean="0">
                <a:latin typeface="Times New Roman" charset="0"/>
                <a:cs typeface="Times New Roman" charset="0"/>
              </a:rPr>
              <a:t>s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)  </a:t>
            </a:r>
            <a:r>
              <a:rPr lang="en-US" sz="2800" dirty="0" smtClean="0"/>
              <a:t>⟶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    </a:t>
            </a:r>
            <a:r>
              <a:rPr lang="en-US" sz="2800" dirty="0" err="1" smtClean="0">
                <a:latin typeface="Times New Roman" charset="0"/>
                <a:cs typeface="Times New Roman" charset="0"/>
              </a:rPr>
              <a:t>CaO(s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)  +  CO</a:t>
            </a:r>
            <a:r>
              <a:rPr lang="en-US" sz="2800" baseline="-25000" dirty="0" smtClean="0">
                <a:latin typeface="Times New Roman" charset="0"/>
                <a:cs typeface="Times New Roman" charset="0"/>
              </a:rPr>
              <a:t>2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(g)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720354" y="4710405"/>
            <a:ext cx="3905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600" dirty="0">
                <a:latin typeface="Symbol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40977" y="59794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Equations for ionic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206462"/>
            <a:ext cx="8372212" cy="6432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Many chemical reactions take place in aqueous media.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When ions are involved, the chemical equations may be written with various levels of detail.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000090"/>
                </a:solidFill>
              </a:rPr>
              <a:t>Molecular equation:</a:t>
            </a:r>
            <a:endParaRPr lang="en-US" sz="2400" dirty="0" smtClean="0"/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CaCl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+ 2AgNO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⟶ Ca(NO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+ 2AgCl(</a:t>
            </a:r>
            <a:r>
              <a:rPr lang="en-US" sz="2400" i="1" dirty="0" smtClean="0"/>
              <a:t>s</a:t>
            </a:r>
            <a:r>
              <a:rPr lang="en-US" sz="2400" dirty="0" smtClean="0"/>
              <a:t>) 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2800" dirty="0" smtClean="0">
              <a:latin typeface="Times New Roman" charset="0"/>
              <a:cs typeface="Times New Roman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400" dirty="0" smtClean="0"/>
              <a:t>Molecular equations don’t explicitly represent the ionic species that are present in solution. </a:t>
            </a:r>
          </a:p>
          <a:p>
            <a:pPr algn="ctr">
              <a:buClr>
                <a:srgbClr val="000000"/>
              </a:buClr>
              <a:buSzPct val="100000"/>
              <a:buFont typeface="Arial"/>
              <a:buChar char="•"/>
            </a:pPr>
            <a:endParaRPr lang="en-US" sz="2400" dirty="0" smtClean="0">
              <a:latin typeface="Times New Roman" charset="0"/>
              <a:cs typeface="Times New Roman" charset="0"/>
            </a:endParaRPr>
          </a:p>
          <a:p>
            <a:pPr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82113"/>
            <a:ext cx="8229600" cy="9906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Ch.</a:t>
            </a:r>
            <a:r>
              <a:rPr lang="en-US" sz="2800" b="1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4 </a:t>
            </a:r>
            <a:r>
              <a:rPr lang="en-US" sz="2800" b="1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33400" y="1676695"/>
            <a:ext cx="8229600" cy="4876800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4.1: Writing and Balancing Chemical Equations</a:t>
            </a:r>
          </a:p>
          <a:p>
            <a:pPr marL="514350" indent="-514350">
              <a:lnSpc>
                <a:spcPct val="90000"/>
              </a:lnSpc>
            </a:pPr>
            <a:endParaRPr lang="en-US" sz="2800" dirty="0" smtClean="0">
              <a:latin typeface="Arial" pitchFamily="-110" charset="0"/>
            </a:endParaRPr>
          </a:p>
          <a:p>
            <a:pPr marL="688975" indent="-688975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4.2: Classifying Chemical Reactions</a:t>
            </a:r>
          </a:p>
          <a:p>
            <a:pPr marL="514350" indent="-514350">
              <a:lnSpc>
                <a:spcPct val="90000"/>
              </a:lnSpc>
            </a:pPr>
            <a:endParaRPr lang="en-US" sz="2800" dirty="0" smtClean="0">
              <a:latin typeface="Arial" pitchFamily="-110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4.3: Reaction Stoichiometry</a:t>
            </a:r>
          </a:p>
          <a:p>
            <a:pPr marL="514350" indent="-514350">
              <a:lnSpc>
                <a:spcPct val="90000"/>
              </a:lnSpc>
            </a:pPr>
            <a:endParaRPr lang="en-US" sz="2800" dirty="0" smtClean="0">
              <a:latin typeface="Arial" pitchFamily="-110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4.4: Reaction Yields</a:t>
            </a:r>
          </a:p>
          <a:p>
            <a:pPr marL="514350" indent="-514350">
              <a:lnSpc>
                <a:spcPct val="90000"/>
              </a:lnSpc>
            </a:pPr>
            <a:endParaRPr lang="en-US" sz="2800" dirty="0">
              <a:latin typeface="Arial" pitchFamily="-110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4.5: Quantitative Chemical Analysis</a:t>
            </a:r>
          </a:p>
          <a:p>
            <a:pPr marL="0" indent="0" eaLnBrk="1" hangingPunct="1">
              <a:buFont typeface="Arial" charset="0"/>
              <a:buNone/>
            </a:pPr>
            <a:endParaRPr lang="en-US" sz="2800" dirty="0" smtClean="0">
              <a:latin typeface="Arial" charset="0"/>
              <a:ea typeface="MS PGothic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sz="2800" dirty="0">
              <a:latin typeface="Arial" charset="0"/>
              <a:ea typeface="MS PGothic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C4F7D93-D11A-E34C-9953-463F5D9E91E6}" type="slidenum">
              <a:rPr lang="en-US" sz="1400">
                <a:solidFill>
                  <a:srgbClr val="FFFFFF"/>
                </a:solidFill>
              </a:rPr>
              <a:pPr/>
              <a:t>2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40977" y="59794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Equations for ionic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206462"/>
            <a:ext cx="8372212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When ionic compounds dissolve in water, they may </a:t>
            </a:r>
            <a:r>
              <a:rPr lang="en-US" sz="2400" b="1" i="1" dirty="0" smtClean="0">
                <a:solidFill>
                  <a:srgbClr val="000090"/>
                </a:solidFill>
              </a:rPr>
              <a:t>dissociate</a:t>
            </a:r>
            <a:r>
              <a:rPr lang="en-US" sz="2400" dirty="0" smtClean="0"/>
              <a:t> into their constituent ions </a:t>
            </a:r>
          </a:p>
          <a:p>
            <a:pPr algn="ctr">
              <a:buFont typeface="Arial"/>
              <a:buChar char="•"/>
            </a:pPr>
            <a:endParaRPr lang="en-US" sz="2400" dirty="0" smtClean="0"/>
          </a:p>
          <a:p>
            <a:pPr algn="ctr"/>
            <a:r>
              <a:rPr lang="en-US" sz="2400" dirty="0" smtClean="0"/>
              <a:t>CaCl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⟶ Ca</a:t>
            </a:r>
            <a:r>
              <a:rPr lang="en-US" sz="2400" baseline="30000" dirty="0" smtClean="0"/>
              <a:t>2+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+ 2Cl</a:t>
            </a:r>
            <a:r>
              <a:rPr lang="en-US" sz="2400" baseline="30000" dirty="0" smtClean="0"/>
              <a:t>−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2AgNO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⟶ 2Ag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+ 2NO</a:t>
            </a:r>
            <a:r>
              <a:rPr lang="en-US" sz="2400" baseline="-25000" dirty="0" smtClean="0"/>
              <a:t>3</a:t>
            </a:r>
            <a:r>
              <a:rPr lang="en-US" sz="2400" baseline="30000" dirty="0" smtClean="0"/>
              <a:t>−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Ca(NO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⟶ Ca</a:t>
            </a:r>
            <a:r>
              <a:rPr lang="en-US" sz="2400" baseline="30000" dirty="0" smtClean="0"/>
              <a:t>2+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+ 2NO</a:t>
            </a:r>
            <a:r>
              <a:rPr lang="en-US" sz="2400" baseline="-25000" dirty="0" smtClean="0"/>
              <a:t>3</a:t>
            </a:r>
            <a:r>
              <a:rPr lang="en-US" sz="2400" baseline="30000" dirty="0" smtClean="0"/>
              <a:t>−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2800" dirty="0" smtClean="0">
              <a:latin typeface="Times New Roman" charset="0"/>
              <a:cs typeface="Times New Roman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400" dirty="0" smtClean="0"/>
              <a:t>Unlike these three ionic compounds, </a:t>
            </a:r>
            <a:r>
              <a:rPr lang="en-US" sz="2400" dirty="0" err="1" smtClean="0"/>
              <a:t>AgCl</a:t>
            </a:r>
            <a:r>
              <a:rPr lang="en-US" sz="2400" dirty="0" smtClean="0"/>
              <a:t> does not dissolve in water to a significant extent.  </a:t>
            </a:r>
          </a:p>
          <a:p>
            <a:pPr>
              <a:buClr>
                <a:srgbClr val="000000"/>
              </a:buClr>
              <a:buSzPct val="100000"/>
            </a:pPr>
            <a:endParaRPr lang="en-US" sz="2400" dirty="0" smtClean="0"/>
          </a:p>
          <a:p>
            <a:pPr algn="ctr">
              <a:buClr>
                <a:srgbClr val="000000"/>
              </a:buClr>
              <a:buSzPct val="100000"/>
              <a:buFont typeface="Arial"/>
              <a:buChar char="•"/>
            </a:pPr>
            <a:endParaRPr lang="en-US" sz="2400" dirty="0" smtClean="0">
              <a:latin typeface="Times New Roman" charset="0"/>
              <a:cs typeface="Times New Roman" charset="0"/>
            </a:endParaRPr>
          </a:p>
          <a:p>
            <a:pPr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40977" y="59794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Complete ionic equation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206462"/>
            <a:ext cx="8372212" cy="655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Ionic compounds dissolved in water are more realistically represented as dissociated ions. 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Explicitly representing all dissolved ions results in a </a:t>
            </a:r>
            <a:r>
              <a:rPr lang="en-US" sz="2400" b="1" i="1" dirty="0" smtClean="0">
                <a:solidFill>
                  <a:srgbClr val="000090"/>
                </a:solidFill>
              </a:rPr>
              <a:t>complete ionic equation</a:t>
            </a:r>
            <a:r>
              <a:rPr lang="en-US" sz="2400" dirty="0" smtClean="0"/>
              <a:t>: </a:t>
            </a:r>
          </a:p>
          <a:p>
            <a:endParaRPr lang="en-US" sz="2400" dirty="0" smtClean="0"/>
          </a:p>
          <a:p>
            <a:pPr algn="ctr"/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(</a:t>
            </a:r>
            <a:r>
              <a:rPr lang="en-US" sz="2000" i="1" dirty="0" smtClean="0"/>
              <a:t>aq</a:t>
            </a:r>
            <a:r>
              <a:rPr lang="en-US" sz="2000" dirty="0" smtClean="0"/>
              <a:t>) + 2Cl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(</a:t>
            </a:r>
            <a:r>
              <a:rPr lang="en-US" sz="2000" i="1" dirty="0" smtClean="0"/>
              <a:t>aq</a:t>
            </a:r>
            <a:r>
              <a:rPr lang="en-US" sz="2000" dirty="0" smtClean="0"/>
              <a:t>) + 2Ag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(</a:t>
            </a:r>
            <a:r>
              <a:rPr lang="en-US" sz="2000" i="1" dirty="0" smtClean="0"/>
              <a:t>aq</a:t>
            </a:r>
            <a:r>
              <a:rPr lang="en-US" sz="2000" dirty="0" smtClean="0"/>
              <a:t>) + 2NO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(</a:t>
            </a:r>
            <a:r>
              <a:rPr lang="en-US" sz="2000" i="1" dirty="0" smtClean="0"/>
              <a:t>aq</a:t>
            </a:r>
            <a:r>
              <a:rPr lang="en-US" sz="2000" dirty="0" smtClean="0"/>
              <a:t>)  ⟶  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(</a:t>
            </a:r>
            <a:r>
              <a:rPr lang="en-US" sz="2000" i="1" dirty="0" smtClean="0"/>
              <a:t>aq</a:t>
            </a:r>
            <a:r>
              <a:rPr lang="en-US" sz="2000" dirty="0" smtClean="0"/>
              <a:t>) + 2NO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(</a:t>
            </a:r>
            <a:r>
              <a:rPr lang="en-US" sz="2000" i="1" dirty="0" smtClean="0"/>
              <a:t>aq</a:t>
            </a:r>
            <a:r>
              <a:rPr lang="en-US" sz="2000" dirty="0" smtClean="0"/>
              <a:t>) 				                        + 2AgCl(</a:t>
            </a:r>
            <a:r>
              <a:rPr lang="en-US" sz="2000" i="1" dirty="0" smtClean="0"/>
              <a:t>s</a:t>
            </a:r>
            <a:r>
              <a:rPr lang="en-US" sz="2000" dirty="0" smtClean="0"/>
              <a:t>)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algn="ctr"/>
            <a:endParaRPr lang="en-US" sz="20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 algn="ctr">
              <a:buClr>
                <a:srgbClr val="000000"/>
              </a:buClr>
              <a:buSzPct val="100000"/>
              <a:buFont typeface="Arial"/>
              <a:buChar char="•"/>
            </a:pPr>
            <a:endParaRPr lang="en-US" sz="2400" dirty="0" smtClean="0">
              <a:latin typeface="Times New Roman" charset="0"/>
              <a:cs typeface="Times New Roman" charset="0"/>
            </a:endParaRPr>
          </a:p>
          <a:p>
            <a:pPr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40977" y="59794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Net ionic equation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112040"/>
            <a:ext cx="8072767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309" y="1206462"/>
            <a:ext cx="83722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Two chemical species are present in identical form on both sides of the arrow, Ca</a:t>
            </a:r>
            <a:r>
              <a:rPr lang="en-US" sz="2400" baseline="30000" dirty="0" smtClean="0"/>
              <a:t>2+</a:t>
            </a:r>
            <a:r>
              <a:rPr lang="en-US" sz="2400" dirty="0" smtClean="0"/>
              <a:t>(aq) and NO</a:t>
            </a:r>
            <a:r>
              <a:rPr lang="en-US" sz="2400" baseline="-25000" dirty="0" smtClean="0"/>
              <a:t>3</a:t>
            </a:r>
            <a:r>
              <a:rPr lang="en-US" sz="2400" baseline="30000" dirty="0" smtClean="0"/>
              <a:t>−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). 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These ions are </a:t>
            </a:r>
            <a:r>
              <a:rPr lang="en-US" sz="2400" b="1" i="1" dirty="0" smtClean="0">
                <a:solidFill>
                  <a:srgbClr val="000090"/>
                </a:solidFill>
              </a:rPr>
              <a:t>spectator ions </a:t>
            </a:r>
            <a:r>
              <a:rPr lang="en-US" sz="2400" dirty="0" smtClean="0"/>
              <a:t>- ions whose presence is required to maintain charge neutrality and are neither chemically nor physically changed by the process.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Elimination of the spectator ions results in a </a:t>
            </a:r>
            <a:r>
              <a:rPr lang="en-US" sz="2400" b="1" i="1" dirty="0" smtClean="0">
                <a:solidFill>
                  <a:srgbClr val="000090"/>
                </a:solidFill>
              </a:rPr>
              <a:t>net ionic equation</a:t>
            </a:r>
            <a:r>
              <a:rPr lang="en-US" sz="2400" dirty="0" smtClean="0"/>
              <a:t>: </a:t>
            </a:r>
          </a:p>
          <a:p>
            <a:endParaRPr lang="en-US" sz="2800" dirty="0" smtClean="0"/>
          </a:p>
          <a:p>
            <a:pPr algn="ctr"/>
            <a:r>
              <a:rPr lang="en-US" sz="2800" dirty="0" err="1" smtClean="0"/>
              <a:t>Ag</a:t>
            </a:r>
            <a:r>
              <a:rPr lang="en-US" sz="2800" baseline="30000" dirty="0" err="1" smtClean="0"/>
              <a:t>+</a:t>
            </a:r>
            <a:r>
              <a:rPr lang="en-US" sz="2800" dirty="0" err="1" smtClean="0"/>
              <a:t>(</a:t>
            </a:r>
            <a:r>
              <a:rPr lang="en-US" sz="2800" i="1" dirty="0" err="1" smtClean="0"/>
              <a:t>aq</a:t>
            </a:r>
            <a:r>
              <a:rPr lang="en-US" sz="2800" dirty="0" smtClean="0"/>
              <a:t>) + </a:t>
            </a:r>
            <a:r>
              <a:rPr lang="en-US" sz="2800" dirty="0" err="1" smtClean="0"/>
              <a:t>Cl</a:t>
            </a:r>
            <a:r>
              <a:rPr lang="en-US" sz="2800" baseline="30000" dirty="0" err="1" smtClean="0"/>
              <a:t>−</a:t>
            </a:r>
            <a:r>
              <a:rPr lang="en-US" sz="2800" dirty="0" err="1" smtClean="0"/>
              <a:t>(</a:t>
            </a:r>
            <a:r>
              <a:rPr lang="en-US" sz="2800" i="1" dirty="0" err="1" smtClean="0"/>
              <a:t>aq</a:t>
            </a:r>
            <a:r>
              <a:rPr lang="en-US" sz="2800" dirty="0" smtClean="0"/>
              <a:t>)   ⟶   </a:t>
            </a:r>
            <a:r>
              <a:rPr lang="en-US" sz="2800" dirty="0" err="1" smtClean="0"/>
              <a:t>AgCl(</a:t>
            </a:r>
            <a:r>
              <a:rPr lang="en-US" sz="2800" i="1" dirty="0" err="1" smtClean="0"/>
              <a:t>s</a:t>
            </a:r>
            <a:r>
              <a:rPr lang="en-US" sz="2800" dirty="0" smtClean="0"/>
              <a:t>) 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4865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4.2 classifying CHEMICAL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50720" y="1333560"/>
            <a:ext cx="8277411" cy="519573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A </a:t>
            </a:r>
            <a:r>
              <a:rPr lang="en-US" sz="2400" b="1" i="1" dirty="0" smtClean="0">
                <a:solidFill>
                  <a:srgbClr val="000090"/>
                </a:solidFill>
              </a:rPr>
              <a:t>precipitation reaction </a:t>
            </a:r>
            <a:r>
              <a:rPr lang="en-US" sz="2400" dirty="0" smtClean="0"/>
              <a:t>is one in which dissolved substances react to form one (or more) solid products.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Also known as a double displacement, double replacement, or metathesis reaction.</a:t>
            </a:r>
          </a:p>
          <a:p>
            <a:pPr lvl="1">
              <a:buClrTx/>
              <a:buNone/>
            </a:pPr>
            <a:r>
              <a:rPr lang="en-US" sz="2400" dirty="0" smtClean="0"/>
              <a:t> </a:t>
            </a: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Many reactions of this type involve the exchange of ions between ionic compounds in aqueous solution.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Precipitation reactions are common in nature and in industry.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00741" y="69924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Solubility and Precipitation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50720" y="1061551"/>
            <a:ext cx="8277411" cy="5796449"/>
          </a:xfrm>
        </p:spPr>
        <p:txBody>
          <a:bodyPr>
            <a:normAutofit lnSpcReduction="10000"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Solubility</a:t>
            </a:r>
            <a:r>
              <a:rPr lang="en-US" sz="2400" dirty="0" smtClean="0"/>
              <a:t> - the maximum concentration of a substance that can be achieved under specified conditions.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Substances that have a relatively </a:t>
            </a:r>
            <a:r>
              <a:rPr lang="en-US" sz="2400" b="1" i="1" dirty="0" smtClean="0">
                <a:solidFill>
                  <a:srgbClr val="000090"/>
                </a:solidFill>
              </a:rPr>
              <a:t>large solubility </a:t>
            </a:r>
            <a:r>
              <a:rPr lang="en-US" sz="2400" dirty="0" smtClean="0"/>
              <a:t>are said to be </a:t>
            </a:r>
            <a:r>
              <a:rPr lang="en-US" sz="2400" b="1" i="1" dirty="0" smtClean="0">
                <a:solidFill>
                  <a:srgbClr val="000090"/>
                </a:solidFill>
              </a:rPr>
              <a:t>soluble. </a:t>
            </a:r>
          </a:p>
          <a:p>
            <a:pPr>
              <a:buClrTx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A substance will </a:t>
            </a:r>
            <a:r>
              <a:rPr lang="en-US" sz="2400" b="1" i="1" dirty="0" smtClean="0">
                <a:solidFill>
                  <a:srgbClr val="000090"/>
                </a:solidFill>
              </a:rPr>
              <a:t>precipitate</a:t>
            </a:r>
            <a:r>
              <a:rPr lang="en-US" sz="2400" dirty="0" smtClean="0"/>
              <a:t> when solution conditions are such that its concentration exceeds its solubility.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Substances that have a relatively </a:t>
            </a:r>
            <a:r>
              <a:rPr lang="en-US" sz="2400" b="1" i="1" dirty="0" smtClean="0">
                <a:solidFill>
                  <a:srgbClr val="FF0000"/>
                </a:solidFill>
              </a:rPr>
              <a:t>low solubility </a:t>
            </a:r>
            <a:r>
              <a:rPr lang="en-US" sz="2400" dirty="0" smtClean="0"/>
              <a:t>are said to be </a:t>
            </a:r>
            <a:r>
              <a:rPr lang="en-US" sz="2400" b="1" i="1" dirty="0" smtClean="0">
                <a:solidFill>
                  <a:srgbClr val="FF0000"/>
                </a:solidFill>
              </a:rPr>
              <a:t>insoluble</a:t>
            </a:r>
            <a:r>
              <a:rPr lang="en-US" sz="2400" dirty="0" smtClean="0"/>
              <a:t>, and these are the substances that readily precipitate from solution.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Solubility of common ionic compounds in water 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081090"/>
              </p:ext>
            </p:extLst>
          </p:nvPr>
        </p:nvGraphicFramePr>
        <p:xfrm>
          <a:off x="182282" y="1458537"/>
          <a:ext cx="8839200" cy="5121275"/>
        </p:xfrm>
        <a:graphic>
          <a:graphicData uri="http://schemas.openxmlformats.org/drawingml/2006/table">
            <a:tbl>
              <a:tblPr/>
              <a:tblGrid>
                <a:gridCol w="3962400"/>
                <a:gridCol w="4876800"/>
              </a:tblGrid>
              <a:tr h="3109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Soluble compounds contain: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group 1 metal cations and the ammonium 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the halide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ions.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the acetate, bicarbonate, nitrate, and chlorate ions.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the sulfate ion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Insoluble exceptions: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the halides of Ag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+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, Hg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2+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, Pb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sulfates of Ag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+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, Ba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2+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, Ca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2+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, Hg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2+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, Pb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2+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, Sr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2+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1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Insoluble compounds contain: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carbonate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, chromate, phosphate, and sulfide ions.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hydroxide 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Soluble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exceptions: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compounds of these ions with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group 1 metal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cations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or ammonium 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hydroxides of group 1 metal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cations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and Ba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2+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.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50720" y="1135535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Molecular Equation:</a:t>
            </a:r>
            <a:endParaRPr lang="en-US" sz="2800" b="1" dirty="0" smtClean="0">
              <a:latin typeface="Times New Roman"/>
            </a:endParaRPr>
          </a:p>
          <a:p>
            <a:pPr algn="ctr">
              <a:buClrTx/>
            </a:pPr>
            <a:r>
              <a:rPr lang="en-US" sz="2800" dirty="0" smtClean="0">
                <a:latin typeface="Times New Roman"/>
              </a:rPr>
              <a:t>2KI(</a:t>
            </a:r>
            <a:r>
              <a:rPr lang="en-US" sz="2800" i="1" dirty="0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+ Pb(NO</a:t>
            </a:r>
            <a:r>
              <a:rPr lang="en-US" sz="2800" baseline="-25000" dirty="0" smtClean="0">
                <a:latin typeface="Times New Roman"/>
              </a:rPr>
              <a:t>3</a:t>
            </a:r>
            <a:r>
              <a:rPr lang="en-US" sz="2800" dirty="0" smtClean="0">
                <a:latin typeface="Times New Roman"/>
              </a:rPr>
              <a:t>)</a:t>
            </a:r>
            <a:r>
              <a:rPr lang="en-US" sz="2800" baseline="-25000" dirty="0" smtClean="0">
                <a:latin typeface="Times New Roman"/>
              </a:rPr>
              <a:t>2</a:t>
            </a:r>
            <a:r>
              <a:rPr lang="en-US" sz="2800" dirty="0" smtClean="0">
                <a:latin typeface="Times New Roman"/>
              </a:rPr>
              <a:t>(</a:t>
            </a:r>
            <a:r>
              <a:rPr lang="en-US" sz="2800" i="1" dirty="0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 ⟶  PbI</a:t>
            </a:r>
            <a:r>
              <a:rPr lang="en-US" sz="2800" baseline="-25000" dirty="0" smtClean="0">
                <a:latin typeface="Times New Roman"/>
              </a:rPr>
              <a:t>2</a:t>
            </a:r>
            <a:r>
              <a:rPr lang="en-US" sz="2800" dirty="0" smtClean="0">
                <a:latin typeface="Times New Roman"/>
              </a:rPr>
              <a:t>(</a:t>
            </a:r>
            <a:r>
              <a:rPr lang="en-US" sz="2800" i="1" dirty="0" smtClean="0">
                <a:latin typeface="Times New Roman"/>
              </a:rPr>
              <a:t>s</a:t>
            </a:r>
            <a:r>
              <a:rPr lang="en-US" sz="2800" dirty="0" smtClean="0">
                <a:latin typeface="Times New Roman"/>
              </a:rPr>
              <a:t>) + 2KNO</a:t>
            </a:r>
            <a:r>
              <a:rPr lang="en-US" sz="2800" baseline="-25000" dirty="0" smtClean="0">
                <a:latin typeface="Times New Roman"/>
              </a:rPr>
              <a:t>3</a:t>
            </a:r>
            <a:r>
              <a:rPr lang="en-US" sz="2800" dirty="0" smtClean="0">
                <a:latin typeface="Times New Roman"/>
              </a:rPr>
              <a:t>(</a:t>
            </a:r>
            <a:r>
              <a:rPr lang="en-US" sz="2800" i="1" dirty="0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000090"/>
                </a:solidFill>
              </a:rPr>
              <a:t>PbI</a:t>
            </a:r>
            <a:r>
              <a:rPr lang="en-US" sz="2400" b="1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400" b="1" i="1" dirty="0" smtClean="0">
                <a:solidFill>
                  <a:srgbClr val="000090"/>
                </a:solidFill>
              </a:rPr>
              <a:t> precipitates </a:t>
            </a:r>
            <a:r>
              <a:rPr lang="en-US" sz="2400" dirty="0" smtClean="0"/>
              <a:t>from solution, which is consistent with the solubility rules.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Net ionic equation: </a:t>
            </a:r>
          </a:p>
          <a:p>
            <a:pPr algn="ctr">
              <a:buClrTx/>
            </a:pPr>
            <a:r>
              <a:rPr lang="en-US" sz="2800" dirty="0" smtClean="0">
                <a:latin typeface="Times New Roman"/>
              </a:rPr>
              <a:t>Pb</a:t>
            </a:r>
            <a:r>
              <a:rPr lang="en-US" sz="2800" baseline="30000" dirty="0" smtClean="0">
                <a:latin typeface="Times New Roman"/>
              </a:rPr>
              <a:t>2+</a:t>
            </a:r>
            <a:r>
              <a:rPr lang="en-US" sz="2800" dirty="0" smtClean="0">
                <a:latin typeface="Times New Roman"/>
              </a:rPr>
              <a:t>(</a:t>
            </a:r>
            <a:r>
              <a:rPr lang="en-US" sz="2800" i="1" dirty="0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+ 2I</a:t>
            </a:r>
            <a:r>
              <a:rPr lang="en-US" sz="2800" baseline="30000" dirty="0" smtClean="0">
                <a:latin typeface="Times New Roman"/>
              </a:rPr>
              <a:t>-</a:t>
            </a:r>
            <a:r>
              <a:rPr lang="en-US" sz="2800" dirty="0" smtClean="0">
                <a:latin typeface="Times New Roman"/>
              </a:rPr>
              <a:t>(</a:t>
            </a:r>
            <a:r>
              <a:rPr lang="en-US" sz="2800" i="1" dirty="0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 ⟶  PbI</a:t>
            </a:r>
            <a:r>
              <a:rPr lang="en-US" sz="2800" baseline="-25000" dirty="0" smtClean="0">
                <a:latin typeface="Times New Roman"/>
              </a:rPr>
              <a:t>2</a:t>
            </a:r>
            <a:r>
              <a:rPr lang="en-US" sz="2800" dirty="0" smtClean="0">
                <a:latin typeface="Times New Roman"/>
              </a:rPr>
              <a:t>(</a:t>
            </a:r>
            <a:r>
              <a:rPr lang="en-US" sz="2800" i="1" dirty="0" smtClean="0">
                <a:latin typeface="Times New Roman"/>
              </a:rPr>
              <a:t>s</a:t>
            </a:r>
            <a:r>
              <a:rPr lang="en-US" sz="2800" dirty="0" smtClean="0">
                <a:latin typeface="Times New Roman"/>
              </a:rPr>
              <a:t>)</a:t>
            </a:r>
          </a:p>
          <a:p>
            <a:pPr>
              <a:buClrTx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Precipitation reaction example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6CB255"/>
                </a:solidFill>
              </a:rPr>
              <a:t>Figure 4.4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CNX_Chem_04_02_LeadIodid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9502" b="-9502"/>
          <a:stretch>
            <a:fillRect/>
          </a:stretch>
        </p:blipFill>
        <p:spPr>
          <a:xfrm>
            <a:off x="457200" y="1108075"/>
            <a:ext cx="4032250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96571" y="1496083"/>
            <a:ext cx="3913188" cy="525697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A precipitate of PbI</a:t>
            </a:r>
            <a:r>
              <a:rPr lang="en-US" sz="1800" baseline="-25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 forms when solutions containing Pb</a:t>
            </a:r>
            <a:r>
              <a:rPr lang="en-US" sz="1800" baseline="30000" dirty="0">
                <a:solidFill>
                  <a:schemeClr val="tx1"/>
                </a:solidFill>
              </a:rPr>
              <a:t>2+</a:t>
            </a:r>
            <a:r>
              <a:rPr lang="en-US" sz="1800" dirty="0">
                <a:solidFill>
                  <a:schemeClr val="tx1"/>
                </a:solidFill>
              </a:rPr>
              <a:t> and I</a:t>
            </a:r>
            <a:r>
              <a:rPr lang="en-US" sz="1800" baseline="30000" dirty="0">
                <a:solidFill>
                  <a:schemeClr val="tx1"/>
                </a:solidFill>
              </a:rPr>
              <a:t>−</a:t>
            </a:r>
            <a:r>
              <a:rPr lang="en-US" sz="1800" dirty="0">
                <a:solidFill>
                  <a:schemeClr val="tx1"/>
                </a:solidFill>
              </a:rPr>
              <a:t> are mixed. (credit: Der </a:t>
            </a:r>
            <a:r>
              <a:rPr lang="en-US" sz="1800" dirty="0" err="1">
                <a:solidFill>
                  <a:schemeClr val="tx1"/>
                </a:solidFill>
              </a:rPr>
              <a:t>Kreole</a:t>
            </a:r>
            <a:r>
              <a:rPr lang="en-US" sz="1800" dirty="0">
                <a:solidFill>
                  <a:schemeClr val="tx1"/>
                </a:solidFill>
              </a:rPr>
              <a:t>/Wikimedia Commons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7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50720" y="1135535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Molecular Equation:</a:t>
            </a:r>
            <a:endParaRPr lang="en-US" sz="2800" b="1" dirty="0" smtClean="0">
              <a:latin typeface="Times New Roman"/>
            </a:endParaRPr>
          </a:p>
          <a:p>
            <a:pPr algn="ctr">
              <a:buClrTx/>
            </a:pPr>
            <a:r>
              <a:rPr lang="en-US" sz="2800" dirty="0" err="1" smtClean="0">
                <a:latin typeface="Times New Roman"/>
              </a:rPr>
              <a:t>NaCl(</a:t>
            </a:r>
            <a:r>
              <a:rPr lang="en-US" sz="2800" i="1" dirty="0" err="1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+ AgNO</a:t>
            </a:r>
            <a:r>
              <a:rPr lang="en-US" sz="2800" baseline="-25000" dirty="0" smtClean="0">
                <a:latin typeface="Times New Roman"/>
              </a:rPr>
              <a:t>3</a:t>
            </a:r>
            <a:r>
              <a:rPr lang="en-US" sz="2800" dirty="0" smtClean="0">
                <a:latin typeface="Times New Roman"/>
              </a:rPr>
              <a:t>(</a:t>
            </a:r>
            <a:r>
              <a:rPr lang="en-US" sz="2800" i="1" dirty="0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 ⟶  </a:t>
            </a:r>
            <a:r>
              <a:rPr lang="en-US" sz="2800" dirty="0" err="1" smtClean="0">
                <a:latin typeface="Times New Roman"/>
              </a:rPr>
              <a:t>AgCl(</a:t>
            </a:r>
            <a:r>
              <a:rPr lang="en-US" sz="2800" i="1" dirty="0" err="1" smtClean="0">
                <a:latin typeface="Times New Roman"/>
              </a:rPr>
              <a:t>s</a:t>
            </a:r>
            <a:r>
              <a:rPr lang="en-US" sz="2800" dirty="0" smtClean="0">
                <a:latin typeface="Times New Roman"/>
              </a:rPr>
              <a:t>) + NaNO</a:t>
            </a:r>
            <a:r>
              <a:rPr lang="en-US" sz="2800" baseline="-25000" dirty="0" smtClean="0">
                <a:latin typeface="Times New Roman"/>
              </a:rPr>
              <a:t>3</a:t>
            </a:r>
            <a:r>
              <a:rPr lang="en-US" sz="2800" dirty="0" smtClean="0">
                <a:latin typeface="Times New Roman"/>
              </a:rPr>
              <a:t>(</a:t>
            </a:r>
            <a:r>
              <a:rPr lang="en-US" sz="2800" i="1" dirty="0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i="1" dirty="0" err="1" smtClean="0">
                <a:solidFill>
                  <a:srgbClr val="000090"/>
                </a:solidFill>
              </a:rPr>
              <a:t>AgCl</a:t>
            </a:r>
            <a:r>
              <a:rPr lang="en-US" sz="2400" b="1" i="1" dirty="0" smtClean="0">
                <a:solidFill>
                  <a:srgbClr val="000090"/>
                </a:solidFill>
              </a:rPr>
              <a:t> precipitates </a:t>
            </a:r>
            <a:r>
              <a:rPr lang="en-US" sz="2400" dirty="0" smtClean="0"/>
              <a:t>from solution, which is consistent with the solubility rules.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Net ionic equation: </a:t>
            </a:r>
          </a:p>
          <a:p>
            <a:pPr algn="ctr">
              <a:buClrTx/>
            </a:pPr>
            <a:r>
              <a:rPr lang="en-US" sz="2800" dirty="0" err="1" smtClean="0">
                <a:latin typeface="Times New Roman"/>
              </a:rPr>
              <a:t>Ag</a:t>
            </a:r>
            <a:r>
              <a:rPr lang="en-US" sz="2800" baseline="30000" dirty="0" err="1" smtClean="0">
                <a:latin typeface="Times New Roman"/>
              </a:rPr>
              <a:t>+</a:t>
            </a:r>
            <a:r>
              <a:rPr lang="en-US" sz="2800" dirty="0" err="1" smtClean="0">
                <a:latin typeface="Times New Roman"/>
              </a:rPr>
              <a:t>(</a:t>
            </a:r>
            <a:r>
              <a:rPr lang="en-US" sz="2800" i="1" dirty="0" err="1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+ </a:t>
            </a:r>
            <a:r>
              <a:rPr lang="en-US" sz="2800" dirty="0" err="1" smtClean="0">
                <a:latin typeface="Times New Roman"/>
              </a:rPr>
              <a:t>Cl</a:t>
            </a:r>
            <a:r>
              <a:rPr lang="en-US" sz="2800" baseline="30000" dirty="0" err="1" smtClean="0">
                <a:latin typeface="Times New Roman"/>
              </a:rPr>
              <a:t>-</a:t>
            </a:r>
            <a:r>
              <a:rPr lang="en-US" sz="2800" dirty="0" err="1" smtClean="0">
                <a:latin typeface="Times New Roman"/>
              </a:rPr>
              <a:t>(</a:t>
            </a:r>
            <a:r>
              <a:rPr lang="en-US" sz="2800" i="1" dirty="0" err="1" smtClean="0">
                <a:latin typeface="Times New Roman"/>
              </a:rPr>
              <a:t>aq</a:t>
            </a:r>
            <a:r>
              <a:rPr lang="en-US" sz="2800" dirty="0" smtClean="0">
                <a:latin typeface="Times New Roman"/>
              </a:rPr>
              <a:t>)  ⟶  </a:t>
            </a:r>
            <a:r>
              <a:rPr lang="en-US" sz="2800" dirty="0" err="1" smtClean="0">
                <a:latin typeface="Times New Roman"/>
              </a:rPr>
              <a:t>AgCl(</a:t>
            </a:r>
            <a:r>
              <a:rPr lang="en-US" sz="2800" i="1" dirty="0" err="1" smtClean="0">
                <a:latin typeface="Times New Roman"/>
              </a:rPr>
              <a:t>s</a:t>
            </a:r>
            <a:r>
              <a:rPr lang="en-US" sz="2800" dirty="0" smtClean="0">
                <a:latin typeface="Times New Roman"/>
              </a:rPr>
              <a:t>)</a:t>
            </a:r>
          </a:p>
          <a:p>
            <a:pPr>
              <a:buClrTx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Precipitation reaction example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0623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Acid-base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20838" y="986846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An </a:t>
            </a:r>
            <a:r>
              <a:rPr lang="en-US" sz="2400" b="1" i="1" dirty="0" smtClean="0">
                <a:solidFill>
                  <a:srgbClr val="000090"/>
                </a:solidFill>
              </a:rPr>
              <a:t>acid-base reaction </a:t>
            </a:r>
            <a:r>
              <a:rPr lang="en-US" sz="2400" dirty="0" smtClean="0"/>
              <a:t>is one in which a hydrogen ion,    H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, is transferred from one chemical species to another. 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An </a:t>
            </a:r>
            <a:r>
              <a:rPr lang="en-US" sz="2400" b="1" i="1" dirty="0" smtClean="0">
                <a:solidFill>
                  <a:srgbClr val="000090"/>
                </a:solidFill>
              </a:rPr>
              <a:t>acid</a:t>
            </a:r>
            <a:r>
              <a:rPr lang="en-US" sz="2400" dirty="0" smtClean="0"/>
              <a:t> is a substance that will dissolve in water to yield </a:t>
            </a:r>
            <a:r>
              <a:rPr lang="en-US" sz="2400" b="1" i="1" dirty="0" err="1" smtClean="0">
                <a:solidFill>
                  <a:srgbClr val="000090"/>
                </a:solidFill>
              </a:rPr>
              <a:t>hydronium</a:t>
            </a:r>
            <a:r>
              <a:rPr lang="en-US" sz="2400" b="1" i="1" dirty="0" smtClean="0">
                <a:solidFill>
                  <a:srgbClr val="000090"/>
                </a:solidFill>
              </a:rPr>
              <a:t> ions, H</a:t>
            </a:r>
            <a:r>
              <a:rPr lang="en-US" sz="2400" b="1" i="1" baseline="-25000" dirty="0" smtClean="0">
                <a:solidFill>
                  <a:srgbClr val="000090"/>
                </a:solidFill>
              </a:rPr>
              <a:t>3</a:t>
            </a:r>
            <a:r>
              <a:rPr lang="en-US" sz="2400" b="1" i="1" dirty="0" smtClean="0">
                <a:solidFill>
                  <a:srgbClr val="000090"/>
                </a:solidFill>
              </a:rPr>
              <a:t>O</a:t>
            </a:r>
            <a:r>
              <a:rPr lang="en-US" sz="2400" b="1" i="1" baseline="30000" dirty="0" smtClean="0">
                <a:solidFill>
                  <a:srgbClr val="000090"/>
                </a:solidFill>
              </a:rPr>
              <a:t>+</a:t>
            </a:r>
            <a:r>
              <a:rPr lang="en-US" sz="2400" dirty="0" smtClean="0"/>
              <a:t>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b="1" dirty="0" smtClean="0"/>
              <a:t> Example: </a:t>
            </a:r>
            <a:r>
              <a:rPr lang="en-US" sz="2400" dirty="0" err="1" smtClean="0"/>
              <a:t>HCl</a:t>
            </a:r>
            <a:r>
              <a:rPr lang="en-US" sz="2400" dirty="0" smtClean="0"/>
              <a:t> is a strong acid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HCl(</a:t>
            </a:r>
            <a:r>
              <a:rPr lang="en-US" sz="2400" i="1" dirty="0" err="1" smtClean="0"/>
              <a:t>aq</a:t>
            </a:r>
            <a:r>
              <a:rPr lang="en-US" sz="2400" dirty="0" smtClean="0"/>
              <a:t>)  + 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O(</a:t>
            </a:r>
            <a:r>
              <a:rPr lang="en-US" sz="2400" i="1" dirty="0" smtClean="0"/>
              <a:t>aq</a:t>
            </a:r>
            <a:r>
              <a:rPr lang="en-US" sz="2400" dirty="0" smtClean="0"/>
              <a:t>)  ⟶  </a:t>
            </a:r>
            <a:r>
              <a:rPr lang="en-US" sz="2400" dirty="0" err="1" smtClean="0"/>
              <a:t>Cl</a:t>
            </a:r>
            <a:r>
              <a:rPr lang="en-US" sz="2400" baseline="30000" dirty="0" err="1" smtClean="0"/>
              <a:t>−</a:t>
            </a:r>
            <a:r>
              <a:rPr lang="en-US" sz="2400" dirty="0" err="1" smtClean="0"/>
              <a:t>(</a:t>
            </a:r>
            <a:r>
              <a:rPr lang="en-US" sz="2400" i="1" dirty="0" err="1" smtClean="0"/>
              <a:t>aq</a:t>
            </a:r>
            <a:r>
              <a:rPr lang="en-US" sz="2400" dirty="0" smtClean="0"/>
              <a:t>)  +  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O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This is an acid-base reaction, H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ions are transferred from </a:t>
            </a:r>
            <a:r>
              <a:rPr lang="en-US" sz="2400" dirty="0" err="1" smtClean="0"/>
              <a:t>HCl</a:t>
            </a:r>
            <a:r>
              <a:rPr lang="en-US" sz="2400" dirty="0" smtClean="0"/>
              <a:t> molecules to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molecules.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4865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4.1 WRITING AND BALANCING CHEMICAL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50720" y="1333560"/>
            <a:ext cx="8277411" cy="4800600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Preceding chapters introduced the use of element symbols to represent individual atoms, molecules, and compounds. </a:t>
            </a: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A</a:t>
            </a:r>
            <a:r>
              <a:rPr lang="en-US" sz="2400" b="1" i="1" dirty="0" smtClean="0">
                <a:solidFill>
                  <a:srgbClr val="000090"/>
                </a:solidFill>
              </a:rPr>
              <a:t> Balanced Chemical Equation</a:t>
            </a:r>
            <a:r>
              <a:rPr lang="en-US" sz="2400" dirty="0" smtClean="0"/>
              <a:t> uses symbolism to represent both the </a:t>
            </a:r>
            <a:r>
              <a:rPr lang="en-US" sz="2400" b="1" i="1" dirty="0" smtClean="0"/>
              <a:t>identities and the relative quantities of substances </a:t>
            </a:r>
            <a:r>
              <a:rPr lang="en-US" sz="2400" dirty="0" smtClean="0"/>
              <a:t>undergoing a chemical (or physical) change.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4.5</a:t>
            </a:r>
            <a:endParaRPr lang="en-US" dirty="0"/>
          </a:p>
        </p:txBody>
      </p:sp>
      <p:pic>
        <p:nvPicPr>
          <p:cNvPr id="2" name="Picture Placeholder 1" descr="CNX_Chem_04_02_HClsol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3077" r="-3077"/>
          <a:stretch>
            <a:fillRect/>
          </a:stretch>
        </p:blipFill>
        <p:spPr>
          <a:xfrm>
            <a:off x="412377" y="1167209"/>
            <a:ext cx="8267414" cy="442520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725501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When hydrogen chloride gas dissolves in water, </a:t>
            </a:r>
            <a:r>
              <a:rPr lang="en-US" sz="1800" dirty="0">
                <a:solidFill>
                  <a:srgbClr val="6CB255"/>
                </a:solidFill>
              </a:rPr>
              <a:t>(a) </a:t>
            </a:r>
            <a:r>
              <a:rPr lang="en-US" sz="1800" dirty="0"/>
              <a:t>it reacts as an acid, transferring protons to </a:t>
            </a:r>
            <a:r>
              <a:rPr lang="en-US" sz="1800" dirty="0" smtClean="0"/>
              <a:t>water molecules </a:t>
            </a:r>
            <a:r>
              <a:rPr lang="en-US" sz="1800" dirty="0"/>
              <a:t>to yield </a:t>
            </a:r>
            <a:r>
              <a:rPr lang="en-US" sz="1800" dirty="0">
                <a:solidFill>
                  <a:srgbClr val="6CB255"/>
                </a:solidFill>
              </a:rPr>
              <a:t>(b) </a:t>
            </a:r>
            <a:r>
              <a:rPr lang="en-US" sz="1800" dirty="0"/>
              <a:t>hydronium ions (and solvated chloride ions).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53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0623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Strong acids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20838" y="986846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Virtually every </a:t>
            </a:r>
            <a:r>
              <a:rPr lang="en-US" sz="2400" dirty="0" err="1" smtClean="0"/>
              <a:t>HCl</a:t>
            </a:r>
            <a:r>
              <a:rPr lang="en-US" sz="2400" dirty="0" smtClean="0"/>
              <a:t> molecule that dissolves in water will undergo this reaction.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Acids that </a:t>
            </a:r>
            <a:r>
              <a:rPr lang="en-US" sz="2400" b="1" i="1" dirty="0" smtClean="0"/>
              <a:t>completely react </a:t>
            </a:r>
            <a:r>
              <a:rPr lang="en-US" sz="2400" dirty="0" smtClean="0"/>
              <a:t>in this fashion are called </a:t>
            </a:r>
            <a:r>
              <a:rPr lang="en-US" sz="2400" b="1" i="1" dirty="0" smtClean="0">
                <a:solidFill>
                  <a:srgbClr val="000090"/>
                </a:solidFill>
              </a:rPr>
              <a:t>strong acids</a:t>
            </a:r>
            <a:r>
              <a:rPr lang="en-US" sz="2400" dirty="0" smtClean="0"/>
              <a:t>. </a:t>
            </a:r>
          </a:p>
          <a:p>
            <a:pPr>
              <a:buClrTx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0623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Common Strong acids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625425" y="1076492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/>
          </a:p>
          <a:p>
            <a:pPr>
              <a:buClrTx/>
            </a:pPr>
            <a:r>
              <a:rPr lang="en-US" sz="2400" b="1" dirty="0" smtClean="0"/>
              <a:t>Compound Formula 	Name in Aqueous Solution </a:t>
            </a:r>
          </a:p>
          <a:p>
            <a:pPr>
              <a:buClrTx/>
            </a:pPr>
            <a:r>
              <a:rPr lang="en-US" sz="2400" dirty="0" err="1" smtClean="0"/>
              <a:t>HBr</a:t>
            </a:r>
            <a:r>
              <a:rPr lang="en-US" sz="2400" dirty="0" smtClean="0"/>
              <a:t> 				</a:t>
            </a:r>
            <a:r>
              <a:rPr lang="en-US" sz="2400" dirty="0" err="1" smtClean="0"/>
              <a:t>hydrobromic</a:t>
            </a:r>
            <a:r>
              <a:rPr lang="en-US" sz="2400" dirty="0" smtClean="0"/>
              <a:t> acid</a:t>
            </a:r>
          </a:p>
          <a:p>
            <a:pPr>
              <a:buClrTx/>
            </a:pPr>
            <a:r>
              <a:rPr lang="en-US" sz="2400" dirty="0" err="1" smtClean="0"/>
              <a:t>HCl</a:t>
            </a:r>
            <a:r>
              <a:rPr lang="en-US" sz="2400" dirty="0" smtClean="0"/>
              <a:t>				hydrochloric acid </a:t>
            </a:r>
          </a:p>
          <a:p>
            <a:pPr>
              <a:buClrTx/>
            </a:pPr>
            <a:r>
              <a:rPr lang="en-US" sz="2400" dirty="0" smtClean="0"/>
              <a:t>HI 				</a:t>
            </a:r>
            <a:r>
              <a:rPr lang="en-US" sz="2400" dirty="0" err="1" smtClean="0"/>
              <a:t>hydroiodic</a:t>
            </a:r>
            <a:r>
              <a:rPr lang="en-US" sz="2400" dirty="0" smtClean="0"/>
              <a:t> acid </a:t>
            </a:r>
          </a:p>
          <a:p>
            <a:pPr>
              <a:buClrTx/>
            </a:pPr>
            <a:r>
              <a:rPr lang="en-US" sz="2400" dirty="0" smtClean="0"/>
              <a:t>HNO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				nitric acid </a:t>
            </a:r>
          </a:p>
          <a:p>
            <a:pPr>
              <a:buClrTx/>
            </a:pPr>
            <a:r>
              <a:rPr lang="en-US" sz="2400" dirty="0" smtClean="0"/>
              <a:t>HClO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			</a:t>
            </a:r>
            <a:r>
              <a:rPr lang="en-US" sz="2400" dirty="0" err="1" smtClean="0"/>
              <a:t>perchloric</a:t>
            </a:r>
            <a:r>
              <a:rPr lang="en-US" sz="2400" dirty="0" smtClean="0"/>
              <a:t> acid </a:t>
            </a:r>
          </a:p>
          <a:p>
            <a:pPr>
              <a:buClrTx/>
            </a:pP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			sulfuric acid</a:t>
            </a:r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0623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Weak acids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20838" y="1061551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A far greater number of compounds behave as </a:t>
            </a:r>
            <a:r>
              <a:rPr lang="en-US" sz="2400" b="1" i="1" dirty="0" smtClean="0">
                <a:solidFill>
                  <a:srgbClr val="000090"/>
                </a:solidFill>
              </a:rPr>
              <a:t>weak acids </a:t>
            </a:r>
            <a:r>
              <a:rPr lang="en-US" sz="2400" dirty="0" smtClean="0"/>
              <a:t>and only </a:t>
            </a:r>
            <a:r>
              <a:rPr lang="en-US" sz="2400" b="1" i="1" dirty="0" smtClean="0"/>
              <a:t>partially</a:t>
            </a:r>
            <a:r>
              <a:rPr lang="en-US" sz="2400" dirty="0" smtClean="0"/>
              <a:t> react with water.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A large majority of dissolved molecules remain in their original form and only a relatively small amount of </a:t>
            </a:r>
            <a:r>
              <a:rPr lang="en-US" sz="2400" dirty="0" err="1" smtClean="0"/>
              <a:t>hydronium</a:t>
            </a:r>
            <a:r>
              <a:rPr lang="en-US" sz="2400" dirty="0" smtClean="0"/>
              <a:t> ions are generated. 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0623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Weak acids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20838" y="986846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b="1" dirty="0" smtClean="0"/>
              <a:t> Example: </a:t>
            </a:r>
            <a:r>
              <a:rPr lang="en-US" sz="2400" dirty="0" smtClean="0"/>
              <a:t>Acetic Acid</a:t>
            </a:r>
            <a:endParaRPr lang="en-US" sz="2400" b="1" i="1" dirty="0" smtClean="0">
              <a:solidFill>
                <a:srgbClr val="000090"/>
              </a:solidFill>
            </a:endParaRPr>
          </a:p>
          <a:p>
            <a:pPr algn="ctr">
              <a:buClrTx/>
            </a:pPr>
            <a:r>
              <a:rPr lang="en-US" sz="2400" dirty="0" smtClean="0"/>
              <a:t>CH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H(</a:t>
            </a:r>
            <a:r>
              <a:rPr lang="en-US" sz="2400" i="1" dirty="0" smtClean="0"/>
              <a:t>aq</a:t>
            </a:r>
            <a:r>
              <a:rPr lang="en-US" sz="2400" dirty="0" smtClean="0"/>
              <a:t>)  + 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O(</a:t>
            </a:r>
            <a:r>
              <a:rPr lang="en-US" sz="2400" i="1" dirty="0" smtClean="0"/>
              <a:t>l</a:t>
            </a:r>
            <a:r>
              <a:rPr lang="en-US" sz="2400" dirty="0" smtClean="0"/>
              <a:t>)  </a:t>
            </a:r>
            <a:r>
              <a:rPr lang="en-US" sz="2800" dirty="0" smtClean="0"/>
              <a:t>⇌</a:t>
            </a:r>
            <a:r>
              <a:rPr lang="en-US" sz="2400" dirty="0" smtClean="0"/>
              <a:t>  CH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−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 +  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O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Only about 1% of acetic acid molecules are present in the ionized form, CH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−</a:t>
            </a:r>
            <a:r>
              <a:rPr lang="en-US" sz="2400" dirty="0" smtClean="0"/>
              <a:t>.</a:t>
            </a:r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The use of a </a:t>
            </a:r>
            <a:r>
              <a:rPr lang="en-US" sz="2400" b="1" i="1" dirty="0" smtClean="0">
                <a:solidFill>
                  <a:srgbClr val="000090"/>
                </a:solidFill>
              </a:rPr>
              <a:t>double-arrow </a:t>
            </a:r>
            <a:r>
              <a:rPr lang="en-US" sz="2400" dirty="0" smtClean="0"/>
              <a:t>in the equation denotes the </a:t>
            </a:r>
            <a:r>
              <a:rPr lang="en-US" sz="2400" b="1" i="1" dirty="0" smtClean="0">
                <a:solidFill>
                  <a:srgbClr val="000090"/>
                </a:solidFill>
              </a:rPr>
              <a:t>partial reaction </a:t>
            </a:r>
            <a:r>
              <a:rPr lang="en-US" sz="2400" dirty="0" smtClean="0"/>
              <a:t>aspect of this process.</a:t>
            </a:r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This is also an acid-base reaction.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4.6</a:t>
            </a:r>
            <a:endParaRPr lang="en-US" dirty="0"/>
          </a:p>
        </p:txBody>
      </p:sp>
      <p:pic>
        <p:nvPicPr>
          <p:cNvPr id="2" name="Picture Placeholder 1" descr="CNX_Chem_04_02_Citru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52601" r="-52601"/>
          <a:stretch>
            <a:fillRect/>
          </a:stretch>
        </p:blipFill>
        <p:spPr>
          <a:xfrm>
            <a:off x="134471" y="1122385"/>
            <a:ext cx="8863605" cy="3847647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12920"/>
            <a:ext cx="8062912" cy="1166382"/>
          </a:xfrm>
        </p:spPr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600" dirty="0"/>
              <a:t>Fruits such as oranges, lemons, and grapefruit contain the weak acid citric acid.</a:t>
            </a:r>
          </a:p>
          <a:p>
            <a:pPr marL="342900" indent="-342900">
              <a:buFontTx/>
              <a:buAutoNum type="alphaLcParenBoth"/>
            </a:pPr>
            <a:r>
              <a:rPr lang="en-US" sz="1600" dirty="0"/>
              <a:t>Vinegars contain the weak acid acetic acid. The hydrogen atoms that may be transferred during an acid-base reaction are highlighted in the inset molecular structures. (credit a: modification of work by Scott Bauer; credit b: modification of work by </a:t>
            </a:r>
            <a:r>
              <a:rPr lang="de-DE" sz="1600" dirty="0" err="1"/>
              <a:t>Brücke-Osteuropa</a:t>
            </a:r>
            <a:r>
              <a:rPr lang="de-DE" sz="1600" dirty="0"/>
              <a:t>/</a:t>
            </a:r>
            <a:r>
              <a:rPr lang="de-DE" sz="1600" dirty="0" err="1"/>
              <a:t>Wikimedia</a:t>
            </a:r>
            <a:r>
              <a:rPr lang="de-DE" sz="1600" dirty="0"/>
              <a:t> </a:t>
            </a:r>
            <a:r>
              <a:rPr lang="de-DE" sz="1600" dirty="0" err="1"/>
              <a:t>Commons</a:t>
            </a:r>
            <a:r>
              <a:rPr lang="de-DE" sz="1600" dirty="0" smtClean="0"/>
              <a:t>)</a:t>
            </a:r>
            <a:endParaRPr lang="en-US" sz="1600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218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0623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Bases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20838" y="1061551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A </a:t>
            </a:r>
            <a:r>
              <a:rPr lang="en-US" sz="2400" b="1" i="1" dirty="0" smtClean="0">
                <a:solidFill>
                  <a:srgbClr val="000090"/>
                </a:solidFill>
              </a:rPr>
              <a:t>base</a:t>
            </a:r>
            <a:r>
              <a:rPr lang="en-US" sz="2400" dirty="0" smtClean="0"/>
              <a:t> is a substance that will dissolve in water to yield </a:t>
            </a:r>
            <a:r>
              <a:rPr lang="en-US" sz="2400" b="1" i="1" dirty="0" smtClean="0">
                <a:solidFill>
                  <a:srgbClr val="000090"/>
                </a:solidFill>
              </a:rPr>
              <a:t>hydroxide ions, OH</a:t>
            </a:r>
            <a:r>
              <a:rPr lang="en-US" sz="2400" b="1" i="1" baseline="30000" dirty="0" smtClean="0">
                <a:solidFill>
                  <a:srgbClr val="000090"/>
                </a:solidFill>
              </a:rPr>
              <a:t>−</a:t>
            </a:r>
            <a:r>
              <a:rPr lang="en-US" sz="2400" dirty="0" smtClean="0"/>
              <a:t>.</a:t>
            </a:r>
            <a:r>
              <a:rPr lang="en-US" sz="2400" baseline="30000" dirty="0" smtClean="0"/>
              <a:t> </a:t>
            </a:r>
          </a:p>
          <a:p>
            <a:pPr>
              <a:buClrTx/>
              <a:buFont typeface="Arial"/>
              <a:buChar char="•"/>
            </a:pPr>
            <a:endParaRPr lang="en-US" sz="2400" baseline="30000" dirty="0" smtClean="0"/>
          </a:p>
          <a:p>
            <a:pPr>
              <a:buClrTx/>
              <a:buFont typeface="Arial"/>
              <a:buChar char="•"/>
            </a:pPr>
            <a:r>
              <a:rPr lang="en-US" sz="2400" baseline="30000" dirty="0" smtClean="0"/>
              <a:t> </a:t>
            </a:r>
            <a:r>
              <a:rPr lang="en-US" sz="2400" dirty="0" smtClean="0"/>
              <a:t>The most common bases are ionic compounds composed of alkali or alkaline earth metal </a:t>
            </a:r>
            <a:r>
              <a:rPr lang="en-US" sz="2400" dirty="0" err="1" smtClean="0"/>
              <a:t>cations</a:t>
            </a:r>
            <a:r>
              <a:rPr lang="en-US" sz="2400" dirty="0" smtClean="0"/>
              <a:t> (groups 1 and 2) combined with the hydroxide ion.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b="1" dirty="0" smtClean="0"/>
              <a:t> Examples: </a:t>
            </a:r>
            <a:r>
              <a:rPr lang="en-US" sz="2400" dirty="0" err="1" smtClean="0"/>
              <a:t>NaOH</a:t>
            </a:r>
            <a:r>
              <a:rPr lang="en-US" sz="2400" dirty="0" smtClean="0"/>
              <a:t>, KOH, Ca(OH)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Ba(OH)</a:t>
            </a:r>
            <a:r>
              <a:rPr lang="en-US" sz="2400" baseline="-25000" dirty="0" smtClean="0"/>
              <a:t>2</a:t>
            </a:r>
            <a:endParaRPr lang="en-US" sz="2400" dirty="0" smtClean="0"/>
          </a:p>
          <a:p>
            <a:pPr>
              <a:buClrTx/>
            </a:pPr>
            <a:endParaRPr lang="en-US" sz="2400" baseline="-250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These bases, along with other hydroxides, </a:t>
            </a:r>
            <a:r>
              <a:rPr lang="en-US" sz="2400" b="1" i="1" dirty="0" smtClean="0"/>
              <a:t>completely dissociate</a:t>
            </a:r>
            <a:r>
              <a:rPr lang="en-US" sz="2400" dirty="0" smtClean="0"/>
              <a:t> in water, and are considered </a:t>
            </a:r>
            <a:r>
              <a:rPr lang="en-US" sz="2400" b="1" i="1" dirty="0" smtClean="0">
                <a:solidFill>
                  <a:srgbClr val="000090"/>
                </a:solidFill>
              </a:rPr>
              <a:t>strong bases</a:t>
            </a:r>
            <a:r>
              <a:rPr lang="en-US" sz="2400" dirty="0" smtClean="0"/>
              <a:t>.</a:t>
            </a:r>
            <a:endParaRPr lang="en-US" sz="2400" baseline="-250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0623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Strong Bases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20838" y="1061551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 algn="ctr">
              <a:buClrTx/>
            </a:pPr>
            <a:r>
              <a:rPr lang="en-US" sz="2400" dirty="0" err="1" smtClean="0"/>
              <a:t>NaOH(</a:t>
            </a:r>
            <a:r>
              <a:rPr lang="en-US" sz="2400" i="1" dirty="0" err="1" smtClean="0"/>
              <a:t>s</a:t>
            </a:r>
            <a:r>
              <a:rPr lang="en-US" sz="2400" dirty="0" smtClean="0"/>
              <a:t>)  ⟶  </a:t>
            </a:r>
            <a:r>
              <a:rPr lang="en-US" sz="2400" dirty="0" err="1" smtClean="0"/>
              <a:t>Na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(</a:t>
            </a:r>
            <a:r>
              <a:rPr lang="en-US" sz="2400" i="1" dirty="0" err="1" smtClean="0"/>
              <a:t>aq</a:t>
            </a:r>
            <a:r>
              <a:rPr lang="en-US" sz="2400" dirty="0" smtClean="0"/>
              <a:t>)  +  </a:t>
            </a:r>
            <a:r>
              <a:rPr lang="en-US" sz="2400" dirty="0" err="1" smtClean="0"/>
              <a:t>OH</a:t>
            </a:r>
            <a:r>
              <a:rPr lang="en-US" sz="2400" baseline="30000" dirty="0" err="1" smtClean="0"/>
              <a:t>−</a:t>
            </a:r>
            <a:r>
              <a:rPr lang="en-US" sz="2400" dirty="0" err="1" smtClean="0"/>
              <a:t>(</a:t>
            </a:r>
            <a:r>
              <a:rPr lang="en-US" sz="2400" i="1" dirty="0" err="1" smtClean="0"/>
              <a:t>aq</a:t>
            </a:r>
            <a:r>
              <a:rPr lang="en-US" sz="2400" dirty="0" smtClean="0"/>
              <a:t>)</a:t>
            </a:r>
            <a:endParaRPr lang="en-US" sz="2400" baseline="30000" dirty="0" smtClean="0"/>
          </a:p>
          <a:p>
            <a:pPr>
              <a:buClrTx/>
              <a:buFont typeface="Arial"/>
              <a:buChar char="•"/>
            </a:pPr>
            <a:endParaRPr lang="en-US" sz="2400" baseline="30000" dirty="0" smtClean="0"/>
          </a:p>
          <a:p>
            <a:pPr>
              <a:buClrTx/>
              <a:buFont typeface="Arial"/>
              <a:buChar char="•"/>
            </a:pPr>
            <a:r>
              <a:rPr lang="en-US" sz="2400" baseline="30000" dirty="0" smtClean="0"/>
              <a:t> </a:t>
            </a:r>
            <a:r>
              <a:rPr lang="en-US" sz="2400" dirty="0" smtClean="0"/>
              <a:t>The dissociation process is essentially complete when </a:t>
            </a:r>
            <a:r>
              <a:rPr lang="en-US" sz="2400" dirty="0" err="1" smtClean="0"/>
              <a:t>NaOH</a:t>
            </a:r>
            <a:r>
              <a:rPr lang="en-US" sz="2400" dirty="0" smtClean="0"/>
              <a:t> is dissolved in water.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This process is a dissociation (physical process), not an acid-base reaction.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0623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Weak bases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912141"/>
            <a:ext cx="8277411" cy="5796449"/>
          </a:xfrm>
        </p:spPr>
        <p:txBody>
          <a:bodyPr>
            <a:normAutofit lnSpcReduction="10000"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Some compounds produce hydroxide ions when dissolved by chemically reacting with water molecules.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In all cases, these compounds react only </a:t>
            </a:r>
            <a:r>
              <a:rPr lang="en-US" sz="2400" b="1" i="1" dirty="0" smtClean="0"/>
              <a:t>partially </a:t>
            </a:r>
            <a:r>
              <a:rPr lang="en-US" sz="2400" dirty="0" smtClean="0"/>
              <a:t>and are classified as </a:t>
            </a:r>
            <a:r>
              <a:rPr lang="en-US" sz="2400" b="1" i="1" dirty="0" smtClean="0">
                <a:solidFill>
                  <a:srgbClr val="000090"/>
                </a:solidFill>
              </a:rPr>
              <a:t>weak bases</a:t>
            </a:r>
            <a:r>
              <a:rPr lang="en-US" sz="2400" dirty="0" smtClean="0"/>
              <a:t>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Example: Ammonia, NH</a:t>
            </a:r>
            <a:r>
              <a:rPr lang="en-US" sz="2400" baseline="-25000" dirty="0" smtClean="0"/>
              <a:t>3</a:t>
            </a:r>
          </a:p>
          <a:p>
            <a:pPr algn="ctr">
              <a:buClrTx/>
            </a:pPr>
            <a:r>
              <a:rPr lang="en-US" sz="2400" dirty="0" smtClean="0"/>
              <a:t>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 + 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O(</a:t>
            </a:r>
            <a:r>
              <a:rPr lang="en-US" sz="2400" i="1" dirty="0" smtClean="0"/>
              <a:t>l</a:t>
            </a:r>
            <a:r>
              <a:rPr lang="en-US" sz="2400" dirty="0" smtClean="0"/>
              <a:t>)  </a:t>
            </a:r>
            <a:r>
              <a:rPr lang="en-US" sz="2800" dirty="0" smtClean="0"/>
              <a:t>⇌</a:t>
            </a:r>
            <a:r>
              <a:rPr lang="en-US" sz="2400" dirty="0" smtClean="0"/>
              <a:t>  NH</a:t>
            </a:r>
            <a:r>
              <a:rPr lang="en-US" sz="2400" baseline="-25000" dirty="0" smtClean="0"/>
              <a:t>4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 +  OH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(</a:t>
            </a:r>
            <a:r>
              <a:rPr lang="en-US" sz="2400" i="1" dirty="0" err="1" smtClean="0"/>
              <a:t>aq</a:t>
            </a:r>
            <a:r>
              <a:rPr lang="en-US" sz="2400" dirty="0" smtClean="0"/>
              <a:t>)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This is an acid-base reaction - H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is transferred from water molecules to ammonia molecules.</a:t>
            </a:r>
          </a:p>
          <a:p>
            <a:pPr>
              <a:buClrTx/>
              <a:buFont typeface="Arial"/>
              <a:buChar char="•"/>
            </a:pPr>
            <a:endParaRPr lang="en-US" sz="2400" baseline="-250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4.7</a:t>
            </a:r>
            <a:endParaRPr lang="en-US" dirty="0"/>
          </a:p>
        </p:txBody>
      </p:sp>
      <p:pic>
        <p:nvPicPr>
          <p:cNvPr id="2" name="Picture Placeholder 1" descr="CNX_Chem_04_02_ammonia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16969" b="-16969"/>
          <a:stretch>
            <a:fillRect/>
          </a:stretch>
        </p:blipFill>
        <p:spPr>
          <a:xfrm>
            <a:off x="502022" y="1301678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Ammonia is a weak base used in a variety of applications. </a:t>
            </a:r>
            <a:r>
              <a:rPr lang="en-US" sz="1800" dirty="0">
                <a:solidFill>
                  <a:srgbClr val="6CB255"/>
                </a:solidFill>
              </a:rPr>
              <a:t>(a)</a:t>
            </a:r>
            <a:r>
              <a:rPr lang="en-US" sz="1800" dirty="0"/>
              <a:t> Pure ammonia is commonly applied as an agricultural fertilizer. </a:t>
            </a:r>
            <a:r>
              <a:rPr lang="en-US" sz="1800" dirty="0">
                <a:solidFill>
                  <a:srgbClr val="6CB255"/>
                </a:solidFill>
              </a:rPr>
              <a:t>(b) </a:t>
            </a:r>
            <a:r>
              <a:rPr lang="en-US" sz="1800" dirty="0"/>
              <a:t>Dilute solutions of ammonia are effective household cleansers. (credit a: modification of work by National Resources Conservation Service; credit b: modification of work by pat00139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12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4.2</a:t>
            </a:r>
            <a:endParaRPr lang="en-US" dirty="0"/>
          </a:p>
        </p:txBody>
      </p:sp>
      <p:pic>
        <p:nvPicPr>
          <p:cNvPr id="2" name="Picture Placeholder 1" descr="CNX_Chem_04_01_rxn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2452" r="-2452"/>
          <a:stretch>
            <a:fillRect/>
          </a:stretch>
        </p:blipFill>
        <p:spPr>
          <a:xfrm>
            <a:off x="457199" y="1491586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390398"/>
            <a:ext cx="8062912" cy="1166382"/>
          </a:xfrm>
        </p:spPr>
        <p:txBody>
          <a:bodyPr>
            <a:normAutofit/>
          </a:bodyPr>
          <a:lstStyle/>
          <a:p>
            <a:r>
              <a:rPr lang="en-US" dirty="0"/>
              <a:t>The reaction between methane and oxygen to yield carbon dioxide</a:t>
            </a:r>
            <a:r>
              <a:rPr lang="en-US" dirty="0" smtClean="0"/>
              <a:t>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/>
              <a:t>water (shown at bottom) may </a:t>
            </a:r>
            <a:r>
              <a:rPr lang="en-US" dirty="0" smtClean="0"/>
              <a:t>be represented </a:t>
            </a:r>
            <a:r>
              <a:rPr lang="en-US" dirty="0"/>
              <a:t>by a chemical equation using formulas (top).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82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0623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Neutralization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912141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A </a:t>
            </a:r>
            <a:r>
              <a:rPr lang="en-US" sz="2400" b="1" i="1" dirty="0" smtClean="0">
                <a:solidFill>
                  <a:srgbClr val="000090"/>
                </a:solidFill>
              </a:rPr>
              <a:t>neutralization reaction </a:t>
            </a:r>
            <a:r>
              <a:rPr lang="en-US" sz="2400" dirty="0" smtClean="0"/>
              <a:t>is a specific type of acid-base reaction in which the reactants are an acid and a base, the products are often a salt and water, and neither reactant is the water itself:</a:t>
            </a:r>
          </a:p>
          <a:p>
            <a:pPr>
              <a:buClr>
                <a:schemeClr val="tx1"/>
              </a:buClr>
            </a:pPr>
            <a:endParaRPr lang="en-US" sz="2400" dirty="0" smtClean="0"/>
          </a:p>
          <a:p>
            <a:pPr algn="ctr"/>
            <a:r>
              <a:rPr lang="en-US" sz="2400" dirty="0" smtClean="0"/>
              <a:t>Acid  +  base  ⟶  salt  +  water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b="1" dirty="0" smtClean="0"/>
              <a:t> Example:</a:t>
            </a:r>
            <a:endParaRPr lang="en-US" sz="2400" b="1" baseline="-25000" dirty="0" smtClean="0"/>
          </a:p>
          <a:p>
            <a:pPr algn="ctr">
              <a:buClrTx/>
            </a:pPr>
            <a:r>
              <a:rPr lang="en-US" sz="2400" dirty="0" smtClean="0"/>
              <a:t>Mg(OH)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s</a:t>
            </a:r>
            <a:r>
              <a:rPr lang="en-US" sz="2400" dirty="0" smtClean="0"/>
              <a:t>)  +  2HCl(</a:t>
            </a:r>
            <a:r>
              <a:rPr lang="en-US" sz="2400" i="1" dirty="0" smtClean="0"/>
              <a:t>aq</a:t>
            </a:r>
            <a:r>
              <a:rPr lang="en-US" sz="2400" dirty="0" smtClean="0"/>
              <a:t>)  ⟶  MgCl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 +  2H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O(</a:t>
            </a:r>
            <a:r>
              <a:rPr lang="en-US" sz="2400" i="1" dirty="0" smtClean="0"/>
              <a:t>l</a:t>
            </a:r>
            <a:r>
              <a:rPr lang="en-US" sz="2400" dirty="0" smtClean="0"/>
              <a:t>)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MgCl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is a salt. </a:t>
            </a:r>
          </a:p>
          <a:p>
            <a:pPr>
              <a:buClrTx/>
              <a:buFont typeface="Arial"/>
              <a:buChar char="•"/>
            </a:pPr>
            <a:endParaRPr lang="en-US" sz="2400" baseline="-250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Oxidation-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reduction (</a:t>
            </a:r>
            <a:r>
              <a:rPr lang="en-US" sz="3200" b="1" dirty="0" err="1" smtClean="0">
                <a:solidFill>
                  <a:srgbClr val="000090"/>
                </a:solidFill>
                <a:latin typeface="Arial" pitchFamily="-110" charset="0"/>
              </a:rPr>
              <a:t>Redox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) 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912141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Some </a:t>
            </a:r>
            <a:r>
              <a:rPr lang="en-US" sz="2400" b="1" i="1" dirty="0">
                <a:solidFill>
                  <a:srgbClr val="000090"/>
                </a:solidFill>
              </a:rPr>
              <a:t>redox reactions </a:t>
            </a:r>
            <a:r>
              <a:rPr lang="en-US" sz="2400" dirty="0"/>
              <a:t>involve the transfer of electrons between reactant species to yield ionic </a:t>
            </a:r>
            <a:r>
              <a:rPr lang="en-US" sz="2400" dirty="0" smtClean="0"/>
              <a:t>products:</a:t>
            </a:r>
          </a:p>
          <a:p>
            <a:pPr algn="ctr">
              <a:buClr>
                <a:schemeClr val="tx1"/>
              </a:buClr>
            </a:pPr>
            <a:r>
              <a:rPr lang="en-US" sz="2400" dirty="0" smtClean="0"/>
              <a:t>2Na(</a:t>
            </a:r>
            <a:r>
              <a:rPr lang="en-US" sz="2400" i="1" dirty="0"/>
              <a:t>s</a:t>
            </a:r>
            <a:r>
              <a:rPr lang="en-US" sz="2400" dirty="0"/>
              <a:t>)  +  </a:t>
            </a:r>
            <a:r>
              <a:rPr lang="en-US" sz="2400" dirty="0" smtClean="0"/>
              <a:t>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g</a:t>
            </a:r>
            <a:r>
              <a:rPr lang="en-US" sz="2400" dirty="0" smtClean="0"/>
              <a:t>)  </a:t>
            </a:r>
            <a:r>
              <a:rPr lang="en-US" sz="2400" dirty="0"/>
              <a:t>⟶  </a:t>
            </a:r>
            <a:r>
              <a:rPr lang="en-US" sz="2400" dirty="0" smtClean="0"/>
              <a:t>2NaCl(</a:t>
            </a:r>
            <a:r>
              <a:rPr lang="en-US" sz="2400" i="1" dirty="0" smtClean="0"/>
              <a:t>s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algn="ctr">
              <a:buClr>
                <a:schemeClr val="tx1"/>
              </a:buClr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It is helpful </a:t>
            </a:r>
            <a:r>
              <a:rPr lang="en-US" sz="2400" dirty="0"/>
              <a:t>to</a:t>
            </a:r>
            <a:r>
              <a:rPr lang="en-US" sz="2400" dirty="0" smtClean="0"/>
              <a:t> split the overall reaction into individual equations called </a:t>
            </a:r>
            <a:r>
              <a:rPr lang="en-US" sz="2400" b="1" dirty="0"/>
              <a:t>half-</a:t>
            </a:r>
            <a:r>
              <a:rPr lang="en-US" sz="2400" b="1" dirty="0" smtClean="0"/>
              <a:t>reactions.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 algn="ctr">
              <a:buClr>
                <a:schemeClr val="tx1"/>
              </a:buClr>
            </a:pPr>
            <a:r>
              <a:rPr lang="en-US" sz="2400" dirty="0" smtClean="0"/>
              <a:t>2Na</a:t>
            </a:r>
            <a:r>
              <a:rPr lang="en-US" sz="2400" dirty="0"/>
              <a:t>(</a:t>
            </a:r>
            <a:r>
              <a:rPr lang="en-US" sz="2400" i="1" dirty="0"/>
              <a:t>s</a:t>
            </a:r>
            <a:r>
              <a:rPr lang="en-US" sz="2400" dirty="0"/>
              <a:t>) </a:t>
            </a:r>
            <a:r>
              <a:rPr lang="en-US" sz="2400" dirty="0" smtClean="0"/>
              <a:t>⟶  2Na</a:t>
            </a:r>
            <a:r>
              <a:rPr lang="en-US" sz="2400" baseline="30000" dirty="0" smtClean="0"/>
              <a:t>+</a:t>
            </a:r>
            <a:r>
              <a:rPr lang="en-US" sz="2400" dirty="0"/>
              <a:t>(</a:t>
            </a:r>
            <a:r>
              <a:rPr lang="en-US" sz="2400" i="1" dirty="0"/>
              <a:t>s</a:t>
            </a:r>
            <a:r>
              <a:rPr lang="en-US" sz="2400" dirty="0" smtClean="0"/>
              <a:t>)  +  2e</a:t>
            </a:r>
            <a:r>
              <a:rPr lang="en-US" sz="2400" baseline="30000" dirty="0" smtClean="0"/>
              <a:t>-</a:t>
            </a:r>
          </a:p>
          <a:p>
            <a:pPr algn="ctr">
              <a:buClr>
                <a:schemeClr val="tx1"/>
              </a:buClr>
            </a:pPr>
            <a:endParaRPr lang="en-US" sz="2400" dirty="0"/>
          </a:p>
          <a:p>
            <a:pPr algn="ctr">
              <a:buClr>
                <a:schemeClr val="tx1"/>
              </a:buClr>
            </a:pPr>
            <a:r>
              <a:rPr lang="en-US" sz="2400" dirty="0" smtClean="0"/>
              <a:t>Cl</a:t>
            </a:r>
            <a:r>
              <a:rPr lang="en-US" sz="2400" baseline="-25000" dirty="0" smtClean="0"/>
              <a:t>2</a:t>
            </a:r>
            <a:r>
              <a:rPr lang="en-US" sz="2400" dirty="0"/>
              <a:t>(</a:t>
            </a:r>
            <a:r>
              <a:rPr lang="en-US" sz="2400" i="1" dirty="0"/>
              <a:t>g</a:t>
            </a:r>
            <a:r>
              <a:rPr lang="en-US" sz="2400" dirty="0" smtClean="0"/>
              <a:t>)  +  </a:t>
            </a:r>
            <a:r>
              <a:rPr lang="en-US" sz="2400" dirty="0"/>
              <a:t>2e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 </a:t>
            </a:r>
            <a:r>
              <a:rPr lang="en-US" sz="2400" dirty="0"/>
              <a:t>⟶  </a:t>
            </a:r>
            <a:r>
              <a:rPr lang="en-US" sz="2400" dirty="0" smtClean="0"/>
              <a:t>2Cl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(</a:t>
            </a:r>
            <a:r>
              <a:rPr lang="en-US" sz="2400" i="1" dirty="0"/>
              <a:t>s</a:t>
            </a:r>
            <a:r>
              <a:rPr lang="en-US" sz="2400" dirty="0"/>
              <a:t>)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Oxidation-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reduction (</a:t>
            </a:r>
            <a:r>
              <a:rPr lang="en-US" sz="3200" b="1" dirty="0" err="1" smtClean="0">
                <a:solidFill>
                  <a:srgbClr val="000090"/>
                </a:solidFill>
                <a:latin typeface="Arial" pitchFamily="-110" charset="0"/>
              </a:rPr>
              <a:t>redox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) 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912141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The Na atoms </a:t>
            </a:r>
            <a:r>
              <a:rPr lang="en-US" sz="2400" b="1" i="1" dirty="0" smtClean="0"/>
              <a:t>lose</a:t>
            </a:r>
            <a:r>
              <a:rPr lang="en-US" sz="2400" dirty="0" smtClean="0"/>
              <a:t> electrons.</a:t>
            </a:r>
          </a:p>
          <a:p>
            <a:pPr>
              <a:buClr>
                <a:schemeClr val="tx1"/>
              </a:buClr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The </a:t>
            </a:r>
            <a:r>
              <a:rPr lang="en-US" sz="2400" dirty="0" err="1" smtClean="0"/>
              <a:t>Cl</a:t>
            </a:r>
            <a:r>
              <a:rPr lang="en-US" sz="2400" dirty="0" smtClean="0"/>
              <a:t> atoms </a:t>
            </a:r>
            <a:r>
              <a:rPr lang="en-US" sz="2400" b="1" i="1" dirty="0" smtClean="0">
                <a:solidFill>
                  <a:srgbClr val="000000"/>
                </a:solidFill>
              </a:rPr>
              <a:t>gain</a:t>
            </a:r>
            <a:r>
              <a:rPr lang="en-US" sz="2400" dirty="0" smtClean="0"/>
              <a:t> electrons.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 For redox reactions of this </a:t>
            </a:r>
            <a:r>
              <a:rPr lang="en-US" sz="2400" dirty="0" smtClean="0"/>
              <a:t>sort: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Oxidation</a:t>
            </a:r>
            <a:r>
              <a:rPr lang="en-US" sz="2400" dirty="0" smtClean="0"/>
              <a:t> = loss </a:t>
            </a:r>
            <a:r>
              <a:rPr lang="en-US" sz="2400" dirty="0"/>
              <a:t>of </a:t>
            </a:r>
            <a:r>
              <a:rPr lang="en-US" sz="2400" dirty="0" smtClean="0"/>
              <a:t>electrons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Reduction</a:t>
            </a:r>
            <a:r>
              <a:rPr lang="en-US" sz="2400" b="1" dirty="0" smtClean="0"/>
              <a:t> </a:t>
            </a:r>
            <a:r>
              <a:rPr lang="en-US" sz="2400" dirty="0" smtClean="0"/>
              <a:t>= gain </a:t>
            </a:r>
            <a:r>
              <a:rPr lang="en-US" sz="2400" dirty="0"/>
              <a:t>of electrons</a:t>
            </a:r>
          </a:p>
          <a:p>
            <a:pPr>
              <a:buClr>
                <a:schemeClr val="tx1"/>
              </a:buClr>
            </a:pP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Na is oxidized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smtClean="0"/>
              <a:t>is reduced</a:t>
            </a: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85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Reducing and oxidizing agents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1106374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Na </a:t>
            </a:r>
            <a:r>
              <a:rPr lang="en-US" sz="2400" dirty="0"/>
              <a:t>functions as a </a:t>
            </a:r>
            <a:r>
              <a:rPr lang="en-US" sz="2400" b="1" i="1" dirty="0">
                <a:solidFill>
                  <a:srgbClr val="000090"/>
                </a:solidFill>
              </a:rPr>
              <a:t>reducing agent (</a:t>
            </a:r>
            <a:r>
              <a:rPr lang="en-US" sz="2400" b="1" i="1" dirty="0" err="1">
                <a:solidFill>
                  <a:srgbClr val="000090"/>
                </a:solidFill>
              </a:rPr>
              <a:t>reductant</a:t>
            </a:r>
            <a:r>
              <a:rPr lang="en-US" sz="2400" b="1" i="1" dirty="0">
                <a:solidFill>
                  <a:srgbClr val="000090"/>
                </a:solidFill>
              </a:rPr>
              <a:t>)</a:t>
            </a:r>
            <a:r>
              <a:rPr lang="en-US" sz="2400" dirty="0"/>
              <a:t>, since it </a:t>
            </a:r>
            <a:r>
              <a:rPr lang="en-US" sz="2400" b="1" i="1" dirty="0"/>
              <a:t>provides electrons</a:t>
            </a:r>
            <a:r>
              <a:rPr lang="en-US" sz="2400" b="1" i="1" dirty="0" smtClean="0"/>
              <a:t> </a:t>
            </a:r>
            <a:r>
              <a:rPr lang="en-US" sz="2400" dirty="0" smtClean="0"/>
              <a:t>for </a:t>
            </a:r>
            <a:r>
              <a:rPr lang="en-US" sz="2400" dirty="0"/>
              <a:t>(or reduces) chlorine</a:t>
            </a:r>
            <a:r>
              <a:rPr lang="en-US" sz="2400" dirty="0" smtClean="0"/>
              <a:t>.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functions as </a:t>
            </a:r>
            <a:r>
              <a:rPr lang="en-US" sz="2400" dirty="0" smtClean="0"/>
              <a:t>an </a:t>
            </a:r>
            <a:r>
              <a:rPr lang="en-US" sz="2400" b="1" i="1" dirty="0">
                <a:solidFill>
                  <a:srgbClr val="000090"/>
                </a:solidFill>
              </a:rPr>
              <a:t>oxidizing agent (oxidant)</a:t>
            </a:r>
            <a:r>
              <a:rPr lang="en-US" sz="2400" dirty="0"/>
              <a:t>, as it effectively </a:t>
            </a:r>
            <a:r>
              <a:rPr lang="en-US" sz="2400" b="1" i="1" dirty="0" smtClean="0"/>
              <a:t>removes electrons </a:t>
            </a:r>
            <a:r>
              <a:rPr lang="en-US" sz="2400" dirty="0" smtClean="0"/>
              <a:t>from </a:t>
            </a:r>
            <a:r>
              <a:rPr lang="en-US" sz="2400" dirty="0"/>
              <a:t>(oxidizes) sodium.</a:t>
            </a: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76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Oxidation-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reduction (</a:t>
            </a:r>
            <a:r>
              <a:rPr lang="en-US" sz="3200" b="1" dirty="0" err="1" smtClean="0">
                <a:solidFill>
                  <a:srgbClr val="000090"/>
                </a:solidFill>
                <a:latin typeface="Arial" pitchFamily="-110" charset="0"/>
              </a:rPr>
              <a:t>redox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) 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912141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Some redox </a:t>
            </a:r>
            <a:r>
              <a:rPr lang="en-US" sz="2400" dirty="0" smtClean="0"/>
              <a:t>processes do </a:t>
            </a:r>
            <a:r>
              <a:rPr lang="en-US" sz="2400" dirty="0"/>
              <a:t>not involve the transfer of </a:t>
            </a:r>
            <a:r>
              <a:rPr lang="en-US" sz="2400" dirty="0" smtClean="0"/>
              <a:t>electrons:</a:t>
            </a:r>
          </a:p>
          <a:p>
            <a:pPr algn="ctr">
              <a:buClr>
                <a:schemeClr val="tx1"/>
              </a:buClr>
            </a:pP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g</a:t>
            </a:r>
            <a:r>
              <a:rPr lang="en-US" sz="2400" dirty="0" smtClean="0"/>
              <a:t>)  +  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smtClean="0"/>
              <a:t>g</a:t>
            </a:r>
            <a:r>
              <a:rPr lang="en-US" sz="2400" dirty="0" smtClean="0"/>
              <a:t>)  ⟶  2HCl(</a:t>
            </a:r>
            <a:r>
              <a:rPr lang="en-US" sz="2400" i="1" dirty="0" smtClean="0"/>
              <a:t>g</a:t>
            </a:r>
            <a:r>
              <a:rPr lang="en-US" sz="2400" dirty="0" smtClean="0"/>
              <a:t>)</a:t>
            </a:r>
          </a:p>
          <a:p>
            <a:pPr algn="ctr">
              <a:buClr>
                <a:schemeClr val="tx1"/>
              </a:buClr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 The product of this reaction is a covalent compound, so transfer of electrons in the explicit sense is not </a:t>
            </a:r>
            <a:r>
              <a:rPr lang="en-US" sz="2400" dirty="0" smtClean="0"/>
              <a:t>involved.</a:t>
            </a:r>
          </a:p>
          <a:p>
            <a:pPr>
              <a:buClr>
                <a:schemeClr val="tx1"/>
              </a:buClr>
            </a:pP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 The </a:t>
            </a:r>
            <a:r>
              <a:rPr lang="en-US" sz="2400" b="1" i="1" dirty="0">
                <a:solidFill>
                  <a:srgbClr val="000090"/>
                </a:solidFill>
              </a:rPr>
              <a:t>oxidation number (or oxidation state) </a:t>
            </a:r>
            <a:r>
              <a:rPr lang="en-US" sz="2400" dirty="0"/>
              <a:t>of an element in a compound is the charge its atoms would possess </a:t>
            </a:r>
            <a:r>
              <a:rPr lang="en-US" sz="2400" i="1" dirty="0"/>
              <a:t>if the compound was ionic</a:t>
            </a:r>
            <a:r>
              <a:rPr lang="en-US" sz="2400" dirty="0"/>
              <a:t>.</a:t>
            </a: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662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Rules for assigning Oxidation numbers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1060303"/>
            <a:ext cx="8277411" cy="579644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smtClean="0"/>
              <a:t>1) The </a:t>
            </a:r>
            <a:r>
              <a:rPr lang="en-US" sz="2400" dirty="0"/>
              <a:t>oxidation number of an atom in an elemental substance is zero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2) The </a:t>
            </a:r>
            <a:r>
              <a:rPr lang="en-US" sz="2400" dirty="0"/>
              <a:t>oxidation number of a monatomic ion is equal to the ion’s charge.</a:t>
            </a:r>
          </a:p>
          <a:p>
            <a:pPr>
              <a:buClrTx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06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Rules for assigning Oxidation numbers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912141"/>
            <a:ext cx="8277411" cy="5796449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2400" dirty="0" smtClean="0"/>
              <a:t>3) Oxidation </a:t>
            </a:r>
            <a:r>
              <a:rPr lang="en-US" sz="2400" dirty="0"/>
              <a:t>numbers for common nonmetals are usually assigned as follows: </a:t>
            </a:r>
          </a:p>
          <a:p>
            <a:pPr lvl="1"/>
            <a:r>
              <a:rPr lang="en-US" sz="2400" b="1" dirty="0"/>
              <a:t>Hydrogen: </a:t>
            </a:r>
            <a:endParaRPr lang="en-US" sz="2400" b="1" dirty="0" smtClean="0"/>
          </a:p>
          <a:p>
            <a:pPr lvl="2"/>
            <a:r>
              <a:rPr lang="en-US" sz="2200" dirty="0" smtClean="0"/>
              <a:t>+</a:t>
            </a:r>
            <a:r>
              <a:rPr lang="en-US" sz="2200" dirty="0"/>
              <a:t>1 when combined with </a:t>
            </a:r>
            <a:r>
              <a:rPr lang="en-US" sz="2200" dirty="0" smtClean="0"/>
              <a:t>nonmetals</a:t>
            </a:r>
            <a:endParaRPr lang="en-US" sz="2200" dirty="0"/>
          </a:p>
          <a:p>
            <a:pPr lvl="2"/>
            <a:r>
              <a:rPr lang="en-US" sz="2200" dirty="0" smtClean="0"/>
              <a:t>−</a:t>
            </a:r>
            <a:r>
              <a:rPr lang="en-US" sz="2200" dirty="0"/>
              <a:t>1 when combined with metals</a:t>
            </a:r>
          </a:p>
          <a:p>
            <a:pPr lvl="1"/>
            <a:r>
              <a:rPr lang="en-US" sz="2400" b="1" dirty="0"/>
              <a:t>Oxygen: </a:t>
            </a:r>
            <a:endParaRPr lang="en-US" sz="2400" b="1" dirty="0" smtClean="0"/>
          </a:p>
          <a:p>
            <a:pPr lvl="2"/>
            <a:r>
              <a:rPr lang="en-US" sz="2200" dirty="0" smtClean="0"/>
              <a:t>−</a:t>
            </a:r>
            <a:r>
              <a:rPr lang="en-US" sz="2200" dirty="0"/>
              <a:t>2 in most </a:t>
            </a:r>
            <a:r>
              <a:rPr lang="en-US" sz="2200" dirty="0" smtClean="0"/>
              <a:t>compounds</a:t>
            </a:r>
            <a:endParaRPr lang="en-US" sz="2200" dirty="0"/>
          </a:p>
          <a:p>
            <a:pPr lvl="2"/>
            <a:r>
              <a:rPr lang="en-US" sz="2200" dirty="0" smtClean="0"/>
              <a:t>Sometimes </a:t>
            </a:r>
            <a:r>
              <a:rPr lang="en-US" sz="2200" dirty="0"/>
              <a:t>−1 (so-called peroxides, O</a:t>
            </a:r>
            <a:r>
              <a:rPr lang="en-US" sz="2200" baseline="-25000" dirty="0"/>
              <a:t>2</a:t>
            </a:r>
            <a:r>
              <a:rPr lang="en-US" sz="2200" baseline="30000" dirty="0"/>
              <a:t>2−</a:t>
            </a:r>
            <a:r>
              <a:rPr lang="en-US" sz="2200" dirty="0" smtClean="0"/>
              <a:t>)</a:t>
            </a:r>
            <a:endParaRPr lang="en-US" sz="2200" dirty="0"/>
          </a:p>
          <a:p>
            <a:pPr lvl="2"/>
            <a:r>
              <a:rPr lang="en-US" sz="2200" dirty="0" smtClean="0"/>
              <a:t>Very </a:t>
            </a:r>
            <a:r>
              <a:rPr lang="en-US" sz="2200" dirty="0"/>
              <a:t>rarely </a:t>
            </a:r>
            <a:r>
              <a:rPr lang="en-US" sz="2200" dirty="0" smtClean="0"/>
              <a:t>− ½  </a:t>
            </a:r>
            <a:r>
              <a:rPr lang="en-US" sz="2200" dirty="0"/>
              <a:t>(so-called </a:t>
            </a:r>
            <a:r>
              <a:rPr lang="en-US" sz="2200" dirty="0" err="1"/>
              <a:t>superoxides</a:t>
            </a:r>
            <a:r>
              <a:rPr lang="en-US" sz="2200" dirty="0"/>
              <a:t>, O</a:t>
            </a:r>
            <a:r>
              <a:rPr lang="en-US" sz="2200" baseline="-25000" dirty="0"/>
              <a:t>2</a:t>
            </a:r>
            <a:r>
              <a:rPr lang="en-US" sz="2200" baseline="30000" dirty="0"/>
              <a:t>−</a:t>
            </a:r>
            <a:r>
              <a:rPr lang="en-US" sz="2200" dirty="0" smtClean="0"/>
              <a:t>)</a:t>
            </a:r>
          </a:p>
          <a:p>
            <a:pPr lvl="2"/>
            <a:r>
              <a:rPr lang="en-US" sz="2200" dirty="0" smtClean="0"/>
              <a:t>Positive </a:t>
            </a:r>
            <a:r>
              <a:rPr lang="en-US" sz="2200" dirty="0"/>
              <a:t>values when combined with F (values vary</a:t>
            </a:r>
            <a:r>
              <a:rPr lang="en-US" sz="2200" dirty="0" smtClean="0"/>
              <a:t>)</a:t>
            </a:r>
          </a:p>
          <a:p>
            <a:pPr lvl="1"/>
            <a:r>
              <a:rPr lang="en-US" sz="2400" b="1" dirty="0" smtClean="0"/>
              <a:t>Halogens</a:t>
            </a:r>
            <a:r>
              <a:rPr lang="en-US" sz="2400" b="1" dirty="0"/>
              <a:t>: </a:t>
            </a:r>
            <a:endParaRPr lang="en-US" sz="2400" b="1" dirty="0" smtClean="0"/>
          </a:p>
          <a:p>
            <a:pPr lvl="2"/>
            <a:r>
              <a:rPr lang="en-US" sz="2200" dirty="0" smtClean="0"/>
              <a:t>−</a:t>
            </a:r>
            <a:r>
              <a:rPr lang="en-US" sz="2200" dirty="0"/>
              <a:t>1 for F </a:t>
            </a:r>
            <a:r>
              <a:rPr lang="en-US" sz="2200" dirty="0" smtClean="0"/>
              <a:t>always </a:t>
            </a:r>
          </a:p>
          <a:p>
            <a:pPr lvl="2"/>
            <a:r>
              <a:rPr lang="en-US" sz="2200" dirty="0" smtClean="0"/>
              <a:t>−</a:t>
            </a:r>
            <a:r>
              <a:rPr lang="en-US" sz="2200" dirty="0"/>
              <a:t>1 for other halogens except when combined with oxygen or other halogens (positive oxidation numbers in these cases, varying values</a:t>
            </a:r>
            <a:r>
              <a:rPr lang="en-US" sz="2200" dirty="0" smtClean="0"/>
              <a:t>)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8544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Rules for assigning Oxidation numbers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912141"/>
            <a:ext cx="8277411" cy="5796449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74320" lvl="1" indent="0">
              <a:buNone/>
            </a:pPr>
            <a:endParaRPr lang="en-US" sz="2400" dirty="0"/>
          </a:p>
          <a:p>
            <a:r>
              <a:rPr lang="en-US" sz="2400" dirty="0" smtClean="0"/>
              <a:t>4) The </a:t>
            </a:r>
            <a:r>
              <a:rPr lang="en-US" sz="2400" dirty="0"/>
              <a:t>sum of</a:t>
            </a:r>
            <a:r>
              <a:rPr lang="en-US" sz="2400" dirty="0" smtClean="0"/>
              <a:t> the oxidation </a:t>
            </a:r>
            <a:r>
              <a:rPr lang="en-US" sz="2400" dirty="0"/>
              <a:t>numbers for all atoms in a molecule or polyatomic ion equals the charge on the molecule or ion.</a:t>
            </a: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4.5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dirty="0"/>
              <a:t>Follow the guidelines in this section of the text to assign oxidation numbers to all the elements in the following species:</a:t>
            </a:r>
          </a:p>
          <a:p>
            <a:r>
              <a:rPr lang="en-US" dirty="0" smtClean="0"/>
              <a:t>(a) H</a:t>
            </a:r>
            <a:r>
              <a:rPr lang="en-US" baseline="-25000" dirty="0" smtClean="0"/>
              <a:t>2</a:t>
            </a:r>
            <a:r>
              <a:rPr lang="en-US" dirty="0" smtClean="0"/>
              <a:t>S</a:t>
            </a:r>
          </a:p>
          <a:p>
            <a:endParaRPr lang="en-US" dirty="0" smtClean="0"/>
          </a:p>
          <a:p>
            <a:r>
              <a:rPr lang="en-US" dirty="0" smtClean="0"/>
              <a:t>According </a:t>
            </a:r>
            <a:r>
              <a:rPr lang="en-US" dirty="0"/>
              <a:t>to guideline 1, the oxidation number for H is +1.</a:t>
            </a:r>
          </a:p>
          <a:p>
            <a:r>
              <a:rPr lang="en-US" dirty="0"/>
              <a:t>Using this oxidation number and the compound’s formula, guideline 4 may then be used to calculate the oxidation number for </a:t>
            </a:r>
            <a:r>
              <a:rPr lang="en-US" dirty="0" smtClean="0"/>
              <a:t>sulfur (x):</a:t>
            </a:r>
            <a:endParaRPr lang="en-US" dirty="0"/>
          </a:p>
          <a:p>
            <a:r>
              <a:rPr lang="en-US" dirty="0"/>
              <a:t>charge </a:t>
            </a:r>
            <a:r>
              <a:rPr lang="en-US" dirty="0" smtClean="0"/>
              <a:t>on H</a:t>
            </a:r>
            <a:r>
              <a:rPr lang="en-US" baseline="-25000" dirty="0" smtClean="0"/>
              <a:t>2</a:t>
            </a:r>
            <a:r>
              <a:rPr lang="en-US" dirty="0" smtClean="0"/>
              <a:t>S = 0 = (</a:t>
            </a:r>
            <a:r>
              <a:rPr lang="en-US" dirty="0" smtClean="0"/>
              <a:t>2 × 1</a:t>
            </a:r>
            <a:r>
              <a:rPr lang="en-US" dirty="0" smtClean="0"/>
              <a:t>) + 1</a:t>
            </a:r>
            <a:r>
              <a:rPr lang="en-US" i="1" dirty="0" smtClean="0"/>
              <a:t>x</a:t>
            </a:r>
            <a:endParaRPr lang="en-US" dirty="0" smtClean="0"/>
          </a:p>
          <a:p>
            <a:r>
              <a:rPr lang="en-US" i="1" dirty="0" smtClean="0"/>
              <a:t>x </a:t>
            </a:r>
            <a:r>
              <a:rPr lang="en-US" dirty="0" smtClean="0"/>
              <a:t>= −</a:t>
            </a:r>
            <a:r>
              <a:rPr lang="en-US" dirty="0"/>
              <a:t>2</a:t>
            </a:r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70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4.5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dirty="0"/>
              <a:t>Follow the guidelines in this section of the text to assign oxidation numbers to all the elements in the following species:</a:t>
            </a:r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/>
              <a:t>b) SO</a:t>
            </a:r>
            <a:r>
              <a:rPr lang="en-US" baseline="-25000" dirty="0"/>
              <a:t>3</a:t>
            </a:r>
            <a:r>
              <a:rPr lang="en-US" baseline="30000" dirty="0"/>
              <a:t>2</a:t>
            </a:r>
            <a:r>
              <a:rPr lang="en-US" baseline="30000" dirty="0" smtClean="0"/>
              <a:t>−</a:t>
            </a:r>
            <a:endParaRPr lang="en-US" dirty="0" smtClean="0"/>
          </a:p>
          <a:p>
            <a:endParaRPr lang="en-US" baseline="30000" dirty="0"/>
          </a:p>
          <a:p>
            <a:r>
              <a:rPr lang="en-US" dirty="0"/>
              <a:t>Guideline 3 suggests the oxidation number for oxygen is −2.</a:t>
            </a:r>
          </a:p>
          <a:p>
            <a:r>
              <a:rPr lang="en-US" dirty="0"/>
              <a:t>Using this oxidation number and the ion’s formula, guideline 4 may then be used to calculate the oxidation number for </a:t>
            </a:r>
            <a:r>
              <a:rPr lang="en-US" dirty="0" smtClean="0"/>
              <a:t>sulfur (x):</a:t>
            </a:r>
            <a:endParaRPr lang="en-US" dirty="0"/>
          </a:p>
          <a:p>
            <a:r>
              <a:rPr lang="en-US" dirty="0"/>
              <a:t>charge </a:t>
            </a:r>
            <a:r>
              <a:rPr lang="en-US" dirty="0" smtClean="0"/>
              <a:t>on SO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2− </a:t>
            </a:r>
            <a:r>
              <a:rPr lang="en-US" dirty="0" smtClean="0"/>
              <a:t>= −2 = (3 × −</a:t>
            </a:r>
            <a:r>
              <a:rPr lang="en-US" dirty="0"/>
              <a:t>2</a:t>
            </a:r>
            <a:r>
              <a:rPr lang="en-US" dirty="0" smtClean="0"/>
              <a:t>) + 1</a:t>
            </a:r>
            <a:r>
              <a:rPr lang="en-US" i="1" dirty="0" smtClean="0"/>
              <a:t>x</a:t>
            </a:r>
            <a:endParaRPr lang="en-US" dirty="0" smtClean="0"/>
          </a:p>
          <a:p>
            <a:r>
              <a:rPr lang="en-US" i="1" dirty="0" smtClean="0"/>
              <a:t>x </a:t>
            </a:r>
            <a:r>
              <a:rPr lang="en-US" dirty="0" smtClean="0"/>
              <a:t>= +</a:t>
            </a:r>
            <a:r>
              <a:rPr lang="en-US" dirty="0"/>
              <a:t>4</a:t>
            </a:r>
          </a:p>
          <a:p>
            <a:endParaRPr lang="en-US" baseline="30000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92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WRITING CHEMICAL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62124" y="1215416"/>
            <a:ext cx="8277411" cy="5400754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/>
              <a:t> This example illustrates the fundamental aspects of any chemical equation: </a:t>
            </a:r>
          </a:p>
          <a:p>
            <a:pPr>
              <a:buClrTx/>
            </a:pPr>
            <a:endParaRPr lang="en-US" sz="2400" b="1" dirty="0" smtClean="0"/>
          </a:p>
          <a:p>
            <a:pPr marL="731520" lvl="1" indent="-457200">
              <a:buNone/>
            </a:pPr>
            <a:r>
              <a:rPr lang="en-US" sz="2400" dirty="0" smtClean="0"/>
              <a:t>1)  The substances undergoing a reaction are called </a:t>
            </a:r>
            <a:r>
              <a:rPr lang="en-US" sz="2400" b="1" i="1" dirty="0" smtClean="0">
                <a:solidFill>
                  <a:srgbClr val="000090"/>
                </a:solidFill>
              </a:rPr>
              <a:t>reactants</a:t>
            </a:r>
            <a:r>
              <a:rPr lang="en-US" sz="2400" dirty="0" smtClean="0"/>
              <a:t>, and their formulas are placed on the left side of the equation. </a:t>
            </a:r>
          </a:p>
          <a:p>
            <a:pPr marL="731520" lvl="1" indent="-457200">
              <a:buNone/>
            </a:pPr>
            <a:endParaRPr lang="en-US" sz="2400" dirty="0" smtClean="0"/>
          </a:p>
          <a:p>
            <a:pPr marL="731520" lvl="1" indent="-457200">
              <a:buNone/>
            </a:pPr>
            <a:r>
              <a:rPr lang="en-US" sz="2400" dirty="0" smtClean="0"/>
              <a:t>2)  The substances generated by the reaction are called </a:t>
            </a:r>
            <a:r>
              <a:rPr lang="en-US" sz="2400" b="1" i="1" dirty="0" smtClean="0">
                <a:solidFill>
                  <a:srgbClr val="000090"/>
                </a:solidFill>
              </a:rPr>
              <a:t>products</a:t>
            </a:r>
            <a:r>
              <a:rPr lang="en-US" sz="2400" dirty="0" smtClean="0"/>
              <a:t>, and their formulas are placed on the right </a:t>
            </a:r>
            <a:r>
              <a:rPr lang="en-US" sz="2400" dirty="0" smtClean="0"/>
              <a:t>side </a:t>
            </a:r>
            <a:r>
              <a:rPr lang="en-US" sz="2400" dirty="0" smtClean="0"/>
              <a:t>of the equation.</a:t>
            </a:r>
          </a:p>
          <a:p>
            <a:pPr>
              <a:buClrTx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4.5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dirty="0"/>
              <a:t>Follow the guidelines in this section of the text to assign oxidation numbers to all the elements in the following species:</a:t>
            </a:r>
          </a:p>
          <a:p>
            <a:r>
              <a:rPr lang="en-US" dirty="0" smtClean="0"/>
              <a:t>(</a:t>
            </a:r>
            <a:r>
              <a:rPr lang="en-US" dirty="0"/>
              <a:t>c) </a:t>
            </a:r>
            <a:r>
              <a:rPr lang="en-US" dirty="0" smtClean="0"/>
              <a:t>Na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For ionic compounds, it’s convenient to assign oxidation numbers for the </a:t>
            </a:r>
            <a:r>
              <a:rPr lang="en-US" dirty="0" err="1"/>
              <a:t>cation</a:t>
            </a:r>
            <a:r>
              <a:rPr lang="en-US" dirty="0"/>
              <a:t> and anion separately.</a:t>
            </a:r>
          </a:p>
          <a:p>
            <a:r>
              <a:rPr lang="en-US" dirty="0"/>
              <a:t>According to guideline 2, the oxidation number for sodium is +1.</a:t>
            </a:r>
          </a:p>
          <a:p>
            <a:r>
              <a:rPr lang="en-US" dirty="0"/>
              <a:t>Assuming the usual oxidation number for oxygen (−2 per guideline 3), the oxidation number for </a:t>
            </a:r>
            <a:r>
              <a:rPr lang="en-US" dirty="0" smtClean="0"/>
              <a:t>sulfur (x) </a:t>
            </a:r>
            <a:r>
              <a:rPr lang="en-US" dirty="0"/>
              <a:t>is calculated as directed by guideline 4:</a:t>
            </a:r>
          </a:p>
          <a:p>
            <a:r>
              <a:rPr lang="en-US" dirty="0"/>
              <a:t>charge </a:t>
            </a:r>
            <a:r>
              <a:rPr lang="en-US" dirty="0" smtClean="0"/>
              <a:t>on 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2− </a:t>
            </a:r>
            <a:r>
              <a:rPr lang="en-US" dirty="0" smtClean="0"/>
              <a:t>= −2 = (4 × −</a:t>
            </a:r>
            <a:r>
              <a:rPr lang="en-US" dirty="0"/>
              <a:t>2</a:t>
            </a:r>
            <a:r>
              <a:rPr lang="en-US" dirty="0" smtClean="0"/>
              <a:t>) + 1</a:t>
            </a:r>
            <a:r>
              <a:rPr lang="en-US" i="1" dirty="0" smtClean="0"/>
              <a:t>x</a:t>
            </a:r>
            <a:endParaRPr lang="en-US" dirty="0"/>
          </a:p>
          <a:p>
            <a:r>
              <a:rPr lang="en-US" i="1" dirty="0" smtClean="0"/>
              <a:t>x </a:t>
            </a:r>
            <a:r>
              <a:rPr lang="en-US" dirty="0" smtClean="0"/>
              <a:t>= +</a:t>
            </a:r>
            <a:r>
              <a:rPr lang="en-US" dirty="0"/>
              <a:t>6</a:t>
            </a:r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92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Oxidation-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reduction (</a:t>
            </a:r>
            <a:r>
              <a:rPr lang="en-US" sz="3200" b="1" dirty="0" err="1" smtClean="0">
                <a:solidFill>
                  <a:srgbClr val="000090"/>
                </a:solidFill>
                <a:latin typeface="Arial" pitchFamily="-110" charset="0"/>
              </a:rPr>
              <a:t>redox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) 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912141"/>
            <a:ext cx="8277411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Using the oxidation number concept, an all-inclusive definition of</a:t>
            </a:r>
            <a:r>
              <a:rPr lang="en-US" sz="2400" dirty="0" smtClean="0"/>
              <a:t> a </a:t>
            </a:r>
            <a:r>
              <a:rPr lang="en-US" sz="2400" dirty="0" err="1" smtClean="0"/>
              <a:t>redox</a:t>
            </a:r>
            <a:r>
              <a:rPr lang="en-US" sz="2400" dirty="0" smtClean="0"/>
              <a:t> </a:t>
            </a:r>
            <a:r>
              <a:rPr lang="en-US" sz="2400" dirty="0"/>
              <a:t>reaction has been established. </a:t>
            </a:r>
            <a:endParaRPr lang="en-US" sz="2400" dirty="0" smtClean="0"/>
          </a:p>
          <a:p>
            <a:pPr>
              <a:buClr>
                <a:schemeClr val="tx1"/>
              </a:buClr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b="1" i="1" dirty="0" smtClean="0">
                <a:solidFill>
                  <a:srgbClr val="000090"/>
                </a:solidFill>
              </a:rPr>
              <a:t>Oxidation</a:t>
            </a:r>
            <a:r>
              <a:rPr lang="en-US" sz="2400" b="1" i="1" dirty="0">
                <a:solidFill>
                  <a:srgbClr val="000090"/>
                </a:solidFill>
              </a:rPr>
              <a:t>-reduction (redox) reactions </a:t>
            </a:r>
            <a:r>
              <a:rPr lang="en-US" sz="2400" dirty="0"/>
              <a:t>are those in which one or more elements involved undergo a change in oxidation number. </a:t>
            </a:r>
            <a:endParaRPr lang="en-US" sz="2400" dirty="0" smtClean="0"/>
          </a:p>
          <a:p>
            <a:pPr>
              <a:buClr>
                <a:schemeClr val="tx1"/>
              </a:buClr>
            </a:pP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b="1" i="1" dirty="0">
                <a:solidFill>
                  <a:srgbClr val="000090"/>
                </a:solidFill>
              </a:rPr>
              <a:t> </a:t>
            </a:r>
            <a:r>
              <a:rPr lang="en-US" sz="2400" b="1" i="1" dirty="0" smtClean="0">
                <a:solidFill>
                  <a:srgbClr val="000090"/>
                </a:solidFill>
              </a:rPr>
              <a:t>Oxidation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increase in oxidation number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Reduction</a:t>
            </a:r>
            <a:r>
              <a:rPr lang="en-US" sz="2400" b="1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decrease in oxidation number</a:t>
            </a: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1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49381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Types of redox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65791" y="956445"/>
            <a:ext cx="8640942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Combustion </a:t>
            </a:r>
            <a:r>
              <a:rPr lang="en-US" sz="2400" b="1" i="1" dirty="0">
                <a:solidFill>
                  <a:srgbClr val="000090"/>
                </a:solidFill>
              </a:rPr>
              <a:t>reactions </a:t>
            </a:r>
            <a:r>
              <a:rPr lang="en-US" sz="2400" dirty="0"/>
              <a:t>in which the </a:t>
            </a:r>
            <a:r>
              <a:rPr lang="en-US" sz="2400" dirty="0" err="1"/>
              <a:t>reductant</a:t>
            </a:r>
            <a:r>
              <a:rPr lang="en-US" sz="2400" dirty="0"/>
              <a:t> (also called a </a:t>
            </a:r>
            <a:r>
              <a:rPr lang="en-US" sz="2400" i="1" dirty="0"/>
              <a:t>fuel</a:t>
            </a:r>
            <a:r>
              <a:rPr lang="en-US" sz="2400" dirty="0"/>
              <a:t>) and</a:t>
            </a:r>
            <a:r>
              <a:rPr lang="en-US" sz="2400" dirty="0" smtClean="0"/>
              <a:t> the oxidant </a:t>
            </a:r>
            <a:r>
              <a:rPr lang="en-US" sz="2400" dirty="0"/>
              <a:t>(often</a:t>
            </a:r>
            <a:r>
              <a:rPr lang="en-US" sz="2400" dirty="0" smtClean="0"/>
              <a:t>, but </a:t>
            </a:r>
            <a:r>
              <a:rPr lang="en-US" sz="2400" dirty="0"/>
              <a:t>not necessarily, molecular oxygen) react vigorously and produce significant amounts of heat, and often light, in the form of a flame</a:t>
            </a:r>
            <a:r>
              <a:rPr lang="en-US" sz="2400" dirty="0" smtClean="0"/>
              <a:t>.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b="1" dirty="0" smtClean="0"/>
              <a:t> Example: </a:t>
            </a:r>
            <a:r>
              <a:rPr lang="en-US" sz="2400" dirty="0" smtClean="0"/>
              <a:t>Solid rocket fuel reaction</a:t>
            </a:r>
          </a:p>
          <a:p>
            <a:pPr>
              <a:buClr>
                <a:schemeClr val="tx1"/>
              </a:buClr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10</a:t>
            </a:r>
            <a:r>
              <a:rPr lang="en-US" dirty="0" smtClean="0"/>
              <a:t>Al</a:t>
            </a:r>
            <a:r>
              <a:rPr lang="en-US" dirty="0" smtClean="0"/>
              <a:t>(</a:t>
            </a:r>
            <a:r>
              <a:rPr lang="en-US" i="1" dirty="0"/>
              <a:t>s</a:t>
            </a:r>
            <a:r>
              <a:rPr lang="en-US" dirty="0"/>
              <a:t>)  +  </a:t>
            </a:r>
            <a:r>
              <a:rPr lang="en-US" dirty="0" smtClean="0"/>
              <a:t>6NH</a:t>
            </a:r>
            <a:r>
              <a:rPr lang="en-US" baseline="-25000" dirty="0" smtClean="0"/>
              <a:t>4</a:t>
            </a:r>
            <a:r>
              <a:rPr lang="en-US" dirty="0" smtClean="0"/>
              <a:t>ClO</a:t>
            </a:r>
            <a:r>
              <a:rPr lang="en-US" baseline="-25000" dirty="0" smtClean="0"/>
              <a:t>4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dirty="0" smtClean="0"/>
              <a:t>)  </a:t>
            </a:r>
            <a:r>
              <a:rPr lang="en-US" dirty="0"/>
              <a:t>⟶  </a:t>
            </a:r>
            <a:r>
              <a:rPr lang="en-US" dirty="0" smtClean="0"/>
              <a:t>4Al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dirty="0" smtClean="0"/>
              <a:t>)  </a:t>
            </a:r>
            <a:r>
              <a:rPr lang="en-US" dirty="0"/>
              <a:t>+  </a:t>
            </a:r>
            <a:r>
              <a:rPr lang="en-US" dirty="0" smtClean="0"/>
              <a:t>2AlCl</a:t>
            </a:r>
            <a:r>
              <a:rPr lang="en-US" baseline="-25000" dirty="0" smtClean="0"/>
              <a:t>3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dirty="0" smtClean="0"/>
              <a:t>)  +</a:t>
            </a:r>
            <a:r>
              <a:rPr lang="en-US" dirty="0" smtClean="0"/>
              <a:t> 12H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dirty="0" smtClean="0"/>
              <a:t>(</a:t>
            </a:r>
            <a:r>
              <a:rPr lang="en-US" i="1" dirty="0" smtClean="0"/>
              <a:t>g</a:t>
            </a:r>
            <a:r>
              <a:rPr lang="en-US" dirty="0" smtClean="0"/>
              <a:t>)  +</a:t>
            </a:r>
            <a:r>
              <a:rPr lang="en-US" dirty="0" smtClean="0"/>
              <a:t>  </a:t>
            </a:r>
            <a:r>
              <a:rPr lang="en-US" dirty="0" smtClean="0"/>
              <a:t>3N</a:t>
            </a:r>
            <a:r>
              <a:rPr lang="en-US" baseline="-25000" dirty="0" smtClean="0"/>
              <a:t>2</a:t>
            </a:r>
            <a:r>
              <a:rPr lang="en-US" dirty="0" smtClean="0"/>
              <a:t>(</a:t>
            </a:r>
            <a:r>
              <a:rPr lang="en-US" i="1" dirty="0" smtClean="0"/>
              <a:t>g</a:t>
            </a:r>
            <a:r>
              <a:rPr lang="en-US" dirty="0" smtClean="0"/>
              <a:t>)</a:t>
            </a:r>
            <a:endParaRPr lang="en-US" dirty="0"/>
          </a:p>
          <a:p>
            <a:pPr>
              <a:buClr>
                <a:schemeClr val="tx1"/>
              </a:buClr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22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557309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Types of redox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6875" y="912141"/>
            <a:ext cx="8430794" cy="5796449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</a:t>
            </a:r>
            <a:r>
              <a:rPr lang="en-US" sz="2400" b="1" i="1" dirty="0">
                <a:solidFill>
                  <a:srgbClr val="000090"/>
                </a:solidFill>
              </a:rPr>
              <a:t>Single-displacement (replacement) reactions </a:t>
            </a:r>
            <a:r>
              <a:rPr lang="en-US" sz="2400" dirty="0"/>
              <a:t>are redox reactions in which an ion in solution is displaced (or replaced) via the oxidation of a metallic element. </a:t>
            </a:r>
            <a:endParaRPr lang="en-US" sz="2400" dirty="0" smtClean="0"/>
          </a:p>
          <a:p>
            <a:pPr>
              <a:buClr>
                <a:schemeClr val="tx1"/>
              </a:buClr>
            </a:pP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b="1" dirty="0" smtClean="0"/>
              <a:t> Example:</a:t>
            </a:r>
          </a:p>
          <a:p>
            <a:pPr>
              <a:buClr>
                <a:schemeClr val="tx1"/>
              </a:buClr>
            </a:pPr>
            <a:endParaRPr lang="en-US" dirty="0" smtClean="0"/>
          </a:p>
          <a:p>
            <a:pPr algn="ctr">
              <a:buClr>
                <a:schemeClr val="tx1"/>
              </a:buClr>
            </a:pPr>
            <a:r>
              <a:rPr lang="en-US" sz="2400" dirty="0" smtClean="0"/>
              <a:t>Cu(</a:t>
            </a:r>
            <a:r>
              <a:rPr lang="en-US" sz="2400" i="1" dirty="0"/>
              <a:t>s</a:t>
            </a:r>
            <a:r>
              <a:rPr lang="en-US" sz="2400" dirty="0"/>
              <a:t>)  +  </a:t>
            </a:r>
            <a:r>
              <a:rPr lang="en-US" sz="2400" dirty="0" smtClean="0"/>
              <a:t>2AgNO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(</a:t>
            </a:r>
            <a:r>
              <a:rPr lang="en-US" sz="2400" i="1" dirty="0" err="1" smtClean="0"/>
              <a:t>aq</a:t>
            </a:r>
            <a:r>
              <a:rPr lang="en-US" sz="2400" dirty="0" smtClean="0"/>
              <a:t>)  </a:t>
            </a:r>
            <a:r>
              <a:rPr lang="en-US" sz="2400" dirty="0"/>
              <a:t>⟶  C</a:t>
            </a:r>
            <a:r>
              <a:rPr lang="en-US" sz="2400" dirty="0" smtClean="0"/>
              <a:t>u(NO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</a:t>
            </a:r>
            <a:r>
              <a:rPr lang="en-US" sz="2400" i="1" dirty="0" err="1" smtClean="0"/>
              <a:t>aq</a:t>
            </a:r>
            <a:r>
              <a:rPr lang="en-US" sz="2400" dirty="0" smtClean="0"/>
              <a:t>)  +  2Ag(</a:t>
            </a:r>
            <a:r>
              <a:rPr lang="en-US" sz="2400" i="1" dirty="0" smtClean="0"/>
              <a:t>s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buClr>
                <a:schemeClr val="tx1"/>
              </a:buClr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6130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4.8</a:t>
            </a:r>
            <a:endParaRPr lang="en-US" dirty="0"/>
          </a:p>
        </p:txBody>
      </p:sp>
      <p:pic>
        <p:nvPicPr>
          <p:cNvPr id="2" name="Picture Placeholder 1" descr="CNX_Chem_04_04_CuAgNO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41216" b="-4121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rgbClr val="6CB255"/>
                </a:solidFill>
              </a:rPr>
              <a:t>(a) </a:t>
            </a:r>
            <a:r>
              <a:rPr lang="en-US" sz="1800" dirty="0"/>
              <a:t>A copper wire is shown next to a solution containing silver(I) ions. </a:t>
            </a:r>
            <a:r>
              <a:rPr lang="en-US" sz="1800" dirty="0">
                <a:solidFill>
                  <a:srgbClr val="6CB255"/>
                </a:solidFill>
              </a:rPr>
              <a:t>(b) </a:t>
            </a:r>
            <a:r>
              <a:rPr lang="en-US" sz="1800" dirty="0"/>
              <a:t>Displacement of dissolved </a:t>
            </a:r>
            <a:r>
              <a:rPr lang="en-US" sz="1800" dirty="0" smtClean="0"/>
              <a:t>silver ions </a:t>
            </a:r>
            <a:r>
              <a:rPr lang="en-US" sz="1800" dirty="0"/>
              <a:t>by copper ions results in </a:t>
            </a:r>
            <a:r>
              <a:rPr lang="en-US" sz="1800" dirty="0">
                <a:solidFill>
                  <a:srgbClr val="6CB255"/>
                </a:solidFill>
              </a:rPr>
              <a:t>(c)</a:t>
            </a:r>
            <a:r>
              <a:rPr lang="en-US" sz="1800" dirty="0"/>
              <a:t> accumulation of gray-colored silver metal on the wire and development of a </a:t>
            </a:r>
            <a:r>
              <a:rPr lang="en-US" sz="1800" dirty="0" smtClean="0"/>
              <a:t>blue color </a:t>
            </a:r>
            <a:r>
              <a:rPr lang="en-US" sz="1800" dirty="0"/>
              <a:t>in the solution, due to dissolved copper ions. (credit: modification of work by Mark </a:t>
            </a:r>
            <a:r>
              <a:rPr lang="en-US" sz="1800" dirty="0" err="1"/>
              <a:t>Ott</a:t>
            </a:r>
            <a:r>
              <a:rPr lang="en-US" sz="1800" dirty="0"/>
              <a:t>)</a:t>
            </a:r>
          </a:p>
        </p:txBody>
      </p:sp>
      <p:pic>
        <p:nvPicPr>
          <p:cNvPr id="8" name="Picture 7" descr="OSC-Stacked-TM-RGB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72687" y="241326"/>
            <a:ext cx="1051734" cy="75170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770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Balancing redox reactions via the half reaction method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1060303"/>
            <a:ext cx="8277411" cy="579644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endParaRPr lang="en-US" sz="24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Redox reactions that take place in aqueous media often involve water, hydronium ions, and hydroxide ions as reactants or products. </a:t>
            </a:r>
            <a:endParaRPr lang="en-US" sz="2400" dirty="0" smtClean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Although these species are not oxidized or reduced, they do participate in</a:t>
            </a:r>
            <a:r>
              <a:rPr lang="en-US" sz="2400" dirty="0" smtClean="0"/>
              <a:t> the chemical </a:t>
            </a:r>
            <a:r>
              <a:rPr lang="en-US" sz="2400" dirty="0"/>
              <a:t>change in other </a:t>
            </a:r>
            <a:r>
              <a:rPr lang="en-US" sz="2400" dirty="0" smtClean="0"/>
              <a:t>ways. 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These reactions are difficult to balance by inspection. 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dirty="0"/>
              <a:t>One very useful approach </a:t>
            </a:r>
            <a:r>
              <a:rPr lang="en-US" sz="2400" dirty="0" smtClean="0"/>
              <a:t>to balance these types of redox reactions is to use </a:t>
            </a:r>
            <a:r>
              <a:rPr lang="en-US" sz="2400" dirty="0"/>
              <a:t>the </a:t>
            </a:r>
            <a:r>
              <a:rPr lang="en-US" sz="2400" dirty="0" smtClean="0"/>
              <a:t>half-reaction method.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50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Steps for balancing redox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90956" y="1060303"/>
            <a:ext cx="8277411" cy="579644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smtClean="0"/>
              <a:t>1. Write </a:t>
            </a:r>
            <a:r>
              <a:rPr lang="en-US" sz="2400" dirty="0"/>
              <a:t>the </a:t>
            </a:r>
            <a:r>
              <a:rPr lang="en-US" sz="2400" dirty="0" smtClean="0"/>
              <a:t>two individual </a:t>
            </a:r>
            <a:r>
              <a:rPr lang="en-US" sz="2400" dirty="0"/>
              <a:t>half-</a:t>
            </a:r>
            <a:r>
              <a:rPr lang="en-US" sz="2400" dirty="0" smtClean="0"/>
              <a:t>reactions: the oxidation and the reduction. </a:t>
            </a:r>
          </a:p>
          <a:p>
            <a:endParaRPr lang="en-US" sz="2400" dirty="0"/>
          </a:p>
          <a:p>
            <a:r>
              <a:rPr lang="en-US" sz="2400" dirty="0"/>
              <a:t>2. Balance all elements except oxygen and hydrogen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3. Balance oxygen atoms by adding H</a:t>
            </a:r>
            <a:r>
              <a:rPr lang="en-US" sz="2400" baseline="-25000" dirty="0"/>
              <a:t>2</a:t>
            </a:r>
            <a:r>
              <a:rPr lang="en-US" sz="2400" dirty="0"/>
              <a:t>O molecules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4. Balance hydrogen atoms by adding H</a:t>
            </a:r>
            <a:r>
              <a:rPr lang="en-US" sz="2400" baseline="30000" dirty="0"/>
              <a:t>+</a:t>
            </a:r>
            <a:r>
              <a:rPr lang="en-US" sz="2400" dirty="0"/>
              <a:t> ions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5. Balance </a:t>
            </a:r>
            <a:r>
              <a:rPr lang="en-US" sz="2400" dirty="0" smtClean="0"/>
              <a:t>charge</a:t>
            </a:r>
            <a:r>
              <a:rPr lang="en-US" sz="2400" baseline="30000" dirty="0"/>
              <a:t> </a:t>
            </a:r>
            <a:r>
              <a:rPr lang="en-US" sz="2400" dirty="0" smtClean="0"/>
              <a:t>by </a:t>
            </a:r>
            <a:r>
              <a:rPr lang="en-US" sz="2400" dirty="0"/>
              <a:t>adding electrons.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47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Steps for balancing redox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95706" y="1060303"/>
            <a:ext cx="8277411" cy="579644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6. If necessary, multiply each half-reaction’s coefficients by the smallest possible integers to yield equal numbers of electrons in each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7. Add the balanced half-reactions together and simplify by removing species that appear on both sides of the equation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03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82" y="68430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Steps for balancing redox reactions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95706" y="1060303"/>
            <a:ext cx="8277411" cy="579644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8. For reactions occurring in basic media (excess hydroxide ions), carry out these additional steps: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Add OH</a:t>
            </a:r>
            <a:r>
              <a:rPr lang="en-US" sz="2400" baseline="30000" dirty="0"/>
              <a:t>−</a:t>
            </a:r>
            <a:r>
              <a:rPr lang="en-US" sz="2400" dirty="0"/>
              <a:t> ions to both sides of the equation in numbers equal to the number of H</a:t>
            </a:r>
            <a:r>
              <a:rPr lang="en-US" sz="2400" baseline="30000" dirty="0"/>
              <a:t>+</a:t>
            </a:r>
            <a:r>
              <a:rPr lang="en-US" sz="2400" dirty="0"/>
              <a:t> ions.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On the side of the equation containing both H</a:t>
            </a:r>
            <a:r>
              <a:rPr lang="en-US" sz="2400" baseline="30000" dirty="0"/>
              <a:t>+</a:t>
            </a:r>
            <a:r>
              <a:rPr lang="en-US" sz="2400" dirty="0"/>
              <a:t> and OH</a:t>
            </a:r>
            <a:r>
              <a:rPr lang="en-US" sz="2400" baseline="30000" dirty="0"/>
              <a:t>−</a:t>
            </a:r>
            <a:r>
              <a:rPr lang="en-US" sz="2400" dirty="0"/>
              <a:t> ions, combine these ions to yield water molecules.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Simplify the equation by removing any redundant water molecules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9. Finally, check to see that both the number of atoms and the total </a:t>
            </a:r>
            <a:r>
              <a:rPr lang="en-US" sz="2400" dirty="0" smtClean="0"/>
              <a:t>charge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are </a:t>
            </a:r>
            <a:r>
              <a:rPr lang="en-US" sz="2400" dirty="0"/>
              <a:t>balanced.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33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4.7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dirty="0"/>
              <a:t>Write a balanced equation for the reaction between</a:t>
            </a:r>
            <a:r>
              <a:rPr lang="en-US" dirty="0" smtClean="0"/>
              <a:t> the dichromate </a:t>
            </a:r>
            <a:r>
              <a:rPr lang="en-US" dirty="0"/>
              <a:t>ion and iron(II) to yield iron(III) and chromium(III) in acidic solution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algn="ctr"/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baseline="30000" dirty="0"/>
              <a:t>2</a:t>
            </a:r>
            <a:r>
              <a:rPr lang="en-US" baseline="30000" dirty="0" smtClean="0"/>
              <a:t>−  </a:t>
            </a:r>
            <a:r>
              <a:rPr lang="en-US" dirty="0" smtClean="0"/>
              <a:t>+  Fe</a:t>
            </a:r>
            <a:r>
              <a:rPr lang="en-US" baseline="30000" dirty="0" smtClean="0"/>
              <a:t>2+  </a:t>
            </a:r>
            <a:r>
              <a:rPr lang="en-US" dirty="0" smtClean="0"/>
              <a:t>⟶  Cr</a:t>
            </a:r>
            <a:r>
              <a:rPr lang="en-US" baseline="30000" dirty="0" smtClean="0"/>
              <a:t>3+  </a:t>
            </a:r>
            <a:r>
              <a:rPr lang="en-US" dirty="0" smtClean="0"/>
              <a:t>+  Fe</a:t>
            </a:r>
            <a:r>
              <a:rPr lang="en-US" baseline="30000" dirty="0" smtClean="0"/>
              <a:t>3+</a:t>
            </a:r>
          </a:p>
          <a:p>
            <a:endParaRPr lang="en-US" dirty="0"/>
          </a:p>
          <a:p>
            <a:r>
              <a:rPr lang="en-US" b="1" i="1" dirty="0" smtClean="0"/>
              <a:t>Step 1: </a:t>
            </a:r>
            <a:r>
              <a:rPr lang="en-US" i="1" dirty="0" smtClean="0"/>
              <a:t>Write </a:t>
            </a:r>
            <a:r>
              <a:rPr lang="en-US" i="1" dirty="0"/>
              <a:t>the two half-reactions</a:t>
            </a:r>
            <a:r>
              <a:rPr lang="en-US" dirty="0"/>
              <a:t>.</a:t>
            </a:r>
          </a:p>
          <a:p>
            <a:r>
              <a:rPr lang="en-US" dirty="0"/>
              <a:t>Each half-reaction will contain one reactant and one product with one element in common. </a:t>
            </a:r>
          </a:p>
          <a:p>
            <a:pPr algn="ctr"/>
            <a:r>
              <a:rPr lang="en-US" dirty="0"/>
              <a:t>Fe</a:t>
            </a:r>
            <a:r>
              <a:rPr lang="en-US" baseline="30000" dirty="0"/>
              <a:t>2</a:t>
            </a:r>
            <a:r>
              <a:rPr lang="en-US" baseline="30000" dirty="0" smtClean="0"/>
              <a:t>+  </a:t>
            </a:r>
            <a:r>
              <a:rPr lang="en-US" dirty="0" smtClean="0"/>
              <a:t>⟶  Fe</a:t>
            </a:r>
            <a:r>
              <a:rPr lang="en-US" baseline="30000" dirty="0" smtClean="0"/>
              <a:t>3</a:t>
            </a:r>
            <a:r>
              <a:rPr lang="en-US" baseline="30000" dirty="0"/>
              <a:t>+</a:t>
            </a:r>
          </a:p>
          <a:p>
            <a:pPr algn="ctr"/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baseline="30000" dirty="0"/>
              <a:t>2</a:t>
            </a:r>
            <a:r>
              <a:rPr lang="en-US" baseline="30000" dirty="0" smtClean="0"/>
              <a:t>−  </a:t>
            </a:r>
            <a:r>
              <a:rPr lang="en-US" dirty="0" smtClean="0"/>
              <a:t>⟶  Cr</a:t>
            </a:r>
            <a:r>
              <a:rPr lang="en-US" baseline="30000" dirty="0" smtClean="0"/>
              <a:t>3</a:t>
            </a:r>
            <a:r>
              <a:rPr lang="en-US" baseline="30000" dirty="0"/>
              <a:t>+</a:t>
            </a:r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3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WRITING CHEMICAL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215416"/>
            <a:ext cx="8072767" cy="5400754"/>
          </a:xfrm>
        </p:spPr>
        <p:txBody>
          <a:bodyPr>
            <a:normAutofit lnSpcReduction="10000"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/>
              <a:t> This example illustrates the fundamental aspects of any chemical equation: </a:t>
            </a:r>
          </a:p>
          <a:p>
            <a:endParaRPr lang="en-US" sz="2400" b="1" dirty="0" smtClean="0"/>
          </a:p>
          <a:p>
            <a:pPr marL="731520" lvl="1" indent="-457200">
              <a:buNone/>
            </a:pPr>
            <a:r>
              <a:rPr lang="en-US" sz="2400" dirty="0" smtClean="0"/>
              <a:t>3)  </a:t>
            </a:r>
            <a:r>
              <a:rPr lang="en-US" sz="2400" b="1" i="1" dirty="0" smtClean="0">
                <a:solidFill>
                  <a:srgbClr val="000090"/>
                </a:solidFill>
              </a:rPr>
              <a:t>Plus signs </a:t>
            </a:r>
            <a:r>
              <a:rPr lang="en-US" sz="2400" dirty="0" smtClean="0"/>
              <a:t>(+) separate individual reactant and product formulas, and an </a:t>
            </a:r>
            <a:r>
              <a:rPr lang="en-US" sz="2400" b="1" i="1" dirty="0" smtClean="0">
                <a:solidFill>
                  <a:srgbClr val="000090"/>
                </a:solidFill>
              </a:rPr>
              <a:t>arrow</a:t>
            </a:r>
            <a:r>
              <a:rPr lang="en-US" sz="2400" dirty="0" smtClean="0"/>
              <a:t> (⟶) separates the reactant and product (left and right) sides of the equation. </a:t>
            </a:r>
          </a:p>
          <a:p>
            <a:pPr marL="731520" lvl="1" indent="-457200">
              <a:buNone/>
            </a:pPr>
            <a:endParaRPr lang="en-US" sz="2400" dirty="0" smtClean="0"/>
          </a:p>
          <a:p>
            <a:pPr marL="731520" lvl="1" indent="-457200">
              <a:buNone/>
            </a:pPr>
            <a:r>
              <a:rPr lang="en-US" sz="2400" dirty="0" smtClean="0"/>
              <a:t>4)  The relative numbers of reactant and product species are represented by </a:t>
            </a:r>
            <a:r>
              <a:rPr lang="en-US" sz="2400" b="1" i="1" dirty="0" smtClean="0">
                <a:solidFill>
                  <a:srgbClr val="000090"/>
                </a:solidFill>
              </a:rPr>
              <a:t>coefficients </a:t>
            </a:r>
            <a:r>
              <a:rPr lang="en-US" sz="2400" dirty="0" smtClean="0"/>
              <a:t>(numbers placed immediately to the left of each formula). A coefficient of 1 is typically omitted.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4.7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b="1" i="1" dirty="0" smtClean="0"/>
              <a:t>Step 2: Balance </a:t>
            </a:r>
            <a:r>
              <a:rPr lang="en-US" b="1" i="1" dirty="0"/>
              <a:t>all elements except oxygen and hydrogen</a:t>
            </a:r>
            <a:r>
              <a:rPr lang="en-US" b="1" dirty="0"/>
              <a:t>. </a:t>
            </a:r>
            <a:r>
              <a:rPr lang="en-US" dirty="0"/>
              <a:t>The iron half-reaction is already balanced, but the chromium half-reaction shows two Cr atoms on the left and one Cr atom on the right. Changing the coefficient on the right side of the equation to 2 achieves balance with regard to Cr atoms. </a:t>
            </a:r>
          </a:p>
          <a:p>
            <a:pPr algn="ctr"/>
            <a:r>
              <a:rPr lang="en-US" dirty="0"/>
              <a:t>Fe</a:t>
            </a:r>
            <a:r>
              <a:rPr lang="en-US" baseline="30000" dirty="0"/>
              <a:t>2</a:t>
            </a:r>
            <a:r>
              <a:rPr lang="en-US" baseline="30000" dirty="0" smtClean="0"/>
              <a:t>+ </a:t>
            </a:r>
            <a:r>
              <a:rPr lang="en-US" dirty="0" smtClean="0"/>
              <a:t>⟶ Fe</a:t>
            </a:r>
            <a:r>
              <a:rPr lang="en-US" baseline="30000" dirty="0" smtClean="0"/>
              <a:t>3</a:t>
            </a:r>
            <a:r>
              <a:rPr lang="en-US" baseline="30000" dirty="0"/>
              <a:t>+</a:t>
            </a:r>
          </a:p>
          <a:p>
            <a:pPr algn="ctr"/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baseline="30000" dirty="0"/>
              <a:t>2</a:t>
            </a:r>
            <a:r>
              <a:rPr lang="en-US" baseline="30000" dirty="0" smtClean="0"/>
              <a:t>−  </a:t>
            </a:r>
            <a:r>
              <a:rPr lang="en-US" dirty="0" smtClean="0"/>
              <a:t>⟶  2Cr</a:t>
            </a:r>
            <a:r>
              <a:rPr lang="en-US" baseline="30000" dirty="0" smtClean="0"/>
              <a:t>3+</a:t>
            </a:r>
            <a:endParaRPr lang="en-US" dirty="0" smtClean="0"/>
          </a:p>
          <a:p>
            <a:pPr algn="ctr"/>
            <a:endParaRPr lang="en-US" baseline="30000" dirty="0"/>
          </a:p>
          <a:p>
            <a:r>
              <a:rPr lang="en-US" b="1" i="1" dirty="0" smtClean="0"/>
              <a:t>Step 3: Balance </a:t>
            </a:r>
            <a:r>
              <a:rPr lang="en-US" b="1" i="1" dirty="0"/>
              <a:t>oxygen atoms by adding</a:t>
            </a:r>
            <a:r>
              <a:rPr lang="en-US" b="1" dirty="0"/>
              <a:t> 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i="1" dirty="0"/>
              <a:t> molecules</a:t>
            </a:r>
            <a:r>
              <a:rPr lang="en-US" b="1" dirty="0"/>
              <a:t>. </a:t>
            </a:r>
            <a:r>
              <a:rPr lang="en-US" dirty="0"/>
              <a:t>The iron half-reaction does not contain O atoms. The chromium half-reaction shows seven O atoms on the left and none on the right, so seven water molecules are added to the right side. </a:t>
            </a:r>
          </a:p>
          <a:p>
            <a:pPr algn="ctr"/>
            <a:r>
              <a:rPr lang="en-US" dirty="0"/>
              <a:t>Fe</a:t>
            </a:r>
            <a:r>
              <a:rPr lang="en-US" baseline="30000" dirty="0"/>
              <a:t>2</a:t>
            </a:r>
            <a:r>
              <a:rPr lang="en-US" baseline="30000" dirty="0" smtClean="0"/>
              <a:t>+  </a:t>
            </a:r>
            <a:r>
              <a:rPr lang="en-US" dirty="0" smtClean="0"/>
              <a:t>⟶  Fe</a:t>
            </a:r>
            <a:r>
              <a:rPr lang="en-US" baseline="30000" dirty="0" smtClean="0"/>
              <a:t>3+</a:t>
            </a:r>
          </a:p>
          <a:p>
            <a:pPr algn="ctr"/>
            <a:r>
              <a:rPr lang="en-US" dirty="0" smtClean="0"/>
              <a:t>Cr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7</a:t>
            </a:r>
            <a:r>
              <a:rPr lang="en-US" baseline="30000" dirty="0" smtClean="0"/>
              <a:t>2−  </a:t>
            </a:r>
            <a:r>
              <a:rPr lang="en-US" dirty="0" smtClean="0"/>
              <a:t>⟶  2Cr</a:t>
            </a:r>
            <a:r>
              <a:rPr lang="en-US" baseline="30000" dirty="0" smtClean="0"/>
              <a:t>3+  </a:t>
            </a:r>
            <a:r>
              <a:rPr lang="en-US" dirty="0" smtClean="0"/>
              <a:t>+  7H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  <a:p>
            <a:endParaRPr lang="en-US" baseline="30000" dirty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6699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4.7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b="1" i="1" dirty="0" smtClean="0"/>
              <a:t>Step 4: Balance </a:t>
            </a:r>
            <a:r>
              <a:rPr lang="en-US" b="1" i="1" dirty="0"/>
              <a:t>hydrogen atoms by adding</a:t>
            </a:r>
            <a:r>
              <a:rPr lang="en-US" b="1" dirty="0"/>
              <a:t> H</a:t>
            </a:r>
            <a:r>
              <a:rPr lang="en-US" b="1" baseline="30000" dirty="0" smtClean="0"/>
              <a:t>+ </a:t>
            </a:r>
            <a:r>
              <a:rPr lang="en-US" b="1" i="1" dirty="0" smtClean="0"/>
              <a:t>ions</a:t>
            </a:r>
            <a:r>
              <a:rPr lang="en-US" dirty="0"/>
              <a:t>. The iron half-reaction does not contain H atoms. The chromium half-reaction shows 14 H atoms on the right and none on the left, so 14</a:t>
            </a:r>
            <a:r>
              <a:rPr lang="en-US" dirty="0" smtClean="0"/>
              <a:t> H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/>
              <a:t>ions are added to the left side. </a:t>
            </a:r>
          </a:p>
          <a:p>
            <a:pPr algn="ctr"/>
            <a:r>
              <a:rPr lang="en-US" dirty="0"/>
              <a:t>Fe</a:t>
            </a:r>
            <a:r>
              <a:rPr lang="en-US" baseline="30000" dirty="0"/>
              <a:t>2+  </a:t>
            </a:r>
            <a:r>
              <a:rPr lang="en-US" dirty="0"/>
              <a:t>⟶  Fe</a:t>
            </a:r>
            <a:r>
              <a:rPr lang="en-US" baseline="30000" dirty="0"/>
              <a:t>3+</a:t>
            </a:r>
          </a:p>
          <a:p>
            <a:pPr algn="ctr"/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baseline="30000" dirty="0"/>
              <a:t>2</a:t>
            </a:r>
            <a:r>
              <a:rPr lang="en-US" baseline="30000" dirty="0" smtClean="0"/>
              <a:t>−</a:t>
            </a:r>
            <a:r>
              <a:rPr lang="en-US" dirty="0" smtClean="0"/>
              <a:t>  +  14H</a:t>
            </a:r>
            <a:r>
              <a:rPr lang="en-US" baseline="30000" dirty="0" smtClean="0"/>
              <a:t>+  </a:t>
            </a:r>
            <a:r>
              <a:rPr lang="en-US" dirty="0"/>
              <a:t>⟶  2Cr</a:t>
            </a:r>
            <a:r>
              <a:rPr lang="en-US" baseline="30000" dirty="0"/>
              <a:t>3+  </a:t>
            </a:r>
            <a:r>
              <a:rPr lang="en-US" dirty="0"/>
              <a:t>+  7H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725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4.7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b="1" i="1" dirty="0" smtClean="0"/>
              <a:t>Step 5: Balance </a:t>
            </a:r>
            <a:r>
              <a:rPr lang="en-US" b="1" i="1" dirty="0"/>
              <a:t>charge by adding electrons</a:t>
            </a:r>
            <a:r>
              <a:rPr lang="en-US" b="1" dirty="0"/>
              <a:t>. </a:t>
            </a:r>
            <a:r>
              <a:rPr lang="en-US" dirty="0"/>
              <a:t>The iron half-reaction shows a total charge of 2+ on the left side (1 Fe</a:t>
            </a:r>
            <a:r>
              <a:rPr lang="en-US" baseline="30000" dirty="0"/>
              <a:t>2+</a:t>
            </a:r>
            <a:r>
              <a:rPr lang="en-US" dirty="0"/>
              <a:t> ion) and 3+ on the right side (1 Fe</a:t>
            </a:r>
            <a:r>
              <a:rPr lang="en-US" baseline="30000" dirty="0"/>
              <a:t>3+</a:t>
            </a:r>
            <a:r>
              <a:rPr lang="en-US" dirty="0"/>
              <a:t> ion). Adding one electron to the right side </a:t>
            </a:r>
            <a:r>
              <a:rPr lang="en-US" dirty="0" smtClean="0"/>
              <a:t>brings </a:t>
            </a:r>
            <a:r>
              <a:rPr lang="en-US" dirty="0"/>
              <a:t>that side’s total charge to (3+) + (1−) = 2+, and charge balance is achieved.</a:t>
            </a:r>
          </a:p>
          <a:p>
            <a:r>
              <a:rPr lang="en-US" dirty="0"/>
              <a:t>The chromium half-reaction shows a total charge of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1 </a:t>
            </a:r>
            <a:r>
              <a:rPr lang="en-US" dirty="0" smtClean="0"/>
              <a:t>× 2</a:t>
            </a:r>
            <a:r>
              <a:rPr lang="en-US" dirty="0"/>
              <a:t>−) + (14 </a:t>
            </a:r>
            <a:r>
              <a:rPr lang="en-US" dirty="0" smtClean="0"/>
              <a:t>× 1</a:t>
            </a:r>
            <a:r>
              <a:rPr lang="en-US" dirty="0"/>
              <a:t>+) = 12+ on the left side (1 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baseline="30000" dirty="0"/>
              <a:t>2− </a:t>
            </a:r>
            <a:r>
              <a:rPr lang="en-US" dirty="0"/>
              <a:t>ion and 14 H</a:t>
            </a:r>
            <a:r>
              <a:rPr lang="en-US" baseline="30000" dirty="0"/>
              <a:t>+</a:t>
            </a:r>
            <a:r>
              <a:rPr lang="en-US" dirty="0"/>
              <a:t> ions). The total charge on the right side is (2 </a:t>
            </a:r>
            <a:r>
              <a:rPr lang="en-US" dirty="0" smtClean="0"/>
              <a:t>× 3</a:t>
            </a:r>
            <a:r>
              <a:rPr lang="en-US" dirty="0"/>
              <a:t>+) = </a:t>
            </a:r>
            <a:r>
              <a:rPr lang="en-US" dirty="0" smtClean="0"/>
              <a:t>6+ </a:t>
            </a:r>
            <a:r>
              <a:rPr lang="en-US" dirty="0"/>
              <a:t>(2 Cr</a:t>
            </a:r>
            <a:r>
              <a:rPr lang="en-US" baseline="30000" dirty="0"/>
              <a:t>3+</a:t>
            </a:r>
            <a:r>
              <a:rPr lang="en-US" dirty="0"/>
              <a:t> ions). Adding six electrons to the left side will bring that side’s total charge to (</a:t>
            </a:r>
            <a:r>
              <a:rPr lang="en-US" dirty="0" smtClean="0"/>
              <a:t>12 </a:t>
            </a:r>
            <a:r>
              <a:rPr lang="en-US" dirty="0"/>
              <a:t>+ 6−) = 6+, and charge balance is achieved. </a:t>
            </a:r>
          </a:p>
          <a:p>
            <a:pPr algn="ctr"/>
            <a:r>
              <a:rPr lang="en-US" dirty="0"/>
              <a:t>Fe</a:t>
            </a:r>
            <a:r>
              <a:rPr lang="en-US" baseline="30000" dirty="0"/>
              <a:t>2+  </a:t>
            </a:r>
            <a:r>
              <a:rPr lang="en-US" dirty="0"/>
              <a:t>⟶  Fe</a:t>
            </a:r>
            <a:r>
              <a:rPr lang="en-US" baseline="30000" dirty="0"/>
              <a:t>3</a:t>
            </a:r>
            <a:r>
              <a:rPr lang="en-US" baseline="30000" dirty="0" smtClean="0"/>
              <a:t>+</a:t>
            </a:r>
            <a:r>
              <a:rPr lang="en-US" dirty="0" smtClean="0"/>
              <a:t>  +  e</a:t>
            </a:r>
            <a:r>
              <a:rPr lang="en-US" baseline="30000" dirty="0" smtClean="0"/>
              <a:t>-</a:t>
            </a:r>
            <a:endParaRPr lang="en-US" baseline="30000" dirty="0"/>
          </a:p>
          <a:p>
            <a:pPr algn="ctr"/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baseline="30000" dirty="0"/>
              <a:t>2−</a:t>
            </a:r>
            <a:r>
              <a:rPr lang="en-US" dirty="0"/>
              <a:t>  +  14H</a:t>
            </a:r>
            <a:r>
              <a:rPr lang="en-US" baseline="30000" dirty="0" smtClean="0"/>
              <a:t>+</a:t>
            </a:r>
            <a:r>
              <a:rPr lang="en-US" dirty="0" smtClean="0"/>
              <a:t>  +  6e</a:t>
            </a:r>
            <a:r>
              <a:rPr lang="en-US" baseline="30000" dirty="0" smtClean="0"/>
              <a:t>-  </a:t>
            </a:r>
            <a:r>
              <a:rPr lang="en-US" dirty="0"/>
              <a:t>⟶  2Cr</a:t>
            </a:r>
            <a:r>
              <a:rPr lang="en-US" baseline="30000" dirty="0"/>
              <a:t>3+  </a:t>
            </a:r>
            <a:r>
              <a:rPr lang="en-US" dirty="0"/>
              <a:t>+  7H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022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4.7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b="1" i="1" dirty="0" smtClean="0"/>
              <a:t>Step 6: Multiply </a:t>
            </a:r>
            <a:r>
              <a:rPr lang="en-US" b="1" i="1" dirty="0"/>
              <a:t>the two half-reactions so the number of electrons in one reaction equals the number of electrons in the other reaction</a:t>
            </a:r>
            <a:r>
              <a:rPr lang="en-US" b="1" dirty="0"/>
              <a:t>. </a:t>
            </a:r>
            <a:r>
              <a:rPr lang="en-US" dirty="0"/>
              <a:t>To be consistent with mass conservation, and the idea that redox reactions involve the transfer (not creation or destruction) of electrons, the iron half-reaction’s coefficient must be multiplied by 6. </a:t>
            </a:r>
          </a:p>
          <a:p>
            <a:pPr algn="ctr"/>
            <a:r>
              <a:rPr lang="en-US" dirty="0" smtClean="0"/>
              <a:t>6Fe</a:t>
            </a:r>
            <a:r>
              <a:rPr lang="en-US" baseline="30000" dirty="0" smtClean="0"/>
              <a:t>2</a:t>
            </a:r>
            <a:r>
              <a:rPr lang="en-US" baseline="30000" dirty="0"/>
              <a:t>+  </a:t>
            </a:r>
            <a:r>
              <a:rPr lang="en-US" dirty="0"/>
              <a:t>⟶  </a:t>
            </a:r>
            <a:r>
              <a:rPr lang="en-US" dirty="0" smtClean="0"/>
              <a:t>6Fe</a:t>
            </a:r>
            <a:r>
              <a:rPr lang="en-US" baseline="30000" dirty="0" smtClean="0"/>
              <a:t>3</a:t>
            </a:r>
            <a:r>
              <a:rPr lang="en-US" baseline="30000" dirty="0"/>
              <a:t>+</a:t>
            </a:r>
            <a:r>
              <a:rPr lang="en-US" dirty="0"/>
              <a:t>  +  </a:t>
            </a:r>
            <a:r>
              <a:rPr lang="en-US" dirty="0" smtClean="0"/>
              <a:t>6e</a:t>
            </a:r>
            <a:r>
              <a:rPr lang="en-US" baseline="30000" dirty="0"/>
              <a:t>-</a:t>
            </a:r>
          </a:p>
          <a:p>
            <a:pPr algn="ctr"/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baseline="30000" dirty="0"/>
              <a:t>2−</a:t>
            </a:r>
            <a:r>
              <a:rPr lang="en-US" dirty="0"/>
              <a:t>  +  14H</a:t>
            </a:r>
            <a:r>
              <a:rPr lang="en-US" baseline="30000" dirty="0"/>
              <a:t>+</a:t>
            </a:r>
            <a:r>
              <a:rPr lang="en-US" dirty="0"/>
              <a:t>  +  6e</a:t>
            </a:r>
            <a:r>
              <a:rPr lang="en-US" baseline="30000" dirty="0"/>
              <a:t>-  </a:t>
            </a:r>
            <a:r>
              <a:rPr lang="en-US" dirty="0"/>
              <a:t>⟶  2Cr</a:t>
            </a:r>
            <a:r>
              <a:rPr lang="en-US" baseline="30000" dirty="0"/>
              <a:t>3+  </a:t>
            </a:r>
            <a:r>
              <a:rPr lang="en-US" dirty="0"/>
              <a:t>+  7H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5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4.7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b="1" i="1" dirty="0" smtClean="0"/>
              <a:t>Step 7: Add </a:t>
            </a:r>
            <a:r>
              <a:rPr lang="en-US" b="1" i="1" dirty="0"/>
              <a:t>the balanced half-reactions and cancel species that appear on both sides of the equation</a:t>
            </a:r>
            <a:r>
              <a:rPr lang="en-US" b="1" dirty="0"/>
              <a:t>.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6Fe</a:t>
            </a:r>
            <a:r>
              <a:rPr lang="en-US" baseline="30000" dirty="0" smtClean="0"/>
              <a:t>2+  </a:t>
            </a:r>
            <a:r>
              <a:rPr lang="en-US" dirty="0" smtClean="0"/>
              <a:t>+  Cr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7</a:t>
            </a:r>
            <a:r>
              <a:rPr lang="en-US" baseline="30000" dirty="0" smtClean="0"/>
              <a:t>2−  </a:t>
            </a:r>
            <a:r>
              <a:rPr lang="en-US" dirty="0" smtClean="0"/>
              <a:t>+  14H</a:t>
            </a:r>
            <a:r>
              <a:rPr lang="en-US" baseline="30000" dirty="0"/>
              <a:t>+ </a:t>
            </a:r>
            <a:r>
              <a:rPr lang="en-US" baseline="30000" dirty="0" smtClean="0"/>
              <a:t>  </a:t>
            </a:r>
            <a:r>
              <a:rPr lang="en-US" dirty="0" smtClean="0"/>
              <a:t>+  6e</a:t>
            </a:r>
            <a:r>
              <a:rPr lang="en-US" baseline="30000" dirty="0" smtClean="0"/>
              <a:t>−  </a:t>
            </a:r>
            <a:r>
              <a:rPr lang="en-US" dirty="0" smtClean="0"/>
              <a:t>⟶  6Fe</a:t>
            </a:r>
            <a:r>
              <a:rPr lang="en-US" baseline="30000" dirty="0" smtClean="0"/>
              <a:t>3+  </a:t>
            </a:r>
            <a:r>
              <a:rPr lang="en-US" dirty="0" smtClean="0"/>
              <a:t>+  6e</a:t>
            </a:r>
            <a:r>
              <a:rPr lang="en-US" baseline="30000" dirty="0" smtClean="0"/>
              <a:t>−  </a:t>
            </a:r>
            <a:r>
              <a:rPr lang="en-US" dirty="0" smtClean="0"/>
              <a:t>+  2Cr</a:t>
            </a:r>
            <a:r>
              <a:rPr lang="en-US" baseline="30000" dirty="0" smtClean="0"/>
              <a:t>3+  </a:t>
            </a:r>
            <a:r>
              <a:rPr lang="en-US" dirty="0" smtClean="0"/>
              <a:t>+  7H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Only </a:t>
            </a:r>
            <a:r>
              <a:rPr lang="en-US" dirty="0"/>
              <a:t>the six electrons are redundant species. Removing them from each side of the equation yields the simplified, balanced equation here: </a:t>
            </a:r>
          </a:p>
          <a:p>
            <a:pPr algn="ctr"/>
            <a:r>
              <a:rPr lang="en-US" dirty="0"/>
              <a:t>6Fe</a:t>
            </a:r>
            <a:r>
              <a:rPr lang="en-US" baseline="30000" dirty="0"/>
              <a:t>2+  </a:t>
            </a:r>
            <a:r>
              <a:rPr lang="en-US" dirty="0"/>
              <a:t>+  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baseline="30000" dirty="0"/>
              <a:t>2−  </a:t>
            </a:r>
            <a:r>
              <a:rPr lang="en-US" dirty="0"/>
              <a:t>+  14H</a:t>
            </a:r>
            <a:r>
              <a:rPr lang="en-US" baseline="30000" dirty="0" smtClean="0"/>
              <a:t>+</a:t>
            </a:r>
            <a:r>
              <a:rPr lang="en-US" dirty="0" smtClean="0"/>
              <a:t>  </a:t>
            </a:r>
            <a:r>
              <a:rPr lang="en-US" baseline="30000" dirty="0" smtClean="0"/>
              <a:t> </a:t>
            </a:r>
            <a:r>
              <a:rPr lang="en-US" dirty="0"/>
              <a:t>⟶  6Fe</a:t>
            </a:r>
            <a:r>
              <a:rPr lang="en-US" baseline="30000" dirty="0"/>
              <a:t>3</a:t>
            </a:r>
            <a:r>
              <a:rPr lang="en-US" baseline="30000" dirty="0" smtClean="0"/>
              <a:t>+</a:t>
            </a:r>
            <a:r>
              <a:rPr lang="en-US" dirty="0" smtClean="0"/>
              <a:t>  +  </a:t>
            </a:r>
            <a:r>
              <a:rPr lang="en-US" dirty="0"/>
              <a:t>2Cr</a:t>
            </a:r>
            <a:r>
              <a:rPr lang="en-US" baseline="30000" dirty="0"/>
              <a:t>3+  </a:t>
            </a:r>
            <a:r>
              <a:rPr lang="en-US" dirty="0"/>
              <a:t>+  7H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73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4.7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6Fe</a:t>
            </a:r>
            <a:r>
              <a:rPr lang="en-US" baseline="30000" dirty="0" smtClean="0"/>
              <a:t>2</a:t>
            </a:r>
            <a:r>
              <a:rPr lang="en-US" baseline="30000" dirty="0"/>
              <a:t>+  </a:t>
            </a:r>
            <a:r>
              <a:rPr lang="en-US" dirty="0"/>
              <a:t>+  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7</a:t>
            </a:r>
            <a:r>
              <a:rPr lang="en-US" baseline="30000" dirty="0"/>
              <a:t>2−  </a:t>
            </a:r>
            <a:r>
              <a:rPr lang="en-US" dirty="0"/>
              <a:t>+  14H</a:t>
            </a:r>
            <a:r>
              <a:rPr lang="en-US" baseline="30000" dirty="0" smtClean="0"/>
              <a:t>+</a:t>
            </a:r>
            <a:r>
              <a:rPr lang="en-US" dirty="0" smtClean="0"/>
              <a:t>  </a:t>
            </a:r>
            <a:r>
              <a:rPr lang="en-US" baseline="30000" dirty="0" smtClean="0"/>
              <a:t> </a:t>
            </a:r>
            <a:r>
              <a:rPr lang="en-US" dirty="0"/>
              <a:t>⟶  6Fe</a:t>
            </a:r>
            <a:r>
              <a:rPr lang="en-US" baseline="30000" dirty="0"/>
              <a:t>3</a:t>
            </a:r>
            <a:r>
              <a:rPr lang="en-US" baseline="30000" dirty="0" smtClean="0"/>
              <a:t>+</a:t>
            </a:r>
            <a:r>
              <a:rPr lang="en-US" dirty="0" smtClean="0"/>
              <a:t>  +  </a:t>
            </a:r>
            <a:r>
              <a:rPr lang="en-US" dirty="0"/>
              <a:t>2Cr</a:t>
            </a:r>
            <a:r>
              <a:rPr lang="en-US" baseline="30000" dirty="0"/>
              <a:t>3+  </a:t>
            </a:r>
            <a:r>
              <a:rPr lang="en-US" dirty="0"/>
              <a:t>+  7H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final check of atom and charge balance confirms the equation is balanced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		</a:t>
            </a:r>
            <a:r>
              <a:rPr lang="en-US" b="1" dirty="0" smtClean="0"/>
              <a:t>Reactants 		Products </a:t>
            </a:r>
          </a:p>
          <a:p>
            <a:r>
              <a:rPr lang="en-US" dirty="0" smtClean="0"/>
              <a:t>Fe 		6 			6 </a:t>
            </a:r>
          </a:p>
          <a:p>
            <a:r>
              <a:rPr lang="en-US" dirty="0" smtClean="0"/>
              <a:t>Cr 		2 			2 </a:t>
            </a:r>
          </a:p>
          <a:p>
            <a:r>
              <a:rPr lang="en-US" dirty="0" smtClean="0"/>
              <a:t>O 		7 			7 </a:t>
            </a:r>
          </a:p>
          <a:p>
            <a:r>
              <a:rPr lang="en-US" dirty="0" smtClean="0"/>
              <a:t>H 		14 			14 </a:t>
            </a:r>
            <a:endParaRPr lang="en-US" dirty="0" smtClean="0"/>
          </a:p>
          <a:p>
            <a:r>
              <a:rPr lang="en-US" dirty="0" smtClean="0"/>
              <a:t>Charge </a:t>
            </a:r>
            <a:r>
              <a:rPr lang="en-US" dirty="0" smtClean="0"/>
              <a:t>		24</a:t>
            </a:r>
            <a:r>
              <a:rPr lang="en-US" dirty="0"/>
              <a:t>+ </a:t>
            </a:r>
            <a:r>
              <a:rPr lang="en-US" dirty="0" smtClean="0"/>
              <a:t>			24</a:t>
            </a:r>
            <a:r>
              <a:rPr lang="en-US" dirty="0"/>
              <a:t>+</a:t>
            </a:r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08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4.3 reaction stoichiometry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87220" y="767944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/>
              <a:t>A balanced chemical equation provides a great deal of information in a very succinct </a:t>
            </a:r>
            <a:r>
              <a:rPr lang="en-US" sz="2400" dirty="0" smtClean="0"/>
              <a:t>format.</a:t>
            </a:r>
          </a:p>
          <a:p>
            <a:pPr>
              <a:buClrTx/>
              <a:buFont typeface="Arial"/>
              <a:buChar char="•"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r>
              <a:rPr lang="en-US" sz="2400" dirty="0"/>
              <a:t> Chemical formulas provide the identities of the reactants and products involved in the chemical </a:t>
            </a:r>
            <a:r>
              <a:rPr lang="en-US" sz="2400" dirty="0" smtClean="0"/>
              <a:t>change.</a:t>
            </a:r>
          </a:p>
          <a:p>
            <a:pPr>
              <a:buClrTx/>
              <a:buFont typeface="Arial"/>
              <a:buChar char="•"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b="1" i="1" dirty="0">
                <a:solidFill>
                  <a:srgbClr val="000090"/>
                </a:solidFill>
              </a:rPr>
              <a:t>Coefficients</a:t>
            </a:r>
            <a:r>
              <a:rPr lang="en-US" sz="2400" dirty="0"/>
              <a:t> provide the </a:t>
            </a:r>
            <a:r>
              <a:rPr lang="en-US" sz="2400" b="1" i="1" dirty="0"/>
              <a:t>relative numbers </a:t>
            </a:r>
            <a:r>
              <a:rPr lang="en-US" sz="2400" dirty="0"/>
              <a:t>of these chemical </a:t>
            </a:r>
            <a:r>
              <a:rPr lang="en-US" sz="2400" dirty="0" smtClean="0"/>
              <a:t>species.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</a:t>
            </a:r>
            <a:r>
              <a:rPr lang="en-US" sz="2400" b="1" i="1" dirty="0"/>
              <a:t>quantitative relationships </a:t>
            </a:r>
            <a:r>
              <a:rPr lang="en-US" sz="2400" dirty="0" smtClean="0"/>
              <a:t>between the amounts of reactants and products are </a:t>
            </a:r>
            <a:r>
              <a:rPr lang="en-US" sz="2400" dirty="0"/>
              <a:t>known as the reaction’s </a:t>
            </a:r>
            <a:r>
              <a:rPr lang="en-US" sz="2400" b="1" i="1" dirty="0" smtClean="0">
                <a:solidFill>
                  <a:srgbClr val="000090"/>
                </a:solidFill>
              </a:rPr>
              <a:t>stoichiometry.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stoichiometry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23720" y="767944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/>
              <a:t>The general approach to using stoichiometric relationships is similar in concept to </a:t>
            </a:r>
            <a:r>
              <a:rPr lang="en-US" sz="2400" dirty="0" smtClean="0"/>
              <a:t>food preparation.</a:t>
            </a:r>
          </a:p>
          <a:p>
            <a:pPr>
              <a:buClrTx/>
              <a:buFont typeface="Arial"/>
              <a:buChar char="•"/>
            </a:pPr>
            <a:endParaRPr lang="en-US" sz="2400" b="1" i="1" dirty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/>
              <a:t> Example: </a:t>
            </a:r>
            <a:r>
              <a:rPr lang="en-US" sz="2400" dirty="0"/>
              <a:t>A recipe for making eight pancakes calls for 1 cup pancake mix, </a:t>
            </a:r>
            <a:r>
              <a:rPr lang="en-US" sz="2400" dirty="0" smtClean="0"/>
              <a:t>¾ cup </a:t>
            </a:r>
            <a:r>
              <a:rPr lang="en-US" sz="2400" dirty="0"/>
              <a:t>milk, and one egg. </a:t>
            </a: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i="1" dirty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This recipe can be written as an equation:</a:t>
            </a:r>
          </a:p>
          <a:p>
            <a:pPr>
              <a:buClrTx/>
            </a:pPr>
            <a:endParaRPr lang="en-US" sz="2400" b="1" i="1" dirty="0">
              <a:solidFill>
                <a:srgbClr val="000090"/>
              </a:solidFill>
            </a:endParaRPr>
          </a:p>
          <a:p>
            <a:pPr algn="ctr">
              <a:buClrTx/>
            </a:pPr>
            <a:r>
              <a:rPr lang="en-US" sz="2800" dirty="0" smtClean="0"/>
              <a:t>1 cup mix  +  ¾ cup milk  +  1 egg  ⟶  8 pancakes</a:t>
            </a:r>
            <a:endParaRPr lang="en-US" sz="2800" b="1" i="1" dirty="0" smtClean="0">
              <a:solidFill>
                <a:srgbClr val="000090"/>
              </a:solidFill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37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stoichiometry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72920" y="933044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i="1" dirty="0">
              <a:solidFill>
                <a:srgbClr val="000090"/>
              </a:solidFill>
            </a:endParaRPr>
          </a:p>
          <a:p>
            <a:pPr algn="ctr">
              <a:buClrTx/>
            </a:pPr>
            <a:r>
              <a:rPr lang="en-US" sz="2800" dirty="0" smtClean="0"/>
              <a:t>1 cup mix  +  ¾ cup milk  +  1 egg  ⟶  8 pancakes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/>
              <a:t>If </a:t>
            </a:r>
            <a:r>
              <a:rPr lang="en-US" sz="2400" dirty="0"/>
              <a:t>two dozen pancakes are </a:t>
            </a:r>
            <a:r>
              <a:rPr lang="en-US" sz="2400" dirty="0" smtClean="0"/>
              <a:t>needed, </a:t>
            </a:r>
            <a:r>
              <a:rPr lang="en-US" sz="2400" dirty="0"/>
              <a:t>the </a:t>
            </a:r>
            <a:r>
              <a:rPr lang="en-US" sz="2400" dirty="0" smtClean="0"/>
              <a:t>amount of ingredients must </a:t>
            </a:r>
            <a:r>
              <a:rPr lang="en-US" sz="2400" dirty="0"/>
              <a:t>be increased proportionally according to the amounts given in the recipe. </a:t>
            </a:r>
            <a:endParaRPr lang="en-US" sz="2400" dirty="0" smtClean="0">
              <a:solidFill>
                <a:srgbClr val="000090"/>
              </a:solidFill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6000216"/>
              </p:ext>
            </p:extLst>
          </p:nvPr>
        </p:nvGraphicFramePr>
        <p:xfrm>
          <a:off x="742950" y="4167188"/>
          <a:ext cx="7100888" cy="1406525"/>
        </p:xfrm>
        <a:graphic>
          <a:graphicData uri="http://schemas.openxmlformats.org/presentationml/2006/ole">
            <p:oleObj spid="_x0000_s1043" name="Equation" r:id="rId4" imgW="2247900" imgH="444500" progId="Equation.3">
              <p:embed/>
            </p:oleObj>
          </a:graphicData>
        </a:graphic>
      </p:graphicFrame>
      <p:cxnSp>
        <p:nvCxnSpPr>
          <p:cNvPr id="6" name="Straight Connector 5"/>
          <p:cNvCxnSpPr/>
          <p:nvPr/>
        </p:nvCxnSpPr>
        <p:spPr>
          <a:xfrm rot="5400000">
            <a:off x="2041708" y="4713944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689261" y="5053105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488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stoichiometry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23720" y="767944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b="1" i="1" dirty="0"/>
              <a:t>Balanced chemical equations </a:t>
            </a:r>
            <a:r>
              <a:rPr lang="en-US" sz="2400" dirty="0"/>
              <a:t>are used in </a:t>
            </a:r>
            <a:r>
              <a:rPr lang="en-US" sz="2400" dirty="0" smtClean="0"/>
              <a:t>a similar fashion as recipes. </a:t>
            </a:r>
          </a:p>
          <a:p>
            <a:pPr>
              <a:buClrTx/>
              <a:buFont typeface="Arial"/>
              <a:buChar char="•"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From a balanced chemical equation we can determine: 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amount of one reactant required to react with a given amount of another </a:t>
            </a:r>
            <a:r>
              <a:rPr lang="en-US" sz="2400" dirty="0" smtClean="0"/>
              <a:t>reactant.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The amount of reactant needed to yield a given amount of product.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b="1" i="1" dirty="0">
              <a:solidFill>
                <a:srgbClr val="000090"/>
              </a:soli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</a:t>
            </a:r>
            <a:r>
              <a:rPr lang="en-US" sz="2400" dirty="0"/>
              <a:t>The coefficients in the balanced equation are used to derive </a:t>
            </a:r>
            <a:r>
              <a:rPr lang="en-US" sz="2400" b="1" i="1" dirty="0">
                <a:solidFill>
                  <a:srgbClr val="000090"/>
                </a:solidFill>
              </a:rPr>
              <a:t>stoichiometric factors </a:t>
            </a:r>
            <a:r>
              <a:rPr lang="en-US" sz="2400" dirty="0"/>
              <a:t>that permit computation of the desired quantity.</a:t>
            </a:r>
            <a:endParaRPr lang="en-US" sz="2400" b="1" i="1" dirty="0" smtClean="0">
              <a:solidFill>
                <a:srgbClr val="000090"/>
              </a:solidFill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255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coefficients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215416"/>
            <a:ext cx="8072767" cy="5400754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It is common practice to use the smallest possible whole-number coefficients in a chemical equation.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These </a:t>
            </a:r>
            <a:r>
              <a:rPr lang="en-US" sz="2400" b="1" i="1" dirty="0" smtClean="0">
                <a:solidFill>
                  <a:srgbClr val="000090"/>
                </a:solidFill>
              </a:rPr>
              <a:t>coefficients represent the relative numbers of reactants and products</a:t>
            </a:r>
            <a:r>
              <a:rPr lang="en-US" sz="2400" dirty="0" smtClean="0"/>
              <a:t>, and, therefore, they may be correctly interpreted as ratios.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Previous example: </a:t>
            </a:r>
            <a:r>
              <a:rPr lang="en-US" sz="2400" dirty="0" smtClean="0"/>
              <a:t>Methane and oxygen react to yield carbon dioxide and water in a 1:2:1:2 ratio.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Stoichiometric factors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23720" y="767944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 algn="ctr"/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(g)  +  3H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(g) ⟶  2NH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(g)</a:t>
            </a:r>
            <a:endParaRPr lang="en-US" sz="2400" dirty="0"/>
          </a:p>
          <a:p>
            <a:pPr>
              <a:buClrTx/>
              <a:buFont typeface="Arial"/>
              <a:buChar char="•"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This </a:t>
            </a:r>
            <a:r>
              <a:rPr lang="en-US" sz="2400" dirty="0"/>
              <a:t>equation shows </a:t>
            </a:r>
            <a:r>
              <a:rPr lang="en-US" sz="2400" dirty="0" smtClean="0"/>
              <a:t>that ammonia </a:t>
            </a:r>
            <a:r>
              <a:rPr lang="en-US" sz="2400" dirty="0"/>
              <a:t>molecules are produced from hydrogen molecules in a 2:3 </a:t>
            </a:r>
            <a:r>
              <a:rPr lang="en-US" sz="2400" dirty="0" smtClean="0"/>
              <a:t>ratio.</a:t>
            </a:r>
          </a:p>
          <a:p>
            <a:pPr>
              <a:buClrTx/>
              <a:buFont typeface="Arial"/>
              <a:buChar char="•"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Stoichiometric </a:t>
            </a:r>
            <a:r>
              <a:rPr lang="en-US" sz="2400" dirty="0"/>
              <a:t>factors may be derived using any amount (number) unit</a:t>
            </a:r>
            <a:r>
              <a:rPr lang="en-US" sz="2400" dirty="0" smtClean="0"/>
              <a:t>: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1063486"/>
              </p:ext>
            </p:extLst>
          </p:nvPr>
        </p:nvGraphicFramePr>
        <p:xfrm>
          <a:off x="303771" y="4848860"/>
          <a:ext cx="8381285" cy="911860"/>
        </p:xfrm>
        <a:graphic>
          <a:graphicData uri="http://schemas.openxmlformats.org/presentationml/2006/ole">
            <p:oleObj spid="_x0000_s34829" name="Equation" r:id="rId4" imgW="4025900" imgH="431800" progId="Equation.3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85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4.8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sz="2400" dirty="0"/>
              <a:t>How many moles of I</a:t>
            </a:r>
            <a:r>
              <a:rPr lang="en-US" sz="2400" baseline="-25000" dirty="0"/>
              <a:t>2</a:t>
            </a:r>
            <a:r>
              <a:rPr lang="en-US" sz="2400" dirty="0"/>
              <a:t> are required to react with 0.429 </a:t>
            </a:r>
            <a:r>
              <a:rPr lang="en-US" sz="2400" dirty="0" err="1"/>
              <a:t>mol</a:t>
            </a:r>
            <a:r>
              <a:rPr lang="en-US" sz="2400" dirty="0"/>
              <a:t> of Al according to the following </a:t>
            </a:r>
            <a:r>
              <a:rPr lang="en-US" sz="2400" dirty="0" smtClean="0"/>
              <a:t>equation?</a:t>
            </a:r>
            <a:endParaRPr lang="en-US" sz="2400" dirty="0"/>
          </a:p>
          <a:p>
            <a:pPr algn="ctr"/>
            <a:r>
              <a:rPr lang="en-US" sz="2400" dirty="0" smtClean="0"/>
              <a:t>2Al  +  3I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 ⟶  2AlI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pic>
        <p:nvPicPr>
          <p:cNvPr id="8" name="Picture Placeholder 1" descr="CNX_Chem_04_03_moleratio1_img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61969" b="-61969"/>
          <a:stretch>
            <a:fillRect/>
          </a:stretch>
        </p:blipFill>
        <p:spPr>
          <a:xfrm>
            <a:off x="457199" y="2342689"/>
            <a:ext cx="8062913" cy="3500071"/>
          </a:xfr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502767"/>
              </p:ext>
            </p:extLst>
          </p:nvPr>
        </p:nvGraphicFramePr>
        <p:xfrm>
          <a:off x="1168186" y="5234155"/>
          <a:ext cx="6734910" cy="1181484"/>
        </p:xfrm>
        <a:graphic>
          <a:graphicData uri="http://schemas.openxmlformats.org/presentationml/2006/ole">
            <p:oleObj spid="_x0000_s35852" name="Equation" r:id="rId5" imgW="2463800" imgH="431800" progId="Equation.3">
              <p:embed/>
            </p:oleObj>
          </a:graphicData>
        </a:graphic>
      </p:graphicFrame>
      <p:cxnSp>
        <p:nvCxnSpPr>
          <p:cNvPr id="9" name="Straight Connector 8"/>
          <p:cNvCxnSpPr/>
          <p:nvPr/>
        </p:nvCxnSpPr>
        <p:spPr>
          <a:xfrm rot="5400000">
            <a:off x="4244204" y="5967403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469655" y="5581920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340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4.9</a:t>
            </a:r>
            <a:endParaRPr lang="en-US" dirty="0"/>
          </a:p>
        </p:txBody>
      </p:sp>
      <p:pic>
        <p:nvPicPr>
          <p:cNvPr id="2" name="Picture Placeholder 1" descr="CNX_Chem_04_03_iodin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66275" b="-6627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Aluminum and iodine react to produce aluminum iodide. The heat of the reaction </a:t>
            </a:r>
            <a:r>
              <a:rPr lang="en-US" sz="1800" dirty="0" smtClean="0"/>
              <a:t>vaporizes some </a:t>
            </a:r>
            <a:r>
              <a:rPr lang="en-US" sz="1800" dirty="0"/>
              <a:t>of the solid iodine as a purple vapor. (credit: modification of work by Mark </a:t>
            </a:r>
            <a:r>
              <a:rPr lang="en-US" sz="1800" dirty="0" err="1"/>
              <a:t>Ott</a:t>
            </a:r>
            <a:r>
              <a:rPr lang="en-US" sz="1800" dirty="0"/>
              <a:t>)</a:t>
            </a:r>
          </a:p>
        </p:txBody>
      </p:sp>
      <p:pic>
        <p:nvPicPr>
          <p:cNvPr id="8" name="Picture 7" descr="OSC-Stacked-TM-RGB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72687" y="241326"/>
            <a:ext cx="1051734" cy="75170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0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4.10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sz="2400" dirty="0"/>
              <a:t>What mass of sodium hydroxide, </a:t>
            </a:r>
            <a:r>
              <a:rPr lang="en-US" sz="2400" dirty="0" err="1"/>
              <a:t>NaOH</a:t>
            </a:r>
            <a:r>
              <a:rPr lang="en-US" sz="2400" dirty="0"/>
              <a:t>, would be required to produce 16 g of the antacid milk of magnesia [magnesium hydroxide, Mg(OH)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</a:t>
            </a:r>
            <a:r>
              <a:rPr lang="en-US" sz="2400" dirty="0"/>
              <a:t>by the following reaction</a:t>
            </a:r>
            <a:r>
              <a:rPr lang="en-US" sz="2400" dirty="0" smtClean="0"/>
              <a:t>?</a:t>
            </a:r>
          </a:p>
          <a:p>
            <a:endParaRPr lang="en-US" sz="2400" dirty="0"/>
          </a:p>
          <a:p>
            <a:pPr algn="ctr"/>
            <a:r>
              <a:rPr lang="en-US" sz="2400" dirty="0"/>
              <a:t>MgCl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 err="1"/>
              <a:t>aq</a:t>
            </a:r>
            <a:r>
              <a:rPr lang="en-US" sz="2400" dirty="0" smtClean="0"/>
              <a:t>)  +  2NaOH</a:t>
            </a:r>
            <a:r>
              <a:rPr lang="en-US" sz="2400" dirty="0"/>
              <a:t>(</a:t>
            </a:r>
            <a:r>
              <a:rPr lang="en-US" sz="2400" i="1" dirty="0" err="1"/>
              <a:t>aq</a:t>
            </a:r>
            <a:r>
              <a:rPr lang="en-US" sz="2400" dirty="0" smtClean="0"/>
              <a:t>)  ⟶  Mg</a:t>
            </a:r>
            <a:r>
              <a:rPr lang="en-US" sz="2400" dirty="0"/>
              <a:t>(OH)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s</a:t>
            </a:r>
            <a:r>
              <a:rPr lang="en-US" sz="2400" dirty="0" smtClean="0"/>
              <a:t>)  +  2NaCl</a:t>
            </a:r>
            <a:r>
              <a:rPr lang="en-US" sz="2400" dirty="0"/>
              <a:t>(</a:t>
            </a:r>
            <a:r>
              <a:rPr lang="en-US" sz="2400" i="1" dirty="0" err="1"/>
              <a:t>aq</a:t>
            </a:r>
            <a:r>
              <a:rPr lang="en-US" sz="2400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4.10</a:t>
            </a:r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3680592"/>
              </p:ext>
            </p:extLst>
          </p:nvPr>
        </p:nvGraphicFramePr>
        <p:xfrm>
          <a:off x="561085" y="4549359"/>
          <a:ext cx="7720290" cy="2091056"/>
        </p:xfrm>
        <a:graphic>
          <a:graphicData uri="http://schemas.openxmlformats.org/presentationml/2006/ole">
            <p:oleObj spid="_x0000_s37894" name="Equation" r:id="rId4" imgW="3238500" imgH="876300" progId="Equation.3">
              <p:embed/>
            </p:oleObj>
          </a:graphicData>
        </a:graphic>
      </p:graphicFrame>
      <p:cxnSp>
        <p:nvCxnSpPr>
          <p:cNvPr id="9" name="Straight Connector 8"/>
          <p:cNvCxnSpPr/>
          <p:nvPr/>
        </p:nvCxnSpPr>
        <p:spPr>
          <a:xfrm rot="5400000">
            <a:off x="6716310" y="4639006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999286" y="1191055"/>
            <a:ext cx="7282089" cy="3233248"/>
          </a:xfrm>
        </p:spPr>
      </p:pic>
      <p:cxnSp>
        <p:nvCxnSpPr>
          <p:cNvPr id="7" name="Straight Connector 6"/>
          <p:cNvCxnSpPr/>
          <p:nvPr/>
        </p:nvCxnSpPr>
        <p:spPr>
          <a:xfrm rot="5400000">
            <a:off x="3797366" y="5131952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733395" y="4639006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499009" y="5176889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457349" y="6192179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94873" y="4907947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51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stoichiometry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23720" y="767944"/>
            <a:ext cx="8277411" cy="5923308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en-US" sz="2400" b="1" dirty="0" smtClean="0">
              <a:latin typeface="Arial" pitchFamily="-110" charset="0"/>
            </a:endParaRP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Examples 4.8 and 4.10 illustrate </a:t>
            </a:r>
            <a:r>
              <a:rPr lang="en-US" sz="2400" dirty="0"/>
              <a:t>just a few instances of reaction stoichiometry calculations. </a:t>
            </a:r>
            <a:endParaRPr lang="en-US" sz="2400" dirty="0" smtClean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Numerous </a:t>
            </a:r>
            <a:r>
              <a:rPr lang="en-US" sz="2400" dirty="0"/>
              <a:t>variations on the beginning and ending computational steps are possible depending upon what particular quantities are provided and sought (volumes, solution concentrations, and so forth)</a:t>
            </a:r>
            <a:r>
              <a:rPr lang="en-US" sz="2400" dirty="0" smtClean="0"/>
              <a:t>.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en-US" sz="2400" dirty="0">
              <a:solidFill>
                <a:srgbClr val="000090"/>
              </a:solidFill>
            </a:endParaRP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b="1" i="1" dirty="0" smtClean="0"/>
              <a:t>All of </a:t>
            </a:r>
            <a:r>
              <a:rPr lang="en-US" sz="2400" b="1" i="1" dirty="0"/>
              <a:t>these calculations share a common essential component: </a:t>
            </a:r>
            <a:r>
              <a:rPr lang="en-US" sz="2400" b="1" i="1" dirty="0">
                <a:solidFill>
                  <a:srgbClr val="000090"/>
                </a:solidFill>
              </a:rPr>
              <a:t>the use of stoichiometric factors derived from balanced chemical equations.</a:t>
            </a:r>
            <a:endParaRPr lang="en-US" sz="2400" b="1" i="1" dirty="0" smtClean="0">
              <a:solidFill>
                <a:srgbClr val="000090"/>
              </a:solidFill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4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4.10</a:t>
            </a:r>
            <a:endParaRPr lang="en-US" dirty="0"/>
          </a:p>
        </p:txBody>
      </p:sp>
      <p:pic>
        <p:nvPicPr>
          <p:cNvPr id="2" name="Picture Placeholder 1" descr="CNX_Chem_04_03_flowchart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2194" r="-2100"/>
          <a:stretch/>
        </p:blipFill>
        <p:spPr>
          <a:xfrm>
            <a:off x="633586" y="1186193"/>
            <a:ext cx="7725528" cy="453556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29051" y="6027467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The flowchart depicts the various computational steps involved in most reaction </a:t>
            </a:r>
            <a:r>
              <a:rPr lang="en-US" sz="1800" dirty="0" smtClean="0"/>
              <a:t>stoichiometry calculations</a:t>
            </a:r>
            <a:r>
              <a:rPr lang="en-US" sz="1800" dirty="0"/>
              <a:t>.</a:t>
            </a:r>
          </a:p>
        </p:txBody>
      </p:sp>
      <p:pic>
        <p:nvPicPr>
          <p:cNvPr id="8" name="Picture 7" descr="OSC-Stacked-TM-RGB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72687" y="241326"/>
            <a:ext cx="1051734" cy="75170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83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4.11</a:t>
            </a:r>
            <a:endParaRPr lang="en-US" dirty="0"/>
          </a:p>
        </p:txBody>
      </p:sp>
      <p:pic>
        <p:nvPicPr>
          <p:cNvPr id="2" name="Picture Placeholder 1" descr="CNX_Chem_04_03_airbag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4917" r="-4299"/>
          <a:stretch/>
        </p:blipFill>
        <p:spPr>
          <a:xfrm>
            <a:off x="1516896" y="1248107"/>
            <a:ext cx="6396831" cy="439731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5903262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Airbags deploy upon impact to minimize serious injuries to passengers</a:t>
            </a:r>
            <a:r>
              <a:rPr lang="en-US" sz="1800" dirty="0" smtClean="0"/>
              <a:t>. (</a:t>
            </a:r>
            <a:r>
              <a:rPr lang="en-US" sz="1800" dirty="0"/>
              <a:t>credit: Jon </a:t>
            </a:r>
            <a:r>
              <a:rPr lang="en-US" sz="1800" dirty="0" err="1"/>
              <a:t>Seidman</a:t>
            </a:r>
            <a:r>
              <a:rPr lang="en-US" sz="1800" dirty="0"/>
              <a:t>)</a:t>
            </a:r>
          </a:p>
        </p:txBody>
      </p:sp>
      <p:pic>
        <p:nvPicPr>
          <p:cNvPr id="8" name="Picture 7" descr="OSC-Stacked-TM-RGB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72687" y="241326"/>
            <a:ext cx="1051734" cy="75170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99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4.4 reaction yields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87220" y="932295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The relative amounts of reactants and products represented in a balanced chemical equation are often referred to as </a:t>
            </a:r>
            <a:r>
              <a:rPr lang="en-US" sz="2400" b="1" i="1" dirty="0" err="1" smtClean="0">
                <a:solidFill>
                  <a:srgbClr val="000090"/>
                </a:solidFill>
              </a:rPr>
              <a:t>stoichiometric</a:t>
            </a:r>
            <a:r>
              <a:rPr lang="en-US" sz="2400" b="1" i="1" dirty="0" smtClean="0">
                <a:solidFill>
                  <a:srgbClr val="000090"/>
                </a:solidFill>
              </a:rPr>
              <a:t> amounts.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All of the exercises in the preceding module involved </a:t>
            </a:r>
            <a:r>
              <a:rPr lang="en-US" sz="2400" dirty="0" err="1" smtClean="0"/>
              <a:t>stoichiometric</a:t>
            </a:r>
            <a:r>
              <a:rPr lang="en-US" sz="2400" dirty="0" smtClean="0"/>
              <a:t> amounts of reactants. 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In more realistic situations, reactants are not present in </a:t>
            </a:r>
            <a:r>
              <a:rPr lang="en-US" sz="2400" dirty="0" err="1" smtClean="0"/>
              <a:t>stoichiometric</a:t>
            </a:r>
            <a:r>
              <a:rPr lang="en-US" sz="2400" dirty="0" smtClean="0"/>
              <a:t> amounts.</a:t>
            </a:r>
            <a:endParaRPr lang="en-US" sz="2400" b="1" i="1" dirty="0" smtClean="0">
              <a:solidFill>
                <a:srgbClr val="000090"/>
              </a:solidFill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Limiting reactant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87220" y="947236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Consider making grilled cheese sandwiches. </a:t>
            </a:r>
          </a:p>
          <a:p>
            <a:pPr>
              <a:buClrTx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</a:pPr>
            <a:r>
              <a:rPr lang="en-US" sz="2400" dirty="0" smtClean="0"/>
              <a:t>1 slice of cheese + 2 slices of bread  ⟶  1 sandwich</a:t>
            </a: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Provided with 28 slices of bread and 11 slices of cheese, one may prepare 11 sandwiches per the provided recipe.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All of the provided cheese would be used and six slices of bread would be left over.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4.3</a:t>
            </a:r>
            <a:endParaRPr lang="en-US" dirty="0"/>
          </a:p>
        </p:txBody>
      </p:sp>
      <p:pic>
        <p:nvPicPr>
          <p:cNvPr id="2" name="Picture Placeholder 1" descr="CNX_Chem_04_01_rxn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5984" b="-5984"/>
          <a:stretch>
            <a:fillRect/>
          </a:stretch>
        </p:blipFill>
        <p:spPr>
          <a:xfrm>
            <a:off x="457199" y="1462050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71966" y="5183646"/>
            <a:ext cx="8062912" cy="1166382"/>
          </a:xfrm>
        </p:spPr>
        <p:txBody>
          <a:bodyPr>
            <a:normAutofit/>
          </a:bodyPr>
          <a:lstStyle/>
          <a:p>
            <a:r>
              <a:rPr lang="en-US" dirty="0"/>
              <a:t>Regardless of the absolute number of molecules involved, the ratios between numbers of molecules </a:t>
            </a:r>
            <a:r>
              <a:rPr lang="en-US" dirty="0" smtClean="0"/>
              <a:t>are the </a:t>
            </a:r>
            <a:r>
              <a:rPr lang="en-US" dirty="0"/>
              <a:t>same as that given in the chemical equation.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6995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Limiting reactant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87220" y="872531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number of sandwiches prepared has been </a:t>
            </a:r>
            <a:r>
              <a:rPr lang="en-US" sz="2400" b="1" i="1" dirty="0" smtClean="0"/>
              <a:t>limited </a:t>
            </a:r>
            <a:r>
              <a:rPr lang="en-US" sz="2400" dirty="0" smtClean="0"/>
              <a:t>by the number of cheese slices.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Cheese is the </a:t>
            </a:r>
            <a:r>
              <a:rPr lang="en-US" sz="2400" b="1" i="1" dirty="0" smtClean="0">
                <a:solidFill>
                  <a:srgbClr val="000090"/>
                </a:solidFill>
              </a:rPr>
              <a:t>limiting reactant. </a:t>
            </a:r>
          </a:p>
          <a:p>
            <a:pPr>
              <a:buClrTx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limiting reactant will always be entirely consumed, thus limiting the amount of product that may be generated.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bread slices have been provided in </a:t>
            </a:r>
            <a:r>
              <a:rPr lang="en-US" sz="2400" b="1" i="1" dirty="0" smtClean="0"/>
              <a:t>excess.</a:t>
            </a:r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Bread is the </a:t>
            </a:r>
            <a:r>
              <a:rPr lang="en-US" sz="2400" b="1" i="1" dirty="0" smtClean="0">
                <a:solidFill>
                  <a:srgbClr val="000090"/>
                </a:solidFill>
              </a:rPr>
              <a:t>excess reactant.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4.12</a:t>
            </a:r>
            <a:endParaRPr lang="en-US" dirty="0"/>
          </a:p>
        </p:txBody>
      </p:sp>
      <p:pic>
        <p:nvPicPr>
          <p:cNvPr id="2" name="Picture Placeholder 1" descr="CNX_Chem_04_04_sandwich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3705" r="-13705"/>
          <a:stretch>
            <a:fillRect/>
          </a:stretch>
        </p:blipFill>
        <p:spPr>
          <a:xfrm>
            <a:off x="22721" y="1406264"/>
            <a:ext cx="9227184" cy="400547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1551" y="5815147"/>
            <a:ext cx="8062912" cy="1166382"/>
          </a:xfrm>
        </p:spPr>
        <p:txBody>
          <a:bodyPr>
            <a:normAutofit/>
          </a:bodyPr>
          <a:lstStyle/>
          <a:p>
            <a:r>
              <a:rPr lang="en-US" dirty="0"/>
              <a:t>Sandwich making can illustrate the concepts of limiting and excess reactants.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650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Limiting reactant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87220" y="947236"/>
            <a:ext cx="8277411" cy="5923308"/>
          </a:xfrm>
        </p:spPr>
        <p:txBody>
          <a:bodyPr>
            <a:normAutofit lnSpcReduction="10000"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Now consider a chemical process. </a:t>
            </a:r>
          </a:p>
          <a:p>
            <a:pPr>
              <a:buClrTx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 algn="ctr">
              <a:buClrTx/>
            </a:pP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(g)  + 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(g) ⟶  2HCl(g)</a:t>
            </a: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Imagine combining 3 moles of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2 moles 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One approach for determining the limiting reactant involves comparing the amount of product expected for the complete reaction of each reactant.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reactant yielding the </a:t>
            </a:r>
            <a:r>
              <a:rPr lang="en-US" sz="2400" b="1" i="1" dirty="0" smtClean="0"/>
              <a:t>lesser</a:t>
            </a:r>
            <a:r>
              <a:rPr lang="en-US" sz="2400" dirty="0" smtClean="0"/>
              <a:t> amount of product is the limiting reactant.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Limiting reactant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73528" y="947236"/>
            <a:ext cx="8480749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will be consumed once 4 </a:t>
            </a:r>
            <a:r>
              <a:rPr lang="en-US" sz="2400" dirty="0" smtClean="0"/>
              <a:t>moles </a:t>
            </a:r>
            <a:r>
              <a:rPr lang="en-US" sz="2400" dirty="0" err="1" smtClean="0"/>
              <a:t>HCl</a:t>
            </a:r>
            <a:r>
              <a:rPr lang="en-US" sz="2400" dirty="0" smtClean="0"/>
              <a:t> is produced.</a:t>
            </a: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Unreacted</a:t>
            </a:r>
            <a:r>
              <a:rPr lang="en-US" sz="2400" dirty="0" smtClean="0"/>
              <a:t>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will remain once this reaction is complete.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is the </a:t>
            </a:r>
            <a:r>
              <a:rPr lang="en-US" sz="2400" b="1" i="1" dirty="0" smtClean="0">
                <a:solidFill>
                  <a:srgbClr val="000090"/>
                </a:solidFill>
              </a:rPr>
              <a:t>limiting reactant </a:t>
            </a:r>
            <a:r>
              <a:rPr lang="en-US" sz="2400" dirty="0" smtClean="0"/>
              <a:t>and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is the </a:t>
            </a:r>
            <a:r>
              <a:rPr lang="en-US" sz="2400" b="1" i="1" dirty="0" smtClean="0">
                <a:solidFill>
                  <a:srgbClr val="000090"/>
                </a:solidFill>
              </a:rPr>
              <a:t>excess reactant.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1688521" y="1451184"/>
          <a:ext cx="5754943" cy="1050321"/>
        </p:xfrm>
        <a:graphic>
          <a:graphicData uri="http://schemas.openxmlformats.org/presentationml/2006/ole">
            <p:oleObj spid="_x0000_s119810" name="Equation" r:id="rId4" imgW="2298700" imgH="419100" progId="Equation.3">
              <p:embed/>
            </p:oleObj>
          </a:graphicData>
        </a:graphic>
      </p:graphicFrame>
      <p:graphicFrame>
        <p:nvGraphicFramePr>
          <p:cNvPr id="119811" name="Object 3"/>
          <p:cNvGraphicFramePr>
            <a:graphicFrameLocks noChangeAspect="1"/>
          </p:cNvGraphicFramePr>
          <p:nvPr/>
        </p:nvGraphicFramePr>
        <p:xfrm>
          <a:off x="1731679" y="3063523"/>
          <a:ext cx="5818951" cy="1050321"/>
        </p:xfrm>
        <a:graphic>
          <a:graphicData uri="http://schemas.openxmlformats.org/presentationml/2006/ole">
            <p:oleObj spid="_x0000_s119811" name="Equation" r:id="rId5" imgW="2324100" imgH="419100" progId="Equation.3">
              <p:embed/>
            </p:oleObj>
          </a:graphicData>
        </a:graphic>
      </p:graphicFrame>
      <p:cxnSp>
        <p:nvCxnSpPr>
          <p:cNvPr id="7" name="Straight Connector 6"/>
          <p:cNvCxnSpPr/>
          <p:nvPr/>
        </p:nvCxnSpPr>
        <p:spPr>
          <a:xfrm rot="5400000">
            <a:off x="4106926" y="2098092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4166684" y="3712664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111063" y="1829150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140595" y="3443722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4.13</a:t>
            </a:r>
            <a:endParaRPr lang="en-US" dirty="0"/>
          </a:p>
        </p:txBody>
      </p:sp>
      <p:pic>
        <p:nvPicPr>
          <p:cNvPr id="2" name="Picture Placeholder 1" descr="CNX_Chem_04_04_limiting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2312" r="-2312"/>
          <a:stretch>
            <a:fillRect/>
          </a:stretch>
        </p:blipFill>
        <p:spPr>
          <a:xfrm>
            <a:off x="546845" y="1421206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337035"/>
            <a:ext cx="8062912" cy="1166382"/>
          </a:xfrm>
        </p:spPr>
        <p:txBody>
          <a:bodyPr>
            <a:noAutofit/>
          </a:bodyPr>
          <a:lstStyle/>
          <a:p>
            <a:r>
              <a:rPr lang="en-US" sz="1800" dirty="0"/>
              <a:t>When H</a:t>
            </a:r>
            <a:r>
              <a:rPr lang="en-US" sz="1800" baseline="-25000" dirty="0"/>
              <a:t>2</a:t>
            </a:r>
            <a:r>
              <a:rPr lang="en-US" sz="1800" dirty="0"/>
              <a:t> and Cl</a:t>
            </a:r>
            <a:r>
              <a:rPr lang="en-US" sz="1800" baseline="-25000" dirty="0"/>
              <a:t>2</a:t>
            </a:r>
            <a:r>
              <a:rPr lang="en-US" sz="1800" dirty="0"/>
              <a:t> are combined in nonstoichiometric amounts, one of these reactants will limit </a:t>
            </a:r>
            <a:r>
              <a:rPr lang="en-US" sz="1800" dirty="0" smtClean="0"/>
              <a:t>the amount </a:t>
            </a:r>
            <a:r>
              <a:rPr lang="en-US" sz="1800" dirty="0"/>
              <a:t>of </a:t>
            </a:r>
            <a:r>
              <a:rPr lang="en-US" sz="1800" dirty="0" err="1"/>
              <a:t>HCl</a:t>
            </a:r>
            <a:r>
              <a:rPr lang="en-US" sz="1800" dirty="0"/>
              <a:t> that can be produced. This illustration shows a reaction in which hydrogen is present in excess </a:t>
            </a:r>
            <a:r>
              <a:rPr lang="en-US" sz="1800" dirty="0" smtClean="0"/>
              <a:t>and chlorine </a:t>
            </a:r>
            <a:r>
              <a:rPr lang="en-US" sz="1800" dirty="0"/>
              <a:t>is the limiting reactant.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57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38846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900" b="1" dirty="0" smtClean="0">
                <a:solidFill>
                  <a:srgbClr val="000090"/>
                </a:solidFill>
                <a:latin typeface="Arial" pitchFamily="-110" charset="0"/>
              </a:rPr>
              <a:t>Theoretical and actual yields</a:t>
            </a:r>
            <a:endParaRPr lang="en-US" sz="29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87220" y="947236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The amount of product that </a:t>
            </a:r>
            <a:r>
              <a:rPr lang="en-US" sz="2400" i="1" dirty="0" smtClean="0"/>
              <a:t>may be</a:t>
            </a:r>
            <a:r>
              <a:rPr lang="en-US" sz="2400" dirty="0" smtClean="0"/>
              <a:t> produced by a reaction as calculated per the </a:t>
            </a:r>
            <a:r>
              <a:rPr lang="en-US" sz="2400" dirty="0" err="1" smtClean="0"/>
              <a:t>stoichiometry</a:t>
            </a:r>
            <a:r>
              <a:rPr lang="en-US" sz="2400" dirty="0" smtClean="0"/>
              <a:t> of an appropriate balanced chemical equation, is called the </a:t>
            </a:r>
            <a:r>
              <a:rPr lang="en-US" sz="2400" b="1" i="1" dirty="0" smtClean="0">
                <a:solidFill>
                  <a:srgbClr val="000090"/>
                </a:solidFill>
              </a:rPr>
              <a:t>theoretical yield </a:t>
            </a:r>
            <a:r>
              <a:rPr lang="en-US" sz="2400" dirty="0" smtClean="0"/>
              <a:t>of the reaction.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amount of product obtained is called the </a:t>
            </a:r>
            <a:r>
              <a:rPr lang="en-US" sz="2400" b="1" i="1" dirty="0" smtClean="0">
                <a:solidFill>
                  <a:srgbClr val="000090"/>
                </a:solidFill>
              </a:rPr>
              <a:t>actual yield</a:t>
            </a:r>
            <a:r>
              <a:rPr lang="en-US" sz="2400" dirty="0" smtClean="0"/>
              <a:t>, and it is often less than the theoretical yield for a number of reasons.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Competing side reactions.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Incomplete </a:t>
            </a:r>
            <a:r>
              <a:rPr lang="en-US" sz="2400" dirty="0" smtClean="0"/>
              <a:t>reaction.</a:t>
            </a:r>
            <a:endParaRPr lang="en-US" sz="2400" dirty="0" smtClean="0"/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Difficult recovery of product.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Percent yield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87220" y="947236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The extent to which a reaction’s theoretical yield is achieved is commonly expressed as its </a:t>
            </a:r>
            <a:r>
              <a:rPr lang="en-US" sz="2400" b="1" i="1" dirty="0" smtClean="0">
                <a:solidFill>
                  <a:srgbClr val="000090"/>
                </a:solidFill>
              </a:rPr>
              <a:t>percent yield:</a:t>
            </a:r>
          </a:p>
          <a:p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When </a:t>
            </a:r>
            <a:r>
              <a:rPr lang="en-US" sz="2400" dirty="0" smtClean="0"/>
              <a:t>calculating percent yield, </a:t>
            </a:r>
            <a:r>
              <a:rPr lang="en-US" sz="2400" dirty="0" smtClean="0"/>
              <a:t>b</a:t>
            </a:r>
            <a:r>
              <a:rPr lang="en-US" sz="2400" dirty="0" smtClean="0"/>
              <a:t>oth </a:t>
            </a:r>
            <a:r>
              <a:rPr lang="en-US" sz="2400" dirty="0" smtClean="0"/>
              <a:t>yields must be expressed using the same units, so </a:t>
            </a:r>
            <a:r>
              <a:rPr lang="en-US" sz="2400" dirty="0" smtClean="0"/>
              <a:t>that these units </a:t>
            </a:r>
            <a:r>
              <a:rPr lang="en-US" sz="2400" dirty="0" smtClean="0"/>
              <a:t>will </a:t>
            </a:r>
            <a:r>
              <a:rPr lang="en-US" sz="2400" dirty="0" smtClean="0"/>
              <a:t>cancel. </a:t>
            </a: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71429" y="2808942"/>
          <a:ext cx="6433384" cy="1060824"/>
        </p:xfrm>
        <a:graphic>
          <a:graphicData uri="http://schemas.openxmlformats.org/presentationml/2006/ole">
            <p:oleObj spid="_x0000_s122882" name="Equation" r:id="rId4" imgW="2387600" imgH="393700" progId="Equation.3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sz="2400" dirty="0" smtClean="0"/>
              <a:t>Upon reaction of 1.274 </a:t>
            </a:r>
            <a:r>
              <a:rPr lang="en-US" sz="2400" dirty="0" err="1" smtClean="0"/>
              <a:t>g</a:t>
            </a:r>
            <a:r>
              <a:rPr lang="en-US" sz="2400" dirty="0" smtClean="0"/>
              <a:t> of copper sulfate with excess zinc metal, 0.392 </a:t>
            </a:r>
            <a:r>
              <a:rPr lang="en-US" sz="2400" dirty="0" err="1" smtClean="0"/>
              <a:t>g</a:t>
            </a:r>
            <a:r>
              <a:rPr lang="en-US" sz="2400" dirty="0" smtClean="0"/>
              <a:t> copper metal was obtained according to the equation: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CuSO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(</a:t>
            </a:r>
            <a:r>
              <a:rPr lang="en-US" sz="2400" i="1" dirty="0"/>
              <a:t>aq</a:t>
            </a:r>
            <a:r>
              <a:rPr lang="en-US" sz="2400" dirty="0" smtClean="0"/>
              <a:t>)  +  </a:t>
            </a:r>
            <a:r>
              <a:rPr lang="en-US" sz="2400" dirty="0" err="1" smtClean="0"/>
              <a:t>Zn(</a:t>
            </a:r>
            <a:r>
              <a:rPr lang="en-US" sz="2400" i="1" dirty="0" err="1" smtClean="0"/>
              <a:t>s</a:t>
            </a:r>
            <a:r>
              <a:rPr lang="en-US" sz="2400" dirty="0" smtClean="0"/>
              <a:t>)  ⟶  </a:t>
            </a:r>
            <a:r>
              <a:rPr lang="en-US" sz="2400" dirty="0" err="1" smtClean="0"/>
              <a:t>Cu(</a:t>
            </a:r>
            <a:r>
              <a:rPr lang="en-US" sz="2400" i="1" dirty="0" err="1"/>
              <a:t>s</a:t>
            </a:r>
            <a:r>
              <a:rPr lang="en-US" sz="2400" dirty="0" smtClean="0"/>
              <a:t>)  +  ZnSO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(</a:t>
            </a:r>
            <a:r>
              <a:rPr lang="en-US" sz="2400" i="1" dirty="0" smtClean="0"/>
              <a:t>aq</a:t>
            </a:r>
            <a:r>
              <a:rPr lang="en-US" sz="2400" dirty="0" smtClean="0"/>
              <a:t>) </a:t>
            </a:r>
          </a:p>
          <a:p>
            <a:pPr algn="ctr"/>
            <a:endParaRPr lang="en-US" sz="2400" dirty="0" smtClean="0"/>
          </a:p>
          <a:p>
            <a:r>
              <a:rPr lang="en-US" sz="2400" dirty="0" smtClean="0"/>
              <a:t>What is the percent yield?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sz="2400" dirty="0" smtClean="0"/>
              <a:t>First determine the theoretical yield.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124930" name="Object 2"/>
          <p:cNvGraphicFramePr>
            <a:graphicFrameLocks noChangeAspect="1"/>
          </p:cNvGraphicFramePr>
          <p:nvPr/>
        </p:nvGraphicFramePr>
        <p:xfrm>
          <a:off x="784225" y="2269848"/>
          <a:ext cx="7256463" cy="2022475"/>
        </p:xfrm>
        <a:graphic>
          <a:graphicData uri="http://schemas.openxmlformats.org/presentationml/2006/ole">
            <p:oleObj spid="_x0000_s124930" name="Equation" r:id="rId4" imgW="3048000" imgH="850900" progId="Equation.3">
              <p:embed/>
            </p:oleObj>
          </a:graphicData>
        </a:graphic>
      </p:graphicFrame>
      <p:cxnSp>
        <p:nvCxnSpPr>
          <p:cNvPr id="8" name="Straight Connector 7"/>
          <p:cNvCxnSpPr/>
          <p:nvPr/>
        </p:nvCxnSpPr>
        <p:spPr>
          <a:xfrm rot="5400000">
            <a:off x="4271279" y="2906127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409762" y="2906127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598706" y="3844087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912692" y="2359495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753410" y="2344554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583940" y="2585735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sz="2400" dirty="0" smtClean="0"/>
              <a:t>Next calculate the percent yield.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966976" y="2277269"/>
          <a:ext cx="6432550" cy="1062037"/>
        </p:xfrm>
        <a:graphic>
          <a:graphicData uri="http://schemas.openxmlformats.org/presentationml/2006/ole">
            <p:oleObj spid="_x0000_s125955" name="Equation" r:id="rId4" imgW="2387600" imgH="393700" progId="Equation.3">
              <p:embed/>
            </p:oleObj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863320" y="3825499"/>
          <a:ext cx="7185025" cy="1676400"/>
        </p:xfrm>
        <a:graphic>
          <a:graphicData uri="http://schemas.openxmlformats.org/presentationml/2006/ole">
            <p:oleObj spid="_x0000_s125956" name="Equation" r:id="rId5" imgW="2667000" imgH="622300" progId="Equation.3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8064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Balancing equations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7826" y="1215416"/>
            <a:ext cx="8418695" cy="5400754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chemical equation described previously is </a:t>
            </a:r>
            <a:r>
              <a:rPr lang="en-US" sz="2400" b="1" i="1" dirty="0" smtClean="0">
                <a:solidFill>
                  <a:srgbClr val="000090"/>
                </a:solidFill>
              </a:rPr>
              <a:t>balanced</a:t>
            </a:r>
            <a:r>
              <a:rPr lang="en-US" sz="2400" dirty="0" smtClean="0"/>
              <a:t>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Equal numbers of atoms for each element are represented on the reactant and product sides.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number of atoms for a given element is calculated by multiplying the coefficient of any formula containing that element by the element’s subscript in the formula.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4.14</a:t>
            </a:r>
            <a:endParaRPr lang="en-US" dirty="0"/>
          </a:p>
        </p:txBody>
      </p:sp>
      <p:pic>
        <p:nvPicPr>
          <p:cNvPr id="2" name="Picture Placeholder 1" descr="CNX_Chem_04_04_GreenChem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51936" r="-51936"/>
          <a:stretch>
            <a:fillRect/>
          </a:stretch>
        </p:blipFill>
        <p:spPr>
          <a:xfrm>
            <a:off x="209177" y="1122386"/>
            <a:ext cx="8917415" cy="387100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83038"/>
            <a:ext cx="8062912" cy="1166382"/>
          </a:xfrm>
        </p:spPr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800" dirty="0"/>
              <a:t>Ibuprofen is a popular nonprescription pain medication commonly sold as 200 mg tablets.</a:t>
            </a:r>
          </a:p>
          <a:p>
            <a:pPr marL="342900" indent="-342900">
              <a:buFontTx/>
              <a:buAutoNum type="alphaLcParenBoth"/>
            </a:pPr>
            <a:r>
              <a:rPr lang="en-US" sz="1800" dirty="0"/>
              <a:t>The BHC process for synthesizing ibuprofen requires only three steps and exhibits an impressive atom economy. (credit a: modification of work by Derrick Coetzee)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7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850853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4.5 quantitative chemical analysis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87220" y="1094743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  <a:cs typeface="MS PGothic" pitchFamily="34" charset="-128"/>
              </a:rPr>
              <a:t>Quantitative Analysis – </a:t>
            </a:r>
            <a:r>
              <a:rPr lang="en-US" sz="2400" dirty="0" smtClean="0">
                <a:solidFill>
                  <a:srgbClr val="000000"/>
                </a:solidFill>
                <a:cs typeface="MS PGothic" pitchFamily="34" charset="-128"/>
              </a:rPr>
              <a:t>The determination of the amount or concentration of a substance in a sample.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cs typeface="MS PGothic" pitchFamily="34" charset="-128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00"/>
                </a:solidFill>
                <a:cs typeface="MS PGothic" pitchFamily="34" charset="-128"/>
              </a:rPr>
              <a:t>We will discuss two main types of quantitative analysis:</a:t>
            </a:r>
            <a:endParaRPr lang="en-US" sz="2400" dirty="0">
              <a:solidFill>
                <a:srgbClr val="000000"/>
              </a:solidFill>
              <a:cs typeface="MS PGothic" pitchFamily="34" charset="-128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1411" y="3898262"/>
            <a:ext cx="5558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cs typeface="MS PGothic" pitchFamily="34" charset="-128"/>
              </a:rPr>
              <a:t>1) </a:t>
            </a:r>
            <a:r>
              <a:rPr lang="en-US" sz="2400" dirty="0" smtClean="0">
                <a:solidFill>
                  <a:srgbClr val="000000"/>
                </a:solidFill>
                <a:cs typeface="MS PGothic" pitchFamily="34" charset="-128"/>
              </a:rPr>
              <a:t>Titration</a:t>
            </a:r>
          </a:p>
          <a:p>
            <a:endParaRPr lang="en-US" sz="2400" dirty="0" smtClean="0">
              <a:solidFill>
                <a:srgbClr val="000000"/>
              </a:solidFill>
              <a:cs typeface="MS PGothic" pitchFamily="34" charset="-128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cs typeface="MS PGothic" pitchFamily="34" charset="-128"/>
              </a:rPr>
              <a:t>2) </a:t>
            </a:r>
            <a:r>
              <a:rPr lang="en-US" sz="2400" dirty="0" smtClean="0">
                <a:solidFill>
                  <a:srgbClr val="000000"/>
                </a:solidFill>
                <a:cs typeface="MS PGothic" pitchFamily="34" charset="-128"/>
              </a:rPr>
              <a:t>Gravimetric Analysis</a:t>
            </a:r>
          </a:p>
          <a:p>
            <a:endParaRPr lang="en-US" sz="2400" dirty="0" smtClean="0">
              <a:solidFill>
                <a:srgbClr val="000000"/>
              </a:solidFill>
              <a:cs typeface="MS PGothic" pitchFamily="34" charset="-128"/>
            </a:endParaRPr>
          </a:p>
          <a:p>
            <a:r>
              <a:rPr lang="en-US" sz="2400" dirty="0" smtClean="0">
                <a:solidFill>
                  <a:srgbClr val="000000"/>
                </a:solidFill>
                <a:cs typeface="MS PGothic" pitchFamily="34" charset="-128"/>
              </a:rPr>
              <a:t>  </a:t>
            </a:r>
            <a:endParaRPr lang="en-US" sz="2400" dirty="0">
              <a:solidFill>
                <a:srgbClr val="000000"/>
              </a:solidFill>
              <a:cs typeface="MS PGothic" pitchFamily="3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titration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72279" y="887472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>
                <a:cs typeface="MS PGothic" pitchFamily="34" charset="-128"/>
              </a:rPr>
              <a:t> Titrations involve two solutions:</a:t>
            </a:r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Measuring </a:t>
            </a:r>
            <a:r>
              <a:rPr lang="en-US" sz="2400" dirty="0" smtClean="0"/>
              <a:t>the volume of </a:t>
            </a:r>
            <a:r>
              <a:rPr lang="en-US" sz="2400" dirty="0" err="1" smtClean="0"/>
              <a:t>titrant</a:t>
            </a:r>
            <a:r>
              <a:rPr lang="en-US" sz="2400" dirty="0" smtClean="0"/>
              <a:t> solution required for complete reaction with the </a:t>
            </a:r>
            <a:r>
              <a:rPr lang="en-US" sz="2400" dirty="0" err="1" smtClean="0"/>
              <a:t>analyte</a:t>
            </a:r>
            <a:r>
              <a:rPr lang="en-US" sz="2400" dirty="0" smtClean="0"/>
              <a:t> (the </a:t>
            </a:r>
            <a:r>
              <a:rPr lang="en-US" sz="2400" b="1" i="1" dirty="0" smtClean="0">
                <a:solidFill>
                  <a:srgbClr val="000090"/>
                </a:solidFill>
              </a:rPr>
              <a:t>equivalence point </a:t>
            </a:r>
            <a:r>
              <a:rPr lang="en-US" sz="2400" dirty="0" smtClean="0"/>
              <a:t>of the titration) allows calculation of the </a:t>
            </a:r>
            <a:r>
              <a:rPr lang="en-US" sz="2400" dirty="0" err="1" smtClean="0"/>
              <a:t>analyte</a:t>
            </a:r>
            <a:r>
              <a:rPr lang="en-US" sz="2400" dirty="0" smtClean="0"/>
              <a:t> concentration.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004" y="1974841"/>
            <a:ext cx="8241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1"/>
            <a:r>
              <a:rPr lang="en-US" sz="2400" b="1" i="1" dirty="0" smtClean="0">
                <a:solidFill>
                  <a:srgbClr val="000090"/>
                </a:solidFill>
                <a:cs typeface="MS PGothic" pitchFamily="34" charset="-128"/>
              </a:rPr>
              <a:t>1) </a:t>
            </a:r>
            <a:r>
              <a:rPr lang="en-US" sz="2400" b="1" i="1" dirty="0" err="1" smtClean="0">
                <a:solidFill>
                  <a:srgbClr val="000090"/>
                </a:solidFill>
                <a:cs typeface="MS PGothic" pitchFamily="34" charset="-128"/>
              </a:rPr>
              <a:t>Titrant</a:t>
            </a:r>
            <a:r>
              <a:rPr lang="en-US" sz="2400" b="1" i="1" dirty="0" smtClean="0">
                <a:solidFill>
                  <a:srgbClr val="000090"/>
                </a:solidFill>
                <a:cs typeface="MS PGothic" pitchFamily="34" charset="-128"/>
              </a:rPr>
              <a:t> – </a:t>
            </a:r>
            <a:r>
              <a:rPr lang="en-US" sz="2400" dirty="0" smtClean="0">
                <a:cs typeface="MS PGothic" pitchFamily="34" charset="-128"/>
              </a:rPr>
              <a:t>Solution containing a known concentration of one reactant.</a:t>
            </a:r>
            <a:r>
              <a:rPr lang="en-US" sz="2400" dirty="0" smtClean="0">
                <a:cs typeface="MS PGothic" pitchFamily="34" charset="-128"/>
              </a:rPr>
              <a:t> </a:t>
            </a:r>
          </a:p>
          <a:p>
            <a:pPr marL="273050" lvl="1"/>
            <a:endParaRPr lang="en-US" sz="2400" b="1" dirty="0" smtClean="0">
              <a:cs typeface="MS PGothic" pitchFamily="34" charset="-128"/>
            </a:endParaRPr>
          </a:p>
          <a:p>
            <a:pPr marL="273050" lvl="1"/>
            <a:r>
              <a:rPr lang="en-US" sz="2400" b="1" i="1" dirty="0" smtClean="0">
                <a:solidFill>
                  <a:srgbClr val="000090"/>
                </a:solidFill>
                <a:cs typeface="MS PGothic" pitchFamily="34" charset="-128"/>
              </a:rPr>
              <a:t>2) </a:t>
            </a:r>
            <a:r>
              <a:rPr lang="en-US" sz="2400" b="1" i="1" dirty="0" err="1" smtClean="0">
                <a:solidFill>
                  <a:srgbClr val="000090"/>
                </a:solidFill>
                <a:cs typeface="MS PGothic" pitchFamily="34" charset="-128"/>
              </a:rPr>
              <a:t>Analyte</a:t>
            </a:r>
            <a:r>
              <a:rPr lang="en-US" sz="2400" b="1" i="1" dirty="0" smtClean="0">
                <a:solidFill>
                  <a:srgbClr val="000090"/>
                </a:solidFill>
                <a:cs typeface="MS PGothic" pitchFamily="34" charset="-128"/>
              </a:rPr>
              <a:t> – </a:t>
            </a:r>
            <a:r>
              <a:rPr lang="en-US" sz="2400" dirty="0" smtClean="0">
                <a:cs typeface="MS PGothic" pitchFamily="34" charset="-128"/>
              </a:rPr>
              <a:t>Solution containing a reactant of unknown amount or concentration. </a:t>
            </a:r>
            <a:endParaRPr lang="en-US" sz="2400" dirty="0">
              <a:cs typeface="MS PGothic" pitchFamily="3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titration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72279" y="887472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000090"/>
                </a:solidFill>
              </a:rPr>
              <a:t>Indicators</a:t>
            </a:r>
            <a:r>
              <a:rPr lang="en-US" sz="2400" dirty="0" smtClean="0"/>
              <a:t> are added to the</a:t>
            </a:r>
            <a:r>
              <a:rPr lang="en-US" sz="2400" dirty="0" smtClean="0"/>
              <a:t> </a:t>
            </a:r>
            <a:r>
              <a:rPr lang="en-US" sz="2400" dirty="0" err="1" smtClean="0"/>
              <a:t>analyte</a:t>
            </a:r>
            <a:r>
              <a:rPr lang="en-US" sz="2400" dirty="0" smtClean="0"/>
              <a:t> solution </a:t>
            </a:r>
            <a:r>
              <a:rPr lang="en-US" sz="2400" dirty="0" smtClean="0"/>
              <a:t>to impart a change in color at or very near the equivalence point of the titration.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volume of </a:t>
            </a:r>
            <a:r>
              <a:rPr lang="en-US" sz="2400" dirty="0" err="1" smtClean="0"/>
              <a:t>titrant</a:t>
            </a:r>
            <a:r>
              <a:rPr lang="en-US" sz="2400" dirty="0" smtClean="0"/>
              <a:t> actually measured is called the </a:t>
            </a:r>
            <a:r>
              <a:rPr lang="en-US" sz="2400" b="1" i="1" dirty="0" smtClean="0">
                <a:solidFill>
                  <a:srgbClr val="000090"/>
                </a:solidFill>
              </a:rPr>
              <a:t>end point.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difference between the equivalence and end points should be negligible.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4.15</a:t>
            </a:r>
            <a:endParaRPr lang="en-US" dirty="0"/>
          </a:p>
        </p:txBody>
      </p:sp>
      <p:pic>
        <p:nvPicPr>
          <p:cNvPr id="2" name="Picture Placeholder 1" descr="CNX_Chem_04_05_titratio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38602" r="-38602"/>
          <a:stretch>
            <a:fillRect/>
          </a:stretch>
        </p:blipFill>
        <p:spPr>
          <a:xfrm>
            <a:off x="-80533" y="1226972"/>
            <a:ext cx="9158345" cy="3975593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202566"/>
            <a:ext cx="8062912" cy="1166382"/>
          </a:xfrm>
        </p:spPr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800" dirty="0"/>
              <a:t>A student fills a </a:t>
            </a:r>
            <a:r>
              <a:rPr lang="en-US" sz="1800" dirty="0" err="1"/>
              <a:t>buret</a:t>
            </a:r>
            <a:r>
              <a:rPr lang="en-US" sz="1800" dirty="0"/>
              <a:t> in preparation for a titration analysis.</a:t>
            </a:r>
          </a:p>
          <a:p>
            <a:pPr marL="342900" indent="-342900">
              <a:buFontTx/>
              <a:buAutoNum type="alphaLcParenBoth"/>
            </a:pPr>
            <a:r>
              <a:rPr lang="en-US" sz="1800" dirty="0"/>
              <a:t>A typical </a:t>
            </a:r>
            <a:r>
              <a:rPr lang="en-US" sz="1800" dirty="0" err="1"/>
              <a:t>buret</a:t>
            </a:r>
            <a:r>
              <a:rPr lang="en-US" sz="1800" dirty="0"/>
              <a:t> permits volume measurements to the nearest 0.01 </a:t>
            </a:r>
            <a:r>
              <a:rPr lang="en-US" sz="1800" dirty="0" err="1"/>
              <a:t>mL.</a:t>
            </a:r>
            <a:r>
              <a:rPr lang="en-US" sz="1800" dirty="0"/>
              <a:t> (credit a: modification of work by Mark </a:t>
            </a:r>
            <a:r>
              <a:rPr lang="en-US" sz="1800" dirty="0" err="1"/>
              <a:t>Blaser</a:t>
            </a:r>
            <a:r>
              <a:rPr lang="en-US" sz="1800" dirty="0"/>
              <a:t> and Matt Evans; credit b: modification of work by Mark </a:t>
            </a:r>
            <a:r>
              <a:rPr lang="en-US" sz="1800" dirty="0" err="1"/>
              <a:t>Blaser</a:t>
            </a:r>
            <a:r>
              <a:rPr lang="en-US" sz="1800" dirty="0"/>
              <a:t> and Matt Evans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47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4.14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end point in a titration of a 50.00-mL sample of aqueous </a:t>
            </a:r>
            <a:r>
              <a:rPr lang="en-US" sz="2400" dirty="0" err="1" smtClean="0"/>
              <a:t>HCl</a:t>
            </a:r>
            <a:r>
              <a:rPr lang="en-US" sz="2400" dirty="0" smtClean="0"/>
              <a:t> was reached by addition of 35.23 </a:t>
            </a:r>
            <a:r>
              <a:rPr lang="en-US" sz="2400" dirty="0" err="1" smtClean="0"/>
              <a:t>mL</a:t>
            </a:r>
            <a:r>
              <a:rPr lang="en-US" sz="2400" dirty="0" smtClean="0"/>
              <a:t> of 0.250 M </a:t>
            </a:r>
            <a:r>
              <a:rPr lang="en-US" sz="2400" dirty="0" err="1" smtClean="0"/>
              <a:t>NaOH</a:t>
            </a:r>
            <a:r>
              <a:rPr lang="en-US" sz="2400" dirty="0" smtClean="0"/>
              <a:t> </a:t>
            </a:r>
            <a:r>
              <a:rPr lang="en-US" sz="2400" dirty="0" err="1" smtClean="0"/>
              <a:t>titrant</a:t>
            </a:r>
            <a:r>
              <a:rPr lang="en-US" sz="2400" dirty="0" smtClean="0"/>
              <a:t>. The titration reaction is:</a:t>
            </a:r>
          </a:p>
          <a:p>
            <a:endParaRPr lang="en-US" sz="2400" dirty="0" smtClean="0"/>
          </a:p>
          <a:p>
            <a:pPr algn="ctr"/>
            <a:r>
              <a:rPr lang="en-US" sz="2400" dirty="0" err="1" smtClean="0"/>
              <a:t>HCl(</a:t>
            </a:r>
            <a:r>
              <a:rPr lang="en-US" sz="2400" i="1" dirty="0" err="1"/>
              <a:t>aq</a:t>
            </a:r>
            <a:r>
              <a:rPr lang="en-US" sz="2400" dirty="0" smtClean="0"/>
              <a:t>)  +  </a:t>
            </a:r>
            <a:r>
              <a:rPr lang="en-US" sz="2400" dirty="0" err="1" smtClean="0"/>
              <a:t>NaOH(</a:t>
            </a:r>
            <a:r>
              <a:rPr lang="en-US" sz="2400" i="1" dirty="0" err="1" smtClean="0"/>
              <a:t>aq</a:t>
            </a:r>
            <a:r>
              <a:rPr lang="en-US" sz="2400" dirty="0" smtClean="0"/>
              <a:t>)  ⟶  </a:t>
            </a:r>
            <a:r>
              <a:rPr lang="en-US" sz="2400" dirty="0" err="1" smtClean="0"/>
              <a:t>NaCl(</a:t>
            </a:r>
            <a:r>
              <a:rPr lang="en-US" sz="2400" i="1" dirty="0" err="1" smtClean="0"/>
              <a:t>aq</a:t>
            </a:r>
            <a:r>
              <a:rPr lang="en-US" sz="2400" dirty="0" smtClean="0"/>
              <a:t>)  + 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O(</a:t>
            </a:r>
            <a:r>
              <a:rPr lang="en-US" sz="2400" i="1" dirty="0" smtClean="0"/>
              <a:t>l</a:t>
            </a:r>
            <a:r>
              <a:rPr lang="en-US" sz="2400" dirty="0" smtClean="0"/>
              <a:t>) </a:t>
            </a:r>
          </a:p>
          <a:p>
            <a:pPr algn="ctr"/>
            <a:endParaRPr lang="en-US" sz="2400" dirty="0" smtClean="0"/>
          </a:p>
          <a:p>
            <a:r>
              <a:rPr lang="en-US" sz="2400" dirty="0" smtClean="0"/>
              <a:t>What is the </a:t>
            </a:r>
            <a:r>
              <a:rPr lang="en-US" sz="2400" dirty="0" err="1" smtClean="0"/>
              <a:t>molarity</a:t>
            </a:r>
            <a:r>
              <a:rPr lang="en-US" sz="2400" dirty="0" smtClean="0"/>
              <a:t> of the </a:t>
            </a:r>
            <a:r>
              <a:rPr lang="en-US" sz="2400" dirty="0" err="1" smtClean="0"/>
              <a:t>HCl</a:t>
            </a:r>
            <a:r>
              <a:rPr lang="en-US" sz="2400" dirty="0" smtClean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4.14</a:t>
            </a:r>
          </a:p>
        </p:txBody>
      </p:sp>
      <p:pic>
        <p:nvPicPr>
          <p:cNvPr id="2" name="Picture Placeholder 1" descr="CNX_Chem_04_05_map7_img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41" r="-1141"/>
          <a:stretch>
            <a:fillRect/>
          </a:stretch>
        </p:blipFill>
        <p:spPr>
          <a:xfrm>
            <a:off x="617950" y="1244778"/>
            <a:ext cx="8058283" cy="3498061"/>
          </a:xfrm>
        </p:spPr>
      </p:pic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74171" y="5099064"/>
          <a:ext cx="8682038" cy="1433513"/>
        </p:xfrm>
        <a:graphic>
          <a:graphicData uri="http://schemas.openxmlformats.org/presentationml/2006/ole">
            <p:oleObj spid="_x0000_s144386" name="Equation" r:id="rId5" imgW="3924300" imgH="647700" progId="Equation.3">
              <p:embed/>
            </p:oleObj>
          </a:graphicData>
        </a:graphic>
      </p:graphicFrame>
      <p:cxnSp>
        <p:nvCxnSpPr>
          <p:cNvPr id="9" name="Straight Connector 8"/>
          <p:cNvCxnSpPr/>
          <p:nvPr/>
        </p:nvCxnSpPr>
        <p:spPr>
          <a:xfrm rot="5400000">
            <a:off x="3615762" y="5601730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331880" y="5173770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5378823" y="5173770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453530" y="5651889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513520" y="5577177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107833" y="5308235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14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4.14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377372"/>
            <a:ext cx="8062912" cy="1166382"/>
          </a:xfrm>
        </p:spPr>
        <p:txBody>
          <a:bodyPr>
            <a:no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436092" y="1553881"/>
          <a:ext cx="6398110" cy="3496235"/>
        </p:xfrm>
        <a:graphic>
          <a:graphicData uri="http://schemas.openxmlformats.org/presentationml/2006/ole">
            <p:oleObj spid="_x0000_s145410" name="Equation" r:id="rId4" imgW="2324100" imgH="1270000" progId="Equation.3">
              <p:embed/>
            </p:oleObj>
          </a:graphicData>
        </a:graphic>
      </p:graphicFrame>
      <p:cxnSp>
        <p:nvCxnSpPr>
          <p:cNvPr id="9" name="Straight Connector 8"/>
          <p:cNvCxnSpPr/>
          <p:nvPr/>
        </p:nvCxnSpPr>
        <p:spPr>
          <a:xfrm rot="5400000">
            <a:off x="5325290" y="4656890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407812" y="4343644"/>
            <a:ext cx="537883" cy="358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97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28492" y="539168"/>
            <a:ext cx="6553200" cy="508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Gravimetric analysis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72279" y="887472"/>
            <a:ext cx="8277411" cy="5923308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b="1" dirty="0" smtClean="0">
              <a:latin typeface="Arial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>
                <a:latin typeface="Arial"/>
                <a:cs typeface="MS PGothic" pitchFamily="34" charset="-128"/>
              </a:rPr>
              <a:t> 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ea typeface="Times New Roman" pitchFamily="-110" charset="0"/>
                <a:cs typeface="Times New Roman" pitchFamily="-110" charset="0"/>
              </a:rPr>
              <a:t>Gravimetric Analysis – </a:t>
            </a:r>
            <a:r>
              <a:rPr lang="en-US" sz="2400" dirty="0" smtClean="0">
                <a:latin typeface="Arial"/>
                <a:ea typeface="Times New Roman" pitchFamily="-110" charset="0"/>
                <a:cs typeface="Times New Roman" pitchFamily="-110" charset="0"/>
              </a:rPr>
              <a:t>A type of analysis in which a sample is subjected to some treatment that causes a change in the physical state of the </a:t>
            </a:r>
            <a:r>
              <a:rPr lang="en-US" sz="2400" dirty="0" err="1" smtClean="0">
                <a:latin typeface="Arial"/>
                <a:ea typeface="Times New Roman" pitchFamily="-110" charset="0"/>
                <a:cs typeface="Times New Roman" pitchFamily="-110" charset="0"/>
              </a:rPr>
              <a:t>analyte</a:t>
            </a:r>
            <a:r>
              <a:rPr lang="en-US" sz="2400" dirty="0" smtClean="0">
                <a:latin typeface="Arial"/>
                <a:ea typeface="Times New Roman" pitchFamily="-110" charset="0"/>
                <a:cs typeface="Times New Roman" pitchFamily="-110" charset="0"/>
              </a:rPr>
              <a:t> that permits its separation from the other components of the sample.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/>
              <a:ea typeface="Times New Roman" pitchFamily="-110" charset="0"/>
              <a:cs typeface="Times New Roman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/>
                <a:ea typeface="Times New Roman" pitchFamily="-110" charset="0"/>
                <a:cs typeface="Times New Roman" pitchFamily="-110" charset="0"/>
              </a:rPr>
              <a:t> </a:t>
            </a:r>
            <a:r>
              <a:rPr lang="en-US" sz="2400" dirty="0" smtClean="0"/>
              <a:t>Mass measurements of the sample, the isolated </a:t>
            </a:r>
            <a:r>
              <a:rPr lang="en-US" sz="2400" dirty="0" err="1" smtClean="0"/>
              <a:t>analyte</a:t>
            </a:r>
            <a:r>
              <a:rPr lang="en-US" sz="2400" dirty="0" smtClean="0"/>
              <a:t>, or some other component of the system, used along with the known </a:t>
            </a:r>
            <a:r>
              <a:rPr lang="en-US" sz="2400" dirty="0" err="1" smtClean="0"/>
              <a:t>stoichiometry</a:t>
            </a:r>
            <a:r>
              <a:rPr lang="en-US" sz="2400" dirty="0" smtClean="0"/>
              <a:t> of the compounds involved, permit calculation of the </a:t>
            </a:r>
            <a:r>
              <a:rPr lang="en-US" sz="2400" dirty="0" err="1" smtClean="0"/>
              <a:t>analyte</a:t>
            </a:r>
            <a:r>
              <a:rPr lang="en-US" sz="2400" dirty="0" smtClean="0"/>
              <a:t> concentration.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/>
              </a:rPr>
              <a:t> Commonly,</a:t>
            </a:r>
            <a:r>
              <a:rPr lang="en-US" sz="2400" dirty="0" smtClean="0">
                <a:latin typeface="Arial"/>
              </a:rPr>
              <a:t> the </a:t>
            </a:r>
            <a:r>
              <a:rPr lang="en-US" sz="2400" dirty="0" err="1" smtClean="0">
                <a:latin typeface="Arial"/>
              </a:rPr>
              <a:t>analyte</a:t>
            </a:r>
            <a:r>
              <a:rPr lang="en-US" sz="2400" dirty="0" smtClean="0">
                <a:latin typeface="Arial"/>
              </a:rPr>
              <a:t> is separated by subjecting it </a:t>
            </a:r>
            <a:r>
              <a:rPr lang="en-US" sz="2400" dirty="0" smtClean="0">
                <a:latin typeface="Arial"/>
              </a:rPr>
              <a:t>to a precipitation </a:t>
            </a:r>
            <a:r>
              <a:rPr lang="en-US" sz="2400" dirty="0" smtClean="0">
                <a:latin typeface="Arial"/>
              </a:rPr>
              <a:t>reaction.</a:t>
            </a:r>
            <a:endParaRPr lang="en-US" sz="2400" dirty="0" smtClean="0">
              <a:latin typeface="Arial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0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Figure 4.16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CNX_Chem_04_05_filter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2114" r="-12114"/>
          <a:stretch>
            <a:fillRect/>
          </a:stretch>
        </p:blipFill>
        <p:spPr>
          <a:xfrm>
            <a:off x="4489450" y="1108075"/>
            <a:ext cx="4030663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27318" y="1197263"/>
            <a:ext cx="3913188" cy="525697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precipitate </a:t>
            </a:r>
            <a:r>
              <a:rPr lang="en-US" dirty="0">
                <a:solidFill>
                  <a:srgbClr val="000000"/>
                </a:solidFill>
              </a:rPr>
              <a:t>may be removed from a reaction mixture by filtration.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4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9349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3790</TotalTime>
  <Words>6544</Words>
  <Application>Microsoft Macintosh PowerPoint</Application>
  <PresentationFormat>On-screen Show (4:3)</PresentationFormat>
  <Paragraphs>957</Paragraphs>
  <Slides>109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12" baseType="lpstr">
      <vt:lpstr>Essential</vt:lpstr>
      <vt:lpstr>Equation</vt:lpstr>
      <vt:lpstr>Microsoft Equation</vt:lpstr>
      <vt:lpstr>Slide 1</vt:lpstr>
      <vt:lpstr>Ch. 4 Outline</vt:lpstr>
      <vt:lpstr>4.1 WRITING AND BALANCING CHEMICAL EQUATIONS</vt:lpstr>
      <vt:lpstr>Figure 4.2</vt:lpstr>
      <vt:lpstr>WRITING CHEMICAL EQUATIONS</vt:lpstr>
      <vt:lpstr>WRITING CHEMICAL EQUATIONS</vt:lpstr>
      <vt:lpstr>coefficients</vt:lpstr>
      <vt:lpstr>Figure 4.3</vt:lpstr>
      <vt:lpstr>Balancing equations</vt:lpstr>
      <vt:lpstr>Balancing equations</vt:lpstr>
      <vt:lpstr>Balancing equations</vt:lpstr>
      <vt:lpstr>Balancing equations</vt:lpstr>
      <vt:lpstr>Balancing equations</vt:lpstr>
      <vt:lpstr>Balancing equations</vt:lpstr>
      <vt:lpstr>Balancing equations</vt:lpstr>
      <vt:lpstr>Balancing equations</vt:lpstr>
      <vt:lpstr>Additional information in chemical equations</vt:lpstr>
      <vt:lpstr>Additional information in chemical equations</vt:lpstr>
      <vt:lpstr>Equations for ionic reactions</vt:lpstr>
      <vt:lpstr>Equations for ionic reactions</vt:lpstr>
      <vt:lpstr>Complete ionic equation</vt:lpstr>
      <vt:lpstr>Net ionic equation</vt:lpstr>
      <vt:lpstr>4.2 classifying CHEMICAL reactions</vt:lpstr>
      <vt:lpstr>Solubility and Precipitation reactions</vt:lpstr>
      <vt:lpstr>Solubility of common ionic compounds in water </vt:lpstr>
      <vt:lpstr>Precipitation reaction example</vt:lpstr>
      <vt:lpstr>Figure 4.4</vt:lpstr>
      <vt:lpstr>Precipitation reaction example</vt:lpstr>
      <vt:lpstr>Acid-base reactions</vt:lpstr>
      <vt:lpstr>Figure 4.5</vt:lpstr>
      <vt:lpstr>Strong acids</vt:lpstr>
      <vt:lpstr>Common Strong acids</vt:lpstr>
      <vt:lpstr>Weak acids</vt:lpstr>
      <vt:lpstr>Weak acids</vt:lpstr>
      <vt:lpstr>Figure 4.6</vt:lpstr>
      <vt:lpstr>Bases</vt:lpstr>
      <vt:lpstr>Strong Bases</vt:lpstr>
      <vt:lpstr>Weak bases</vt:lpstr>
      <vt:lpstr>Figure 4.7</vt:lpstr>
      <vt:lpstr>Neutralization reactions</vt:lpstr>
      <vt:lpstr>Oxidation-reduction (Redox) reactions</vt:lpstr>
      <vt:lpstr>Oxidation-reduction (redox) reactions</vt:lpstr>
      <vt:lpstr>Reducing and oxidizing agents</vt:lpstr>
      <vt:lpstr>Oxidation-reduction (redox) reactions</vt:lpstr>
      <vt:lpstr>Rules for assigning Oxidation numbers</vt:lpstr>
      <vt:lpstr>Rules for assigning Oxidation numbers</vt:lpstr>
      <vt:lpstr>Rules for assigning Oxidation numbers</vt:lpstr>
      <vt:lpstr>Example 4.5</vt:lpstr>
      <vt:lpstr>Example 4.5</vt:lpstr>
      <vt:lpstr>Example 4.5</vt:lpstr>
      <vt:lpstr>Oxidation-reduction (redox) reactions</vt:lpstr>
      <vt:lpstr>Types of redox reactions</vt:lpstr>
      <vt:lpstr>Types of redox reactions</vt:lpstr>
      <vt:lpstr>Figure 4.8</vt:lpstr>
      <vt:lpstr>Balancing redox reactions via the half reaction method</vt:lpstr>
      <vt:lpstr>Steps for balancing redox reactions</vt:lpstr>
      <vt:lpstr>Steps for balancing redox reactions</vt:lpstr>
      <vt:lpstr>Steps for balancing redox reactions</vt:lpstr>
      <vt:lpstr>Example 4.7</vt:lpstr>
      <vt:lpstr>Example 4.7</vt:lpstr>
      <vt:lpstr>Example 4.7</vt:lpstr>
      <vt:lpstr>Example 4.7</vt:lpstr>
      <vt:lpstr>Example 4.7</vt:lpstr>
      <vt:lpstr>Example 4.7</vt:lpstr>
      <vt:lpstr>Example 4.7</vt:lpstr>
      <vt:lpstr>4.3 reaction stoichiometry</vt:lpstr>
      <vt:lpstr>stoichiometry</vt:lpstr>
      <vt:lpstr>stoichiometry</vt:lpstr>
      <vt:lpstr>stoichiometry</vt:lpstr>
      <vt:lpstr>Stoichiometric factors</vt:lpstr>
      <vt:lpstr>Example 4.8</vt:lpstr>
      <vt:lpstr>Figure 4.9</vt:lpstr>
      <vt:lpstr>Example 4.10</vt:lpstr>
      <vt:lpstr>Example 4.10</vt:lpstr>
      <vt:lpstr>stoichiometry</vt:lpstr>
      <vt:lpstr>FIGURE 4.10</vt:lpstr>
      <vt:lpstr>Figure 4.11</vt:lpstr>
      <vt:lpstr>4.4 reaction yields</vt:lpstr>
      <vt:lpstr>Limiting reactant</vt:lpstr>
      <vt:lpstr>Limiting reactant</vt:lpstr>
      <vt:lpstr>Figure 4.12</vt:lpstr>
      <vt:lpstr>Limiting reactant</vt:lpstr>
      <vt:lpstr>Limiting reactant</vt:lpstr>
      <vt:lpstr>Figure 4.13</vt:lpstr>
      <vt:lpstr>Theoretical and actual yields</vt:lpstr>
      <vt:lpstr>Percent yield</vt:lpstr>
      <vt:lpstr>Example 4.13</vt:lpstr>
      <vt:lpstr>Example 4.13</vt:lpstr>
      <vt:lpstr>Example 4.13</vt:lpstr>
      <vt:lpstr>Figure 4.14</vt:lpstr>
      <vt:lpstr>4.5 quantitative chemical analysis</vt:lpstr>
      <vt:lpstr>titration</vt:lpstr>
      <vt:lpstr>titration</vt:lpstr>
      <vt:lpstr>Figure 4.15</vt:lpstr>
      <vt:lpstr>Example 4.14</vt:lpstr>
      <vt:lpstr>Example 4.14</vt:lpstr>
      <vt:lpstr>Example 4.14</vt:lpstr>
      <vt:lpstr>Gravimetric analysis</vt:lpstr>
      <vt:lpstr>Figure 4.16</vt:lpstr>
      <vt:lpstr>Example 4.15</vt:lpstr>
      <vt:lpstr>Example 4.15</vt:lpstr>
      <vt:lpstr>Example 4.15</vt:lpstr>
      <vt:lpstr>combustion analysis</vt:lpstr>
      <vt:lpstr>combustion analysis</vt:lpstr>
      <vt:lpstr>Figure 4.17</vt:lpstr>
      <vt:lpstr>Example 4.16</vt:lpstr>
      <vt:lpstr>Example 4.16</vt:lpstr>
      <vt:lpstr>Example 4.16</vt:lpstr>
      <vt:lpstr>Slide 109</vt:lpstr>
    </vt:vector>
  </TitlesOfParts>
  <Company>WNI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Spuddy McSpare</dc:creator>
  <cp:lastModifiedBy>Joseph DePasquale</cp:lastModifiedBy>
  <cp:revision>290</cp:revision>
  <cp:lastPrinted>2015-06-09T23:57:19Z</cp:lastPrinted>
  <dcterms:created xsi:type="dcterms:W3CDTF">2017-05-15T16:58:13Z</dcterms:created>
  <dcterms:modified xsi:type="dcterms:W3CDTF">2017-05-15T18:18:10Z</dcterms:modified>
</cp:coreProperties>
</file>