
<file path=[Content_Types].xml><?xml version="1.0" encoding="utf-8"?>
<Types xmlns="http://schemas.openxmlformats.org/package/2006/content-types">
  <Override PartName="/ppt/slideMasters/slideMaster1.xml" ContentType="application/vnd.openxmlformats-officedocument.presentationml.slideMaster+xml"/>
  <Override PartName="/ppt/slides/slide41.xml" ContentType="application/vnd.openxmlformats-officedocument.presentationml.slide+xml"/>
  <Override PartName="/ppt/slideLayouts/slideLayout4.xml" ContentType="application/vnd.openxmlformats-officedocument.presentationml.slideLayout+xml"/>
  <Override PartName="/ppt/slides/slide117.xml" ContentType="application/vnd.openxmlformats-officedocument.presentationml.slide+xml"/>
  <Override PartName="/ppt/slides/slide50.xml" ContentType="application/vnd.openxmlformats-officedocument.presentationml.slide+xml"/>
  <Override PartName="/ppt/slides/slide18.xml" ContentType="application/vnd.openxmlformats-officedocument.presentationml.slide+xml"/>
  <Override PartName="/ppt/slides/slide127.xml" ContentType="application/vnd.openxmlformats-officedocument.presentationml.slide+xml"/>
  <Override PartName="/ppt/slides/slide60.xml" ContentType="application/vnd.openxmlformats-officedocument.presentationml.slide+xml"/>
  <Override PartName="/ppt/slides/slide28.xml" ContentType="application/vnd.openxmlformats-officedocument.presentationml.slide+xml"/>
  <Override PartName="/ppt/embeddings/Microsoft_Equation3.bin" ContentType="application/vnd.openxmlformats-officedocument.oleObject"/>
  <Override PartName="/ppt/slides/slide136.xml" ContentType="application/vnd.openxmlformats-officedocument.presentationml.slide+xml"/>
  <Override PartName="/ppt/slides/slide37.xml" ContentType="application/vnd.openxmlformats-officedocument.presentationml.slide+xml"/>
  <Override PartName="/ppt/slides/slide70.xml" ContentType="application/vnd.openxmlformats-officedocument.presentationml.slide+xml"/>
  <Override PartName="/ppt/slides/slide9.xml" ContentType="application/vnd.openxmlformats-officedocument.presentationml.slide+xml"/>
  <Override PartName="/ppt/slides/slide146.xml" ContentType="application/vnd.openxmlformats-officedocument.presentationml.slide+xml"/>
  <Override PartName="/ppt/embeddings/Microsoft_Equation10.bin" ContentType="application/vnd.openxmlformats-officedocument.oleObject"/>
  <Override PartName="/ppt/slides/slide47.xml" ContentType="application/vnd.openxmlformats-officedocument.presentationml.slide+xml"/>
  <Override PartName="/ppt/slides/slide155.xml" ContentType="application/vnd.openxmlformats-officedocument.presentationml.slide+xml"/>
  <Override PartName="/ppt/embeddings/Microsoft_Equation20.bin" ContentType="application/vnd.openxmlformats-officedocument.oleObject"/>
  <Override PartName="/ppt/slides/slide56.xml" ContentType="application/vnd.openxmlformats-officedocument.presentationml.slide+xml"/>
  <Override PartName="/ppt/notesMasters/notesMaster1.xml" ContentType="application/vnd.openxmlformats-officedocument.presentationml.notesMaster+xml"/>
  <Default Extension="vml" ContentType="application/vnd.openxmlformats-officedocument.vmlDrawing"/>
  <Override PartName="/ppt/embeddings/Microsoft_Equation9.bin" ContentType="application/vnd.openxmlformats-officedocument.oleObject"/>
  <Override PartName="/ppt/slides/slide66.xml" ContentType="application/vnd.openxmlformats-officedocument.presentationml.slide+xml"/>
  <Override PartName="/ppt/theme/theme1.xml" ContentType="application/vnd.openxmlformats-officedocument.theme+xml"/>
  <Override PartName="/ppt/slides/slide75.xml" ContentType="application/vnd.openxmlformats-officedocument.presentationml.slide+xml"/>
  <Override PartName="/ppt/embeddings/Microsoft_Equation16.bin" ContentType="application/vnd.openxmlformats-officedocument.oleObject"/>
  <Override PartName="/ppt/slides/slide85.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Default Extension="jpeg" ContentType="image/jpeg"/>
  <Override PartName="/ppt/slides/slide112.xml" ContentType="application/vnd.openxmlformats-officedocument.presentationml.slide+xml"/>
  <Override PartName="/ppt/slides/slide13.xml" ContentType="application/vnd.openxmlformats-officedocument.presentationml.slide+xml"/>
  <Override PartName="/ppt/slides/slide122.xml" ContentType="application/vnd.openxmlformats-officedocument.presentationml.slide+xml"/>
  <Override PartName="/ppt/slides/slide23.xml" ContentType="application/vnd.openxmlformats-officedocument.presentationml.slide+xml"/>
  <Override PartName="/ppt/slides/slide131.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s/slide108.xml" ContentType="application/vnd.openxmlformats-officedocument.presentationml.slide+xml"/>
  <Override PartName="/ppt/slides/slide141.xml" ContentType="application/vnd.openxmlformats-officedocument.presentationml.slide+xml"/>
  <Override PartName="/ppt/slides/slide42.xml" ContentType="application/vnd.openxmlformats-officedocument.presentationml.slide+xml"/>
  <Override PartName="/ppt/slideLayouts/slideLayout5.xml" ContentType="application/vnd.openxmlformats-officedocument.presentationml.slideLayout+xml"/>
  <Override PartName="/ppt/slides/slide150.xml" ContentType="application/vnd.openxmlformats-officedocument.presentationml.slide+xml"/>
  <Override PartName="/ppt/slides/slide118.xml" ContentType="application/vnd.openxmlformats-officedocument.presentationml.slide+xml"/>
  <Override PartName="/ppt/slides/slide51.xml" ContentType="application/vnd.openxmlformats-officedocument.presentationml.slide+xml"/>
  <Override PartName="/ppt/slides/slide19.xml" ContentType="application/vnd.openxmlformats-officedocument.presentationml.slide+xml"/>
  <Override PartName="/ppt/slides/slide128.xml" ContentType="application/vnd.openxmlformats-officedocument.presentationml.slide+xml"/>
  <Override PartName="/ppt/slides/slide61.xml" ContentType="application/vnd.openxmlformats-officedocument.presentationml.slide+xml"/>
  <Override PartName="/ppt/slides/slide29.xml" ContentType="application/vnd.openxmlformats-officedocument.presentationml.slide+xml"/>
  <Override PartName="/ppt/embeddings/Microsoft_Equation4.bin" ContentType="application/vnd.openxmlformats-officedocument.oleObject"/>
  <Override PartName="/ppt/slides/slide137.xml" ContentType="application/vnd.openxmlformats-officedocument.presentationml.slide+xml"/>
  <Override PartName="/ppt/slides/slide38.xml" ContentType="application/vnd.openxmlformats-officedocument.presentationml.slide+xml"/>
  <Override PartName="/ppt/slides/slide71.xml" ContentType="application/vnd.openxmlformats-officedocument.presentationml.slide+xml"/>
  <Override PartName="/ppt/slides/slide147.xml" ContentType="application/vnd.openxmlformats-officedocument.presentationml.slide+xml"/>
  <Override PartName="/ppt/slides/slide80.xml" ContentType="application/vnd.openxmlformats-officedocument.presentationml.slide+xml"/>
  <Override PartName="/ppt/slides/slide48.xml" ContentType="application/vnd.openxmlformats-officedocument.presentationml.slide+xml"/>
  <Override PartName="/ppt/embeddings/Microsoft_Equation11.bin" ContentType="application/vnd.openxmlformats-officedocument.oleObject"/>
  <Override PartName="/ppt/embeddings/Microsoft_Equation21.bin" ContentType="application/vnd.openxmlformats-officedocument.oleObject"/>
  <Override PartName="/ppt/slides/slide57.xml" ContentType="application/vnd.openxmlformats-officedocument.presentationml.slide+xml"/>
  <Override PartName="/ppt/slides/slide90.xml" ContentType="application/vnd.openxmlformats-officedocument.presentationml.slide+xml"/>
  <Override PartName="/ppt/slides/slide67.xml" ContentType="application/vnd.openxmlformats-officedocument.presentationml.slide+xml"/>
  <Override PartName="/ppt/theme/theme2.xml" ContentType="application/vnd.openxmlformats-officedocument.theme+xml"/>
  <Override PartName="/ppt/slides/slide76.xml" ContentType="application/vnd.openxmlformats-officedocument.presentationml.slide+xml"/>
  <Default Extension="emf" ContentType="image/x-emf"/>
  <Override PartName="/ppt/embeddings/Microsoft_Equation17.bin" ContentType="application/vnd.openxmlformats-officedocument.oleObject"/>
  <Override PartName="/ppt/slides/slide86.xml" ContentType="application/vnd.openxmlformats-officedocument.presentationml.slide+xml"/>
  <Override PartName="/ppt/slides/slide113.xml" ContentType="application/vnd.openxmlformats-officedocument.presentationml.slide+xml"/>
  <Override PartName="/ppt/slides/slide14.xml" ContentType="application/vnd.openxmlformats-officedocument.presentationml.slide+xml"/>
  <Override PartName="/ppt/slides/slide123.xml" ContentType="application/vnd.openxmlformats-officedocument.presentationml.slide+xml"/>
  <Override PartName="/ppt/slides/slide24.xml" ContentType="application/vnd.openxmlformats-officedocument.presentationml.slide+xml"/>
  <Default Extension="bin" ContentType="application/vnd.openxmlformats-officedocument.presentationml.printerSettings"/>
  <Override PartName="/ppt/slides/slide132.xml" ContentType="application/vnd.openxmlformats-officedocument.presentationml.slide+xml"/>
  <Override PartName="/ppt/slides/slide33.xml" ContentType="application/vnd.openxmlformats-officedocument.presentationml.slide+xml"/>
  <Override PartName="/ppt/slides/slide5.xml" ContentType="application/vnd.openxmlformats-officedocument.presentationml.slide+xml"/>
  <Default Extension="xml" ContentType="application/xml"/>
  <Override PartName="/ppt/slides/slide109.xml" ContentType="application/vnd.openxmlformats-officedocument.presentationml.slide+xml"/>
  <Override PartName="/ppt/slides/slide142.xml" ContentType="application/vnd.openxmlformats-officedocument.presentationml.slide+xml"/>
  <Override PartName="/ppt/slides/slide43.xml" ContentType="application/vnd.openxmlformats-officedocument.presentationml.slide+xml"/>
  <Override PartName="/ppt/tableStyles.xml" ContentType="application/vnd.openxmlformats-officedocument.presentationml.tableStyles+xml"/>
  <Override PartName="/ppt/slides/slide151.xml" ContentType="application/vnd.openxmlformats-officedocument.presentationml.slide+xml"/>
  <Override PartName="/ppt/slides/slide119.xml" ContentType="application/vnd.openxmlformats-officedocument.presentationml.slide+xml"/>
  <Override PartName="/ppt/slides/slide52.xml" ContentType="application/vnd.openxmlformats-officedocument.presentationml.slide+xml"/>
  <Override PartName="/ppt/embeddings/Microsoft_Equation5.bin" ContentType="application/vnd.openxmlformats-officedocument.oleObject"/>
  <Override PartName="/ppt/slides/slide62.xml" ContentType="application/vnd.openxmlformats-officedocument.presentationml.slide+xml"/>
  <Override PartName="/ppt/slides/slide138.xml" ContentType="application/vnd.openxmlformats-officedocument.presentationml.slide+xml"/>
  <Override PartName="/docProps/app.xml" ContentType="application/vnd.openxmlformats-officedocument.extended-properties+xml"/>
  <Override PartName="/ppt/slides/slide39.xml" ContentType="application/vnd.openxmlformats-officedocument.presentationml.slide+xml"/>
  <Override PartName="/ppt/slides/slide148.xml" ContentType="application/vnd.openxmlformats-officedocument.presentationml.slide+xml"/>
  <Override PartName="/ppt/slides/slide81.xml" ContentType="application/vnd.openxmlformats-officedocument.presentationml.slide+xml"/>
  <Override PartName="/ppt/slides/slide49.xml" ContentType="application/vnd.openxmlformats-officedocument.presentationml.slide+xml"/>
  <Override PartName="/ppt/embeddings/Microsoft_Equation12.bin" ContentType="application/vnd.openxmlformats-officedocument.oleObject"/>
  <Override PartName="/ppt/embeddings/Microsoft_Equation22.bin" ContentType="application/vnd.openxmlformats-officedocument.oleObject"/>
  <Override PartName="/ppt/slides/slide58.xml" ContentType="application/vnd.openxmlformats-officedocument.presentationml.slide+xml"/>
  <Override PartName="/ppt/slides/slide91.xml" ContentType="application/vnd.openxmlformats-officedocument.presentationml.slide+xml"/>
  <Override PartName="/docProps/core.xml" ContentType="application/vnd.openxmlformats-package.core-properties+xml"/>
  <Override PartName="/ppt/slides/slide68.xml" ContentType="application/vnd.openxmlformats-officedocument.presentationml.slide+xml"/>
  <Override PartName="/ppt/theme/theme3.xml" ContentType="application/vnd.openxmlformats-officedocument.theme+xml"/>
  <Override PartName="/ppt/slides/slide77.xml" ContentType="application/vnd.openxmlformats-officedocument.presentationml.slide+xml"/>
  <Override PartName="/ppt/embeddings/Microsoft_Equation18.bin" ContentType="application/vnd.openxmlformats-officedocument.oleObject"/>
  <Override PartName="/ppt/slides/slide87.xml" ContentType="application/vnd.openxmlformats-officedocument.presentationml.slide+xml"/>
  <Override PartName="/ppt/slides/slide96.xml" ContentType="application/vnd.openxmlformats-officedocument.presentationml.slide+xml"/>
  <Override PartName="/ppt/slides/slide104.xml" ContentType="application/vnd.openxmlformats-officedocument.presentationml.slide+xml"/>
  <Override PartName="/ppt/slideLayouts/slideLayout1.xml" ContentType="application/vnd.openxmlformats-officedocument.presentationml.slideLayout+xml"/>
  <Override PartName="/ppt/slides/slide114.xml" ContentType="application/vnd.openxmlformats-officedocument.presentationml.slide+xml"/>
  <Override PartName="/ppt/slides/slide15.xml" ContentType="application/vnd.openxmlformats-officedocument.presentationml.slide+xml"/>
  <Override PartName="/ppt/slides/slide124.xml" ContentType="application/vnd.openxmlformats-officedocument.presentationml.slide+xml"/>
  <Override PartName="/ppt/slides/slide25.xml" ContentType="application/vnd.openxmlformats-officedocument.presentationml.slide+xml"/>
  <Override PartName="/ppt/slides/slide133.xml" ContentType="application/vnd.openxmlformats-officedocument.presentationml.slide+xml"/>
  <Override PartName="/ppt/slides/slide34.xml" ContentType="application/vnd.openxmlformats-officedocument.presentationml.slide+xml"/>
  <Override PartName="/ppt/slides/slide6.xml" ContentType="application/vnd.openxmlformats-officedocument.presentationml.slide+xml"/>
  <Default Extension="png" ContentType="image/png"/>
  <Override PartName="/ppt/slides/slide143.xml" ContentType="application/vnd.openxmlformats-officedocument.presentationml.slide+xml"/>
  <Override PartName="/ppt/slides/slide44.xml" ContentType="application/vnd.openxmlformats-officedocument.presentationml.slide+xml"/>
  <Override PartName="/ppt/slides/slide152.xml" ContentType="application/vnd.openxmlformats-officedocument.presentationml.slide+xml"/>
  <Override PartName="/ppt/slides/slide53.xml" ContentType="application/vnd.openxmlformats-officedocument.presentationml.slide+xml"/>
  <Override PartName="/ppt/slides/slide129.xml" ContentType="application/vnd.openxmlformats-officedocument.presentationml.slide+xml"/>
  <Override PartName="/ppt/embeddings/Microsoft_Equation6.bin" ContentType="application/vnd.openxmlformats-officedocument.oleObject"/>
  <Override PartName="/ppt/slides/slide63.xml" ContentType="application/vnd.openxmlformats-officedocument.presentationml.slide+xml"/>
  <Override PartName="/ppt/slides/slide139.xml" ContentType="application/vnd.openxmlformats-officedocument.presentationml.slide+xml"/>
  <Override PartName="/ppt/slides/slide72.xml" ContentType="application/vnd.openxmlformats-officedocument.presentationml.slide+xml"/>
  <Override PartName="/ppt/slides/slide149.xml" ContentType="application/vnd.openxmlformats-officedocument.presentationml.slide+xml"/>
  <Override PartName="/ppt/slides/slide82.xml" ContentType="application/vnd.openxmlformats-officedocument.presentationml.slide+xml"/>
  <Override PartName="/ppt/embeddings/Microsoft_Equation13.bin" ContentType="application/vnd.openxmlformats-officedocument.oleObject"/>
  <Override PartName="/ppt/embeddings/Microsoft_Equation23.bin" ContentType="application/vnd.openxmlformats-officedocument.oleObject"/>
  <Override PartName="/ppt/slides/slide92.xml" ContentType="application/vnd.openxmlformats-officedocument.presentationml.slide+xml"/>
  <Override PartName="/ppt/slides/slide59.xml" ContentType="application/vnd.openxmlformats-officedocument.presentationml.slide+xml"/>
  <Override PartName="/ppt/slides/slide100.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10.xml" ContentType="application/vnd.openxmlformats-officedocument.presentationml.slide+xml"/>
  <Override PartName="/ppt/embeddings/Microsoft_Equation19.bin" ContentType="application/vnd.openxmlformats-officedocument.oleObject"/>
  <Override PartName="/ppt/slides/slide88.xml" ContentType="application/vnd.openxmlformats-officedocument.presentationml.slide+xml"/>
  <Override PartName="/ppt/slides/slide20.xml" ContentType="application/vnd.openxmlformats-officedocument.presentationml.slide+xml"/>
  <Override PartName="/ppt/slides/slide97.xml" ContentType="application/vnd.openxmlformats-officedocument.presentationml.slide+xml"/>
  <Override PartName="/ppt/slides/slide1.xml" ContentType="application/vnd.openxmlformats-officedocument.presentationml.slide+xml"/>
  <Override PartName="/ppt/slides/slide105.xml" ContentType="application/vnd.openxmlformats-officedocument.presentationml.slide+xml"/>
  <Override PartName="/ppt/slideLayouts/slideLayout2.xml" ContentType="application/vnd.openxmlformats-officedocument.presentationml.slideLayout+xml"/>
  <Override PartName="/ppt/slides/slide115.xml" ContentType="application/vnd.openxmlformats-officedocument.presentationml.slide+xml"/>
  <Override PartName="/ppt/slides/slide16.xml" ContentType="application/vnd.openxmlformats-officedocument.presentationml.slide+xml"/>
  <Override PartName="/ppt/viewProps.xml" ContentType="application/vnd.openxmlformats-officedocument.presentationml.viewProps+xml"/>
  <Override PartName="/ppt/slides/slide125.xml" ContentType="application/vnd.openxmlformats-officedocument.presentationml.slide+xml"/>
  <Override PartName="/ppt/embeddings/Microsoft_Equation1.bin" ContentType="application/vnd.openxmlformats-officedocument.oleObject"/>
  <Override PartName="/ppt/slides/slide26.xml" ContentType="application/vnd.openxmlformats-officedocument.presentationml.slide+xml"/>
  <Default Extension="pict" ContentType="image/pict"/>
  <Override PartName="/ppt/slides/slide134.xml" ContentType="application/vnd.openxmlformats-officedocument.presentationml.slide+xml"/>
  <Default Extension="rels" ContentType="application/vnd.openxmlformats-package.relationships+xml"/>
  <Override PartName="/ppt/slides/slide35.xml" ContentType="application/vnd.openxmlformats-officedocument.presentationml.slide+xml"/>
  <Override PartName="/ppt/slides/slide7.xml" ContentType="application/vnd.openxmlformats-officedocument.presentationml.slide+xml"/>
  <Override PartName="/ppt/slides/slide144.xml" ContentType="application/vnd.openxmlformats-officedocument.presentationml.slide+xml"/>
  <Override PartName="/ppt/slides/slide45.xml" ContentType="application/vnd.openxmlformats-officedocument.presentationml.slide+xml"/>
  <Override PartName="/ppt/slides/slide153.xml" ContentType="application/vnd.openxmlformats-officedocument.presentationml.slide+xml"/>
  <Override PartName="/ppt/slides/slide54.xml" ContentType="application/vnd.openxmlformats-officedocument.presentationml.slide+xml"/>
  <Override PartName="/ppt/embeddings/Microsoft_Equation7.bin" ContentType="application/vnd.openxmlformats-officedocument.oleObject"/>
  <Override PartName="/ppt/slides/slide64.xml" ContentType="application/vnd.openxmlformats-officedocument.presentationml.slide+xml"/>
  <Override PartName="/ppt/presProps.xml" ContentType="application/vnd.openxmlformats-officedocument.presentationml.presProps+xml"/>
  <Override PartName="/ppt/slides/slide73.xml" ContentType="application/vnd.openxmlformats-officedocument.presentationml.slide+xml"/>
  <Override PartName="/ppt/presentation.xml" ContentType="application/vnd.openxmlformats-officedocument.presentationml.presentation.main+xml"/>
  <Override PartName="/ppt/embeddings/Microsoft_Equation14.bin" ContentType="application/vnd.openxmlformats-officedocument.oleObject"/>
  <Override PartName="/ppt/slides/slide83.xml" ContentType="application/vnd.openxmlformats-officedocument.presentationml.slide+xml"/>
  <Override PartName="/ppt/embeddings/Microsoft_Equation24.bin" ContentType="application/vnd.openxmlformats-officedocument.oleObject"/>
  <Override PartName="/ppt/slides/slide93.xml" ContentType="application/vnd.openxmlformats-officedocument.presentationml.slide+xml"/>
  <Override PartName="/ppt/slides/slide101.xml" ContentType="application/vnd.openxmlformats-officedocument.presentationml.slide+xml"/>
  <Override PartName="/ppt/slides/slide79.xml" ContentType="application/vnd.openxmlformats-officedocument.presentationml.slide+xml"/>
  <Override PartName="/ppt/slides/slide110.xml" ContentType="application/vnd.openxmlformats-officedocument.presentationml.slide+xml"/>
  <Override PartName="/ppt/slides/slide11.xml" ContentType="application/vnd.openxmlformats-officedocument.presentationml.slide+xml"/>
  <Override PartName="/ppt/slides/slide120.xml" ContentType="application/vnd.openxmlformats-officedocument.presentationml.slide+xml"/>
  <Override PartName="/ppt/slides/slide89.xml" ContentType="application/vnd.openxmlformats-officedocument.presentationml.slide+xml"/>
  <Override PartName="/ppt/slides/slide21.xml" ContentType="application/vnd.openxmlformats-officedocument.presentationml.slide+xml"/>
  <Override PartName="/ppt/slides/slide98.xml" ContentType="application/vnd.openxmlformats-officedocument.presentationml.slide+xml"/>
  <Override PartName="/ppt/slides/slide30.xml" ContentType="application/vnd.openxmlformats-officedocument.presentationml.slide+xml"/>
  <Override PartName="/ppt/slides/slide2.xml" ContentType="application/vnd.openxmlformats-officedocument.presentationml.slide+xml"/>
  <Override PartName="/ppt/slides/slide106.xml" ContentType="application/vnd.openxmlformats-officedocument.presentationml.slide+xml"/>
  <Override PartName="/ppt/handoutMasters/handoutMaster1.xml" ContentType="application/vnd.openxmlformats-officedocument.presentationml.handoutMaster+xml"/>
  <Override PartName="/ppt/slides/slide40.xml" ContentType="application/vnd.openxmlformats-officedocument.presentationml.slide+xml"/>
  <Override PartName="/ppt/slideLayouts/slideLayout3.xml" ContentType="application/vnd.openxmlformats-officedocument.presentationml.slideLayout+xml"/>
  <Override PartName="/ppt/slides/slide116.xml" ContentType="application/vnd.openxmlformats-officedocument.presentationml.slide+xml"/>
  <Override PartName="/ppt/slides/slide17.xml" ContentType="application/vnd.openxmlformats-officedocument.presentationml.slide+xml"/>
  <Override PartName="/ppt/slides/slide126.xml" ContentType="application/vnd.openxmlformats-officedocument.presentationml.slide+xml"/>
  <Override PartName="/ppt/embeddings/Microsoft_Equation2.bin" ContentType="application/vnd.openxmlformats-officedocument.oleObject"/>
  <Override PartName="/ppt/slides/slide27.xml" ContentType="application/vnd.openxmlformats-officedocument.presentationml.slide+xml"/>
  <Override PartName="/ppt/slides/slide135.xml" ContentType="application/vnd.openxmlformats-officedocument.presentationml.slide+xml"/>
  <Override PartName="/ppt/slides/slide36.xml" ContentType="application/vnd.openxmlformats-officedocument.presentationml.slide+xml"/>
  <Override PartName="/ppt/slides/slide8.xml" ContentType="application/vnd.openxmlformats-officedocument.presentationml.slide+xml"/>
  <Override PartName="/ppt/slides/slide145.xml" ContentType="application/vnd.openxmlformats-officedocument.presentationml.slide+xml"/>
  <Override PartName="/ppt/slides/slide46.xml" ContentType="application/vnd.openxmlformats-officedocument.presentationml.slide+xml"/>
  <Override PartName="/ppt/slides/slide154.xml" ContentType="application/vnd.openxmlformats-officedocument.presentationml.slide+xml"/>
  <Override PartName="/ppt/slides/slide55.xml" ContentType="application/vnd.openxmlformats-officedocument.presentationml.slide+xml"/>
  <Override PartName="/ppt/embeddings/Microsoft_Equation8.bin" ContentType="application/vnd.openxmlformats-officedocument.oleObject"/>
  <Override PartName="/ppt/slides/slide65.xml" ContentType="application/vnd.openxmlformats-officedocument.presentationml.slide+xml"/>
  <Override PartName="/ppt/notesSlides/notesSlide1.xml" ContentType="application/vnd.openxmlformats-officedocument.presentationml.notesSlide+xml"/>
  <Override PartName="/ppt/slides/slide74.xml" ContentType="application/vnd.openxmlformats-officedocument.presentationml.slide+xml"/>
  <Override PartName="/ppt/embeddings/Microsoft_Equation15.bin" ContentType="application/vnd.openxmlformats-officedocument.oleObject"/>
  <Override PartName="/ppt/slides/slide84.xml" ContentType="application/vnd.openxmlformats-officedocument.presentationml.slide+xml"/>
  <Override PartName="/ppt/embeddings/Microsoft_Equation25.bin" ContentType="application/vnd.openxmlformats-officedocument.oleObject"/>
  <Override PartName="/ppt/slides/slide94.xml" ContentType="application/vnd.openxmlformats-officedocument.presentationml.slide+xml"/>
  <Override PartName="/ppt/slides/slide102.xml" ContentType="application/vnd.openxmlformats-officedocument.presentationml.slide+xml"/>
  <Override PartName="/ppt/slides/slide111.xml" ContentType="application/vnd.openxmlformats-officedocument.presentationml.slide+xml"/>
  <Override PartName="/ppt/slides/slide12.xml" ContentType="application/vnd.openxmlformats-officedocument.presentationml.slide+xml"/>
  <Override PartName="/ppt/slides/slide121.xml" ContentType="application/vnd.openxmlformats-officedocument.presentationml.slide+xml"/>
  <Override PartName="/ppt/slides/slide22.xml" ContentType="application/vnd.openxmlformats-officedocument.presentationml.slide+xml"/>
  <Override PartName="/ppt/slides/slide130.xml" ContentType="application/vnd.openxmlformats-officedocument.presentationml.slide+xml"/>
  <Override PartName="/ppt/slides/slide99.xml" ContentType="application/vnd.openxmlformats-officedocument.presentationml.slide+xml"/>
  <Override PartName="/ppt/slides/slide31.xml" ContentType="application/vnd.openxmlformats-officedocument.presentationml.slide+xml"/>
  <Override PartName="/ppt/slides/slide3.xml" ContentType="application/vnd.openxmlformats-officedocument.presentationml.slide+xml"/>
  <Override PartName="/ppt/slides/slide107.xml" ContentType="application/vnd.openxmlformats-officedocument.presentationml.slide+xml"/>
  <Override PartName="/ppt/slides/slide1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912" r:id="rId1"/>
  </p:sldMasterIdLst>
  <p:notesMasterIdLst>
    <p:notesMasterId r:id="rId157"/>
  </p:notesMasterIdLst>
  <p:handoutMasterIdLst>
    <p:handoutMasterId r:id="rId158"/>
  </p:handoutMasterIdLst>
  <p:sldIdLst>
    <p:sldId id="256" r:id="rId2"/>
    <p:sldId id="311" r:id="rId3"/>
    <p:sldId id="330" r:id="rId4"/>
    <p:sldId id="312" r:id="rId5"/>
    <p:sldId id="332" r:id="rId6"/>
    <p:sldId id="331" r:id="rId7"/>
    <p:sldId id="333" r:id="rId8"/>
    <p:sldId id="334" r:id="rId9"/>
    <p:sldId id="335" r:id="rId10"/>
    <p:sldId id="337" r:id="rId11"/>
    <p:sldId id="338" r:id="rId12"/>
    <p:sldId id="340" r:id="rId13"/>
    <p:sldId id="339" r:id="rId14"/>
    <p:sldId id="341" r:id="rId15"/>
    <p:sldId id="342" r:id="rId16"/>
    <p:sldId id="343" r:id="rId17"/>
    <p:sldId id="344" r:id="rId18"/>
    <p:sldId id="345" r:id="rId19"/>
    <p:sldId id="346" r:id="rId20"/>
    <p:sldId id="347" r:id="rId21"/>
    <p:sldId id="349" r:id="rId22"/>
    <p:sldId id="348" r:id="rId23"/>
    <p:sldId id="350" r:id="rId24"/>
    <p:sldId id="351" r:id="rId25"/>
    <p:sldId id="352" r:id="rId26"/>
    <p:sldId id="354" r:id="rId27"/>
    <p:sldId id="355" r:id="rId28"/>
    <p:sldId id="353" r:id="rId29"/>
    <p:sldId id="358" r:id="rId30"/>
    <p:sldId id="356" r:id="rId31"/>
    <p:sldId id="357" r:id="rId32"/>
    <p:sldId id="359" r:id="rId33"/>
    <p:sldId id="360" r:id="rId34"/>
    <p:sldId id="361" r:id="rId35"/>
    <p:sldId id="362" r:id="rId36"/>
    <p:sldId id="363" r:id="rId37"/>
    <p:sldId id="364" r:id="rId38"/>
    <p:sldId id="365" r:id="rId39"/>
    <p:sldId id="366" r:id="rId40"/>
    <p:sldId id="367" r:id="rId41"/>
    <p:sldId id="368" r:id="rId42"/>
    <p:sldId id="370" r:id="rId43"/>
    <p:sldId id="369" r:id="rId44"/>
    <p:sldId id="371" r:id="rId45"/>
    <p:sldId id="372" r:id="rId46"/>
    <p:sldId id="380" r:id="rId47"/>
    <p:sldId id="381" r:id="rId48"/>
    <p:sldId id="382" r:id="rId49"/>
    <p:sldId id="383" r:id="rId50"/>
    <p:sldId id="384" r:id="rId51"/>
    <p:sldId id="385" r:id="rId52"/>
    <p:sldId id="387" r:id="rId53"/>
    <p:sldId id="386" r:id="rId54"/>
    <p:sldId id="388" r:id="rId55"/>
    <p:sldId id="389" r:id="rId56"/>
    <p:sldId id="392" r:id="rId57"/>
    <p:sldId id="394" r:id="rId58"/>
    <p:sldId id="395" r:id="rId59"/>
    <p:sldId id="396" r:id="rId60"/>
    <p:sldId id="397" r:id="rId61"/>
    <p:sldId id="390" r:id="rId62"/>
    <p:sldId id="398" r:id="rId63"/>
    <p:sldId id="419" r:id="rId64"/>
    <p:sldId id="415" r:id="rId65"/>
    <p:sldId id="416" r:id="rId66"/>
    <p:sldId id="417" r:id="rId67"/>
    <p:sldId id="418" r:id="rId68"/>
    <p:sldId id="421" r:id="rId69"/>
    <p:sldId id="420" r:id="rId70"/>
    <p:sldId id="422" r:id="rId71"/>
    <p:sldId id="423" r:id="rId72"/>
    <p:sldId id="425" r:id="rId73"/>
    <p:sldId id="424" r:id="rId74"/>
    <p:sldId id="426" r:id="rId75"/>
    <p:sldId id="427" r:id="rId76"/>
    <p:sldId id="428" r:id="rId77"/>
    <p:sldId id="429" r:id="rId78"/>
    <p:sldId id="430" r:id="rId79"/>
    <p:sldId id="431" r:id="rId80"/>
    <p:sldId id="432" r:id="rId81"/>
    <p:sldId id="433" r:id="rId82"/>
    <p:sldId id="435" r:id="rId83"/>
    <p:sldId id="434" r:id="rId84"/>
    <p:sldId id="436" r:id="rId85"/>
    <p:sldId id="437" r:id="rId86"/>
    <p:sldId id="438" r:id="rId87"/>
    <p:sldId id="439" r:id="rId88"/>
    <p:sldId id="441" r:id="rId89"/>
    <p:sldId id="443" r:id="rId90"/>
    <p:sldId id="442" r:id="rId91"/>
    <p:sldId id="444" r:id="rId92"/>
    <p:sldId id="445" r:id="rId93"/>
    <p:sldId id="447" r:id="rId94"/>
    <p:sldId id="448" r:id="rId95"/>
    <p:sldId id="449" r:id="rId96"/>
    <p:sldId id="450" r:id="rId97"/>
    <p:sldId id="451" r:id="rId98"/>
    <p:sldId id="452" r:id="rId99"/>
    <p:sldId id="453" r:id="rId100"/>
    <p:sldId id="454" r:id="rId101"/>
    <p:sldId id="455" r:id="rId102"/>
    <p:sldId id="456" r:id="rId103"/>
    <p:sldId id="476" r:id="rId104"/>
    <p:sldId id="475" r:id="rId105"/>
    <p:sldId id="477" r:id="rId106"/>
    <p:sldId id="478" r:id="rId107"/>
    <p:sldId id="479" r:id="rId108"/>
    <p:sldId id="480" r:id="rId109"/>
    <p:sldId id="481" r:id="rId110"/>
    <p:sldId id="482" r:id="rId111"/>
    <p:sldId id="483" r:id="rId112"/>
    <p:sldId id="484" r:id="rId113"/>
    <p:sldId id="485" r:id="rId114"/>
    <p:sldId id="486" r:id="rId115"/>
    <p:sldId id="487" r:id="rId116"/>
    <p:sldId id="488" r:id="rId117"/>
    <p:sldId id="489" r:id="rId118"/>
    <p:sldId id="491" r:id="rId119"/>
    <p:sldId id="492" r:id="rId120"/>
    <p:sldId id="493" r:id="rId121"/>
    <p:sldId id="494" r:id="rId122"/>
    <p:sldId id="495" r:id="rId123"/>
    <p:sldId id="496" r:id="rId124"/>
    <p:sldId id="497" r:id="rId125"/>
    <p:sldId id="498" r:id="rId126"/>
    <p:sldId id="499" r:id="rId127"/>
    <p:sldId id="500" r:id="rId128"/>
    <p:sldId id="501" r:id="rId129"/>
    <p:sldId id="502" r:id="rId130"/>
    <p:sldId id="503" r:id="rId131"/>
    <p:sldId id="527" r:id="rId132"/>
    <p:sldId id="530" r:id="rId133"/>
    <p:sldId id="532" r:id="rId134"/>
    <p:sldId id="533" r:id="rId135"/>
    <p:sldId id="531" r:id="rId136"/>
    <p:sldId id="529" r:id="rId137"/>
    <p:sldId id="534" r:id="rId138"/>
    <p:sldId id="535" r:id="rId139"/>
    <p:sldId id="537" r:id="rId140"/>
    <p:sldId id="536" r:id="rId141"/>
    <p:sldId id="538" r:id="rId142"/>
    <p:sldId id="540" r:id="rId143"/>
    <p:sldId id="539" r:id="rId144"/>
    <p:sldId id="541" r:id="rId145"/>
    <p:sldId id="542" r:id="rId146"/>
    <p:sldId id="543" r:id="rId147"/>
    <p:sldId id="544" r:id="rId148"/>
    <p:sldId id="545" r:id="rId149"/>
    <p:sldId id="546" r:id="rId150"/>
    <p:sldId id="548" r:id="rId151"/>
    <p:sldId id="549" r:id="rId152"/>
    <p:sldId id="550" r:id="rId153"/>
    <p:sldId id="551" r:id="rId154"/>
    <p:sldId id="552" r:id="rId155"/>
    <p:sldId id="309" r:id="rId1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xmlns:mv="urn:schemas-microsoft-com:mac:vml" xmlns:mc="http://schemas.openxmlformats.org/markup-compatibility/2006" xmlns:p="http://schemas.openxmlformats.org/presentationml/2006/main" xmlns:r="http://schemas.openxmlformats.org/officeDocument/2006/relationships" xmlns:a="http://schemas.openxmlformats.org/drawingml/2006/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rnWhat="handouts2" frameSlides="1"/>
  <p:clrMru>
    <a:srgbClr val="E5D419"/>
    <a:srgbClr val="6CB255"/>
    <a:srgbClr val="212F62"/>
    <a:srgbClr val="72A510"/>
    <a:srgbClr val="A4EC1A"/>
  </p:clrMru>
  <p:extLst>
    <p:ext uri="{E76CE94A-603C-4142-B9EB-6D1370010A27}">
      <p14:discardImageEditData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0"/>
    </p:ext>
    <p:ext uri="{FD5EFAAD-0ECE-453E-9831-46B23BE46B34}">
      <p15:chartTrackingRefBased xmlns="" xmlns:p15="http://schemas.microsoft.com/office/powerpoint/2012/main" xmlns:mv="urn:schemas-microsoft-com:mac:vml" xmlns:mc="http://schemas.openxmlformats.org/markup-compatibility/2006" xmlns:p="http://schemas.openxmlformats.org/presentationml/2006/main" xmlns:r="http://schemas.openxmlformats.org/officeDocument/2006/relationships" xmlns:a="http://schemas.openxmlformats.org/drawingml/2006/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21340" autoAdjust="0"/>
    <p:restoredTop sz="93333" autoAdjust="0"/>
  </p:normalViewPr>
  <p:slideViewPr>
    <p:cSldViewPr snapToGrid="0" snapToObjects="1">
      <p:cViewPr varScale="1">
        <p:scale>
          <a:sx n="86" d="100"/>
          <a:sy n="86" d="100"/>
        </p:scale>
        <p:origin x="-648"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notesMaster" Target="notesMasters/notesMaster1.xml"/><Relationship Id="rId158" Type="http://schemas.openxmlformats.org/officeDocument/2006/relationships/handoutMaster" Target="handoutMasters/handoutMaster1.xml"/><Relationship Id="rId159" Type="http://schemas.openxmlformats.org/officeDocument/2006/relationships/printerSettings" Target="printerSettings/printerSettings1.bin"/><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160" Type="http://schemas.openxmlformats.org/officeDocument/2006/relationships/presProps" Target="presProps.xml"/><Relationship Id="rId161" Type="http://schemas.openxmlformats.org/officeDocument/2006/relationships/viewProps" Target="viewProps.xml"/><Relationship Id="rId162"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63"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0.emf"/><Relationship Id="rId2" Type="http://schemas.openxmlformats.org/officeDocument/2006/relationships/image" Target="../media/image31.emf"/><Relationship Id="rId3" Type="http://schemas.openxmlformats.org/officeDocument/2006/relationships/image" Target="../media/image32.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6.emf"/><Relationship Id="rId2" Type="http://schemas.openxmlformats.org/officeDocument/2006/relationships/image" Target="../media/image37.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40.pict"/></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42.emf"/><Relationship Id="rId2" Type="http://schemas.openxmlformats.org/officeDocument/2006/relationships/image" Target="../media/image43.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44.emf"/><Relationship Id="rId2" Type="http://schemas.openxmlformats.org/officeDocument/2006/relationships/image" Target="../media/image45.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emf"/><Relationship Id="rId2" Type="http://schemas.openxmlformats.org/officeDocument/2006/relationships/image" Target="../media/image19.emf"/><Relationship Id="rId3" Type="http://schemas.openxmlformats.org/officeDocument/2006/relationships/image" Target="../media/image2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48D041A-73BB-E643-A8C7-50D88C2F22F5}" type="datetimeFigureOut">
              <a:rPr lang="en-US" smtClean="0"/>
              <a:pPr/>
              <a:t>1/8/18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36EFEC5-3018-A548-B247-453C6EC1EC1A}"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300572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A74016-AF49-FA46-BDF2-027ED042E616}" type="datetimeFigureOut">
              <a:rPr lang="en-US" smtClean="0"/>
              <a:pPr/>
              <a:t>1/8/18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1E5766-6E49-694E-8B94-624AB69033FB}"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391382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5.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1E5766-6E49-694E-8B94-624AB69033FB}" type="slidenum">
              <a:rPr lang="en-US" smtClean="0"/>
              <a:pPr/>
              <a:t>155</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154315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41326"/>
            <a:ext cx="8062912" cy="659535"/>
          </a:xfrm>
        </p:spPr>
        <p:txBody>
          <a:bodyPr/>
          <a:lstStyle/>
          <a:p>
            <a:r>
              <a:rPr lang="en-US" dirty="0" smtClean="0"/>
              <a:t>Click to edit</a:t>
            </a:r>
            <a:endParaRPr lang="en-US" dirty="0"/>
          </a:p>
        </p:txBody>
      </p:sp>
      <p:sp>
        <p:nvSpPr>
          <p:cNvPr id="5" name="Date Placeholder 4"/>
          <p:cNvSpPr>
            <a:spLocks noGrp="1"/>
          </p:cNvSpPr>
          <p:nvPr>
            <p:ph type="dt" sz="half" idx="10"/>
          </p:nvPr>
        </p:nvSpPr>
        <p:spPr/>
        <p:txBody>
          <a:bodyPr/>
          <a:lstStyle/>
          <a:p>
            <a:fld id="{79B19C71-EC74-44AF-B27E-FC7DC3C3A61D}" type="datetime4">
              <a:rPr lang="en-US" smtClean="0"/>
              <a:pPr/>
              <a:t>January 8, 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
        <p:nvSpPr>
          <p:cNvPr id="9" name="Picture Placeholder 8"/>
          <p:cNvSpPr>
            <a:spLocks noGrp="1"/>
          </p:cNvSpPr>
          <p:nvPr>
            <p:ph type="pic" sz="quarter" idx="13"/>
          </p:nvPr>
        </p:nvSpPr>
        <p:spPr>
          <a:xfrm>
            <a:off x="457199" y="1107618"/>
            <a:ext cx="4031619" cy="4607689"/>
          </a:xfrm>
        </p:spPr>
        <p:txBody>
          <a:bodyPr/>
          <a:lstStyle/>
          <a:p>
            <a:endParaRPr lang="en-US" dirty="0"/>
          </a:p>
        </p:txBody>
      </p:sp>
      <p:sp>
        <p:nvSpPr>
          <p:cNvPr id="11" name="Text Placeholder 10"/>
          <p:cNvSpPr>
            <a:spLocks noGrp="1"/>
          </p:cNvSpPr>
          <p:nvPr>
            <p:ph type="body" sz="quarter" idx="14"/>
          </p:nvPr>
        </p:nvSpPr>
        <p:spPr>
          <a:xfrm>
            <a:off x="4606925" y="1107618"/>
            <a:ext cx="3913188" cy="4607382"/>
          </a:xfrm>
        </p:spPr>
        <p:txBody>
          <a:bodyPr/>
          <a:lstStyle>
            <a:lvl1pPr>
              <a:buClr>
                <a:srgbClr val="6CB255"/>
              </a:buClr>
              <a:defRPr>
                <a:solidFill>
                  <a:srgbClr val="212F62"/>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3333F43-3E86-47E4-BFBB-2476D384E1C6}" type="datetime4">
              <a:rPr lang="en-US" smtClean="0"/>
              <a:pPr/>
              <a:t>January 8, 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457200" y="241326"/>
            <a:ext cx="8062912" cy="659535"/>
          </a:xfrm>
        </p:spPr>
        <p:txBody>
          <a:bodyPr/>
          <a:lstStyle/>
          <a:p>
            <a:r>
              <a:rPr lang="en-US" dirty="0" smtClean="0"/>
              <a:t>Click to edit</a:t>
            </a:r>
            <a:endParaRPr lang="en-US" dirty="0"/>
          </a:p>
        </p:txBody>
      </p:sp>
      <p:sp>
        <p:nvSpPr>
          <p:cNvPr id="8" name="Picture Placeholder 8"/>
          <p:cNvSpPr>
            <a:spLocks noGrp="1"/>
          </p:cNvSpPr>
          <p:nvPr>
            <p:ph type="pic" sz="quarter" idx="13"/>
          </p:nvPr>
        </p:nvSpPr>
        <p:spPr>
          <a:xfrm>
            <a:off x="457199" y="1122386"/>
            <a:ext cx="8062913" cy="3500071"/>
          </a:xfrm>
        </p:spPr>
        <p:txBody>
          <a:bodyPr/>
          <a:lstStyle/>
          <a:p>
            <a:endParaRPr lang="en-US" dirty="0"/>
          </a:p>
        </p:txBody>
      </p:sp>
      <p:sp>
        <p:nvSpPr>
          <p:cNvPr id="9" name="Text Placeholder 10"/>
          <p:cNvSpPr>
            <a:spLocks noGrp="1"/>
          </p:cNvSpPr>
          <p:nvPr>
            <p:ph type="body" sz="quarter" idx="14"/>
          </p:nvPr>
        </p:nvSpPr>
        <p:spPr>
          <a:xfrm>
            <a:off x="457200" y="4843982"/>
            <a:ext cx="8062912"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marL="788670" indent="-514350">
              <a:buFont typeface="+mj-lt"/>
              <a:buAutoNum type="alphaLcParenR"/>
              <a:defRPr sz="2800"/>
            </a:lvl2pPr>
            <a:lvl3pPr marL="1371600" indent="-457200">
              <a:buFont typeface="+mj-lt"/>
              <a:buAutoNum type="alphaLcParenR"/>
              <a:defRPr sz="2400"/>
            </a:lvl3pPr>
            <a:lvl4pPr marL="1828800" indent="-457200">
              <a:buFont typeface="+mj-lt"/>
              <a:buAutoNum type="alphaLcParenR"/>
              <a:defRPr sz="2000"/>
            </a:lvl4pPr>
            <a:lvl5pPr marL="2286000" indent="-457200">
              <a:buFont typeface="+mj-lt"/>
              <a:buAutoNum type="alphaLcParen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6EAD5615-7F4F-4584-84D5-CC95918C321F}" type="datetime4">
              <a:rPr lang="en-US" smtClean="0"/>
              <a:pPr/>
              <a:t>January 8, 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
        <p:nvSpPr>
          <p:cNvPr id="9" name="Title 1"/>
          <p:cNvSpPr>
            <a:spLocks noGrp="1"/>
          </p:cNvSpPr>
          <p:nvPr>
            <p:ph type="title"/>
          </p:nvPr>
        </p:nvSpPr>
        <p:spPr>
          <a:xfrm>
            <a:off x="457200" y="241326"/>
            <a:ext cx="8062912" cy="659535"/>
          </a:xfrm>
        </p:spPr>
        <p:txBody>
          <a:bodyPr/>
          <a:lstStyle/>
          <a:p>
            <a:r>
              <a:rPr lang="en-US" dirty="0" smtClean="0"/>
              <a:t>Click to edit</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51DEABC-D766-4322-8E78-B830FAE35C72}" type="datetime4">
              <a:rPr lang="en-US" smtClean="0"/>
              <a:pPr/>
              <a:t>January 8, 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Title 1"/>
          <p:cNvSpPr txBox="1">
            <a:spLocks/>
          </p:cNvSpPr>
          <p:nvPr userDrawn="1"/>
        </p:nvSpPr>
        <p:spPr>
          <a:xfrm>
            <a:off x="0" y="789677"/>
            <a:ext cx="9144000" cy="709154"/>
          </a:xfrm>
          <a:prstGeom prst="rect">
            <a:avLst/>
          </a:prstGeom>
        </p:spPr>
        <p:txBody>
          <a:bodyPr/>
          <a:lstStyle>
            <a:lvl1pPr algn="l" defTabSz="914400" rtl="0" eaLnBrk="1" latinLnBrk="0" hangingPunct="1">
              <a:spcBef>
                <a:spcPct val="0"/>
              </a:spcBef>
              <a:buNone/>
              <a:defRPr sz="3600" kern="1200" cap="all" spc="-60" baseline="0">
                <a:solidFill>
                  <a:srgbClr val="6CB255"/>
                </a:solidFill>
                <a:latin typeface="+mj-lt"/>
                <a:ea typeface="+mj-ea"/>
                <a:cs typeface="+mj-cs"/>
              </a:defRPr>
            </a:lvl1pPr>
          </a:lstStyle>
          <a:p>
            <a:pPr algn="ctr"/>
            <a:r>
              <a:rPr lang="en-US" sz="3500" dirty="0" smtClean="0"/>
              <a:t>College Physics</a:t>
            </a:r>
          </a:p>
          <a:p>
            <a:pPr algn="ctr"/>
            <a:endParaRPr lang="en-US" sz="1800" cap="none" dirty="0" smtClean="0">
              <a:solidFill>
                <a:schemeClr val="accent3">
                  <a:lumMod val="20000"/>
                  <a:lumOff val="80000"/>
                </a:schemeClr>
              </a:solidFill>
              <a:latin typeface="+mn-lt"/>
            </a:endParaRPr>
          </a:p>
          <a:p>
            <a:pPr algn="ctr"/>
            <a:r>
              <a:rPr lang="en-US" sz="2000" b="1" cap="none" dirty="0" smtClean="0">
                <a:solidFill>
                  <a:srgbClr val="212F62"/>
                </a:solidFill>
                <a:latin typeface="+mn-lt"/>
              </a:rPr>
              <a:t>Chapter # Chapter Title</a:t>
            </a:r>
          </a:p>
          <a:p>
            <a:pPr algn="ctr"/>
            <a:r>
              <a:rPr lang="en-US" sz="1600" cap="none" dirty="0" smtClean="0">
                <a:solidFill>
                  <a:schemeClr val="tx1"/>
                </a:solidFill>
                <a:latin typeface="+mn-lt"/>
              </a:rPr>
              <a:t>PowerPoint Image Slideshow</a:t>
            </a:r>
            <a:endParaRPr lang="en-US" sz="1600" cap="none" dirty="0">
              <a:solidFill>
                <a:schemeClr val="tx1"/>
              </a:solidFill>
              <a:latin typeface="+mn-lt"/>
            </a:endParaRPr>
          </a:p>
        </p:txBody>
      </p:sp>
      <p:pic>
        <p:nvPicPr>
          <p:cNvPr id="9" name="Picture 8" descr="medium_covers_Page_2.png"/>
          <p:cNvPicPr>
            <a:picLocks noChangeAspect="1"/>
          </p:cNvPicPr>
          <p:nvPr userDrawn="1"/>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562758" y="2517424"/>
            <a:ext cx="2010682" cy="2603836"/>
          </a:xfrm>
          <a:prstGeom prst="rect">
            <a:avLst/>
          </a:prstGeom>
          <a:effectLst>
            <a:reflection blurRad="6350" stA="52000" endA="300" endPos="35000" dir="5400000" sy="-100000" algn="bl" rotWithShape="0"/>
          </a:effectLst>
          <a:scene3d>
            <a:camera prst="obliqueTopLeft"/>
            <a:lightRig rig="threePt" dir="t"/>
          </a:scene3d>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6302996D-A08B-0449-B44E-0983EAED4A3A}" type="datetime1">
              <a:rPr lang="en-US"/>
              <a:pPr/>
              <a:t>1/8/18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F8E8C55-6613-7A47-B76F-B142F175E7C0}" type="slidenum">
              <a:rPr lang="en-US"/>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0708814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7"/>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17D0EFEE-2756-4A20-BF2A-63F0A94F99AC}" type="datetime4">
              <a:rPr lang="en-US" smtClean="0"/>
              <a:pPr/>
              <a:t>January 8, 2018</a:t>
            </a:fld>
            <a:endParaRPr lang="en-US" dirty="0"/>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rot="16200000">
            <a:off x="8044814" y="683895"/>
            <a:ext cx="1315721" cy="365125"/>
          </a:xfrm>
          <a:prstGeom prst="rect">
            <a:avLst/>
          </a:prstGeom>
        </p:spPr>
        <p:txBody>
          <a:bodyPr vert="horz" lIns="91440" tIns="45720" rIns="91440" bIns="45720" rtlCol="0" anchor="ctr"/>
          <a:lstStyle>
            <a:lvl1pPr algn="r">
              <a:defRPr sz="2400" b="1">
                <a:solidFill>
                  <a:srgbClr val="FFFFFF"/>
                </a:solidFill>
              </a:defRPr>
            </a:lvl1pPr>
          </a:lstStyle>
          <a:p>
            <a:fld id="{F38DF745-7D3F-47F4-83A3-874385CFAA6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16" r:id="rId1"/>
    <p:sldLayoutId id="2147483914" r:id="rId2"/>
    <p:sldLayoutId id="2147483920" r:id="rId3"/>
    <p:sldLayoutId id="2147483913" r:id="rId4"/>
    <p:sldLayoutId id="2147483922" r:id="rId5"/>
  </p:sldLayoutIdLst>
  <p:hf sldNum="0" hdr="0" ftr="0" dt="0"/>
  <p:txStyles>
    <p:titleStyle>
      <a:lvl1pPr algn="l" defTabSz="914400" rtl="0" eaLnBrk="1" latinLnBrk="0" hangingPunct="1">
        <a:spcBef>
          <a:spcPct val="0"/>
        </a:spcBef>
        <a:buNone/>
        <a:defRPr sz="2400" kern="1200" cap="all" spc="-60" baseline="0">
          <a:solidFill>
            <a:srgbClr val="6CB255"/>
          </a:solidFill>
          <a:latin typeface="+mj-lt"/>
          <a:ea typeface="+mj-ea"/>
          <a:cs typeface="+mj-cs"/>
        </a:defRPr>
      </a:lvl1pPr>
    </p:titleStyle>
    <p:bodyStyle>
      <a:lvl1pPr marL="0" indent="0" algn="l" defTabSz="914400" rtl="0" eaLnBrk="1" latinLnBrk="0" hangingPunct="1">
        <a:spcBef>
          <a:spcPct val="20000"/>
        </a:spcBef>
        <a:spcAft>
          <a:spcPts val="600"/>
        </a:spcAft>
        <a:buClr>
          <a:srgbClr val="6CB255"/>
        </a:buClr>
        <a:buFont typeface="Arial" pitchFamily="34" charset="0"/>
        <a:buNone/>
        <a:defRPr sz="2000" b="0" kern="1200">
          <a:solidFill>
            <a:schemeClr val="tx1"/>
          </a:solidFill>
          <a:latin typeface="+mn-lt"/>
          <a:ea typeface="+mn-ea"/>
          <a:cs typeface="+mn-cs"/>
        </a:defRPr>
      </a:lvl1pPr>
      <a:lvl2pPr marL="457200" indent="-182880" algn="l" defTabSz="914400" rtl="0" eaLnBrk="1" latinLnBrk="0" hangingPunct="1">
        <a:spcBef>
          <a:spcPct val="20000"/>
        </a:spcBef>
        <a:buClr>
          <a:srgbClr val="6CB255"/>
        </a:buClr>
        <a:buFont typeface="Arial" pitchFamily="34" charset="0"/>
        <a:buChar char="•"/>
        <a:defRPr sz="2000" kern="1200">
          <a:solidFill>
            <a:srgbClr val="000000"/>
          </a:solidFill>
          <a:latin typeface="+mn-lt"/>
          <a:ea typeface="+mn-ea"/>
          <a:cs typeface="+mn-cs"/>
        </a:defRPr>
      </a:lvl2pPr>
      <a:lvl3pPr marL="1143000" indent="-228600" algn="l" defTabSz="914400" rtl="0" eaLnBrk="1" latinLnBrk="0" hangingPunct="1">
        <a:spcBef>
          <a:spcPct val="20000"/>
        </a:spcBef>
        <a:buClr>
          <a:srgbClr val="6CB255"/>
        </a:buClr>
        <a:buFont typeface="Arial" pitchFamily="34" charset="0"/>
        <a:buChar char="•"/>
        <a:defRPr sz="1800" kern="1200">
          <a:solidFill>
            <a:srgbClr val="000000"/>
          </a:solidFill>
          <a:latin typeface="+mn-lt"/>
          <a:ea typeface="+mn-ea"/>
          <a:cs typeface="+mn-cs"/>
        </a:defRPr>
      </a:lvl3pPr>
      <a:lvl4pPr marL="1600200" indent="-228600" algn="l" defTabSz="914400" rtl="0" eaLnBrk="1" latinLnBrk="0" hangingPunct="1">
        <a:spcBef>
          <a:spcPct val="20000"/>
        </a:spcBef>
        <a:buClr>
          <a:srgbClr val="6CB255"/>
        </a:buClr>
        <a:buFont typeface="Arial" pitchFamily="34" charset="0"/>
        <a:buChar char="•"/>
        <a:defRPr sz="1800" kern="1200">
          <a:solidFill>
            <a:srgbClr val="000000"/>
          </a:solidFill>
          <a:latin typeface="+mn-lt"/>
          <a:ea typeface="+mn-ea"/>
          <a:cs typeface="+mn-cs"/>
        </a:defRPr>
      </a:lvl4pPr>
      <a:lvl5pPr marL="2057400" indent="-228600" algn="l" defTabSz="914400" rtl="0" eaLnBrk="1" latinLnBrk="0" hangingPunct="1">
        <a:spcBef>
          <a:spcPct val="20000"/>
        </a:spcBef>
        <a:buClr>
          <a:srgbClr val="6CB255"/>
        </a:buClr>
        <a:buFont typeface="Arial" pitchFamily="34" charset="0"/>
        <a:buChar char="•"/>
        <a:defRPr sz="1800" kern="1200" baseline="0">
          <a:solidFill>
            <a:srgbClr val="000000"/>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png"/><Relationship Id="rId3" Type="http://schemas.openxmlformats.org/officeDocument/2006/relationships/image" Target="../media/image5.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eg"/><Relationship Id="rId3" Type="http://schemas.openxmlformats.org/officeDocument/2006/relationships/image" Target="../media/image5.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eg"/><Relationship Id="rId3" Type="http://schemas.openxmlformats.org/officeDocument/2006/relationships/image" Target="../media/image5.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jpeg"/><Relationship Id="rId3" Type="http://schemas.openxmlformats.org/officeDocument/2006/relationships/image" Target="../media/image5.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eg"/><Relationship Id="rId3" Type="http://schemas.openxmlformats.org/officeDocument/2006/relationships/image" Target="../media/image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7.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 Id="rId3" Type="http://schemas.openxmlformats.org/officeDocument/2006/relationships/image" Target="../media/image60.png"/></Relationships>
</file>

<file path=ppt/slides/_rels/slide111.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png"/><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112.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 Id="rId3" Type="http://schemas.openxmlformats.org/officeDocument/2006/relationships/image" Target="../media/image66.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jpeg"/><Relationship Id="rId3" Type="http://schemas.openxmlformats.org/officeDocument/2006/relationships/image" Target="../media/image5.jpe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jpeg"/><Relationship Id="rId3" Type="http://schemas.openxmlformats.org/officeDocument/2006/relationships/image" Target="../media/image5.jpe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image" Target="../media/image5.jpe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jpeg"/><Relationship Id="rId3" Type="http://schemas.openxmlformats.org/officeDocument/2006/relationships/image" Target="../media/image5.jpe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jpeg"/><Relationship Id="rId3" Type="http://schemas.openxmlformats.org/officeDocument/2006/relationships/image" Target="../media/image5.jpe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jpeg"/><Relationship Id="rId3" Type="http://schemas.openxmlformats.org/officeDocument/2006/relationships/image" Target="../media/image5.jpe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oleObject" Target="../embeddings/Microsoft_Equation1.bin"/><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jpeg"/><Relationship Id="rId3" Type="http://schemas.openxmlformats.org/officeDocument/2006/relationships/image" Target="../media/image5.jpe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jpeg"/><Relationship Id="rId3" Type="http://schemas.openxmlformats.org/officeDocument/2006/relationships/image" Target="../media/image5.jpe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jpeg"/><Relationship Id="rId3" Type="http://schemas.openxmlformats.org/officeDocument/2006/relationships/image" Target="../media/image5.jpe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 Id="rId3" Type="http://schemas.openxmlformats.org/officeDocument/2006/relationships/image" Target="../media/image74.jpe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oleObject" Target="../embeddings/Microsoft_Equation2.bin"/><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jpeg"/><Relationship Id="rId3" Type="http://schemas.openxmlformats.org/officeDocument/2006/relationships/image" Target="../media/image5.jpe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 Id="rId3" Type="http://schemas.openxmlformats.org/officeDocument/2006/relationships/image" Target="../media/image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 Id="rId3" Type="http://schemas.openxmlformats.org/officeDocument/2006/relationships/image" Target="../media/image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 Id="rId3" Type="http://schemas.openxmlformats.org/officeDocument/2006/relationships/image" Target="../media/image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 Id="rId3" Type="http://schemas.openxmlformats.org/officeDocument/2006/relationships/image" Target="../media/image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 Id="rId3" Type="http://schemas.openxmlformats.org/officeDocument/2006/relationships/image" Target="../media/image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 Id="rId3" Type="http://schemas.openxmlformats.org/officeDocument/2006/relationships/image" Target="../media/image5.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 Id="rId3" Type="http://schemas.openxmlformats.org/officeDocument/2006/relationships/image" Target="../media/image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 Id="rId3"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34.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oleObject" Target="../embeddings/Microsoft_Equation3.bin"/><Relationship Id="rId5" Type="http://schemas.openxmlformats.org/officeDocument/2006/relationships/oleObject" Target="../embeddings/Microsoft_Equation4.bin"/><Relationship Id="rId6" Type="http://schemas.openxmlformats.org/officeDocument/2006/relationships/oleObject" Target="../embeddings/Microsoft_Equation5.bin"/><Relationship Id="rId1" Type="http://schemas.openxmlformats.org/officeDocument/2006/relationships/vmlDrawing" Target="../drawings/vmlDrawing3.vml"/><Relationship Id="rId2"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oleObject" Target="../embeddings/Microsoft_Equation6.bin"/><Relationship Id="rId1" Type="http://schemas.openxmlformats.org/officeDocument/2006/relationships/vmlDrawing" Target="../drawings/vmlDrawing4.vml"/><Relationship Id="rId2"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 Id="rId3" Type="http://schemas.openxmlformats.org/officeDocument/2006/relationships/image" Target="../media/image5.jpeg"/></Relationships>
</file>

<file path=ppt/slides/_rels/slide37.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oleObject" Target="../embeddings/Microsoft_Equation7.bin"/><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 Id="rId3" Type="http://schemas.openxmlformats.org/officeDocument/2006/relationships/image" Target="../media/image5.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 Id="rId3" Type="http://schemas.openxmlformats.org/officeDocument/2006/relationships/image" Target="../media/image5.jpeg"/></Relationships>
</file>

<file path=ppt/slides/_rels/slide43.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oleObject" Target="../embeddings/Microsoft_Equation8.bin"/><Relationship Id="rId1" Type="http://schemas.openxmlformats.org/officeDocument/2006/relationships/vmlDrawing" Target="../drawings/vmlDrawing6.vml"/><Relationship Id="rId2"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oleObject" Target="../embeddings/Microsoft_Equation9.bin"/><Relationship Id="rId1" Type="http://schemas.openxmlformats.org/officeDocument/2006/relationships/vmlDrawing" Target="../drawings/vmlDrawing7.vml"/><Relationship Id="rId2"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49.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oleObject" Target="../embeddings/Microsoft_Equation10.bin"/><Relationship Id="rId1" Type="http://schemas.openxmlformats.org/officeDocument/2006/relationships/vmlDrawing" Target="../drawings/vmlDrawing8.vml"/><Relationship Id="rId2"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oleObject" Target="../embeddings/Microsoft_Equation11.bin"/><Relationship Id="rId1" Type="http://schemas.openxmlformats.org/officeDocument/2006/relationships/vmlDrawing" Target="../drawings/vmlDrawing9.vml"/><Relationship Id="rId2"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oleObject" Target="../embeddings/Microsoft_Equation12.bin"/><Relationship Id="rId5" Type="http://schemas.openxmlformats.org/officeDocument/2006/relationships/oleObject" Target="../embeddings/Microsoft_Equation13.bin"/><Relationship Id="rId6" Type="http://schemas.openxmlformats.org/officeDocument/2006/relationships/oleObject" Target="../embeddings/Microsoft_Equation14.bin"/><Relationship Id="rId1" Type="http://schemas.openxmlformats.org/officeDocument/2006/relationships/vmlDrawing" Target="../drawings/vmlDrawing10.vml"/><Relationship Id="rId2"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 Id="rId3" Type="http://schemas.openxmlformats.org/officeDocument/2006/relationships/image" Target="../media/image5.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 Id="rId3" Type="http://schemas.openxmlformats.org/officeDocument/2006/relationships/image" Target="../media/image5.jpeg"/></Relationships>
</file>

<file path=ppt/slides/_rels/slide56.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oleObject" Target="../embeddings/Microsoft_Equation15.bin"/><Relationship Id="rId1" Type="http://schemas.openxmlformats.org/officeDocument/2006/relationships/vmlDrawing" Target="../drawings/vmlDrawing11.vml"/><Relationship Id="rId2"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oleObject" Target="../embeddings/Microsoft_Equation16.bin"/><Relationship Id="rId5" Type="http://schemas.openxmlformats.org/officeDocument/2006/relationships/oleObject" Target="../embeddings/Microsoft_Equation17.bin"/><Relationship Id="rId1" Type="http://schemas.openxmlformats.org/officeDocument/2006/relationships/vmlDrawing" Target="../drawings/vmlDrawing12.vml"/><Relationship Id="rId2"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oleObject" Target="../embeddings/Microsoft_Equation18.bin"/><Relationship Id="rId1" Type="http://schemas.openxmlformats.org/officeDocument/2006/relationships/vmlDrawing" Target="../drawings/vmlDrawing13.vml"/><Relationship Id="rId2"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 Id="rId3" Type="http://schemas.openxmlformats.org/officeDocument/2006/relationships/image" Target="../media/image5.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65.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oleObject" Target="../embeddings/Microsoft_Equation19.bin"/><Relationship Id="rId1" Type="http://schemas.openxmlformats.org/officeDocument/2006/relationships/vmlDrawing" Target="../drawings/vmlDrawing14.vml"/><Relationship Id="rId2"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 Id="rId3" Type="http://schemas.openxmlformats.org/officeDocument/2006/relationships/image" Target="../media/image5.jpeg"/></Relationships>
</file>

<file path=ppt/slides/_rels/slide68.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oleObject" Target="../embeddings/Microsoft_Equation20.bin"/><Relationship Id="rId5" Type="http://schemas.openxmlformats.org/officeDocument/2006/relationships/oleObject" Target="../embeddings/Microsoft_Equation21.bin"/><Relationship Id="rId1" Type="http://schemas.openxmlformats.org/officeDocument/2006/relationships/vmlDrawing" Target="../drawings/vmlDrawing15.vml"/><Relationship Id="rId2"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oleObject" Target="../embeddings/Microsoft_Equation22.bin"/><Relationship Id="rId5" Type="http://schemas.openxmlformats.org/officeDocument/2006/relationships/oleObject" Target="../embeddings/Microsoft_Equation23.bin"/><Relationship Id="rId1" Type="http://schemas.openxmlformats.org/officeDocument/2006/relationships/vmlDrawing" Target="../drawings/vmlDrawing16.vml"/><Relationship Id="rId2"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 Id="rId3" Type="http://schemas.openxmlformats.org/officeDocument/2006/relationships/image" Target="../media/image5.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eg"/><Relationship Id="rId3" Type="http://schemas.openxmlformats.org/officeDocument/2006/relationships/image" Target="../media/image5.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75.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oleObject" Target="../embeddings/Microsoft_Equation24.bin"/><Relationship Id="rId1" Type="http://schemas.openxmlformats.org/officeDocument/2006/relationships/vmlDrawing" Target="../drawings/vmlDrawing17.vml"/><Relationship Id="rId2"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78.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oleObject" Target="../embeddings/Microsoft_Equation25.bin"/><Relationship Id="rId1" Type="http://schemas.openxmlformats.org/officeDocument/2006/relationships/vmlDrawing" Target="../drawings/vmlDrawing18.vml"/><Relationship Id="rId2"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eg"/><Relationship Id="rId3" Type="http://schemas.openxmlformats.org/officeDocument/2006/relationships/image" Target="../media/image5.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eg"/><Relationship Id="rId3" Type="http://schemas.openxmlformats.org/officeDocument/2006/relationships/image" Target="../media/image5.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2.jpeg"/><Relationship Id="rId3" Type="http://schemas.openxmlformats.org/officeDocument/2006/relationships/image" Target="../media/image5.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eg"/><Relationship Id="rId3" Type="http://schemas.openxmlformats.org/officeDocument/2006/relationships/image" Target="../media/image54.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eg"/><Relationship Id="rId3" Type="http://schemas.openxmlformats.org/officeDocument/2006/relationships/image" Target="../media/image54.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5" name="Title 1"/>
          <p:cNvSpPr txBox="1">
            <a:spLocks/>
          </p:cNvSpPr>
          <p:nvPr/>
        </p:nvSpPr>
        <p:spPr>
          <a:xfrm>
            <a:off x="0" y="614489"/>
            <a:ext cx="9144000" cy="709154"/>
          </a:xfrm>
          <a:prstGeom prst="rect">
            <a:avLst/>
          </a:prstGeom>
        </p:spPr>
        <p:txBody>
          <a:bodyPr/>
          <a:lstStyle>
            <a:lvl1pPr algn="l" defTabSz="914400" rtl="0" eaLnBrk="1" latinLnBrk="0" hangingPunct="1">
              <a:spcBef>
                <a:spcPct val="0"/>
              </a:spcBef>
              <a:buNone/>
              <a:defRPr sz="3600" kern="1200" cap="all" spc="-60" baseline="0">
                <a:solidFill>
                  <a:srgbClr val="6CB255"/>
                </a:solidFill>
                <a:latin typeface="+mj-lt"/>
                <a:ea typeface="+mj-ea"/>
                <a:cs typeface="+mj-cs"/>
              </a:defRPr>
            </a:lvl1pPr>
          </a:lstStyle>
          <a:p>
            <a:pPr algn="ctr"/>
            <a:r>
              <a:rPr lang="en-US" dirty="0" smtClean="0"/>
              <a:t>CHEMISTRY</a:t>
            </a:r>
          </a:p>
          <a:p>
            <a:pPr algn="ctr"/>
            <a:endParaRPr lang="en-US" sz="1800" cap="none" dirty="0" smtClean="0">
              <a:solidFill>
                <a:schemeClr val="accent3">
                  <a:lumMod val="20000"/>
                  <a:lumOff val="80000"/>
                </a:schemeClr>
              </a:solidFill>
              <a:latin typeface="+mn-lt"/>
            </a:endParaRPr>
          </a:p>
          <a:p>
            <a:pPr algn="ctr"/>
            <a:r>
              <a:rPr lang="en-US" sz="2000" b="1" cap="none" dirty="0" smtClean="0">
                <a:solidFill>
                  <a:srgbClr val="212F62"/>
                </a:solidFill>
                <a:latin typeface="+mn-lt"/>
              </a:rPr>
              <a:t>Chapter 6 ELECTRONIC STRUCTURE AND PERIODIC PROPERTIES OF ELEMENTS</a:t>
            </a:r>
          </a:p>
          <a:p>
            <a:pPr algn="ctr"/>
            <a:r>
              <a:rPr lang="en-US" sz="1600" cap="none" dirty="0" smtClean="0">
                <a:solidFill>
                  <a:schemeClr val="tx1"/>
                </a:solidFill>
                <a:latin typeface="+mn-lt"/>
              </a:rPr>
              <a:t>Joseph </a:t>
            </a:r>
            <a:r>
              <a:rPr lang="en-US" sz="1600" cap="none" dirty="0" err="1" smtClean="0">
                <a:solidFill>
                  <a:schemeClr val="tx1"/>
                </a:solidFill>
                <a:latin typeface="+mn-lt"/>
              </a:rPr>
              <a:t>DePasquale</a:t>
            </a:r>
            <a:endParaRPr lang="en-US" sz="1600" cap="none" dirty="0" smtClean="0">
              <a:solidFill>
                <a:schemeClr val="tx1"/>
              </a:solidFill>
              <a:latin typeface="+mn-lt"/>
            </a:endParaRPr>
          </a:p>
          <a:p>
            <a:pPr algn="ctr"/>
            <a:r>
              <a:rPr lang="en-US" sz="1600" cap="none" dirty="0" smtClean="0">
                <a:solidFill>
                  <a:schemeClr val="tx1"/>
                </a:solidFill>
                <a:latin typeface="+mn-lt"/>
              </a:rPr>
              <a:t>University of Connecticut</a:t>
            </a:r>
          </a:p>
        </p:txBody>
      </p:sp>
      <p:pic>
        <p:nvPicPr>
          <p:cNvPr id="4" name="Picture 3"/>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592640" y="2757368"/>
            <a:ext cx="2010682" cy="2602059"/>
          </a:xfrm>
          <a:prstGeom prst="rect">
            <a:avLst/>
          </a:prstGeom>
          <a:effectLst>
            <a:reflection blurRad="6350" stA="52000" endA="300" endPos="35000" dir="5400000" sy="-100000" algn="bl" rotWithShape="0"/>
          </a:effectLst>
          <a:scene3d>
            <a:camera prst="obliqueTopLeft"/>
            <a:lightRig rig="threePt" dir="t"/>
          </a:scene3d>
        </p:spPr>
      </p:pic>
      <p:pic>
        <p:nvPicPr>
          <p:cNvPr id="7" name="Picture 6" descr="OSX-Stacked-TM-RGB-300dpi-2016.jpg"/>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5775854"/>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224431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728492" y="806030"/>
            <a:ext cx="6553200" cy="508000"/>
          </a:xfrm>
        </p:spPr>
        <p:txBody>
          <a:bodyPr>
            <a:noAutofit/>
          </a:bodyPr>
          <a:lstStyle/>
          <a:p>
            <a:pPr eaLnBrk="1" hangingPunct="1"/>
            <a:r>
              <a:rPr lang="en-US" sz="3200" b="1" dirty="0" smtClean="0">
                <a:solidFill>
                  <a:srgbClr val="000090"/>
                </a:solidFill>
                <a:latin typeface="Arial" pitchFamily="-110" charset="0"/>
              </a:rPr>
              <a:t>Wavelength, frequency, and speed</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42397" y="1020038"/>
            <a:ext cx="8277411" cy="5923308"/>
          </a:xfrm>
        </p:spPr>
        <p:txBody>
          <a:bodyPr>
            <a:normAutofit/>
          </a:bodyPr>
          <a:lstStyle/>
          <a:p>
            <a:pPr>
              <a:buClr>
                <a:schemeClr val="tx1"/>
              </a:buClr>
              <a:buFont typeface="Arial"/>
              <a:buChar char="•"/>
            </a:pPr>
            <a:endParaRPr lang="en-US" sz="2400" b="1" dirty="0" smtClean="0">
              <a:latin typeface="Arial" pitchFamily="-110" charset="0"/>
            </a:endParaRPr>
          </a:p>
          <a:p>
            <a:pPr>
              <a:buClr>
                <a:schemeClr val="tx1"/>
              </a:buClr>
              <a:buFont typeface="Arial"/>
              <a:buChar char="•"/>
            </a:pPr>
            <a:r>
              <a:rPr lang="en-US" sz="2400" dirty="0" smtClean="0"/>
              <a:t> The product of a wave's wavelength (</a:t>
            </a:r>
            <a:r>
              <a:rPr lang="en-US" sz="2400" i="1" dirty="0" err="1" smtClean="0"/>
              <a:t>λ</a:t>
            </a:r>
            <a:r>
              <a:rPr lang="en-US" sz="2400" dirty="0" smtClean="0"/>
              <a:t>) and its frequency (</a:t>
            </a:r>
            <a:r>
              <a:rPr lang="en-US" sz="2400" i="1" dirty="0" err="1" smtClean="0"/>
              <a:t>ν</a:t>
            </a:r>
            <a:r>
              <a:rPr lang="en-US" sz="2400" dirty="0" smtClean="0"/>
              <a:t>), </a:t>
            </a:r>
            <a:r>
              <a:rPr lang="en-US" sz="2400" i="1" dirty="0" err="1" smtClean="0"/>
              <a:t>λν</a:t>
            </a:r>
            <a:r>
              <a:rPr lang="en-US" sz="2400" dirty="0" smtClean="0"/>
              <a:t>, is the speed of the wave. </a:t>
            </a:r>
          </a:p>
          <a:p>
            <a:pPr>
              <a:buClr>
                <a:schemeClr val="tx1"/>
              </a:buClr>
              <a:buFont typeface="Arial"/>
              <a:buChar char="•"/>
            </a:pPr>
            <a:endParaRPr lang="en-US" sz="2400" dirty="0" smtClean="0"/>
          </a:p>
          <a:p>
            <a:pPr>
              <a:buClr>
                <a:schemeClr val="tx1"/>
              </a:buClr>
              <a:buFont typeface="Arial"/>
              <a:buChar char="•"/>
            </a:pPr>
            <a:r>
              <a:rPr lang="en-US" sz="2400" dirty="0" smtClean="0"/>
              <a:t> Thus, for electromagnetic radiation in a vacuum:</a:t>
            </a:r>
          </a:p>
          <a:p>
            <a:pPr>
              <a:buClr>
                <a:schemeClr val="tx1"/>
              </a:buClr>
            </a:pPr>
            <a:endParaRPr lang="en-US" sz="2400" dirty="0" smtClean="0"/>
          </a:p>
          <a:p>
            <a:pPr algn="ctr">
              <a:buClr>
                <a:schemeClr val="tx1"/>
              </a:buClr>
            </a:pPr>
            <a:r>
              <a:rPr lang="en-US" sz="2400" i="1" dirty="0" err="1" smtClean="0"/>
              <a:t>c</a:t>
            </a:r>
            <a:r>
              <a:rPr lang="en-US" sz="2400" i="1" dirty="0" smtClean="0"/>
              <a:t>  </a:t>
            </a:r>
            <a:r>
              <a:rPr lang="en-US" sz="2400" dirty="0" smtClean="0"/>
              <a:t>=  2.998 × </a:t>
            </a:r>
            <a:r>
              <a:rPr lang="en-US" sz="2400" dirty="0" smtClean="0"/>
              <a:t>10</a:t>
            </a:r>
            <a:r>
              <a:rPr lang="en-US" sz="2400" baseline="30000" dirty="0" smtClean="0"/>
              <a:t>8 </a:t>
            </a:r>
            <a:r>
              <a:rPr lang="en-US" sz="2400" dirty="0" err="1" smtClean="0"/>
              <a:t>m/s</a:t>
            </a:r>
            <a:r>
              <a:rPr lang="en-US" sz="2400" baseline="30000" dirty="0" smtClean="0"/>
              <a:t>  </a:t>
            </a:r>
            <a:r>
              <a:rPr lang="en-US" sz="2400" dirty="0" smtClean="0"/>
              <a:t>=  </a:t>
            </a:r>
            <a:r>
              <a:rPr lang="en-US" sz="2400" i="1" dirty="0" err="1" smtClean="0"/>
              <a:t>λν</a:t>
            </a:r>
            <a:endParaRPr lang="en-US" sz="2400" i="1" dirty="0" smtClean="0"/>
          </a:p>
          <a:p>
            <a:pPr>
              <a:buClr>
                <a:schemeClr val="tx1"/>
              </a:buClr>
              <a:buFont typeface="Arial"/>
              <a:buChar char="•"/>
            </a:pPr>
            <a:endParaRPr lang="en-US" sz="2400" i="1" dirty="0" smtClean="0"/>
          </a:p>
          <a:p>
            <a:pPr>
              <a:buClr>
                <a:schemeClr val="tx1"/>
              </a:buClr>
              <a:buFont typeface="Arial"/>
              <a:buChar char="•"/>
            </a:pPr>
            <a:r>
              <a:rPr lang="en-US" sz="2400" i="1" dirty="0" smtClean="0"/>
              <a:t> </a:t>
            </a:r>
            <a:r>
              <a:rPr lang="en-US" sz="2400" dirty="0" smtClean="0"/>
              <a:t>Wavelength and frequency are </a:t>
            </a:r>
            <a:r>
              <a:rPr lang="en-US" sz="2400" b="1" i="1" dirty="0" smtClean="0"/>
              <a:t>inversely proportional</a:t>
            </a:r>
            <a:r>
              <a:rPr lang="en-US" sz="2400" dirty="0" smtClean="0"/>
              <a:t>:</a:t>
            </a:r>
          </a:p>
          <a:p>
            <a:pPr lvl="1">
              <a:buClr>
                <a:schemeClr val="tx1"/>
              </a:buClr>
              <a:buFont typeface="Arial"/>
              <a:buChar char="•"/>
            </a:pPr>
            <a:r>
              <a:rPr lang="en-US" sz="2400" dirty="0" smtClean="0"/>
              <a:t>As the wavelength increases, the frequency decreases and vice-versa. </a:t>
            </a:r>
            <a:endParaRPr lang="en-US" sz="2400" dirty="0"/>
          </a:p>
        </p:txBody>
      </p:sp>
      <p:pic>
        <p:nvPicPr>
          <p:cNvPr id="4" name="Picture 3"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3059833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623905" y="755878"/>
            <a:ext cx="6553200" cy="508000"/>
          </a:xfrm>
        </p:spPr>
        <p:txBody>
          <a:bodyPr>
            <a:noAutofit/>
          </a:bodyPr>
          <a:lstStyle/>
          <a:p>
            <a:pPr eaLnBrk="1" hangingPunct="1"/>
            <a:r>
              <a:rPr lang="en-US" sz="3200" b="1" dirty="0" smtClean="0">
                <a:solidFill>
                  <a:srgbClr val="000090"/>
                </a:solidFill>
                <a:latin typeface="Arial" pitchFamily="-110" charset="0"/>
              </a:rPr>
              <a:t>The </a:t>
            </a:r>
            <a:r>
              <a:rPr lang="en-US" sz="3200" b="1" dirty="0" err="1" smtClean="0">
                <a:solidFill>
                  <a:srgbClr val="000090"/>
                </a:solidFill>
                <a:latin typeface="Arial" pitchFamily="-110" charset="0"/>
              </a:rPr>
              <a:t>pauli</a:t>
            </a:r>
            <a:r>
              <a:rPr lang="en-US" sz="3200" b="1" dirty="0" smtClean="0">
                <a:solidFill>
                  <a:srgbClr val="000090"/>
                </a:solidFill>
                <a:latin typeface="Arial" pitchFamily="-110" charset="0"/>
              </a:rPr>
              <a:t> exclusion principle</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87220" y="1037847"/>
            <a:ext cx="8277411" cy="5923308"/>
          </a:xfrm>
        </p:spPr>
        <p:txBody>
          <a:bodyPr>
            <a:normAutofit/>
          </a:bodyPr>
          <a:lstStyle/>
          <a:p>
            <a:pPr>
              <a:buClr>
                <a:schemeClr val="tx1"/>
              </a:buClr>
            </a:pPr>
            <a:endParaRPr lang="en-US" sz="2400" b="1" dirty="0" smtClean="0">
              <a:latin typeface="Arial" pitchFamily="-110" charset="0"/>
            </a:endParaRPr>
          </a:p>
          <a:p>
            <a:pPr>
              <a:buClr>
                <a:schemeClr val="tx1"/>
              </a:buClr>
              <a:buFont typeface="Arial"/>
              <a:buChar char="•"/>
            </a:pPr>
            <a:r>
              <a:rPr lang="en-US" sz="2400" b="1" i="1" dirty="0" smtClean="0">
                <a:solidFill>
                  <a:srgbClr val="000090"/>
                </a:solidFill>
              </a:rPr>
              <a:t> </a:t>
            </a:r>
            <a:r>
              <a:rPr lang="en-US" sz="2400" dirty="0"/>
              <a:t>E</a:t>
            </a:r>
            <a:r>
              <a:rPr lang="en-US" sz="2400" dirty="0" smtClean="0"/>
              <a:t>lectrons </a:t>
            </a:r>
            <a:r>
              <a:rPr lang="en-US" sz="2400" dirty="0"/>
              <a:t>can share the same orbital (the same set of quantum numbers </a:t>
            </a:r>
            <a:r>
              <a:rPr lang="en-US" sz="2400" i="1" dirty="0" smtClean="0"/>
              <a:t>n</a:t>
            </a:r>
            <a:r>
              <a:rPr lang="en-US" sz="2400" dirty="0"/>
              <a:t>, </a:t>
            </a:r>
            <a:r>
              <a:rPr lang="en-US" sz="2400" i="1" dirty="0"/>
              <a:t>l</a:t>
            </a:r>
            <a:r>
              <a:rPr lang="en-US" sz="2400" dirty="0"/>
              <a:t>, and </a:t>
            </a:r>
            <a:r>
              <a:rPr lang="en-US" sz="2400" i="1" dirty="0"/>
              <a:t>m</a:t>
            </a:r>
            <a:r>
              <a:rPr lang="en-US" sz="2400" i="1" baseline="-25000" dirty="0"/>
              <a:t>l</a:t>
            </a:r>
            <a:r>
              <a:rPr lang="en-US" sz="2400" dirty="0" smtClean="0"/>
              <a:t>). </a:t>
            </a:r>
            <a:endParaRPr lang="en-US" sz="2400" dirty="0"/>
          </a:p>
          <a:p>
            <a:pPr>
              <a:buClr>
                <a:schemeClr val="tx1"/>
              </a:buClr>
              <a:buFont typeface="Arial"/>
              <a:buChar char="•"/>
            </a:pPr>
            <a:endParaRPr lang="en-US" sz="2400" dirty="0" smtClean="0"/>
          </a:p>
          <a:p>
            <a:pPr>
              <a:buClr>
                <a:schemeClr val="tx1"/>
              </a:buClr>
              <a:buFont typeface="Arial"/>
              <a:buChar char="•"/>
            </a:pPr>
            <a:r>
              <a:rPr lang="en-US" sz="2400" dirty="0"/>
              <a:t> </a:t>
            </a:r>
            <a:r>
              <a:rPr lang="en-US" sz="2400" dirty="0" smtClean="0"/>
              <a:t>But only if they have different </a:t>
            </a:r>
            <a:r>
              <a:rPr lang="en-US" sz="2400" i="1" dirty="0" err="1" smtClean="0"/>
              <a:t>m</a:t>
            </a:r>
            <a:r>
              <a:rPr lang="en-US" sz="2400" i="1" baseline="-25000" dirty="0" err="1" smtClean="0"/>
              <a:t>s</a:t>
            </a:r>
            <a:r>
              <a:rPr lang="en-US" sz="2400" dirty="0" smtClean="0"/>
              <a:t> numbers. </a:t>
            </a:r>
          </a:p>
          <a:p>
            <a:pPr>
              <a:buClr>
                <a:schemeClr val="tx1"/>
              </a:buClr>
              <a:buFont typeface="Arial"/>
              <a:buChar char="•"/>
            </a:pPr>
            <a:endParaRPr lang="en-US" sz="2400" dirty="0"/>
          </a:p>
          <a:p>
            <a:pPr>
              <a:buClr>
                <a:schemeClr val="tx1"/>
              </a:buClr>
              <a:buFont typeface="Arial"/>
              <a:buChar char="•"/>
            </a:pPr>
            <a:r>
              <a:rPr lang="en-US" sz="2400" dirty="0" smtClean="0"/>
              <a:t> Since </a:t>
            </a:r>
            <a:r>
              <a:rPr lang="en-US" sz="2400" dirty="0"/>
              <a:t>the spin quantum number can only have two values (</a:t>
            </a:r>
            <a:r>
              <a:rPr lang="en-US" sz="2400" dirty="0" smtClean="0"/>
              <a:t>± ½)</a:t>
            </a:r>
            <a:r>
              <a:rPr lang="en-US" sz="2400" dirty="0"/>
              <a:t>, </a:t>
            </a:r>
            <a:r>
              <a:rPr lang="en-US" sz="2400" b="1" i="1" dirty="0">
                <a:solidFill>
                  <a:srgbClr val="000090"/>
                </a:solidFill>
              </a:rPr>
              <a:t>no more than two electrons can occupy the same </a:t>
            </a:r>
            <a:r>
              <a:rPr lang="en-US" sz="2400" b="1" i="1" dirty="0" smtClean="0">
                <a:solidFill>
                  <a:srgbClr val="000090"/>
                </a:solidFill>
              </a:rPr>
              <a:t>orbital.</a:t>
            </a:r>
          </a:p>
          <a:p>
            <a:pPr>
              <a:buClr>
                <a:schemeClr val="tx1"/>
              </a:buClr>
            </a:pPr>
            <a:endParaRPr lang="en-US" sz="2400" dirty="0" smtClean="0"/>
          </a:p>
          <a:p>
            <a:pPr>
              <a:buClr>
                <a:schemeClr val="tx1"/>
              </a:buClr>
              <a:buFont typeface="Arial"/>
              <a:buChar char="•"/>
            </a:pPr>
            <a:r>
              <a:rPr lang="en-US" sz="2400" dirty="0"/>
              <a:t> </a:t>
            </a:r>
            <a:r>
              <a:rPr lang="en-US" sz="2400" b="1" i="1" dirty="0" smtClean="0">
                <a:solidFill>
                  <a:srgbClr val="000090"/>
                </a:solidFill>
              </a:rPr>
              <a:t>If two </a:t>
            </a:r>
            <a:r>
              <a:rPr lang="en-US" sz="2400" b="1" i="1" dirty="0">
                <a:solidFill>
                  <a:srgbClr val="000090"/>
                </a:solidFill>
              </a:rPr>
              <a:t>electrons are located in the same orbital, they must have opposite </a:t>
            </a:r>
            <a:r>
              <a:rPr lang="en-US" sz="2400" b="1" i="1" dirty="0" smtClean="0">
                <a:solidFill>
                  <a:srgbClr val="000090"/>
                </a:solidFill>
              </a:rPr>
              <a:t>spins. </a:t>
            </a:r>
          </a:p>
        </p:txBody>
      </p:sp>
      <p:pic>
        <p:nvPicPr>
          <p:cNvPr id="4" name="Picture 3"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3042631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623905" y="755878"/>
            <a:ext cx="6553200" cy="508000"/>
          </a:xfrm>
        </p:spPr>
        <p:txBody>
          <a:bodyPr>
            <a:noAutofit/>
          </a:bodyPr>
          <a:lstStyle/>
          <a:p>
            <a:pPr eaLnBrk="1" hangingPunct="1"/>
            <a:r>
              <a:rPr lang="en-US" sz="3200" b="1" dirty="0" smtClean="0">
                <a:solidFill>
                  <a:srgbClr val="000090"/>
                </a:solidFill>
                <a:latin typeface="Arial" pitchFamily="-110" charset="0"/>
              </a:rPr>
              <a:t>Summary of quantum numbers</a:t>
            </a:r>
            <a:endParaRPr lang="en-US" sz="3200" b="1" dirty="0">
              <a:solidFill>
                <a:srgbClr val="000090"/>
              </a:solidFill>
              <a:latin typeface="Arial" pitchFamily="-110" charset="0"/>
            </a:endParaRPr>
          </a:p>
        </p:txBody>
      </p:sp>
      <p:pic>
        <p:nvPicPr>
          <p:cNvPr id="4" name="Picture 3"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
        <p:nvSpPr>
          <p:cNvPr id="3" name="Rectangle 2"/>
          <p:cNvSpPr/>
          <p:nvPr/>
        </p:nvSpPr>
        <p:spPr>
          <a:xfrm>
            <a:off x="294640" y="1481802"/>
            <a:ext cx="8636000" cy="5355313"/>
          </a:xfrm>
          <a:prstGeom prst="rect">
            <a:avLst/>
          </a:prstGeom>
        </p:spPr>
        <p:txBody>
          <a:bodyPr wrap="square">
            <a:spAutoFit/>
          </a:bodyPr>
          <a:lstStyle/>
          <a:p>
            <a:r>
              <a:rPr lang="en-US" b="1" dirty="0"/>
              <a:t>Name 	</a:t>
            </a:r>
            <a:r>
              <a:rPr lang="en-US" b="1" dirty="0" smtClean="0"/>
              <a:t>	Symbol </a:t>
            </a:r>
            <a:r>
              <a:rPr lang="en-US" b="1" dirty="0"/>
              <a:t>	</a:t>
            </a:r>
            <a:r>
              <a:rPr lang="en-US" b="1" dirty="0" smtClean="0"/>
              <a:t>	Allowed </a:t>
            </a:r>
            <a:r>
              <a:rPr lang="en-US" b="1" dirty="0"/>
              <a:t>values 	</a:t>
            </a:r>
            <a:r>
              <a:rPr lang="en-US" b="1" dirty="0" smtClean="0"/>
              <a:t>	Physical meaning</a:t>
            </a:r>
          </a:p>
          <a:p>
            <a:endParaRPr lang="en-US" b="1" dirty="0"/>
          </a:p>
          <a:p>
            <a:r>
              <a:rPr lang="en-US" dirty="0"/>
              <a:t>principal quantum </a:t>
            </a:r>
            <a:r>
              <a:rPr lang="en-US" dirty="0" smtClean="0"/>
              <a:t>       n </a:t>
            </a:r>
            <a:r>
              <a:rPr lang="en-US" dirty="0"/>
              <a:t>	</a:t>
            </a:r>
            <a:r>
              <a:rPr lang="en-US" dirty="0" smtClean="0"/>
              <a:t>	1</a:t>
            </a:r>
            <a:r>
              <a:rPr lang="en-US" dirty="0"/>
              <a:t>, 2, 3, 4, …. 	</a:t>
            </a:r>
            <a:r>
              <a:rPr lang="en-US" dirty="0" smtClean="0"/>
              <a:t>	shell</a:t>
            </a:r>
            <a:r>
              <a:rPr lang="en-US" dirty="0"/>
              <a:t>, the general </a:t>
            </a:r>
            <a:r>
              <a:rPr lang="en-US" dirty="0" smtClean="0"/>
              <a:t>number							</a:t>
            </a:r>
            <a:r>
              <a:rPr lang="en-US" dirty="0"/>
              <a:t>region </a:t>
            </a:r>
            <a:r>
              <a:rPr lang="en-US" dirty="0" smtClean="0"/>
              <a:t>for the </a:t>
            </a:r>
            <a:r>
              <a:rPr lang="en-US" dirty="0"/>
              <a:t>value </a:t>
            </a:r>
            <a:r>
              <a:rPr lang="en-US" dirty="0" smtClean="0"/>
              <a:t>							of </a:t>
            </a:r>
            <a:r>
              <a:rPr lang="en-US" dirty="0"/>
              <a:t>energy for an </a:t>
            </a:r>
            <a:r>
              <a:rPr lang="en-US" dirty="0" smtClean="0"/>
              <a:t>							electron in </a:t>
            </a:r>
            <a:r>
              <a:rPr lang="en-US" dirty="0"/>
              <a:t>the </a:t>
            </a:r>
            <a:r>
              <a:rPr lang="en-US" dirty="0" smtClean="0"/>
              <a:t>							orbital</a:t>
            </a:r>
          </a:p>
          <a:p>
            <a:endParaRPr lang="en-US" dirty="0"/>
          </a:p>
          <a:p>
            <a:r>
              <a:rPr lang="en-US" dirty="0" smtClean="0"/>
              <a:t>angular </a:t>
            </a:r>
            <a:r>
              <a:rPr lang="en-US" dirty="0"/>
              <a:t>momentum  </a:t>
            </a:r>
            <a:r>
              <a:rPr lang="en-US" dirty="0" smtClean="0"/>
              <a:t>     </a:t>
            </a:r>
            <a:r>
              <a:rPr lang="en-US" dirty="0">
                <a:solidFill>
                  <a:srgbClr val="000000"/>
                </a:solidFill>
                <a:ea typeface="Osaka" pitchFamily="-110" charset="-128"/>
                <a:cs typeface="Osaka" pitchFamily="-110" charset="-128"/>
              </a:rPr>
              <a:t>ℓ</a:t>
            </a:r>
            <a:r>
              <a:rPr lang="en-US" dirty="0" smtClean="0"/>
              <a:t> </a:t>
            </a:r>
            <a:r>
              <a:rPr lang="en-US" dirty="0"/>
              <a:t>	</a:t>
            </a:r>
            <a:r>
              <a:rPr lang="en-US" dirty="0" smtClean="0"/>
              <a:t>	0</a:t>
            </a:r>
            <a:r>
              <a:rPr lang="en-US" dirty="0"/>
              <a:t>, 1, 2, …, </a:t>
            </a:r>
            <a:r>
              <a:rPr lang="en-US" i="1" dirty="0"/>
              <a:t>n</a:t>
            </a:r>
            <a:r>
              <a:rPr lang="en-US" dirty="0"/>
              <a:t> – 1	</a:t>
            </a:r>
            <a:r>
              <a:rPr lang="en-US" dirty="0" smtClean="0"/>
              <a:t>	subshell</a:t>
            </a:r>
            <a:r>
              <a:rPr lang="en-US" dirty="0"/>
              <a:t>, the shape </a:t>
            </a:r>
            <a:r>
              <a:rPr lang="en-US" dirty="0" smtClean="0"/>
              <a:t>quantum </a:t>
            </a:r>
            <a:r>
              <a:rPr lang="en-US" dirty="0"/>
              <a:t>number </a:t>
            </a:r>
            <a:r>
              <a:rPr lang="en-US" dirty="0" smtClean="0"/>
              <a:t>						of </a:t>
            </a:r>
            <a:r>
              <a:rPr lang="en-US" dirty="0"/>
              <a:t>the </a:t>
            </a:r>
            <a:r>
              <a:rPr lang="en-US" dirty="0" smtClean="0"/>
              <a:t>orbital</a:t>
            </a:r>
          </a:p>
          <a:p>
            <a:endParaRPr lang="en-US" dirty="0"/>
          </a:p>
          <a:p>
            <a:r>
              <a:rPr lang="en-US" dirty="0"/>
              <a:t>magnetic quantum </a:t>
            </a:r>
            <a:r>
              <a:rPr lang="en-US" dirty="0" smtClean="0"/>
              <a:t>      m</a:t>
            </a:r>
            <a:r>
              <a:rPr lang="en-US" baseline="-25000" dirty="0" smtClean="0"/>
              <a:t>l</a:t>
            </a:r>
            <a:r>
              <a:rPr lang="en-US" dirty="0" smtClean="0"/>
              <a:t> </a:t>
            </a:r>
            <a:r>
              <a:rPr lang="en-US" dirty="0"/>
              <a:t>	</a:t>
            </a:r>
            <a:r>
              <a:rPr lang="en-US" dirty="0" smtClean="0"/>
              <a:t>	</a:t>
            </a:r>
            <a:r>
              <a:rPr lang="en-US" dirty="0">
                <a:solidFill>
                  <a:srgbClr val="000000"/>
                </a:solidFill>
                <a:ea typeface="Osaka" pitchFamily="-110" charset="-128"/>
                <a:cs typeface="Osaka" pitchFamily="-110" charset="-128"/>
              </a:rPr>
              <a:t>-ℓ … -1, 0, +1, … +</a:t>
            </a:r>
            <a:r>
              <a:rPr lang="en-US" dirty="0" smtClean="0">
                <a:solidFill>
                  <a:srgbClr val="000000"/>
                </a:solidFill>
                <a:ea typeface="Osaka" pitchFamily="-110" charset="-128"/>
                <a:cs typeface="Osaka" pitchFamily="-110" charset="-128"/>
              </a:rPr>
              <a:t>ℓ	</a:t>
            </a:r>
            <a:r>
              <a:rPr lang="en-US" dirty="0"/>
              <a:t>orientation of the </a:t>
            </a:r>
            <a:endParaRPr lang="en-US" dirty="0">
              <a:solidFill>
                <a:srgbClr val="000000"/>
              </a:solidFill>
              <a:ea typeface="Osaka" pitchFamily="-110" charset="-128"/>
              <a:cs typeface="Osaka" pitchFamily="-110" charset="-128"/>
            </a:endParaRPr>
          </a:p>
          <a:p>
            <a:r>
              <a:rPr lang="en-US" dirty="0" smtClean="0"/>
              <a:t>number							orbital</a:t>
            </a:r>
          </a:p>
          <a:p>
            <a:endParaRPr lang="en-US" dirty="0"/>
          </a:p>
          <a:p>
            <a:r>
              <a:rPr lang="en-US" dirty="0" smtClean="0"/>
              <a:t>spin </a:t>
            </a:r>
            <a:r>
              <a:rPr lang="en-US" dirty="0"/>
              <a:t>quantum </a:t>
            </a:r>
            <a:r>
              <a:rPr lang="en-US" dirty="0" smtClean="0"/>
              <a:t>	        </a:t>
            </a:r>
            <a:r>
              <a:rPr lang="en-US" dirty="0" err="1" smtClean="0"/>
              <a:t>m</a:t>
            </a:r>
            <a:r>
              <a:rPr lang="en-US" baseline="-25000" dirty="0" err="1" smtClean="0"/>
              <a:t>s</a:t>
            </a:r>
            <a:r>
              <a:rPr lang="en-US" dirty="0" smtClean="0"/>
              <a:t> </a:t>
            </a:r>
            <a:r>
              <a:rPr lang="en-US" dirty="0"/>
              <a:t>	</a:t>
            </a:r>
            <a:r>
              <a:rPr lang="en-US" dirty="0" smtClean="0"/>
              <a:t>	+½ , -½ 			</a:t>
            </a:r>
            <a:r>
              <a:rPr lang="en-US" dirty="0"/>
              <a:t>direction of the </a:t>
            </a:r>
            <a:r>
              <a:rPr lang="en-US" dirty="0" smtClean="0"/>
              <a:t>number							intrinsic quantum 							“</a:t>
            </a:r>
            <a:r>
              <a:rPr lang="en-US" dirty="0"/>
              <a:t>spinning” of the </a:t>
            </a:r>
            <a:r>
              <a:rPr lang="en-US" dirty="0" smtClean="0"/>
              <a:t>							electron</a:t>
            </a:r>
            <a:endParaRPr lang="en-US" dirty="0"/>
          </a:p>
          <a:p>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50681506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512919" y="1255509"/>
            <a:ext cx="6553200" cy="508000"/>
          </a:xfrm>
        </p:spPr>
        <p:txBody>
          <a:bodyPr>
            <a:noAutofit/>
          </a:bodyPr>
          <a:lstStyle/>
          <a:p>
            <a:pPr eaLnBrk="1" hangingPunct="1"/>
            <a:r>
              <a:rPr lang="en-US" sz="3200" b="1" dirty="0" smtClean="0">
                <a:solidFill>
                  <a:srgbClr val="000090"/>
                </a:solidFill>
                <a:latin typeface="Arial" pitchFamily="-110" charset="0"/>
              </a:rPr>
              <a:t>6.4 electronic structure of atoms (electron configurations)</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72279" y="1600949"/>
            <a:ext cx="8277411" cy="5923308"/>
          </a:xfrm>
        </p:spPr>
        <p:txBody>
          <a:bodyPr>
            <a:normAutofit/>
          </a:bodyPr>
          <a:lstStyle/>
          <a:p>
            <a:pPr>
              <a:buClr>
                <a:schemeClr val="tx1"/>
              </a:buClr>
              <a:buFont typeface="Arial"/>
              <a:buChar char="•"/>
            </a:pPr>
            <a:endParaRPr lang="en-US" sz="2400" b="1" dirty="0" smtClean="0">
              <a:latin typeface="Arial" pitchFamily="-110" charset="0"/>
            </a:endParaRPr>
          </a:p>
          <a:p>
            <a:pPr>
              <a:buClr>
                <a:schemeClr val="tx1"/>
              </a:buClr>
              <a:buFont typeface="Arial"/>
              <a:buChar char="•"/>
            </a:pPr>
            <a:r>
              <a:rPr lang="en-US" sz="2400" dirty="0" smtClean="0"/>
              <a:t> The energy of atomic </a:t>
            </a:r>
            <a:r>
              <a:rPr lang="en-US" sz="2400" dirty="0" err="1" smtClean="0"/>
              <a:t>orbitals</a:t>
            </a:r>
            <a:r>
              <a:rPr lang="en-US" sz="2400" dirty="0" smtClean="0"/>
              <a:t> increases as the principal quantum number, </a:t>
            </a:r>
            <a:r>
              <a:rPr lang="en-US" sz="2400" i="1" dirty="0" err="1" smtClean="0"/>
              <a:t>n</a:t>
            </a:r>
            <a:r>
              <a:rPr lang="en-US" sz="2400" dirty="0" smtClean="0"/>
              <a:t>, increases. </a:t>
            </a:r>
          </a:p>
          <a:p>
            <a:pPr>
              <a:buClr>
                <a:schemeClr val="tx1"/>
              </a:buClr>
              <a:buFont typeface="Arial"/>
              <a:buChar char="•"/>
            </a:pPr>
            <a:endParaRPr lang="en-US" sz="2400" dirty="0" smtClean="0"/>
          </a:p>
          <a:p>
            <a:pPr>
              <a:buClr>
                <a:schemeClr val="tx1"/>
              </a:buClr>
              <a:buFont typeface="Arial"/>
              <a:buChar char="•"/>
            </a:pPr>
            <a:r>
              <a:rPr lang="en-US" sz="2400" dirty="0" smtClean="0"/>
              <a:t> As the principal quantum number, </a:t>
            </a:r>
            <a:r>
              <a:rPr lang="en-US" sz="2400" i="1" dirty="0" err="1" smtClean="0"/>
              <a:t>n</a:t>
            </a:r>
            <a:r>
              <a:rPr lang="en-US" sz="2400" dirty="0" smtClean="0"/>
              <a:t>, increases, the size of the orbital increases and the electrons spend more time farther from the nucleus. </a:t>
            </a:r>
          </a:p>
          <a:p>
            <a:pPr>
              <a:buClr>
                <a:schemeClr val="tx1"/>
              </a:buClr>
              <a:buFont typeface="Arial"/>
              <a:buChar char="•"/>
            </a:pPr>
            <a:endParaRPr lang="en-US" sz="2400" dirty="0" smtClean="0"/>
          </a:p>
          <a:p>
            <a:pPr>
              <a:buClr>
                <a:schemeClr val="tx1"/>
              </a:buClr>
              <a:buFont typeface="Arial"/>
              <a:buChar char="•"/>
            </a:pPr>
            <a:r>
              <a:rPr lang="en-US" sz="2400" dirty="0" smtClean="0"/>
              <a:t> Thus, the attraction to the nucleus is weaker and the energy associated with the orbital is higher (less stabilized). </a:t>
            </a:r>
            <a:endParaRPr lang="en-US" sz="2400" dirty="0">
              <a:solidFill>
                <a:srgbClr val="000000"/>
              </a:solidFill>
              <a:cs typeface="MS PGothic" pitchFamily="34" charset="-128"/>
            </a:endParaRPr>
          </a:p>
        </p:txBody>
      </p:sp>
      <p:pic>
        <p:nvPicPr>
          <p:cNvPr id="4" name="Picture 3"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3380916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668728" y="780976"/>
            <a:ext cx="6553200" cy="508000"/>
          </a:xfrm>
        </p:spPr>
        <p:txBody>
          <a:bodyPr>
            <a:noAutofit/>
          </a:bodyPr>
          <a:lstStyle/>
          <a:p>
            <a:pPr eaLnBrk="1" hangingPunct="1"/>
            <a:r>
              <a:rPr lang="en-US" sz="3200" b="1" dirty="0" smtClean="0">
                <a:solidFill>
                  <a:srgbClr val="000090"/>
                </a:solidFill>
                <a:latin typeface="Arial" pitchFamily="-110" charset="0"/>
              </a:rPr>
              <a:t>Orbital energies and atomic structure</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72279" y="1183669"/>
            <a:ext cx="8277411" cy="5923308"/>
          </a:xfrm>
        </p:spPr>
        <p:txBody>
          <a:bodyPr>
            <a:normAutofit/>
          </a:bodyPr>
          <a:lstStyle/>
          <a:p>
            <a:pPr>
              <a:buClr>
                <a:schemeClr val="tx1"/>
              </a:buClr>
            </a:pPr>
            <a:endParaRPr lang="en-US" sz="2400" b="1" dirty="0" smtClean="0">
              <a:latin typeface="Arial" pitchFamily="-110" charset="0"/>
            </a:endParaRPr>
          </a:p>
          <a:p>
            <a:pPr>
              <a:buClr>
                <a:schemeClr val="tx1"/>
              </a:buClr>
              <a:buFont typeface="Arial"/>
              <a:buChar char="•"/>
            </a:pPr>
            <a:r>
              <a:rPr lang="en-US" sz="2400" b="1" i="1" dirty="0" smtClean="0">
                <a:solidFill>
                  <a:srgbClr val="000090"/>
                </a:solidFill>
              </a:rPr>
              <a:t> </a:t>
            </a:r>
            <a:r>
              <a:rPr lang="en-US" sz="2400" dirty="0" smtClean="0"/>
              <a:t>In any atom with two or more electrons, the repulsion between the electrons makes energies of </a:t>
            </a:r>
            <a:r>
              <a:rPr lang="en-US" sz="2400" dirty="0" err="1" smtClean="0"/>
              <a:t>subshells</a:t>
            </a:r>
            <a:r>
              <a:rPr lang="en-US" sz="2400" dirty="0" smtClean="0"/>
              <a:t> with different values of </a:t>
            </a:r>
            <a:r>
              <a:rPr lang="en-US" sz="2400" i="1" dirty="0" err="1" smtClean="0"/>
              <a:t>l</a:t>
            </a:r>
            <a:r>
              <a:rPr lang="en-US" sz="2400" dirty="0" smtClean="0"/>
              <a:t> differ. </a:t>
            </a:r>
          </a:p>
          <a:p>
            <a:pPr>
              <a:buClr>
                <a:schemeClr val="tx1"/>
              </a:buClr>
              <a:buFont typeface="Arial"/>
              <a:buChar char="•"/>
            </a:pPr>
            <a:endParaRPr lang="en-US" sz="2400" dirty="0" smtClean="0"/>
          </a:p>
          <a:p>
            <a:pPr>
              <a:buClr>
                <a:schemeClr val="tx1"/>
              </a:buClr>
              <a:buFont typeface="Arial"/>
              <a:buChar char="•"/>
            </a:pPr>
            <a:r>
              <a:rPr lang="en-US" sz="2400" dirty="0" smtClean="0"/>
              <a:t> The energy of the </a:t>
            </a:r>
            <a:r>
              <a:rPr lang="en-US" sz="2400" dirty="0" err="1" smtClean="0"/>
              <a:t>orbitals</a:t>
            </a:r>
            <a:r>
              <a:rPr lang="en-US" sz="2400" dirty="0" smtClean="0"/>
              <a:t> increases within a shell in the order </a:t>
            </a:r>
            <a:r>
              <a:rPr lang="en-US" sz="2400" i="1" dirty="0" err="1" smtClean="0"/>
              <a:t>s</a:t>
            </a:r>
            <a:r>
              <a:rPr lang="en-US" sz="2400" dirty="0" smtClean="0"/>
              <a:t> &lt; </a:t>
            </a:r>
            <a:r>
              <a:rPr lang="en-US" sz="2400" i="1" dirty="0" err="1" smtClean="0"/>
              <a:t>p</a:t>
            </a:r>
            <a:r>
              <a:rPr lang="en-US" sz="2400" dirty="0" smtClean="0"/>
              <a:t> &lt; </a:t>
            </a:r>
            <a:r>
              <a:rPr lang="en-US" sz="2400" i="1" dirty="0" err="1" smtClean="0"/>
              <a:t>d</a:t>
            </a:r>
            <a:r>
              <a:rPr lang="en-US" sz="2400" dirty="0" smtClean="0"/>
              <a:t> &lt; </a:t>
            </a:r>
            <a:r>
              <a:rPr lang="en-US" sz="2400" i="1" dirty="0" err="1" smtClean="0"/>
              <a:t>f</a:t>
            </a:r>
            <a:r>
              <a:rPr lang="en-US" sz="2400" i="1" dirty="0" smtClean="0"/>
              <a:t>.</a:t>
            </a:r>
            <a:endParaRPr lang="en-US" sz="2400" dirty="0" smtClean="0">
              <a:solidFill>
                <a:srgbClr val="000000"/>
              </a:solidFill>
              <a:cs typeface="MS PGothic" pitchFamily="34" charset="-128"/>
            </a:endParaRPr>
          </a:p>
          <a:p>
            <a:pPr>
              <a:buClr>
                <a:schemeClr val="tx1"/>
              </a:buClr>
              <a:buFont typeface="Arial"/>
              <a:buChar char="•"/>
            </a:pPr>
            <a:endParaRPr lang="en-US" sz="2400" b="1" i="1" dirty="0" smtClean="0">
              <a:solidFill>
                <a:srgbClr val="000090"/>
              </a:solidFill>
            </a:endParaRPr>
          </a:p>
          <a:p>
            <a:pPr>
              <a:buClr>
                <a:schemeClr val="tx1"/>
              </a:buClr>
              <a:buFont typeface="Arial"/>
              <a:buChar char="•"/>
            </a:pPr>
            <a:r>
              <a:rPr lang="en-US" sz="2400" b="1" i="1" dirty="0" smtClean="0">
                <a:solidFill>
                  <a:srgbClr val="000090"/>
                </a:solidFill>
              </a:rPr>
              <a:t> </a:t>
            </a:r>
            <a:r>
              <a:rPr lang="en-US" sz="2400" dirty="0" smtClean="0"/>
              <a:t>Electrons in atoms tend to fill low-energy </a:t>
            </a:r>
            <a:r>
              <a:rPr lang="en-US" sz="2400" dirty="0" err="1" smtClean="0"/>
              <a:t>orbitals</a:t>
            </a:r>
            <a:r>
              <a:rPr lang="en-US" sz="2400" dirty="0" smtClean="0"/>
              <a:t> first. </a:t>
            </a:r>
          </a:p>
          <a:p>
            <a:pPr>
              <a:buClr>
                <a:schemeClr val="tx1"/>
              </a:buClr>
            </a:pPr>
            <a:endParaRPr lang="en-US" sz="2400" dirty="0" smtClean="0"/>
          </a:p>
        </p:txBody>
      </p:sp>
      <p:pic>
        <p:nvPicPr>
          <p:cNvPr id="4" name="Picture 3"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659347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Figure </a:t>
            </a:r>
            <a:r>
              <a:rPr lang="en-US" dirty="0" smtClean="0"/>
              <a:t>6.25</a:t>
            </a:r>
            <a:endParaRPr lang="en-US" dirty="0"/>
          </a:p>
        </p:txBody>
      </p:sp>
      <p:pic>
        <p:nvPicPr>
          <p:cNvPr id="2" name="Picture Placeholder 1" descr="CNX_Chem_06_04_eLeveldiag.jpg"/>
          <p:cNvPicPr>
            <a:picLocks noGrp="1" noChangeAspect="1"/>
          </p:cNvPicPr>
          <p:nvPr>
            <p:ph type="pic" sz="quarter" idx="13"/>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6308" r="6308"/>
          <a:stretch>
            <a:fillRect/>
          </a:stretch>
        </p:blipFill>
        <p:spPr>
          <a:xfrm>
            <a:off x="549138" y="1286742"/>
            <a:ext cx="7847802" cy="4600976"/>
          </a:xfrm>
        </p:spPr>
      </p:pic>
      <p:sp>
        <p:nvSpPr>
          <p:cNvPr id="7" name="Text Placeholder 6"/>
          <p:cNvSpPr>
            <a:spLocks noGrp="1"/>
          </p:cNvSpPr>
          <p:nvPr>
            <p:ph type="body" sz="quarter" idx="14"/>
          </p:nvPr>
        </p:nvSpPr>
        <p:spPr>
          <a:xfrm>
            <a:off x="591669" y="5990438"/>
            <a:ext cx="8062912" cy="1166382"/>
          </a:xfrm>
        </p:spPr>
        <p:txBody>
          <a:bodyPr>
            <a:normAutofit/>
          </a:bodyPr>
          <a:lstStyle/>
          <a:p>
            <a:r>
              <a:rPr lang="en-US" sz="1800" dirty="0"/>
              <a:t>Generalized energy-level diagram for atomic orbitals in an atom with two or more electrons (not </a:t>
            </a:r>
            <a:r>
              <a:rPr lang="en-US" sz="1800" dirty="0" smtClean="0"/>
              <a:t>to scale</a:t>
            </a:r>
            <a:r>
              <a:rPr lang="en-US" sz="1800" dirty="0"/>
              <a:t>).</a:t>
            </a:r>
          </a:p>
        </p:txBody>
      </p:sp>
      <p:pic>
        <p:nvPicPr>
          <p:cNvPr id="6" name="Picture 5" descr="OSX-Stacked-TM-RGB-300dpi-2016.jpg"/>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1033424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474495" y="541920"/>
            <a:ext cx="6553200" cy="508000"/>
          </a:xfrm>
        </p:spPr>
        <p:txBody>
          <a:bodyPr>
            <a:noAutofit/>
          </a:bodyPr>
          <a:lstStyle/>
          <a:p>
            <a:pPr eaLnBrk="1" hangingPunct="1"/>
            <a:r>
              <a:rPr lang="en-US" sz="3200" b="1" dirty="0" smtClean="0">
                <a:solidFill>
                  <a:srgbClr val="000090"/>
                </a:solidFill>
                <a:latin typeface="Arial" pitchFamily="-110" charset="0"/>
              </a:rPr>
              <a:t>Electron configuration</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298824" y="1049200"/>
            <a:ext cx="8537697" cy="5923308"/>
          </a:xfrm>
        </p:spPr>
        <p:txBody>
          <a:bodyPr>
            <a:normAutofit/>
          </a:bodyPr>
          <a:lstStyle/>
          <a:p>
            <a:pPr>
              <a:buClr>
                <a:schemeClr val="tx1"/>
              </a:buClr>
            </a:pPr>
            <a:endParaRPr lang="en-US" sz="2400" b="1" dirty="0" smtClean="0">
              <a:latin typeface="Arial" pitchFamily="-110" charset="0"/>
            </a:endParaRPr>
          </a:p>
          <a:p>
            <a:pPr>
              <a:buClr>
                <a:schemeClr val="tx1"/>
              </a:buClr>
              <a:buFont typeface="Arial"/>
              <a:buChar char="•"/>
            </a:pPr>
            <a:r>
              <a:rPr lang="en-US" sz="2400" b="1" i="1" dirty="0" smtClean="0">
                <a:solidFill>
                  <a:srgbClr val="000090"/>
                </a:solidFill>
              </a:rPr>
              <a:t> </a:t>
            </a:r>
            <a:r>
              <a:rPr lang="en-US" sz="2400" dirty="0" smtClean="0"/>
              <a:t>The arrangement of electrons in the </a:t>
            </a:r>
            <a:r>
              <a:rPr lang="en-US" sz="2400" dirty="0" err="1" smtClean="0"/>
              <a:t>orbitals</a:t>
            </a:r>
            <a:r>
              <a:rPr lang="en-US" sz="2400" dirty="0" smtClean="0"/>
              <a:t> of an atom is called the </a:t>
            </a:r>
            <a:r>
              <a:rPr lang="en-US" sz="2400" b="1" i="1" dirty="0" smtClean="0">
                <a:solidFill>
                  <a:srgbClr val="000090"/>
                </a:solidFill>
              </a:rPr>
              <a:t>electron configuration </a:t>
            </a:r>
            <a:r>
              <a:rPr lang="en-US" sz="2400" dirty="0" smtClean="0"/>
              <a:t>of the atom. </a:t>
            </a:r>
          </a:p>
          <a:p>
            <a:pPr>
              <a:buClr>
                <a:schemeClr val="tx1"/>
              </a:buClr>
              <a:buFont typeface="Arial"/>
              <a:buChar char="•"/>
            </a:pPr>
            <a:endParaRPr lang="en-US" sz="2400" dirty="0" smtClean="0"/>
          </a:p>
          <a:p>
            <a:pPr>
              <a:buClr>
                <a:schemeClr val="tx1"/>
              </a:buClr>
              <a:buFont typeface="Arial"/>
              <a:buChar char="•"/>
            </a:pPr>
            <a:r>
              <a:rPr lang="en-US" sz="2400" dirty="0" smtClean="0"/>
              <a:t> An </a:t>
            </a:r>
            <a:r>
              <a:rPr lang="en-US" sz="2400" b="1" i="1" dirty="0" smtClean="0">
                <a:solidFill>
                  <a:srgbClr val="000090"/>
                </a:solidFill>
              </a:rPr>
              <a:t>electron configuration </a:t>
            </a:r>
            <a:r>
              <a:rPr lang="en-US" sz="2400" dirty="0" smtClean="0"/>
              <a:t>consists of symbols that contain three pieces of information: </a:t>
            </a:r>
          </a:p>
          <a:p>
            <a:pPr>
              <a:buClr>
                <a:schemeClr val="tx1"/>
              </a:buClr>
            </a:pPr>
            <a:endParaRPr lang="en-US" sz="2400" dirty="0" smtClean="0"/>
          </a:p>
          <a:p>
            <a:pPr lvl="1">
              <a:buClr>
                <a:schemeClr val="tx1"/>
              </a:buClr>
              <a:buNone/>
            </a:pPr>
            <a:r>
              <a:rPr lang="en-US" sz="2400" dirty="0" smtClean="0"/>
              <a:t>1) </a:t>
            </a:r>
            <a:r>
              <a:rPr lang="en-US" sz="2400" dirty="0" smtClean="0"/>
              <a:t>The </a:t>
            </a:r>
            <a:r>
              <a:rPr lang="en-US" sz="2400" dirty="0" smtClean="0"/>
              <a:t>principal quantum shell, </a:t>
            </a:r>
            <a:r>
              <a:rPr lang="en-US" sz="2400" i="1" dirty="0" err="1" smtClean="0"/>
              <a:t>n</a:t>
            </a:r>
            <a:r>
              <a:rPr lang="en-US" sz="2400" dirty="0" smtClean="0"/>
              <a:t>. </a:t>
            </a:r>
          </a:p>
          <a:p>
            <a:pPr lvl="1">
              <a:buClr>
                <a:schemeClr val="tx1"/>
              </a:buClr>
              <a:buNone/>
            </a:pPr>
            <a:r>
              <a:rPr lang="en-US" sz="2400" dirty="0" smtClean="0"/>
              <a:t>2) The letter that designates the orbital type (</a:t>
            </a:r>
            <a:r>
              <a:rPr lang="en-US" sz="2400" i="1" dirty="0" err="1" smtClean="0"/>
              <a:t>l</a:t>
            </a:r>
            <a:r>
              <a:rPr lang="en-US" sz="2400" dirty="0" smtClean="0"/>
              <a:t>).</a:t>
            </a:r>
          </a:p>
          <a:p>
            <a:pPr lvl="1">
              <a:buClr>
                <a:schemeClr val="tx1"/>
              </a:buClr>
              <a:buNone/>
            </a:pPr>
            <a:r>
              <a:rPr lang="en-US" sz="2400" dirty="0" smtClean="0"/>
              <a:t>3) A superscript number that designates the number of electrons in that particular </a:t>
            </a:r>
            <a:r>
              <a:rPr lang="en-US" sz="2400" dirty="0" err="1" smtClean="0"/>
              <a:t>subshell</a:t>
            </a:r>
            <a:r>
              <a:rPr lang="en-US" sz="2400" dirty="0" smtClean="0"/>
              <a:t>.</a:t>
            </a:r>
          </a:p>
          <a:p>
            <a:pPr lvl="1">
              <a:buClr>
                <a:schemeClr val="tx1"/>
              </a:buClr>
              <a:buNone/>
            </a:pPr>
            <a:endParaRPr lang="en-US" sz="2400" b="1" i="1" dirty="0" smtClean="0">
              <a:solidFill>
                <a:srgbClr val="000090"/>
              </a:solidFill>
            </a:endParaRPr>
          </a:p>
        </p:txBody>
      </p:sp>
      <p:pic>
        <p:nvPicPr>
          <p:cNvPr id="4" name="Picture 3"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659347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Figure 6.26</a:t>
            </a:r>
          </a:p>
        </p:txBody>
      </p:sp>
      <p:pic>
        <p:nvPicPr>
          <p:cNvPr id="2" name="Picture Placeholder 1" descr="CNX_Chem_06_04_Econfig.jpg"/>
          <p:cNvPicPr>
            <a:picLocks noGrp="1" noChangeAspect="1"/>
          </p:cNvPicPr>
          <p:nvPr>
            <p:ph type="pic" sz="quarter" idx="13"/>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6246" t="-63775" r="10338" b="-63775"/>
          <a:stretch>
            <a:fillRect/>
          </a:stretch>
        </p:blipFill>
        <p:spPr>
          <a:xfrm>
            <a:off x="688284" y="1061551"/>
            <a:ext cx="7806993" cy="4616096"/>
          </a:xfrm>
        </p:spPr>
      </p:pic>
      <p:sp>
        <p:nvSpPr>
          <p:cNvPr id="7" name="Text Placeholder 6"/>
          <p:cNvSpPr>
            <a:spLocks noGrp="1"/>
          </p:cNvSpPr>
          <p:nvPr>
            <p:ph type="body" sz="quarter" idx="14"/>
          </p:nvPr>
        </p:nvSpPr>
        <p:spPr>
          <a:xfrm>
            <a:off x="546847" y="5576583"/>
            <a:ext cx="8062912" cy="1166382"/>
          </a:xfrm>
        </p:spPr>
        <p:txBody>
          <a:bodyPr>
            <a:normAutofit/>
          </a:bodyPr>
          <a:lstStyle/>
          <a:p>
            <a:r>
              <a:rPr lang="en-US" dirty="0"/>
              <a:t>The diagram of an electron configuration specifies the subshell (</a:t>
            </a:r>
            <a:r>
              <a:rPr lang="en-US" i="1" dirty="0"/>
              <a:t>n </a:t>
            </a:r>
            <a:r>
              <a:rPr lang="en-US" dirty="0"/>
              <a:t>and </a:t>
            </a:r>
            <a:r>
              <a:rPr lang="en-US" i="1" dirty="0"/>
              <a:t>l </a:t>
            </a:r>
            <a:r>
              <a:rPr lang="en-US" dirty="0"/>
              <a:t>value, with letter symbol) and superscript number of electrons.</a:t>
            </a:r>
          </a:p>
        </p:txBody>
      </p:sp>
      <p:pic>
        <p:nvPicPr>
          <p:cNvPr id="6" name="Picture 5" descr="OSX-Stacked-TM-RGB-300dpi-2016.jpg"/>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4988945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564141" y="556861"/>
            <a:ext cx="6553200" cy="508000"/>
          </a:xfrm>
        </p:spPr>
        <p:txBody>
          <a:bodyPr>
            <a:noAutofit/>
          </a:bodyPr>
          <a:lstStyle/>
          <a:p>
            <a:pPr eaLnBrk="1" hangingPunct="1"/>
            <a:r>
              <a:rPr lang="en-US" sz="3200" b="1" dirty="0" smtClean="0">
                <a:solidFill>
                  <a:srgbClr val="000090"/>
                </a:solidFill>
                <a:latin typeface="Arial" pitchFamily="-110" charset="0"/>
              </a:rPr>
              <a:t>The </a:t>
            </a:r>
            <a:r>
              <a:rPr lang="en-US" sz="3200" b="1" dirty="0" err="1" smtClean="0">
                <a:solidFill>
                  <a:srgbClr val="000090"/>
                </a:solidFill>
                <a:latin typeface="Arial" pitchFamily="-110" charset="0"/>
              </a:rPr>
              <a:t>aufbau</a:t>
            </a:r>
            <a:r>
              <a:rPr lang="en-US" sz="3200" b="1" dirty="0" smtClean="0">
                <a:solidFill>
                  <a:srgbClr val="000090"/>
                </a:solidFill>
                <a:latin typeface="Arial" pitchFamily="-110" charset="0"/>
              </a:rPr>
              <a:t> principle </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343647" y="750380"/>
            <a:ext cx="8537697" cy="5923308"/>
          </a:xfrm>
        </p:spPr>
        <p:txBody>
          <a:bodyPr>
            <a:normAutofit/>
          </a:bodyPr>
          <a:lstStyle/>
          <a:p>
            <a:pPr>
              <a:buClr>
                <a:schemeClr val="tx1"/>
              </a:buClr>
            </a:pPr>
            <a:endParaRPr lang="en-US" sz="2400" b="1" dirty="0" smtClean="0">
              <a:latin typeface="Arial" pitchFamily="-110" charset="0"/>
            </a:endParaRPr>
          </a:p>
          <a:p>
            <a:pPr>
              <a:buClr>
                <a:schemeClr val="tx1"/>
              </a:buClr>
              <a:buFont typeface="Arial"/>
              <a:buChar char="•"/>
            </a:pPr>
            <a:r>
              <a:rPr lang="en-US" sz="2400" b="1" i="1" dirty="0" smtClean="0">
                <a:solidFill>
                  <a:srgbClr val="000090"/>
                </a:solidFill>
              </a:rPr>
              <a:t> </a:t>
            </a:r>
            <a:r>
              <a:rPr lang="en-US" sz="2400" dirty="0" smtClean="0"/>
              <a:t>To determine the electron configuration for an atom we add a number of electrons equal to its atomic number. </a:t>
            </a:r>
          </a:p>
          <a:p>
            <a:pPr>
              <a:buClr>
                <a:schemeClr val="tx1"/>
              </a:buClr>
              <a:buFont typeface="Arial"/>
              <a:buChar char="•"/>
            </a:pPr>
            <a:endParaRPr lang="en-US" sz="2400" dirty="0" smtClean="0"/>
          </a:p>
          <a:p>
            <a:pPr>
              <a:buClr>
                <a:schemeClr val="tx1"/>
              </a:buClr>
              <a:buFont typeface="Arial"/>
              <a:buChar char="•"/>
            </a:pPr>
            <a:r>
              <a:rPr lang="en-US" sz="2400" dirty="0" smtClean="0"/>
              <a:t> Beginning with hydrogen, and continuing across the periods of the periodic table, we add one electron to the </a:t>
            </a:r>
            <a:r>
              <a:rPr lang="en-US" sz="2400" dirty="0" err="1" smtClean="0"/>
              <a:t>subshell</a:t>
            </a:r>
            <a:r>
              <a:rPr lang="en-US" sz="2400" dirty="0" smtClean="0"/>
              <a:t> of lowest available energy. </a:t>
            </a:r>
          </a:p>
          <a:p>
            <a:pPr>
              <a:buClr>
                <a:schemeClr val="tx1"/>
              </a:buClr>
              <a:buFont typeface="Arial"/>
              <a:buChar char="•"/>
            </a:pPr>
            <a:endParaRPr lang="en-US" sz="2400" dirty="0" smtClean="0"/>
          </a:p>
          <a:p>
            <a:pPr>
              <a:buClr>
                <a:schemeClr val="tx1"/>
              </a:buClr>
              <a:buFont typeface="Arial"/>
              <a:buChar char="•"/>
            </a:pPr>
            <a:r>
              <a:rPr lang="en-US" sz="2400" dirty="0" smtClean="0"/>
              <a:t> This procedure is called the </a:t>
            </a:r>
            <a:r>
              <a:rPr lang="en-US" sz="2400" b="1" i="1" dirty="0" err="1" smtClean="0">
                <a:solidFill>
                  <a:srgbClr val="000090"/>
                </a:solidFill>
              </a:rPr>
              <a:t>Aufbau</a:t>
            </a:r>
            <a:r>
              <a:rPr lang="en-US" sz="2400" b="1" i="1" dirty="0" smtClean="0">
                <a:solidFill>
                  <a:srgbClr val="000090"/>
                </a:solidFill>
              </a:rPr>
              <a:t> principle</a:t>
            </a:r>
            <a:r>
              <a:rPr lang="en-US" sz="2400" dirty="0" smtClean="0"/>
              <a:t>, from the German word </a:t>
            </a:r>
            <a:r>
              <a:rPr lang="en-US" sz="2400" i="1" dirty="0" err="1" smtClean="0"/>
              <a:t>Aufbau</a:t>
            </a:r>
            <a:r>
              <a:rPr lang="en-US" sz="2400" dirty="0" smtClean="0"/>
              <a:t> (“to build up”). </a:t>
            </a:r>
          </a:p>
          <a:p>
            <a:pPr>
              <a:buClr>
                <a:schemeClr val="tx1"/>
              </a:buClr>
              <a:buFont typeface="Arial"/>
              <a:buChar char="•"/>
            </a:pPr>
            <a:endParaRPr lang="en-US" sz="2400" b="1" i="1" dirty="0" smtClean="0">
              <a:solidFill>
                <a:srgbClr val="000090"/>
              </a:solidFill>
            </a:endParaRPr>
          </a:p>
          <a:p>
            <a:pPr>
              <a:buClr>
                <a:schemeClr val="tx1"/>
              </a:buClr>
              <a:buFont typeface="Arial"/>
              <a:buChar char="•"/>
            </a:pPr>
            <a:r>
              <a:rPr lang="en-US" sz="2400" b="1" i="1" dirty="0" smtClean="0"/>
              <a:t> </a:t>
            </a:r>
            <a:r>
              <a:rPr lang="en-US" sz="2400" dirty="0" smtClean="0"/>
              <a:t>When writing electron configurations and orbital diagrams keep in mind the Pauli Exclusion principle. </a:t>
            </a:r>
          </a:p>
        </p:txBody>
      </p:sp>
      <p:pic>
        <p:nvPicPr>
          <p:cNvPr id="4" name="Picture 3"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659347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Figure </a:t>
            </a:r>
            <a:r>
              <a:rPr lang="en-US" dirty="0" smtClean="0"/>
              <a:t>6.27</a:t>
            </a:r>
            <a:endParaRPr lang="en-US" dirty="0"/>
          </a:p>
        </p:txBody>
      </p:sp>
      <p:pic>
        <p:nvPicPr>
          <p:cNvPr id="2" name="Picture Placeholder 1" descr="CNX_Chem_06_04_Efillorder.jpg"/>
          <p:cNvPicPr>
            <a:picLocks noGrp="1" noChangeAspect="1"/>
          </p:cNvPicPr>
          <p:nvPr>
            <p:ph type="pic" sz="quarter" idx="13"/>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6726" r="5649"/>
          <a:stretch>
            <a:fillRect/>
          </a:stretch>
        </p:blipFill>
        <p:spPr>
          <a:xfrm>
            <a:off x="2441295" y="1002858"/>
            <a:ext cx="4461533" cy="4147056"/>
          </a:xfrm>
        </p:spPr>
      </p:pic>
      <p:sp>
        <p:nvSpPr>
          <p:cNvPr id="7" name="Text Placeholder 6"/>
          <p:cNvSpPr>
            <a:spLocks noGrp="1"/>
          </p:cNvSpPr>
          <p:nvPr>
            <p:ph type="body" sz="quarter" idx="14"/>
          </p:nvPr>
        </p:nvSpPr>
        <p:spPr>
          <a:xfrm>
            <a:off x="472141" y="5187625"/>
            <a:ext cx="8394262" cy="1166382"/>
          </a:xfrm>
        </p:spPr>
        <p:txBody>
          <a:bodyPr>
            <a:noAutofit/>
          </a:bodyPr>
          <a:lstStyle/>
          <a:p>
            <a:r>
              <a:rPr lang="en-US" sz="1800" dirty="0"/>
              <a:t>The arrow leads through each subshell in the appropriate filling order for electron configurations. </a:t>
            </a:r>
            <a:r>
              <a:rPr lang="en-US" sz="1800" dirty="0" smtClean="0"/>
              <a:t>This chart </a:t>
            </a:r>
            <a:r>
              <a:rPr lang="en-US" sz="1800" dirty="0"/>
              <a:t>is straightforward to construct. Simply make a column for all the </a:t>
            </a:r>
            <a:r>
              <a:rPr lang="en-US" sz="1800" i="1" dirty="0"/>
              <a:t>s </a:t>
            </a:r>
            <a:r>
              <a:rPr lang="en-US" sz="1800" dirty="0"/>
              <a:t>orbitals with each </a:t>
            </a:r>
            <a:r>
              <a:rPr lang="en-US" sz="1800" i="1" dirty="0"/>
              <a:t>n </a:t>
            </a:r>
            <a:r>
              <a:rPr lang="en-US" sz="1800" dirty="0"/>
              <a:t>shell on a separate </a:t>
            </a:r>
            <a:r>
              <a:rPr lang="en-US" sz="1800" dirty="0" smtClean="0"/>
              <a:t>row. Repeat </a:t>
            </a:r>
            <a:r>
              <a:rPr lang="en-US" sz="1800" dirty="0"/>
              <a:t>for </a:t>
            </a:r>
            <a:r>
              <a:rPr lang="en-US" sz="1800" i="1" dirty="0"/>
              <a:t>p</a:t>
            </a:r>
            <a:r>
              <a:rPr lang="en-US" sz="1800" dirty="0"/>
              <a:t>, </a:t>
            </a:r>
            <a:r>
              <a:rPr lang="en-US" sz="1800" i="1" dirty="0"/>
              <a:t>d</a:t>
            </a:r>
            <a:r>
              <a:rPr lang="en-US" sz="1800" dirty="0"/>
              <a:t>, and </a:t>
            </a:r>
            <a:r>
              <a:rPr lang="en-US" sz="1800" i="1" dirty="0"/>
              <a:t>f</a:t>
            </a:r>
            <a:r>
              <a:rPr lang="en-US" sz="1800" dirty="0"/>
              <a:t>. Be sure to only include orbitals allowed by the quantum numbers (no 1</a:t>
            </a:r>
            <a:r>
              <a:rPr lang="en-US" sz="1800" i="1" dirty="0"/>
              <a:t>p </a:t>
            </a:r>
            <a:r>
              <a:rPr lang="en-US" sz="1800" dirty="0"/>
              <a:t>or 2</a:t>
            </a:r>
            <a:r>
              <a:rPr lang="en-US" sz="1800" i="1" dirty="0"/>
              <a:t>d</a:t>
            </a:r>
            <a:r>
              <a:rPr lang="en-US" sz="1800" dirty="0"/>
              <a:t>, and so forth)</a:t>
            </a:r>
            <a:r>
              <a:rPr lang="en-US" sz="1800" dirty="0" smtClean="0"/>
              <a:t>. Finally</a:t>
            </a:r>
            <a:r>
              <a:rPr lang="en-US" sz="1800" dirty="0"/>
              <a:t>, draw diagonal lines from top to bottom as shown.</a:t>
            </a:r>
          </a:p>
        </p:txBody>
      </p:sp>
      <p:pic>
        <p:nvPicPr>
          <p:cNvPr id="6" name="Picture 5" descr="OSX-Stacked-TM-RGB-300dpi-2016.jpg"/>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7783327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Figure </a:t>
            </a:r>
            <a:r>
              <a:rPr lang="en-US" dirty="0" smtClean="0"/>
              <a:t>6.28</a:t>
            </a:r>
            <a:endParaRPr lang="en-US" dirty="0"/>
          </a:p>
        </p:txBody>
      </p:sp>
      <p:pic>
        <p:nvPicPr>
          <p:cNvPr id="2" name="Picture Placeholder 1" descr="CNX_Chem_06_04_Econtable.jpg"/>
          <p:cNvPicPr>
            <a:picLocks noGrp="1" noChangeAspect="1"/>
          </p:cNvPicPr>
          <p:nvPr>
            <p:ph type="pic" sz="quarter" idx="13"/>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4615" r="-4615"/>
          <a:stretch>
            <a:fillRect/>
          </a:stretch>
        </p:blipFill>
        <p:spPr>
          <a:xfrm>
            <a:off x="1105646" y="1047679"/>
            <a:ext cx="6668792" cy="4771495"/>
          </a:xfrm>
        </p:spPr>
      </p:pic>
      <p:sp>
        <p:nvSpPr>
          <p:cNvPr id="7" name="Text Placeholder 6"/>
          <p:cNvSpPr>
            <a:spLocks noGrp="1"/>
          </p:cNvSpPr>
          <p:nvPr>
            <p:ph type="body" sz="quarter" idx="14"/>
          </p:nvPr>
        </p:nvSpPr>
        <p:spPr>
          <a:xfrm>
            <a:off x="457200" y="5885851"/>
            <a:ext cx="8062912" cy="1166382"/>
          </a:xfrm>
        </p:spPr>
        <p:txBody>
          <a:bodyPr>
            <a:normAutofit/>
          </a:bodyPr>
          <a:lstStyle/>
          <a:p>
            <a:r>
              <a:rPr lang="en-US" sz="1600" dirty="0"/>
              <a:t>This periodic table shows the electron configuration for each subshell. By “building up” from hydrogen</a:t>
            </a:r>
            <a:r>
              <a:rPr lang="en-US" sz="1600" dirty="0" smtClean="0"/>
              <a:t>, this </a:t>
            </a:r>
            <a:r>
              <a:rPr lang="en-US" sz="1600" dirty="0"/>
              <a:t>table can be used to determine the electron configuration for any atom on the periodic table.</a:t>
            </a:r>
          </a:p>
        </p:txBody>
      </p:sp>
      <p:pic>
        <p:nvPicPr>
          <p:cNvPr id="6" name="Picture 5" descr="OSX-Stacked-TM-RGB-300dpi-2016.jpg"/>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608218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Figure </a:t>
            </a:r>
            <a:r>
              <a:rPr lang="en-US" dirty="0" smtClean="0"/>
              <a:t>6.2</a:t>
            </a:r>
            <a:endParaRPr lang="en-US" dirty="0"/>
          </a:p>
        </p:txBody>
      </p:sp>
      <p:sp>
        <p:nvSpPr>
          <p:cNvPr id="7" name="Text Placeholder 6"/>
          <p:cNvSpPr>
            <a:spLocks noGrp="1"/>
          </p:cNvSpPr>
          <p:nvPr>
            <p:ph type="body" sz="quarter" idx="14"/>
          </p:nvPr>
        </p:nvSpPr>
        <p:spPr>
          <a:xfrm>
            <a:off x="472500" y="5613848"/>
            <a:ext cx="8379321" cy="1416375"/>
          </a:xfrm>
        </p:spPr>
        <p:txBody>
          <a:bodyPr>
            <a:normAutofit/>
          </a:bodyPr>
          <a:lstStyle/>
          <a:p>
            <a:r>
              <a:rPr lang="en-US" sz="1800" dirty="0"/>
              <a:t>One-dimensional sinusoidal waves show the relationship among wavelength</a:t>
            </a:r>
            <a:r>
              <a:rPr lang="en-US" sz="1800" dirty="0" smtClean="0"/>
              <a:t>, frequency</a:t>
            </a:r>
            <a:r>
              <a:rPr lang="en-US" sz="1800" dirty="0"/>
              <a:t>, and speed. </a:t>
            </a:r>
            <a:r>
              <a:rPr lang="en-US" sz="1800" dirty="0" smtClean="0"/>
              <a:t>The wave </a:t>
            </a:r>
            <a:r>
              <a:rPr lang="en-US" sz="1800" dirty="0"/>
              <a:t>with the shortest wavelength has the highest frequency. Amplitude is one-half the height of the wave from </a:t>
            </a:r>
            <a:r>
              <a:rPr lang="en-US" sz="1800" dirty="0" smtClean="0"/>
              <a:t>peak to </a:t>
            </a:r>
            <a:r>
              <a:rPr lang="en-US" sz="1800" dirty="0"/>
              <a:t>trough</a:t>
            </a:r>
            <a:r>
              <a:rPr lang="en-US" sz="1800" dirty="0" smtClean="0"/>
              <a:t>.</a:t>
            </a:r>
          </a:p>
        </p:txBody>
      </p:sp>
      <p:pic>
        <p:nvPicPr>
          <p:cNvPr id="6" name="Picture 5"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pic>
        <p:nvPicPr>
          <p:cNvPr id="8" name="Picture 7"/>
          <p:cNvPicPr>
            <a:picLocks noChangeAspect="1"/>
          </p:cNvPicPr>
          <p:nvPr/>
        </p:nvPicPr>
        <p:blipFill>
          <a:blip r:embed="rId3"/>
          <a:stretch>
            <a:fillRect/>
          </a:stretch>
        </p:blipFill>
        <p:spPr>
          <a:xfrm>
            <a:off x="334792" y="1300457"/>
            <a:ext cx="8455826" cy="4119505"/>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3999694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594023" y="825799"/>
            <a:ext cx="6553200" cy="508000"/>
          </a:xfrm>
        </p:spPr>
        <p:txBody>
          <a:bodyPr>
            <a:noAutofit/>
          </a:bodyPr>
          <a:lstStyle/>
          <a:p>
            <a:pPr eaLnBrk="1" hangingPunct="1"/>
            <a:r>
              <a:rPr lang="en-US" sz="3200" b="1" dirty="0" smtClean="0">
                <a:solidFill>
                  <a:srgbClr val="000090"/>
                </a:solidFill>
                <a:latin typeface="Arial" pitchFamily="-110" charset="0"/>
              </a:rPr>
              <a:t>Electron configurations and orbital diagrams</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298824" y="690616"/>
            <a:ext cx="8537697" cy="5923308"/>
          </a:xfrm>
        </p:spPr>
        <p:txBody>
          <a:bodyPr>
            <a:normAutofit/>
          </a:bodyPr>
          <a:lstStyle/>
          <a:p>
            <a:pPr>
              <a:buClr>
                <a:schemeClr val="tx1"/>
              </a:buClr>
            </a:pPr>
            <a:endParaRPr lang="en-US" sz="2400" b="1" dirty="0" smtClean="0">
              <a:latin typeface="Arial" pitchFamily="-110" charset="0"/>
            </a:endParaRPr>
          </a:p>
          <a:p>
            <a:pPr>
              <a:buClr>
                <a:schemeClr val="tx1"/>
              </a:buClr>
            </a:pPr>
            <a:endParaRPr lang="en-US" sz="2400" dirty="0" smtClean="0"/>
          </a:p>
          <a:p>
            <a:pPr>
              <a:buClr>
                <a:schemeClr val="tx1"/>
              </a:buClr>
              <a:buFont typeface="Arial"/>
              <a:buChar char="•"/>
            </a:pPr>
            <a:r>
              <a:rPr lang="en-US" sz="2400" dirty="0" smtClean="0"/>
              <a:t> </a:t>
            </a:r>
            <a:r>
              <a:rPr lang="en-US" sz="2400" b="1" i="1" dirty="0" smtClean="0">
                <a:solidFill>
                  <a:srgbClr val="000090"/>
                </a:solidFill>
              </a:rPr>
              <a:t>Orbital diagrams </a:t>
            </a:r>
            <a:r>
              <a:rPr lang="en-US" sz="2400" dirty="0" smtClean="0"/>
              <a:t>are pictorial representations of the electron configuration, showing the individual </a:t>
            </a:r>
            <a:r>
              <a:rPr lang="en-US" sz="2400" dirty="0" err="1" smtClean="0"/>
              <a:t>orbitals</a:t>
            </a:r>
            <a:r>
              <a:rPr lang="en-US" sz="2400" dirty="0" smtClean="0"/>
              <a:t> and the pairing arrangement of electrons.</a:t>
            </a:r>
          </a:p>
          <a:p>
            <a:pPr>
              <a:buClr>
                <a:schemeClr val="tx1"/>
              </a:buClr>
              <a:buFont typeface="Arial"/>
              <a:buChar char="•"/>
            </a:pPr>
            <a:endParaRPr lang="en-US" sz="2400" dirty="0" smtClean="0"/>
          </a:p>
          <a:p>
            <a:pPr>
              <a:buClr>
                <a:schemeClr val="tx1"/>
              </a:buClr>
              <a:buFont typeface="Arial"/>
              <a:buChar char="•"/>
            </a:pPr>
            <a:endParaRPr lang="en-US" sz="2400" dirty="0" smtClean="0"/>
          </a:p>
          <a:p>
            <a:pPr>
              <a:buClr>
                <a:schemeClr val="tx1"/>
              </a:buClr>
              <a:buFont typeface="Arial"/>
              <a:buChar char="•"/>
            </a:pPr>
            <a:endParaRPr lang="en-US" sz="2400" dirty="0" smtClean="0"/>
          </a:p>
          <a:p>
            <a:pPr>
              <a:buClr>
                <a:schemeClr val="tx1"/>
              </a:buClr>
              <a:buFont typeface="Arial"/>
              <a:buChar char="•"/>
            </a:pPr>
            <a:endParaRPr lang="en-US" sz="2400" dirty="0" smtClean="0"/>
          </a:p>
          <a:p>
            <a:pPr>
              <a:buClr>
                <a:schemeClr val="tx1"/>
              </a:buClr>
              <a:buFont typeface="Arial"/>
              <a:buChar char="•"/>
            </a:pPr>
            <a:r>
              <a:rPr lang="en-US" sz="2400" dirty="0" smtClean="0"/>
              <a:t> An upwards arrow represents and electron with m</a:t>
            </a:r>
            <a:r>
              <a:rPr lang="en-US" sz="2400" baseline="-25000" dirty="0" smtClean="0"/>
              <a:t>s</a:t>
            </a:r>
            <a:r>
              <a:rPr lang="en-US" sz="2400" dirty="0" smtClean="0"/>
              <a:t> = + ½. </a:t>
            </a:r>
          </a:p>
          <a:p>
            <a:pPr>
              <a:buClr>
                <a:schemeClr val="tx1"/>
              </a:buClr>
              <a:buFont typeface="Arial"/>
              <a:buChar char="•"/>
            </a:pPr>
            <a:r>
              <a:rPr lang="en-US" sz="2400" dirty="0" smtClean="0"/>
              <a:t> A downwards arrow represents and electron with m</a:t>
            </a:r>
            <a:r>
              <a:rPr lang="en-US" sz="2400" baseline="-25000" dirty="0" smtClean="0"/>
              <a:t>s</a:t>
            </a:r>
            <a:r>
              <a:rPr lang="en-US" sz="2400" dirty="0" smtClean="0"/>
              <a:t> = - ½. </a:t>
            </a:r>
          </a:p>
          <a:p>
            <a:pPr>
              <a:buClr>
                <a:schemeClr val="tx1"/>
              </a:buClr>
              <a:buFont typeface="Arial"/>
              <a:buChar char="•"/>
            </a:pPr>
            <a:endParaRPr lang="en-US" sz="2400" b="1" i="1" dirty="0" smtClean="0">
              <a:solidFill>
                <a:srgbClr val="000090"/>
              </a:solidFill>
            </a:endParaRPr>
          </a:p>
          <a:p>
            <a:pPr>
              <a:buClr>
                <a:schemeClr val="tx1"/>
              </a:buClr>
              <a:buFont typeface="Arial"/>
              <a:buChar char="•"/>
            </a:pPr>
            <a:endParaRPr lang="en-US" sz="2400" b="1" i="1" dirty="0" smtClean="0">
              <a:solidFill>
                <a:srgbClr val="000090"/>
              </a:solidFill>
            </a:endParaRPr>
          </a:p>
          <a:p>
            <a:pPr>
              <a:buClr>
                <a:schemeClr val="tx1"/>
              </a:buClr>
            </a:pPr>
            <a:endParaRPr lang="en-US" sz="2400" b="1" i="1" dirty="0" smtClean="0">
              <a:solidFill>
                <a:srgbClr val="000090"/>
              </a:solidFill>
            </a:endParaRPr>
          </a:p>
        </p:txBody>
      </p:sp>
      <p:pic>
        <p:nvPicPr>
          <p:cNvPr id="4" name="Picture 3"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pic>
        <p:nvPicPr>
          <p:cNvPr id="5" name="Picture 4"/>
          <p:cNvPicPr>
            <a:picLocks noChangeAspect="1"/>
          </p:cNvPicPr>
          <p:nvPr/>
        </p:nvPicPr>
        <p:blipFill>
          <a:blip r:embed="rId3"/>
          <a:stretch>
            <a:fillRect/>
          </a:stretch>
        </p:blipFill>
        <p:spPr>
          <a:xfrm>
            <a:off x="1073897" y="3304238"/>
            <a:ext cx="4127500" cy="144780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6593475"/>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594023" y="825799"/>
            <a:ext cx="6553200" cy="508000"/>
          </a:xfrm>
        </p:spPr>
        <p:txBody>
          <a:bodyPr>
            <a:noAutofit/>
          </a:bodyPr>
          <a:lstStyle/>
          <a:p>
            <a:pPr eaLnBrk="1" hangingPunct="1"/>
            <a:r>
              <a:rPr lang="en-US" sz="3200" b="1" dirty="0" smtClean="0">
                <a:solidFill>
                  <a:srgbClr val="000090"/>
                </a:solidFill>
                <a:latin typeface="Arial" pitchFamily="-110" charset="0"/>
              </a:rPr>
              <a:t>Electron configurations and orbital diagrams</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298824" y="1049200"/>
            <a:ext cx="8537697" cy="5923308"/>
          </a:xfrm>
        </p:spPr>
        <p:txBody>
          <a:bodyPr>
            <a:normAutofit/>
          </a:bodyPr>
          <a:lstStyle/>
          <a:p>
            <a:pPr>
              <a:buClr>
                <a:schemeClr val="tx1"/>
              </a:buClr>
            </a:pPr>
            <a:endParaRPr lang="en-US" sz="2400" b="1" dirty="0" smtClean="0">
              <a:latin typeface="Arial" pitchFamily="-110" charset="0"/>
            </a:endParaRPr>
          </a:p>
          <a:p>
            <a:pPr>
              <a:buClr>
                <a:schemeClr val="tx1"/>
              </a:buClr>
              <a:buFont typeface="Arial"/>
              <a:buChar char="•"/>
            </a:pPr>
            <a:endParaRPr lang="en-US" sz="2400" b="1" i="1" dirty="0" smtClean="0">
              <a:solidFill>
                <a:srgbClr val="000090"/>
              </a:solidFill>
            </a:endParaRPr>
          </a:p>
          <a:p>
            <a:pPr>
              <a:buClr>
                <a:schemeClr val="tx1"/>
              </a:buClr>
              <a:buFont typeface="Arial"/>
              <a:buChar char="•"/>
            </a:pPr>
            <a:endParaRPr lang="en-US" sz="2400" b="1" i="1" dirty="0" smtClean="0">
              <a:solidFill>
                <a:srgbClr val="000090"/>
              </a:solidFill>
            </a:endParaRPr>
          </a:p>
          <a:p>
            <a:pPr>
              <a:buClr>
                <a:schemeClr val="tx1"/>
              </a:buClr>
            </a:pPr>
            <a:endParaRPr lang="en-US" sz="2400" b="1" i="1" dirty="0" smtClean="0">
              <a:solidFill>
                <a:srgbClr val="000090"/>
              </a:solidFill>
            </a:endParaRPr>
          </a:p>
        </p:txBody>
      </p:sp>
      <p:pic>
        <p:nvPicPr>
          <p:cNvPr id="4" name="Picture 3"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pic>
        <p:nvPicPr>
          <p:cNvPr id="6" name="Picture 5"/>
          <p:cNvPicPr>
            <a:picLocks noChangeAspect="1"/>
          </p:cNvPicPr>
          <p:nvPr/>
        </p:nvPicPr>
        <p:blipFill>
          <a:blip r:embed="rId3"/>
          <a:stretch>
            <a:fillRect/>
          </a:stretch>
        </p:blipFill>
        <p:spPr>
          <a:xfrm>
            <a:off x="608789" y="1867182"/>
            <a:ext cx="4127500" cy="1447800"/>
          </a:xfrm>
          <a:prstGeom prst="rect">
            <a:avLst/>
          </a:prstGeom>
        </p:spPr>
      </p:pic>
      <p:pic>
        <p:nvPicPr>
          <p:cNvPr id="7" name="Picture 6"/>
          <p:cNvPicPr>
            <a:picLocks noChangeAspect="1"/>
          </p:cNvPicPr>
          <p:nvPr/>
        </p:nvPicPr>
        <p:blipFill>
          <a:blip r:embed="rId4"/>
          <a:stretch>
            <a:fillRect/>
          </a:stretch>
        </p:blipFill>
        <p:spPr>
          <a:xfrm>
            <a:off x="-795618" y="3422257"/>
            <a:ext cx="8255000" cy="1447800"/>
          </a:xfrm>
          <a:prstGeom prst="rect">
            <a:avLst/>
          </a:prstGeom>
        </p:spPr>
      </p:pic>
      <p:pic>
        <p:nvPicPr>
          <p:cNvPr id="8" name="Picture 7"/>
          <p:cNvPicPr>
            <a:picLocks noChangeAspect="1"/>
          </p:cNvPicPr>
          <p:nvPr/>
        </p:nvPicPr>
        <p:blipFill>
          <a:blip r:embed="rId5"/>
          <a:stretch>
            <a:fillRect/>
          </a:stretch>
        </p:blipFill>
        <p:spPr>
          <a:xfrm>
            <a:off x="-765736" y="5035182"/>
            <a:ext cx="8255000" cy="144780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6593475"/>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594023" y="825799"/>
            <a:ext cx="6553200" cy="508000"/>
          </a:xfrm>
        </p:spPr>
        <p:txBody>
          <a:bodyPr>
            <a:noAutofit/>
          </a:bodyPr>
          <a:lstStyle/>
          <a:p>
            <a:pPr eaLnBrk="1" hangingPunct="1"/>
            <a:r>
              <a:rPr lang="en-US" sz="3200" b="1" dirty="0" smtClean="0">
                <a:solidFill>
                  <a:srgbClr val="000090"/>
                </a:solidFill>
                <a:latin typeface="Arial" pitchFamily="-110" charset="0"/>
              </a:rPr>
              <a:t>Electron configurations and orbital diagrams</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298824" y="1049200"/>
            <a:ext cx="8537697" cy="5923308"/>
          </a:xfrm>
        </p:spPr>
        <p:txBody>
          <a:bodyPr>
            <a:normAutofit/>
          </a:bodyPr>
          <a:lstStyle/>
          <a:p>
            <a:pPr>
              <a:buClr>
                <a:schemeClr val="tx1"/>
              </a:buClr>
            </a:pPr>
            <a:endParaRPr lang="en-US" sz="2400" b="1" dirty="0" smtClean="0">
              <a:latin typeface="Arial" pitchFamily="-110" charset="0"/>
            </a:endParaRPr>
          </a:p>
          <a:p>
            <a:pPr>
              <a:buClr>
                <a:schemeClr val="tx1"/>
              </a:buClr>
              <a:buFont typeface="Arial"/>
              <a:buChar char="•"/>
            </a:pPr>
            <a:endParaRPr lang="en-US" sz="2400" b="1" i="1" dirty="0" smtClean="0">
              <a:solidFill>
                <a:srgbClr val="000090"/>
              </a:solidFill>
            </a:endParaRPr>
          </a:p>
          <a:p>
            <a:pPr>
              <a:buClr>
                <a:schemeClr val="tx1"/>
              </a:buClr>
              <a:buFont typeface="Arial"/>
              <a:buChar char="•"/>
            </a:pPr>
            <a:endParaRPr lang="en-US" sz="2400" b="1" i="1" dirty="0" smtClean="0">
              <a:solidFill>
                <a:srgbClr val="000090"/>
              </a:solidFill>
            </a:endParaRPr>
          </a:p>
          <a:p>
            <a:pPr>
              <a:buClr>
                <a:schemeClr val="tx1"/>
              </a:buClr>
            </a:pPr>
            <a:endParaRPr lang="en-US" sz="2400" b="1" i="1" dirty="0" smtClean="0">
              <a:solidFill>
                <a:srgbClr val="000090"/>
              </a:solidFill>
            </a:endParaRPr>
          </a:p>
        </p:txBody>
      </p:sp>
      <p:pic>
        <p:nvPicPr>
          <p:cNvPr id="4" name="Picture 3"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pic>
        <p:nvPicPr>
          <p:cNvPr id="10" name="Picture 9"/>
          <p:cNvPicPr>
            <a:picLocks noChangeAspect="1"/>
          </p:cNvPicPr>
          <p:nvPr/>
        </p:nvPicPr>
        <p:blipFill>
          <a:blip r:embed="rId3"/>
          <a:stretch>
            <a:fillRect/>
          </a:stretch>
        </p:blipFill>
        <p:spPr>
          <a:xfrm>
            <a:off x="444500" y="1689112"/>
            <a:ext cx="8255000" cy="1447800"/>
          </a:xfrm>
          <a:prstGeom prst="rect">
            <a:avLst/>
          </a:prstGeom>
        </p:spPr>
      </p:pic>
      <p:sp>
        <p:nvSpPr>
          <p:cNvPr id="11" name="TextBox 10"/>
          <p:cNvSpPr txBox="1"/>
          <p:nvPr/>
        </p:nvSpPr>
        <p:spPr>
          <a:xfrm>
            <a:off x="418352" y="3619285"/>
            <a:ext cx="8128000" cy="1200328"/>
          </a:xfrm>
          <a:prstGeom prst="rect">
            <a:avLst/>
          </a:prstGeom>
          <a:noFill/>
        </p:spPr>
        <p:txBody>
          <a:bodyPr wrap="square" rtlCol="0">
            <a:spAutoFit/>
          </a:bodyPr>
          <a:lstStyle/>
          <a:p>
            <a:pPr>
              <a:buFont typeface="Arial"/>
              <a:buChar char="•"/>
            </a:pPr>
            <a:r>
              <a:rPr lang="en-US" sz="2400" b="1" i="1" dirty="0" smtClean="0">
                <a:solidFill>
                  <a:srgbClr val="000090"/>
                </a:solidFill>
              </a:rPr>
              <a:t> </a:t>
            </a:r>
            <a:r>
              <a:rPr lang="en-US" sz="2400" b="1" i="1" dirty="0" err="1" smtClean="0">
                <a:solidFill>
                  <a:srgbClr val="000090"/>
                </a:solidFill>
              </a:rPr>
              <a:t>Hund’s</a:t>
            </a:r>
            <a:r>
              <a:rPr lang="en-US" sz="2400" b="1" i="1" dirty="0" smtClean="0">
                <a:solidFill>
                  <a:srgbClr val="000090"/>
                </a:solidFill>
              </a:rPr>
              <a:t> rule: </a:t>
            </a:r>
            <a:r>
              <a:rPr lang="en-US" sz="2400" dirty="0" smtClean="0"/>
              <a:t>the lowest-energy configuration for an atom with electrons within a set of degenerate </a:t>
            </a:r>
            <a:r>
              <a:rPr lang="en-US" sz="2400" dirty="0" err="1" smtClean="0"/>
              <a:t>orbitals</a:t>
            </a:r>
            <a:r>
              <a:rPr lang="en-US" sz="2400" dirty="0" smtClean="0"/>
              <a:t> is that having the maximum number of unpaired electrons.</a:t>
            </a:r>
            <a:endParaRPr lang="en-US" sz="2400" dirty="0"/>
          </a:p>
        </p:txBody>
      </p:sp>
      <p:pic>
        <p:nvPicPr>
          <p:cNvPr id="12" name="Picture 11"/>
          <p:cNvPicPr>
            <a:picLocks noChangeAspect="1"/>
          </p:cNvPicPr>
          <p:nvPr/>
        </p:nvPicPr>
        <p:blipFill>
          <a:blip r:embed="rId4"/>
          <a:stretch>
            <a:fillRect/>
          </a:stretch>
        </p:blipFill>
        <p:spPr>
          <a:xfrm>
            <a:off x="478116" y="5132274"/>
            <a:ext cx="8255000" cy="144780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659347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594023" y="825799"/>
            <a:ext cx="6553200" cy="508000"/>
          </a:xfrm>
        </p:spPr>
        <p:txBody>
          <a:bodyPr>
            <a:noAutofit/>
          </a:bodyPr>
          <a:lstStyle/>
          <a:p>
            <a:pPr eaLnBrk="1" hangingPunct="1"/>
            <a:r>
              <a:rPr lang="en-US" sz="3200" b="1" dirty="0" smtClean="0">
                <a:solidFill>
                  <a:srgbClr val="000090"/>
                </a:solidFill>
                <a:latin typeface="Arial" pitchFamily="-110" charset="0"/>
              </a:rPr>
              <a:t>Electron configurations and orbital diagrams</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298824" y="1049200"/>
            <a:ext cx="8537697" cy="5923308"/>
          </a:xfrm>
        </p:spPr>
        <p:txBody>
          <a:bodyPr>
            <a:normAutofit/>
          </a:bodyPr>
          <a:lstStyle/>
          <a:p>
            <a:pPr>
              <a:buClr>
                <a:schemeClr val="tx1"/>
              </a:buClr>
            </a:pPr>
            <a:endParaRPr lang="en-US" sz="2400" b="1" dirty="0" smtClean="0">
              <a:latin typeface="Arial" pitchFamily="-110" charset="0"/>
            </a:endParaRPr>
          </a:p>
          <a:p>
            <a:pPr>
              <a:buClr>
                <a:schemeClr val="tx1"/>
              </a:buClr>
              <a:buFont typeface="Arial"/>
              <a:buChar char="•"/>
            </a:pPr>
            <a:endParaRPr lang="en-US" sz="2400" b="1" i="1" dirty="0" smtClean="0">
              <a:solidFill>
                <a:srgbClr val="000090"/>
              </a:solidFill>
            </a:endParaRPr>
          </a:p>
          <a:p>
            <a:pPr>
              <a:buClr>
                <a:schemeClr val="tx1"/>
              </a:buClr>
              <a:buFont typeface="Arial"/>
              <a:buChar char="•"/>
            </a:pPr>
            <a:endParaRPr lang="en-US" sz="2400" b="1" i="1" dirty="0" smtClean="0">
              <a:solidFill>
                <a:srgbClr val="000090"/>
              </a:solidFill>
            </a:endParaRPr>
          </a:p>
          <a:p>
            <a:pPr>
              <a:buClr>
                <a:schemeClr val="tx1"/>
              </a:buClr>
            </a:pPr>
            <a:endParaRPr lang="en-US" sz="2400" b="1" i="1" dirty="0" smtClean="0">
              <a:solidFill>
                <a:srgbClr val="000090"/>
              </a:solidFill>
            </a:endParaRPr>
          </a:p>
        </p:txBody>
      </p:sp>
      <p:pic>
        <p:nvPicPr>
          <p:cNvPr id="4" name="Picture 3"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pic>
        <p:nvPicPr>
          <p:cNvPr id="11" name="Picture 10"/>
          <p:cNvPicPr>
            <a:picLocks noChangeAspect="1"/>
          </p:cNvPicPr>
          <p:nvPr/>
        </p:nvPicPr>
        <p:blipFill>
          <a:blip r:embed="rId3"/>
          <a:stretch>
            <a:fillRect/>
          </a:stretch>
        </p:blipFill>
        <p:spPr>
          <a:xfrm>
            <a:off x="1568824" y="1367788"/>
            <a:ext cx="5414048" cy="5305767"/>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6593475"/>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489436" y="542612"/>
            <a:ext cx="7045946" cy="508000"/>
          </a:xfrm>
        </p:spPr>
        <p:txBody>
          <a:bodyPr>
            <a:noAutofit/>
          </a:bodyPr>
          <a:lstStyle/>
          <a:p>
            <a:pPr eaLnBrk="1" hangingPunct="1"/>
            <a:r>
              <a:rPr lang="en-US" sz="3200" b="1" dirty="0" smtClean="0">
                <a:solidFill>
                  <a:srgbClr val="000090"/>
                </a:solidFill>
                <a:latin typeface="Arial" pitchFamily="-110" charset="0"/>
              </a:rPr>
              <a:t>Valence and core electrons</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03411" y="840026"/>
            <a:ext cx="8537697" cy="5923308"/>
          </a:xfrm>
        </p:spPr>
        <p:txBody>
          <a:bodyPr>
            <a:normAutofit/>
          </a:bodyPr>
          <a:lstStyle/>
          <a:p>
            <a:pPr>
              <a:buClr>
                <a:schemeClr val="tx1"/>
              </a:buClr>
            </a:pPr>
            <a:endParaRPr lang="en-US" sz="2400" b="1" dirty="0" smtClean="0">
              <a:latin typeface="Arial" pitchFamily="-110" charset="0"/>
            </a:endParaRPr>
          </a:p>
          <a:p>
            <a:pPr>
              <a:buClr>
                <a:schemeClr val="tx1"/>
              </a:buClr>
              <a:buFont typeface="Arial"/>
              <a:buChar char="•"/>
            </a:pPr>
            <a:r>
              <a:rPr lang="en-US" sz="2400" b="1" i="1" dirty="0" smtClean="0">
                <a:solidFill>
                  <a:srgbClr val="000090"/>
                </a:solidFill>
              </a:rPr>
              <a:t> </a:t>
            </a:r>
            <a:r>
              <a:rPr lang="en-US" sz="2400" dirty="0" smtClean="0"/>
              <a:t>The electrons occupying the </a:t>
            </a:r>
            <a:r>
              <a:rPr lang="en-US" sz="2400" dirty="0" err="1" smtClean="0"/>
              <a:t>orbital(s</a:t>
            </a:r>
            <a:r>
              <a:rPr lang="en-US" sz="2400" dirty="0" smtClean="0"/>
              <a:t>) in the outermost shell (highest value of </a:t>
            </a:r>
            <a:r>
              <a:rPr lang="en-US" sz="2400" i="1" dirty="0" err="1" smtClean="0"/>
              <a:t>n</a:t>
            </a:r>
            <a:r>
              <a:rPr lang="en-US" sz="2400" dirty="0" smtClean="0"/>
              <a:t>) are called </a:t>
            </a:r>
            <a:r>
              <a:rPr lang="en-US" sz="2400" b="1" i="1" dirty="0" smtClean="0">
                <a:solidFill>
                  <a:srgbClr val="000090"/>
                </a:solidFill>
              </a:rPr>
              <a:t>valence electrons. </a:t>
            </a:r>
          </a:p>
          <a:p>
            <a:pPr>
              <a:buClr>
                <a:schemeClr val="tx1"/>
              </a:buClr>
              <a:buFont typeface="Arial"/>
              <a:buChar char="•"/>
            </a:pPr>
            <a:endParaRPr lang="en-US" sz="2400" dirty="0" smtClean="0"/>
          </a:p>
          <a:p>
            <a:pPr>
              <a:buClr>
                <a:schemeClr val="tx1"/>
              </a:buClr>
              <a:buFont typeface="Arial"/>
              <a:buChar char="•"/>
            </a:pPr>
            <a:r>
              <a:rPr lang="en-US" sz="2400" dirty="0" smtClean="0"/>
              <a:t> The electrons occupying the inner shell </a:t>
            </a:r>
            <a:r>
              <a:rPr lang="en-US" sz="2400" dirty="0" err="1" smtClean="0"/>
              <a:t>orbitals</a:t>
            </a:r>
            <a:r>
              <a:rPr lang="en-US" sz="2400" dirty="0" smtClean="0"/>
              <a:t> are called </a:t>
            </a:r>
            <a:r>
              <a:rPr lang="en-US" sz="2400" b="1" i="1" dirty="0" smtClean="0">
                <a:solidFill>
                  <a:srgbClr val="000090"/>
                </a:solidFill>
              </a:rPr>
              <a:t>core electrons.  </a:t>
            </a:r>
          </a:p>
          <a:p>
            <a:pPr>
              <a:buClr>
                <a:schemeClr val="tx1"/>
              </a:buClr>
              <a:buFont typeface="Arial"/>
              <a:buChar char="•"/>
            </a:pPr>
            <a:endParaRPr lang="en-US" sz="2400" b="1" i="1" dirty="0" smtClean="0">
              <a:solidFill>
                <a:srgbClr val="000090"/>
              </a:solidFill>
            </a:endParaRPr>
          </a:p>
          <a:p>
            <a:pPr>
              <a:buClr>
                <a:schemeClr val="tx1"/>
              </a:buClr>
              <a:buFont typeface="Arial"/>
              <a:buChar char="•"/>
            </a:pPr>
            <a:r>
              <a:rPr lang="en-US" sz="2400" dirty="0" smtClean="0"/>
              <a:t> The core electrons represent </a:t>
            </a:r>
            <a:r>
              <a:rPr lang="en-US" sz="2400" b="1" i="1" dirty="0" smtClean="0">
                <a:solidFill>
                  <a:srgbClr val="000090"/>
                </a:solidFill>
              </a:rPr>
              <a:t>noble gas electron configurations.</a:t>
            </a:r>
          </a:p>
          <a:p>
            <a:pPr>
              <a:buClr>
                <a:schemeClr val="tx1"/>
              </a:buClr>
            </a:pPr>
            <a:endParaRPr lang="en-US" sz="2400" dirty="0" smtClean="0"/>
          </a:p>
          <a:p>
            <a:pPr>
              <a:buClr>
                <a:schemeClr val="tx1"/>
              </a:buClr>
              <a:buFont typeface="Arial"/>
              <a:buChar char="•"/>
            </a:pPr>
            <a:r>
              <a:rPr lang="en-US" sz="2400" dirty="0" smtClean="0"/>
              <a:t> Electron configurations can be expressed in an abbreviated format by writing the noble gas that matches the core electron configuration, along with the valence electrons.</a:t>
            </a:r>
            <a:endParaRPr lang="en-US" sz="2400" b="1" i="1" dirty="0" smtClean="0">
              <a:solidFill>
                <a:srgbClr val="000090"/>
              </a:solidFill>
            </a:endParaRPr>
          </a:p>
        </p:txBody>
      </p:sp>
      <p:pic>
        <p:nvPicPr>
          <p:cNvPr id="4" name="Picture 3"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659347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Figure 6.29</a:t>
            </a:r>
            <a:endParaRPr lang="en-US" dirty="0"/>
          </a:p>
        </p:txBody>
      </p:sp>
      <p:pic>
        <p:nvPicPr>
          <p:cNvPr id="3" name="Picture Placeholder 2" descr="CNX_Chem_06_04_Valence.jpg"/>
          <p:cNvPicPr>
            <a:picLocks noGrp="1" noChangeAspect="1"/>
          </p:cNvPicPr>
          <p:nvPr>
            <p:ph type="pic" sz="quarter" idx="13"/>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77100" b="-77100"/>
          <a:stretch>
            <a:fillRect/>
          </a:stretch>
        </p:blipFill>
        <p:spPr>
          <a:xfrm>
            <a:off x="457199" y="1301678"/>
            <a:ext cx="8379322" cy="3637423"/>
          </a:xfrm>
        </p:spPr>
      </p:pic>
      <p:sp>
        <p:nvSpPr>
          <p:cNvPr id="7" name="Text Placeholder 6"/>
          <p:cNvSpPr>
            <a:spLocks noGrp="1"/>
          </p:cNvSpPr>
          <p:nvPr>
            <p:ph type="body" sz="quarter" idx="14"/>
          </p:nvPr>
        </p:nvSpPr>
        <p:spPr/>
        <p:txBody>
          <a:bodyPr>
            <a:normAutofit/>
          </a:bodyPr>
          <a:lstStyle/>
          <a:p>
            <a:r>
              <a:rPr lang="en-US" dirty="0"/>
              <a:t>A core-abbreviated electron configuration (right) replaces the core electrons with the noble gas </a:t>
            </a:r>
            <a:r>
              <a:rPr lang="en-US" dirty="0" smtClean="0"/>
              <a:t>symbol whose </a:t>
            </a:r>
            <a:r>
              <a:rPr lang="en-US" dirty="0"/>
              <a:t>configuration matches the core electron configuration of the other element.</a:t>
            </a:r>
          </a:p>
        </p:txBody>
      </p:sp>
      <p:pic>
        <p:nvPicPr>
          <p:cNvPr id="6" name="Picture 5" descr="OSX-Stacked-TM-RGB-300dpi-2016.jpg"/>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95641399"/>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683669" y="721212"/>
            <a:ext cx="7045946" cy="508000"/>
          </a:xfrm>
        </p:spPr>
        <p:txBody>
          <a:bodyPr>
            <a:noAutofit/>
          </a:bodyPr>
          <a:lstStyle/>
          <a:p>
            <a:pPr eaLnBrk="1" hangingPunct="1"/>
            <a:r>
              <a:rPr lang="en-US" sz="3200" b="1" dirty="0" smtClean="0">
                <a:solidFill>
                  <a:srgbClr val="000090"/>
                </a:solidFill>
                <a:latin typeface="Arial" pitchFamily="-110" charset="0"/>
              </a:rPr>
              <a:t>Abbreviated electron configurations</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03411" y="959554"/>
            <a:ext cx="8537697" cy="5923308"/>
          </a:xfrm>
        </p:spPr>
        <p:txBody>
          <a:bodyPr>
            <a:normAutofit/>
          </a:bodyPr>
          <a:lstStyle/>
          <a:p>
            <a:pPr>
              <a:buClr>
                <a:schemeClr val="tx1"/>
              </a:buClr>
            </a:pPr>
            <a:endParaRPr lang="en-US" sz="2400" b="1" dirty="0" smtClean="0">
              <a:latin typeface="Arial" pitchFamily="-110" charset="0"/>
            </a:endParaRPr>
          </a:p>
          <a:p>
            <a:pPr>
              <a:buClr>
                <a:schemeClr val="tx1"/>
              </a:buClr>
              <a:buFont typeface="Arial"/>
              <a:buChar char="•"/>
            </a:pPr>
            <a:r>
              <a:rPr lang="en-US" sz="2400" b="1" i="1" dirty="0" smtClean="0">
                <a:solidFill>
                  <a:srgbClr val="000090"/>
                </a:solidFill>
              </a:rPr>
              <a:t> </a:t>
            </a:r>
            <a:r>
              <a:rPr lang="en-US" sz="2400" dirty="0" smtClean="0"/>
              <a:t>Abbreviated electron configurations </a:t>
            </a:r>
            <a:r>
              <a:rPr lang="en-US" sz="2400" dirty="0" smtClean="0"/>
              <a:t>emphasize </a:t>
            </a:r>
            <a:r>
              <a:rPr lang="en-US" sz="2400" dirty="0" smtClean="0"/>
              <a:t>the similarity of the configurations of elements in the same group.</a:t>
            </a:r>
          </a:p>
          <a:p>
            <a:pPr>
              <a:buClr>
                <a:schemeClr val="tx1"/>
              </a:buClr>
              <a:buFont typeface="Arial"/>
              <a:buChar char="•"/>
            </a:pPr>
            <a:r>
              <a:rPr lang="en-US" sz="2400" b="1" i="1" dirty="0" smtClean="0">
                <a:solidFill>
                  <a:srgbClr val="000090"/>
                </a:solidFill>
              </a:rPr>
              <a:t> Group 1:</a:t>
            </a:r>
          </a:p>
          <a:p>
            <a:pPr lvl="1">
              <a:buClr>
                <a:schemeClr val="tx1"/>
              </a:buClr>
              <a:buFont typeface="Arial"/>
              <a:buChar char="•"/>
            </a:pPr>
            <a:r>
              <a:rPr lang="en-US" sz="2400" dirty="0" smtClean="0">
                <a:solidFill>
                  <a:schemeClr val="tx1"/>
                </a:solidFill>
              </a:rPr>
              <a:t>Li: [He]2s</a:t>
            </a:r>
            <a:r>
              <a:rPr lang="en-US" sz="2400" baseline="30000" dirty="0" smtClean="0">
                <a:solidFill>
                  <a:schemeClr val="tx1"/>
                </a:solidFill>
              </a:rPr>
              <a:t>1</a:t>
            </a:r>
          </a:p>
          <a:p>
            <a:pPr lvl="1">
              <a:buClr>
                <a:schemeClr val="tx1"/>
              </a:buClr>
              <a:buFont typeface="Arial"/>
              <a:buChar char="•"/>
            </a:pPr>
            <a:r>
              <a:rPr lang="en-US" sz="2400" dirty="0" smtClean="0">
                <a:solidFill>
                  <a:schemeClr val="tx1"/>
                </a:solidFill>
              </a:rPr>
              <a:t>Na: [Ne]3s</a:t>
            </a:r>
            <a:r>
              <a:rPr lang="en-US" sz="2400" baseline="30000" dirty="0" smtClean="0">
                <a:solidFill>
                  <a:schemeClr val="tx1"/>
                </a:solidFill>
              </a:rPr>
              <a:t>1</a:t>
            </a:r>
          </a:p>
          <a:p>
            <a:pPr lvl="1">
              <a:buClr>
                <a:schemeClr val="tx1"/>
              </a:buClr>
              <a:buFont typeface="Arial"/>
              <a:buChar char="•"/>
            </a:pPr>
            <a:r>
              <a:rPr lang="en-US" sz="2400" dirty="0" smtClean="0">
                <a:solidFill>
                  <a:schemeClr val="tx1"/>
                </a:solidFill>
              </a:rPr>
              <a:t>K: [Ar]4s</a:t>
            </a:r>
            <a:r>
              <a:rPr lang="en-US" sz="2400" baseline="30000" dirty="0" smtClean="0">
                <a:solidFill>
                  <a:schemeClr val="tx1"/>
                </a:solidFill>
              </a:rPr>
              <a:t>1</a:t>
            </a:r>
          </a:p>
          <a:p>
            <a:pPr lvl="1">
              <a:buClr>
                <a:schemeClr val="tx1"/>
              </a:buClr>
              <a:buNone/>
            </a:pPr>
            <a:endParaRPr lang="en-US" sz="2400" b="1" i="1" dirty="0" smtClean="0">
              <a:solidFill>
                <a:srgbClr val="000090"/>
              </a:solidFill>
            </a:endParaRPr>
          </a:p>
          <a:p>
            <a:pPr>
              <a:buClr>
                <a:schemeClr val="tx1"/>
              </a:buClr>
              <a:buFont typeface="Arial"/>
              <a:buChar char="•"/>
            </a:pPr>
            <a:r>
              <a:rPr lang="en-US" sz="2400" b="1" i="1" dirty="0" smtClean="0">
                <a:solidFill>
                  <a:srgbClr val="000090"/>
                </a:solidFill>
              </a:rPr>
              <a:t> Group 2:</a:t>
            </a:r>
          </a:p>
          <a:p>
            <a:pPr lvl="1">
              <a:buClr>
                <a:schemeClr val="tx1"/>
              </a:buClr>
              <a:buFont typeface="Arial"/>
              <a:buChar char="•"/>
            </a:pPr>
            <a:r>
              <a:rPr lang="en-US" sz="2400" dirty="0" smtClean="0">
                <a:solidFill>
                  <a:schemeClr val="tx1"/>
                </a:solidFill>
              </a:rPr>
              <a:t>Be: [He]2s</a:t>
            </a:r>
            <a:r>
              <a:rPr lang="en-US" sz="2400" baseline="30000" dirty="0" smtClean="0">
                <a:solidFill>
                  <a:schemeClr val="tx1"/>
                </a:solidFill>
              </a:rPr>
              <a:t>2</a:t>
            </a:r>
            <a:endParaRPr lang="en-US" sz="2400" dirty="0" smtClean="0">
              <a:solidFill>
                <a:schemeClr val="tx1"/>
              </a:solidFill>
            </a:endParaRPr>
          </a:p>
          <a:p>
            <a:pPr lvl="1">
              <a:buClr>
                <a:schemeClr val="tx1"/>
              </a:buClr>
              <a:buFont typeface="Arial"/>
              <a:buChar char="•"/>
            </a:pPr>
            <a:r>
              <a:rPr lang="en-US" sz="2400" dirty="0" smtClean="0">
                <a:solidFill>
                  <a:schemeClr val="tx1"/>
                </a:solidFill>
              </a:rPr>
              <a:t>Mg: [Ne]3s</a:t>
            </a:r>
            <a:r>
              <a:rPr lang="en-US" sz="2400" baseline="30000" dirty="0" smtClean="0">
                <a:solidFill>
                  <a:schemeClr val="tx1"/>
                </a:solidFill>
              </a:rPr>
              <a:t>2</a:t>
            </a:r>
          </a:p>
          <a:p>
            <a:pPr lvl="1">
              <a:buClr>
                <a:schemeClr val="tx1"/>
              </a:buClr>
              <a:buFont typeface="Arial"/>
              <a:buChar char="•"/>
            </a:pPr>
            <a:r>
              <a:rPr lang="en-US" sz="2400" dirty="0" smtClean="0">
                <a:solidFill>
                  <a:schemeClr val="tx1"/>
                </a:solidFill>
              </a:rPr>
              <a:t>Ca: [Ar]4s</a:t>
            </a:r>
            <a:r>
              <a:rPr lang="en-US" sz="2400" baseline="30000" dirty="0" smtClean="0">
                <a:solidFill>
                  <a:schemeClr val="tx1"/>
                </a:solidFill>
              </a:rPr>
              <a:t>2</a:t>
            </a:r>
            <a:endParaRPr lang="en-US" sz="2400" dirty="0" smtClean="0">
              <a:solidFill>
                <a:schemeClr val="tx1"/>
              </a:solidFill>
            </a:endParaRPr>
          </a:p>
        </p:txBody>
      </p:sp>
      <p:pic>
        <p:nvPicPr>
          <p:cNvPr id="4" name="Picture 3"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659347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Figure </a:t>
            </a:r>
            <a:r>
              <a:rPr lang="en-US" dirty="0" smtClean="0"/>
              <a:t>6.30</a:t>
            </a:r>
            <a:endParaRPr lang="en-US" dirty="0"/>
          </a:p>
        </p:txBody>
      </p:sp>
      <p:pic>
        <p:nvPicPr>
          <p:cNvPr id="2" name="Picture Placeholder 1" descr="CNX_Chem_06_04_Ptableconf.jpg"/>
          <p:cNvPicPr>
            <a:picLocks noGrp="1" noChangeAspect="1"/>
          </p:cNvPicPr>
          <p:nvPr>
            <p:ph type="pic" sz="quarter" idx="13"/>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3077" r="-3077"/>
          <a:stretch>
            <a:fillRect/>
          </a:stretch>
        </p:blipFill>
        <p:spPr>
          <a:xfrm>
            <a:off x="1001964" y="1122386"/>
            <a:ext cx="6536417" cy="4812290"/>
          </a:xfrm>
        </p:spPr>
      </p:pic>
      <p:sp>
        <p:nvSpPr>
          <p:cNvPr id="7" name="Text Placeholder 6"/>
          <p:cNvSpPr>
            <a:spLocks noGrp="1"/>
          </p:cNvSpPr>
          <p:nvPr>
            <p:ph type="body" sz="quarter" idx="14"/>
          </p:nvPr>
        </p:nvSpPr>
        <p:spPr>
          <a:xfrm>
            <a:off x="457200" y="6054203"/>
            <a:ext cx="8062912" cy="1166382"/>
          </a:xfrm>
        </p:spPr>
        <p:txBody>
          <a:bodyPr>
            <a:normAutofit/>
          </a:bodyPr>
          <a:lstStyle/>
          <a:p>
            <a:r>
              <a:rPr lang="en-US" sz="1600" dirty="0"/>
              <a:t>This version of the periodic table shows the outer-shell electron configuration of each element. </a:t>
            </a:r>
            <a:r>
              <a:rPr lang="en-US" sz="1600" dirty="0" smtClean="0"/>
              <a:t>Note that </a:t>
            </a:r>
            <a:r>
              <a:rPr lang="en-US" sz="1600" dirty="0"/>
              <a:t>down each group, the configuration is often similar.</a:t>
            </a:r>
          </a:p>
        </p:txBody>
      </p:sp>
      <p:pic>
        <p:nvPicPr>
          <p:cNvPr id="6" name="Picture 5" descr="OSX-Stacked-TM-RGB-300dpi-2016.jpg"/>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823712838"/>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683669" y="556861"/>
            <a:ext cx="7045946" cy="508000"/>
          </a:xfrm>
        </p:spPr>
        <p:txBody>
          <a:bodyPr>
            <a:noAutofit/>
          </a:bodyPr>
          <a:lstStyle/>
          <a:p>
            <a:pPr eaLnBrk="1" hangingPunct="1"/>
            <a:r>
              <a:rPr lang="en-US" sz="3200" b="1" dirty="0" smtClean="0">
                <a:solidFill>
                  <a:srgbClr val="000090"/>
                </a:solidFill>
                <a:latin typeface="Arial" pitchFamily="-110" charset="0"/>
              </a:rPr>
              <a:t>electron configurations </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388470" y="1064141"/>
            <a:ext cx="8448051" cy="5923308"/>
          </a:xfrm>
        </p:spPr>
        <p:txBody>
          <a:bodyPr>
            <a:normAutofit/>
          </a:bodyPr>
          <a:lstStyle/>
          <a:p>
            <a:pPr>
              <a:buClr>
                <a:schemeClr val="tx1"/>
              </a:buClr>
            </a:pPr>
            <a:endParaRPr lang="en-US" sz="2400" b="1" dirty="0" smtClean="0">
              <a:latin typeface="Arial" pitchFamily="-110" charset="0"/>
            </a:endParaRPr>
          </a:p>
          <a:p>
            <a:pPr>
              <a:buClr>
                <a:schemeClr val="tx1"/>
              </a:buClr>
              <a:buFont typeface="Arial"/>
              <a:buChar char="•"/>
            </a:pPr>
            <a:r>
              <a:rPr lang="en-US" sz="2400" b="1" i="1" dirty="0" smtClean="0">
                <a:solidFill>
                  <a:srgbClr val="000090"/>
                </a:solidFill>
              </a:rPr>
              <a:t> </a:t>
            </a:r>
            <a:r>
              <a:rPr lang="en-US" sz="2400" dirty="0" smtClean="0"/>
              <a:t>Beginning with the </a:t>
            </a:r>
            <a:r>
              <a:rPr lang="en-US" sz="2400" b="1" i="1" dirty="0" smtClean="0">
                <a:solidFill>
                  <a:srgbClr val="000090"/>
                </a:solidFill>
              </a:rPr>
              <a:t>transition metal </a:t>
            </a:r>
            <a:r>
              <a:rPr lang="en-US" sz="2400" dirty="0" smtClean="0"/>
              <a:t>scandium (atomic number 21), additional electrons are added successively to the 3</a:t>
            </a:r>
            <a:r>
              <a:rPr lang="en-US" sz="2400" i="1" dirty="0" smtClean="0"/>
              <a:t>d</a:t>
            </a:r>
            <a:r>
              <a:rPr lang="en-US" sz="2400" dirty="0" smtClean="0"/>
              <a:t> </a:t>
            </a:r>
            <a:r>
              <a:rPr lang="en-US" sz="2400" dirty="0" err="1" smtClean="0"/>
              <a:t>subshell</a:t>
            </a:r>
            <a:r>
              <a:rPr lang="en-US" sz="2400" dirty="0" smtClean="0"/>
              <a:t>. </a:t>
            </a:r>
          </a:p>
          <a:p>
            <a:pPr>
              <a:buClr>
                <a:schemeClr val="tx1"/>
              </a:buClr>
            </a:pPr>
            <a:endParaRPr lang="en-US" sz="2400" dirty="0" smtClean="0"/>
          </a:p>
          <a:p>
            <a:pPr>
              <a:buClr>
                <a:schemeClr val="tx1"/>
              </a:buClr>
              <a:buFont typeface="Arial"/>
              <a:buChar char="•"/>
            </a:pPr>
            <a:r>
              <a:rPr lang="en-US" sz="2400" dirty="0" smtClean="0"/>
              <a:t> </a:t>
            </a:r>
            <a:r>
              <a:rPr lang="en-US" sz="2400" i="1" dirty="0" err="1" smtClean="0"/>
              <a:t>d</a:t>
            </a:r>
            <a:r>
              <a:rPr lang="en-US" sz="2400" dirty="0" smtClean="0"/>
              <a:t> </a:t>
            </a:r>
            <a:r>
              <a:rPr lang="en-US" sz="2400" dirty="0" err="1" smtClean="0"/>
              <a:t>subshells</a:t>
            </a:r>
            <a:r>
              <a:rPr lang="en-US" sz="2400" dirty="0" smtClean="0"/>
              <a:t> are filled to capacity with 10 electrons. </a:t>
            </a:r>
          </a:p>
          <a:p>
            <a:pPr lvl="1">
              <a:buClr>
                <a:schemeClr val="tx1"/>
              </a:buClr>
              <a:buFont typeface="Arial"/>
              <a:buChar char="•"/>
            </a:pPr>
            <a:r>
              <a:rPr lang="en-US" sz="2400" dirty="0" smtClean="0"/>
              <a:t>For </a:t>
            </a:r>
            <a:r>
              <a:rPr lang="en-US" sz="2400" i="1" dirty="0" err="1" smtClean="0"/>
              <a:t>l</a:t>
            </a:r>
            <a:r>
              <a:rPr lang="en-US" sz="2400" dirty="0" smtClean="0"/>
              <a:t> = 2 [</a:t>
            </a:r>
            <a:r>
              <a:rPr lang="en-US" sz="2400" i="1" dirty="0" err="1" smtClean="0"/>
              <a:t>d</a:t>
            </a:r>
            <a:r>
              <a:rPr lang="en-US" sz="2400" dirty="0" smtClean="0"/>
              <a:t> </a:t>
            </a:r>
            <a:r>
              <a:rPr lang="en-US" sz="2400" dirty="0" err="1" smtClean="0"/>
              <a:t>orbitals</a:t>
            </a:r>
            <a:r>
              <a:rPr lang="en-US" sz="2400" dirty="0" smtClean="0"/>
              <a:t>], there are 2</a:t>
            </a:r>
            <a:r>
              <a:rPr lang="en-US" sz="2400" i="1" dirty="0" smtClean="0"/>
              <a:t>l</a:t>
            </a:r>
            <a:r>
              <a:rPr lang="en-US" sz="2400" dirty="0" smtClean="0"/>
              <a:t> + 1 = 5 values of </a:t>
            </a:r>
            <a:r>
              <a:rPr lang="en-US" sz="2400" i="1" dirty="0" smtClean="0"/>
              <a:t>m</a:t>
            </a:r>
            <a:r>
              <a:rPr lang="en-US" sz="2400" i="1" baseline="-25000" dirty="0" smtClean="0"/>
              <a:t>l</a:t>
            </a:r>
            <a:r>
              <a:rPr lang="en-US" sz="2400" dirty="0" smtClean="0"/>
              <a:t>.</a:t>
            </a:r>
          </a:p>
          <a:p>
            <a:pPr lvl="1">
              <a:buClr>
                <a:schemeClr val="tx1"/>
              </a:buClr>
              <a:buFont typeface="Arial"/>
              <a:buChar char="•"/>
            </a:pPr>
            <a:r>
              <a:rPr lang="en-US" sz="2400" dirty="0" smtClean="0"/>
              <a:t>Five </a:t>
            </a:r>
            <a:r>
              <a:rPr lang="en-US" sz="2400" i="1" dirty="0" err="1" smtClean="0"/>
              <a:t>d</a:t>
            </a:r>
            <a:r>
              <a:rPr lang="en-US" sz="2400" dirty="0" smtClean="0"/>
              <a:t> </a:t>
            </a:r>
            <a:r>
              <a:rPr lang="en-US" sz="2400" dirty="0" err="1" smtClean="0"/>
              <a:t>orbitals</a:t>
            </a:r>
            <a:r>
              <a:rPr lang="en-US" sz="2400" dirty="0" smtClean="0"/>
              <a:t> have a combined capacity of 10 electrons.</a:t>
            </a:r>
          </a:p>
          <a:p>
            <a:pPr>
              <a:buClr>
                <a:schemeClr val="tx1"/>
              </a:buClr>
              <a:buFont typeface="Arial"/>
              <a:buChar char="•"/>
            </a:pPr>
            <a:endParaRPr lang="en-US" sz="2400" dirty="0" smtClean="0"/>
          </a:p>
          <a:p>
            <a:pPr>
              <a:buClr>
                <a:schemeClr val="tx1"/>
              </a:buClr>
              <a:buFont typeface="Arial"/>
              <a:buChar char="•"/>
            </a:pPr>
            <a:r>
              <a:rPr lang="en-US" sz="2400" dirty="0" smtClean="0"/>
              <a:t> After the 3</a:t>
            </a:r>
            <a:r>
              <a:rPr lang="en-US" sz="2400" i="1" dirty="0" smtClean="0"/>
              <a:t>d</a:t>
            </a:r>
            <a:r>
              <a:rPr lang="en-US" sz="2400" dirty="0" smtClean="0"/>
              <a:t> </a:t>
            </a:r>
            <a:r>
              <a:rPr lang="en-US" sz="2400" dirty="0" err="1" smtClean="0"/>
              <a:t>subshell</a:t>
            </a:r>
            <a:r>
              <a:rPr lang="en-US" sz="2400" dirty="0" smtClean="0"/>
              <a:t> is filled, electrons are next added to the 4</a:t>
            </a:r>
            <a:r>
              <a:rPr lang="en-US" sz="2400" i="1" dirty="0" smtClean="0"/>
              <a:t>p </a:t>
            </a:r>
            <a:r>
              <a:rPr lang="en-US" sz="2400" dirty="0" err="1" smtClean="0"/>
              <a:t>subshell</a:t>
            </a:r>
            <a:r>
              <a:rPr lang="en-US" sz="2400" dirty="0" smtClean="0"/>
              <a:t>. </a:t>
            </a:r>
          </a:p>
        </p:txBody>
      </p:sp>
      <p:pic>
        <p:nvPicPr>
          <p:cNvPr id="4" name="Picture 3"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659347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683669" y="556861"/>
            <a:ext cx="7045946" cy="508000"/>
          </a:xfrm>
        </p:spPr>
        <p:txBody>
          <a:bodyPr>
            <a:noAutofit/>
          </a:bodyPr>
          <a:lstStyle/>
          <a:p>
            <a:pPr eaLnBrk="1" hangingPunct="1"/>
            <a:r>
              <a:rPr lang="en-US" sz="3200" b="1" dirty="0" smtClean="0">
                <a:solidFill>
                  <a:srgbClr val="000090"/>
                </a:solidFill>
                <a:latin typeface="Arial" pitchFamily="-110" charset="0"/>
              </a:rPr>
              <a:t>electron configurations </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388470" y="899790"/>
            <a:ext cx="8448051" cy="5923308"/>
          </a:xfrm>
        </p:spPr>
        <p:txBody>
          <a:bodyPr>
            <a:normAutofit/>
          </a:bodyPr>
          <a:lstStyle/>
          <a:p>
            <a:pPr>
              <a:buClr>
                <a:schemeClr val="tx1"/>
              </a:buClr>
            </a:pPr>
            <a:endParaRPr lang="en-US" sz="2400" b="1" dirty="0" smtClean="0">
              <a:latin typeface="Arial" pitchFamily="-110" charset="0"/>
            </a:endParaRPr>
          </a:p>
          <a:p>
            <a:pPr>
              <a:buClr>
                <a:schemeClr val="tx1"/>
              </a:buClr>
              <a:buFont typeface="Arial"/>
              <a:buChar char="•"/>
            </a:pPr>
            <a:r>
              <a:rPr lang="en-US" sz="2400" b="1" i="1" dirty="0" smtClean="0">
                <a:solidFill>
                  <a:srgbClr val="000090"/>
                </a:solidFill>
              </a:rPr>
              <a:t> </a:t>
            </a:r>
            <a:r>
              <a:rPr lang="en-US" sz="2400" dirty="0" smtClean="0"/>
              <a:t>For the two periods of </a:t>
            </a:r>
            <a:r>
              <a:rPr lang="en-US" sz="2400" b="1" i="1" dirty="0" smtClean="0">
                <a:solidFill>
                  <a:srgbClr val="000090"/>
                </a:solidFill>
              </a:rPr>
              <a:t>inner transition metals</a:t>
            </a:r>
            <a:r>
              <a:rPr lang="en-US" sz="2400" dirty="0" smtClean="0"/>
              <a:t>, lanthanum (La) through lutetium (Lu) and actinium (Ac) through lawrencium (</a:t>
            </a:r>
            <a:r>
              <a:rPr lang="en-US" sz="2400" dirty="0" err="1" smtClean="0"/>
              <a:t>Lr</a:t>
            </a:r>
            <a:r>
              <a:rPr lang="en-US" sz="2400" dirty="0" smtClean="0"/>
              <a:t>).</a:t>
            </a:r>
          </a:p>
          <a:p>
            <a:pPr lvl="1">
              <a:buClr>
                <a:schemeClr val="tx1"/>
              </a:buClr>
              <a:buFont typeface="Arial"/>
              <a:buChar char="•"/>
            </a:pPr>
            <a:r>
              <a:rPr lang="en-US" sz="2400" dirty="0" smtClean="0"/>
              <a:t>Electrons are added to an </a:t>
            </a:r>
            <a:r>
              <a:rPr lang="en-US" sz="2400" i="1" dirty="0" err="1" smtClean="0"/>
              <a:t>f</a:t>
            </a:r>
            <a:r>
              <a:rPr lang="en-US" sz="2400" dirty="0" smtClean="0"/>
              <a:t> </a:t>
            </a:r>
            <a:r>
              <a:rPr lang="en-US" sz="2400" dirty="0" err="1" smtClean="0"/>
              <a:t>subshell</a:t>
            </a:r>
            <a:r>
              <a:rPr lang="en-US" sz="2400" dirty="0" smtClean="0"/>
              <a:t>.</a:t>
            </a:r>
          </a:p>
          <a:p>
            <a:pPr lvl="1">
              <a:buClr>
                <a:schemeClr val="tx1"/>
              </a:buClr>
              <a:buNone/>
            </a:pPr>
            <a:endParaRPr lang="en-US" sz="2400" dirty="0" smtClean="0"/>
          </a:p>
          <a:p>
            <a:pPr lvl="1">
              <a:buClr>
                <a:schemeClr val="tx1"/>
              </a:buClr>
              <a:buFont typeface="Arial"/>
              <a:buChar char="•"/>
            </a:pPr>
            <a:r>
              <a:rPr lang="en-US" sz="2400" dirty="0" smtClean="0"/>
              <a:t>For </a:t>
            </a:r>
            <a:r>
              <a:rPr lang="en-US" sz="2400" i="1" dirty="0" err="1" smtClean="0"/>
              <a:t>l</a:t>
            </a:r>
            <a:r>
              <a:rPr lang="en-US" sz="2400" dirty="0" smtClean="0"/>
              <a:t> = 3 [</a:t>
            </a:r>
            <a:r>
              <a:rPr lang="en-US" sz="2400" i="1" dirty="0" err="1" smtClean="0"/>
              <a:t>f</a:t>
            </a:r>
            <a:r>
              <a:rPr lang="en-US" sz="2400" dirty="0" smtClean="0"/>
              <a:t> </a:t>
            </a:r>
            <a:r>
              <a:rPr lang="en-US" sz="2400" dirty="0" err="1" smtClean="0"/>
              <a:t>orbitals</a:t>
            </a:r>
            <a:r>
              <a:rPr lang="en-US" sz="2400" dirty="0" smtClean="0"/>
              <a:t>], there are 2</a:t>
            </a:r>
            <a:r>
              <a:rPr lang="en-US" sz="2400" i="1" dirty="0" smtClean="0"/>
              <a:t>l</a:t>
            </a:r>
            <a:r>
              <a:rPr lang="en-US" sz="2400" dirty="0" smtClean="0"/>
              <a:t> + 1 = 7 values of </a:t>
            </a:r>
            <a:r>
              <a:rPr lang="en-US" sz="2400" i="1" dirty="0" smtClean="0"/>
              <a:t>m</a:t>
            </a:r>
            <a:r>
              <a:rPr lang="en-US" sz="2400" i="1" baseline="-25000" dirty="0" smtClean="0"/>
              <a:t>l</a:t>
            </a:r>
            <a:r>
              <a:rPr lang="en-US" sz="2400" dirty="0" smtClean="0"/>
              <a:t>.</a:t>
            </a:r>
          </a:p>
          <a:p>
            <a:pPr lvl="1">
              <a:buClr>
                <a:schemeClr val="tx1"/>
              </a:buClr>
              <a:buNone/>
            </a:pPr>
            <a:endParaRPr lang="en-US" sz="2400" dirty="0" smtClean="0"/>
          </a:p>
          <a:p>
            <a:pPr lvl="1">
              <a:buClr>
                <a:schemeClr val="tx1"/>
              </a:buClr>
              <a:buFont typeface="Arial"/>
              <a:buChar char="•"/>
            </a:pPr>
            <a:r>
              <a:rPr lang="en-US" sz="2400" dirty="0" smtClean="0"/>
              <a:t>Seven </a:t>
            </a:r>
            <a:r>
              <a:rPr lang="en-US" sz="2400" i="1" dirty="0" err="1" smtClean="0"/>
              <a:t>f</a:t>
            </a:r>
            <a:r>
              <a:rPr lang="en-US" sz="2400" dirty="0" smtClean="0"/>
              <a:t> </a:t>
            </a:r>
            <a:r>
              <a:rPr lang="en-US" sz="2400" dirty="0" err="1" smtClean="0"/>
              <a:t>orbitals</a:t>
            </a:r>
            <a:r>
              <a:rPr lang="en-US" sz="2400" dirty="0" smtClean="0"/>
              <a:t> have a combined capacity of 14 electrons.</a:t>
            </a:r>
          </a:p>
          <a:p>
            <a:pPr lvl="1">
              <a:buClr>
                <a:schemeClr val="tx1"/>
              </a:buClr>
              <a:buFont typeface="Arial"/>
              <a:buChar char="•"/>
            </a:pPr>
            <a:endParaRPr lang="en-US" sz="2400" dirty="0" smtClean="0"/>
          </a:p>
        </p:txBody>
      </p:sp>
      <p:pic>
        <p:nvPicPr>
          <p:cNvPr id="4" name="Picture 3"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65934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564141" y="596856"/>
            <a:ext cx="6553200" cy="508000"/>
          </a:xfrm>
        </p:spPr>
        <p:txBody>
          <a:bodyPr>
            <a:noAutofit/>
          </a:bodyPr>
          <a:lstStyle/>
          <a:p>
            <a:pPr eaLnBrk="1" hangingPunct="1"/>
            <a:r>
              <a:rPr lang="en-US" sz="3200" b="1" dirty="0" smtClean="0">
                <a:solidFill>
                  <a:srgbClr val="000090"/>
                </a:solidFill>
                <a:latin typeface="Arial" pitchFamily="-110" charset="0"/>
              </a:rPr>
              <a:t>Electromagnetic spectrum</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42397" y="1020038"/>
            <a:ext cx="8277411" cy="5923308"/>
          </a:xfrm>
        </p:spPr>
        <p:txBody>
          <a:bodyPr>
            <a:normAutofit/>
          </a:bodyPr>
          <a:lstStyle/>
          <a:p>
            <a:pPr>
              <a:buClr>
                <a:schemeClr val="tx1"/>
              </a:buClr>
              <a:buFont typeface="Arial"/>
              <a:buChar char="•"/>
            </a:pPr>
            <a:endParaRPr lang="en-US" sz="2400" b="1" dirty="0" smtClean="0">
              <a:latin typeface="Arial" pitchFamily="-110" charset="0"/>
            </a:endParaRPr>
          </a:p>
          <a:p>
            <a:pPr>
              <a:buClr>
                <a:schemeClr val="tx1"/>
              </a:buClr>
              <a:buFont typeface="Arial"/>
              <a:buChar char="•"/>
            </a:pPr>
            <a:r>
              <a:rPr lang="en-US" sz="2400" dirty="0" smtClean="0"/>
              <a:t> The </a:t>
            </a:r>
            <a:r>
              <a:rPr lang="en-US" sz="2400" b="1" i="1" dirty="0" smtClean="0">
                <a:solidFill>
                  <a:srgbClr val="000090"/>
                </a:solidFill>
              </a:rPr>
              <a:t>electromagnetic spectrum </a:t>
            </a:r>
            <a:r>
              <a:rPr lang="en-US" sz="2400" dirty="0" smtClean="0"/>
              <a:t>is the range of all types of electromagnetic radiation.</a:t>
            </a:r>
          </a:p>
          <a:p>
            <a:pPr>
              <a:buClr>
                <a:schemeClr val="tx1"/>
              </a:buClr>
              <a:buFont typeface="Arial"/>
              <a:buChar char="•"/>
            </a:pPr>
            <a:endParaRPr lang="en-US" sz="2400" dirty="0" smtClean="0"/>
          </a:p>
          <a:p>
            <a:pPr>
              <a:buClr>
                <a:schemeClr val="tx1"/>
              </a:buClr>
              <a:buFont typeface="Arial"/>
              <a:buChar char="•"/>
            </a:pPr>
            <a:r>
              <a:rPr lang="en-US" sz="2400" dirty="0" smtClean="0"/>
              <a:t> Visible light makes up only a small portion of the electromagnetic spectrum. </a:t>
            </a:r>
          </a:p>
          <a:p>
            <a:pPr>
              <a:buClr>
                <a:schemeClr val="tx1"/>
              </a:buClr>
              <a:buFont typeface="Arial"/>
              <a:buChar char="•"/>
            </a:pPr>
            <a:endParaRPr lang="en-US" sz="2400" dirty="0" smtClean="0"/>
          </a:p>
          <a:p>
            <a:pPr>
              <a:buClr>
                <a:schemeClr val="tx1"/>
              </a:buClr>
              <a:buFont typeface="Arial"/>
              <a:buChar char="•"/>
            </a:pPr>
            <a:r>
              <a:rPr lang="en-US" sz="2400" dirty="0" smtClean="0"/>
              <a:t> Each of the various colors of visible light has specific frequencies and wavelengths associated with them. </a:t>
            </a:r>
            <a:endParaRPr lang="en-US" sz="2400" dirty="0"/>
          </a:p>
        </p:txBody>
      </p:sp>
      <p:pic>
        <p:nvPicPr>
          <p:cNvPr id="4" name="Picture 3"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30598336"/>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683669" y="706271"/>
            <a:ext cx="7045946" cy="508000"/>
          </a:xfrm>
        </p:spPr>
        <p:txBody>
          <a:bodyPr>
            <a:noAutofit/>
          </a:bodyPr>
          <a:lstStyle/>
          <a:p>
            <a:pPr eaLnBrk="1" hangingPunct="1"/>
            <a:r>
              <a:rPr lang="en-US" sz="3200" b="1" dirty="0" smtClean="0">
                <a:solidFill>
                  <a:srgbClr val="000090"/>
                </a:solidFill>
                <a:latin typeface="Arial" pitchFamily="-110" charset="0"/>
              </a:rPr>
              <a:t>electron configuration exceptions </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388470" y="869908"/>
            <a:ext cx="8448051" cy="5923308"/>
          </a:xfrm>
        </p:spPr>
        <p:txBody>
          <a:bodyPr>
            <a:normAutofit lnSpcReduction="10000"/>
          </a:bodyPr>
          <a:lstStyle/>
          <a:p>
            <a:pPr>
              <a:buClr>
                <a:schemeClr val="tx1"/>
              </a:buClr>
            </a:pPr>
            <a:endParaRPr lang="en-US" sz="2400" b="1" dirty="0" smtClean="0">
              <a:latin typeface="Arial" pitchFamily="-110" charset="0"/>
            </a:endParaRPr>
          </a:p>
          <a:p>
            <a:pPr>
              <a:buClr>
                <a:schemeClr val="tx1"/>
              </a:buClr>
              <a:buFont typeface="Arial"/>
              <a:buChar char="•"/>
            </a:pPr>
            <a:r>
              <a:rPr lang="en-US" sz="2400" b="1" i="1" dirty="0" smtClean="0">
                <a:solidFill>
                  <a:srgbClr val="000090"/>
                </a:solidFill>
              </a:rPr>
              <a:t> </a:t>
            </a:r>
            <a:r>
              <a:rPr lang="en-US" sz="2400" dirty="0" smtClean="0"/>
              <a:t>There are some exceptions to the order of filling </a:t>
            </a:r>
            <a:r>
              <a:rPr lang="en-US" sz="2400" dirty="0" err="1" smtClean="0"/>
              <a:t>subshells</a:t>
            </a:r>
            <a:r>
              <a:rPr lang="en-US" sz="2400" dirty="0" smtClean="0"/>
              <a:t>.</a:t>
            </a:r>
            <a:endParaRPr lang="en-US" sz="2400" dirty="0" smtClean="0"/>
          </a:p>
          <a:p>
            <a:pPr>
              <a:buClr>
                <a:schemeClr val="tx1"/>
              </a:buClr>
              <a:buFont typeface="Arial"/>
              <a:buChar char="•"/>
            </a:pPr>
            <a:endParaRPr lang="en-US" sz="2400" dirty="0" smtClean="0"/>
          </a:p>
          <a:p>
            <a:pPr>
              <a:buClr>
                <a:schemeClr val="tx1"/>
              </a:buClr>
              <a:buFont typeface="Arial"/>
              <a:buChar char="•"/>
            </a:pPr>
            <a:r>
              <a:rPr lang="en-US" sz="2400" dirty="0" smtClean="0"/>
              <a:t> </a:t>
            </a:r>
            <a:r>
              <a:rPr lang="en-US" sz="2400" dirty="0" smtClean="0"/>
              <a:t>Examples</a:t>
            </a:r>
            <a:r>
              <a:rPr lang="en-US" sz="2400" dirty="0" smtClean="0"/>
              <a:t>: Cu and Cr</a:t>
            </a:r>
          </a:p>
          <a:p>
            <a:pPr lvl="1">
              <a:buClr>
                <a:schemeClr val="tx1"/>
              </a:buClr>
              <a:buFont typeface="Arial"/>
              <a:buChar char="•"/>
            </a:pPr>
            <a:r>
              <a:rPr lang="en-US" sz="2400" dirty="0" smtClean="0"/>
              <a:t>There is stability associated with a </a:t>
            </a:r>
            <a:r>
              <a:rPr lang="en-US" sz="2400" b="1" i="1" dirty="0" smtClean="0">
                <a:solidFill>
                  <a:srgbClr val="000090"/>
                </a:solidFill>
              </a:rPr>
              <a:t>half-filled or fully filled </a:t>
            </a:r>
            <a:r>
              <a:rPr lang="en-US" sz="2400" b="1" i="1" dirty="0" err="1" smtClean="0">
                <a:solidFill>
                  <a:srgbClr val="000090"/>
                </a:solidFill>
              </a:rPr>
              <a:t>d</a:t>
            </a:r>
            <a:r>
              <a:rPr lang="en-US" sz="2400" b="1" i="1" dirty="0" smtClean="0">
                <a:solidFill>
                  <a:srgbClr val="000090"/>
                </a:solidFill>
              </a:rPr>
              <a:t> </a:t>
            </a:r>
            <a:r>
              <a:rPr lang="en-US" sz="2400" b="1" i="1" dirty="0" err="1" smtClean="0">
                <a:solidFill>
                  <a:srgbClr val="000090"/>
                </a:solidFill>
              </a:rPr>
              <a:t>subshell</a:t>
            </a:r>
            <a:r>
              <a:rPr lang="en-US" sz="2400" b="1" i="1" dirty="0" smtClean="0">
                <a:solidFill>
                  <a:srgbClr val="000090"/>
                </a:solidFill>
              </a:rPr>
              <a:t>.</a:t>
            </a:r>
          </a:p>
          <a:p>
            <a:pPr lvl="1">
              <a:buClr>
                <a:schemeClr val="tx1"/>
              </a:buClr>
              <a:buFont typeface="Arial"/>
              <a:buChar char="•"/>
            </a:pPr>
            <a:r>
              <a:rPr lang="en-US" sz="2400" dirty="0" smtClean="0"/>
              <a:t>An electron shifts from the 4</a:t>
            </a:r>
            <a:r>
              <a:rPr lang="en-US" sz="2400" i="1" dirty="0" smtClean="0"/>
              <a:t>s</a:t>
            </a:r>
            <a:r>
              <a:rPr lang="en-US" sz="2400" dirty="0" smtClean="0"/>
              <a:t> into the 3</a:t>
            </a:r>
            <a:r>
              <a:rPr lang="en-US" sz="2400" i="1" dirty="0" smtClean="0"/>
              <a:t>d</a:t>
            </a:r>
            <a:r>
              <a:rPr lang="en-US" sz="2400" dirty="0" smtClean="0"/>
              <a:t> </a:t>
            </a:r>
            <a:r>
              <a:rPr lang="en-US" sz="2400" dirty="0" err="1" smtClean="0"/>
              <a:t>subshell</a:t>
            </a:r>
            <a:r>
              <a:rPr lang="en-US" sz="2400" dirty="0" smtClean="0"/>
              <a:t> to achieve this stability. </a:t>
            </a:r>
          </a:p>
          <a:p>
            <a:pPr lvl="1">
              <a:buClr>
                <a:schemeClr val="tx1"/>
              </a:buClr>
              <a:buFont typeface="Arial"/>
              <a:buChar char="•"/>
            </a:pPr>
            <a:r>
              <a:rPr lang="en-US" sz="2400" dirty="0" smtClean="0"/>
              <a:t>Cu:</a:t>
            </a:r>
          </a:p>
          <a:p>
            <a:pPr lvl="2">
              <a:buClr>
                <a:schemeClr val="tx1"/>
              </a:buClr>
              <a:buFont typeface="Arial"/>
              <a:buChar char="•"/>
            </a:pPr>
            <a:r>
              <a:rPr lang="en-US" sz="2200" dirty="0" smtClean="0"/>
              <a:t>Expect: </a:t>
            </a:r>
            <a:r>
              <a:rPr lang="en-US" sz="2200" dirty="0" smtClean="0">
                <a:solidFill>
                  <a:schemeClr val="tx1"/>
                </a:solidFill>
              </a:rPr>
              <a:t>[Ar]4s</a:t>
            </a:r>
            <a:r>
              <a:rPr lang="en-US" sz="2200" baseline="30000" dirty="0" smtClean="0">
                <a:solidFill>
                  <a:schemeClr val="tx1"/>
                </a:solidFill>
              </a:rPr>
              <a:t>2</a:t>
            </a:r>
            <a:r>
              <a:rPr lang="en-US" sz="2200" dirty="0" smtClean="0">
                <a:solidFill>
                  <a:schemeClr val="tx1"/>
                </a:solidFill>
              </a:rPr>
              <a:t>3d</a:t>
            </a:r>
            <a:r>
              <a:rPr lang="en-US" sz="2200" baseline="30000" dirty="0" smtClean="0">
                <a:solidFill>
                  <a:schemeClr val="tx1"/>
                </a:solidFill>
              </a:rPr>
              <a:t>9</a:t>
            </a:r>
            <a:endParaRPr lang="en-US" sz="2200" baseline="30000" dirty="0" smtClean="0"/>
          </a:p>
          <a:p>
            <a:pPr lvl="2">
              <a:buClr>
                <a:schemeClr val="tx1"/>
              </a:buClr>
              <a:buFont typeface="Arial"/>
              <a:buChar char="•"/>
            </a:pPr>
            <a:r>
              <a:rPr lang="en-US" sz="2200" dirty="0" smtClean="0"/>
              <a:t>Actual: </a:t>
            </a:r>
            <a:r>
              <a:rPr lang="en-US" sz="2200" dirty="0" smtClean="0">
                <a:solidFill>
                  <a:schemeClr val="tx1"/>
                </a:solidFill>
              </a:rPr>
              <a:t>[Ar]4s</a:t>
            </a:r>
            <a:r>
              <a:rPr lang="en-US" sz="2200" baseline="30000" dirty="0" smtClean="0">
                <a:solidFill>
                  <a:schemeClr val="tx1"/>
                </a:solidFill>
              </a:rPr>
              <a:t>1</a:t>
            </a:r>
            <a:r>
              <a:rPr lang="en-US" sz="2200" dirty="0" smtClean="0">
                <a:solidFill>
                  <a:schemeClr val="tx1"/>
                </a:solidFill>
              </a:rPr>
              <a:t>3d</a:t>
            </a:r>
            <a:r>
              <a:rPr lang="en-US" sz="2200" baseline="30000" dirty="0" smtClean="0">
                <a:solidFill>
                  <a:schemeClr val="tx1"/>
                </a:solidFill>
              </a:rPr>
              <a:t>10</a:t>
            </a:r>
            <a:endParaRPr lang="en-US" sz="2200" dirty="0" smtClean="0"/>
          </a:p>
          <a:p>
            <a:pPr lvl="1">
              <a:buClr>
                <a:schemeClr val="tx1"/>
              </a:buClr>
              <a:buFont typeface="Arial"/>
              <a:buChar char="•"/>
            </a:pPr>
            <a:r>
              <a:rPr lang="en-US" sz="2400" dirty="0" smtClean="0"/>
              <a:t>Cr</a:t>
            </a:r>
          </a:p>
          <a:p>
            <a:pPr lvl="2">
              <a:buClr>
                <a:schemeClr val="tx1"/>
              </a:buClr>
              <a:buFont typeface="Arial"/>
              <a:buChar char="•"/>
            </a:pPr>
            <a:r>
              <a:rPr lang="en-US" sz="2200" dirty="0" smtClean="0"/>
              <a:t>Expect: </a:t>
            </a:r>
            <a:r>
              <a:rPr lang="en-US" sz="2200" dirty="0" smtClean="0">
                <a:solidFill>
                  <a:schemeClr val="tx1"/>
                </a:solidFill>
              </a:rPr>
              <a:t>[Ar]4s</a:t>
            </a:r>
            <a:r>
              <a:rPr lang="en-US" sz="2200" baseline="30000" dirty="0" smtClean="0">
                <a:solidFill>
                  <a:schemeClr val="tx1"/>
                </a:solidFill>
              </a:rPr>
              <a:t>2</a:t>
            </a:r>
            <a:r>
              <a:rPr lang="en-US" sz="2200" dirty="0" smtClean="0">
                <a:solidFill>
                  <a:schemeClr val="tx1"/>
                </a:solidFill>
              </a:rPr>
              <a:t>3d</a:t>
            </a:r>
            <a:r>
              <a:rPr lang="en-US" sz="2200" baseline="30000" dirty="0" smtClean="0">
                <a:solidFill>
                  <a:schemeClr val="tx1"/>
                </a:solidFill>
              </a:rPr>
              <a:t>4</a:t>
            </a:r>
            <a:endParaRPr lang="en-US" sz="2200" baseline="30000" dirty="0" smtClean="0"/>
          </a:p>
          <a:p>
            <a:pPr lvl="2">
              <a:buClr>
                <a:schemeClr val="tx1"/>
              </a:buClr>
              <a:buFont typeface="Arial"/>
              <a:buChar char="•"/>
            </a:pPr>
            <a:r>
              <a:rPr lang="en-US" sz="2200" dirty="0" smtClean="0"/>
              <a:t>Actual: </a:t>
            </a:r>
            <a:r>
              <a:rPr lang="en-US" sz="2200" dirty="0" smtClean="0">
                <a:solidFill>
                  <a:schemeClr val="tx1"/>
                </a:solidFill>
              </a:rPr>
              <a:t>[Ar]4s</a:t>
            </a:r>
            <a:r>
              <a:rPr lang="en-US" sz="2200" baseline="30000" dirty="0" smtClean="0">
                <a:solidFill>
                  <a:schemeClr val="tx1"/>
                </a:solidFill>
              </a:rPr>
              <a:t>1</a:t>
            </a:r>
            <a:r>
              <a:rPr lang="en-US" sz="2200" dirty="0" smtClean="0">
                <a:solidFill>
                  <a:schemeClr val="tx1"/>
                </a:solidFill>
              </a:rPr>
              <a:t>3d</a:t>
            </a:r>
            <a:r>
              <a:rPr lang="en-US" sz="2200" baseline="30000" dirty="0" smtClean="0">
                <a:solidFill>
                  <a:schemeClr val="tx1"/>
                </a:solidFill>
              </a:rPr>
              <a:t>5</a:t>
            </a:r>
            <a:endParaRPr lang="en-US" sz="2200" dirty="0" smtClean="0"/>
          </a:p>
          <a:p>
            <a:pPr>
              <a:buClr>
                <a:schemeClr val="tx1"/>
              </a:buClr>
              <a:buFont typeface="Arial"/>
              <a:buChar char="•"/>
            </a:pPr>
            <a:endParaRPr lang="en-US" sz="2400" dirty="0" smtClean="0"/>
          </a:p>
          <a:p>
            <a:pPr lvl="1">
              <a:buClr>
                <a:schemeClr val="tx1"/>
              </a:buClr>
              <a:buNone/>
            </a:pPr>
            <a:endParaRPr lang="en-US" sz="2400" dirty="0" smtClean="0"/>
          </a:p>
        </p:txBody>
      </p:sp>
      <p:pic>
        <p:nvPicPr>
          <p:cNvPr id="4" name="Picture 3"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6593475"/>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504377" y="706271"/>
            <a:ext cx="6861623" cy="508000"/>
          </a:xfrm>
        </p:spPr>
        <p:txBody>
          <a:bodyPr>
            <a:noAutofit/>
          </a:bodyPr>
          <a:lstStyle/>
          <a:p>
            <a:pPr eaLnBrk="1" hangingPunct="1"/>
            <a:r>
              <a:rPr lang="en-US" sz="3200" b="1" dirty="0" smtClean="0">
                <a:solidFill>
                  <a:srgbClr val="000090"/>
                </a:solidFill>
                <a:latin typeface="Arial" pitchFamily="-110" charset="0"/>
              </a:rPr>
              <a:t>electron configurations and the periodic table </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03411" y="1019318"/>
            <a:ext cx="8448051" cy="5923308"/>
          </a:xfrm>
        </p:spPr>
        <p:txBody>
          <a:bodyPr>
            <a:normAutofit lnSpcReduction="10000"/>
          </a:bodyPr>
          <a:lstStyle/>
          <a:p>
            <a:pPr>
              <a:buClr>
                <a:schemeClr val="tx1"/>
              </a:buClr>
            </a:pPr>
            <a:endParaRPr lang="en-US" sz="2400" b="1" dirty="0" smtClean="0">
              <a:latin typeface="Arial" pitchFamily="-110" charset="0"/>
            </a:endParaRPr>
          </a:p>
          <a:p>
            <a:pPr>
              <a:buClr>
                <a:schemeClr val="tx1"/>
              </a:buClr>
              <a:buFont typeface="Arial"/>
              <a:buChar char="•"/>
            </a:pPr>
            <a:r>
              <a:rPr lang="en-US" sz="2400" b="1" i="1" dirty="0" smtClean="0">
                <a:solidFill>
                  <a:srgbClr val="000090"/>
                </a:solidFill>
              </a:rPr>
              <a:t> </a:t>
            </a:r>
            <a:r>
              <a:rPr lang="en-US" sz="2400" dirty="0" smtClean="0"/>
              <a:t>The periodic table arranges atoms so that elements with the same chemical and physical properties are in the same group. </a:t>
            </a:r>
          </a:p>
          <a:p>
            <a:pPr>
              <a:buClr>
                <a:schemeClr val="tx1"/>
              </a:buClr>
              <a:buFont typeface="Arial"/>
              <a:buChar char="•"/>
            </a:pPr>
            <a:endParaRPr lang="en-US" sz="2400" dirty="0" smtClean="0"/>
          </a:p>
          <a:p>
            <a:pPr>
              <a:buClr>
                <a:schemeClr val="tx1"/>
              </a:buClr>
              <a:buFont typeface="Arial"/>
              <a:buChar char="•"/>
            </a:pPr>
            <a:r>
              <a:rPr lang="en-US" sz="2400" dirty="0" smtClean="0"/>
              <a:t> </a:t>
            </a:r>
            <a:r>
              <a:rPr lang="en-US" sz="2400" b="1" i="1" dirty="0" smtClean="0"/>
              <a:t>Elements in the same group have similar valence electron configurations. </a:t>
            </a:r>
          </a:p>
          <a:p>
            <a:pPr>
              <a:buClr>
                <a:schemeClr val="tx1"/>
              </a:buClr>
              <a:buFont typeface="Arial"/>
              <a:buChar char="•"/>
            </a:pPr>
            <a:endParaRPr lang="en-US" sz="2400" dirty="0" smtClean="0"/>
          </a:p>
          <a:p>
            <a:pPr>
              <a:buClr>
                <a:schemeClr val="tx1"/>
              </a:buClr>
              <a:buFont typeface="Arial"/>
              <a:buChar char="•"/>
            </a:pPr>
            <a:r>
              <a:rPr lang="en-US" sz="2400" dirty="0" smtClean="0"/>
              <a:t> Valence electrons play the most important role in chemical reactions.</a:t>
            </a:r>
          </a:p>
          <a:p>
            <a:pPr>
              <a:buClr>
                <a:schemeClr val="tx1"/>
              </a:buClr>
              <a:buFont typeface="Arial"/>
              <a:buChar char="•"/>
            </a:pPr>
            <a:endParaRPr lang="en-US" sz="2400" dirty="0" smtClean="0"/>
          </a:p>
          <a:p>
            <a:pPr>
              <a:buClr>
                <a:schemeClr val="tx1"/>
              </a:buClr>
              <a:buFont typeface="Arial"/>
              <a:buChar char="•"/>
            </a:pPr>
            <a:r>
              <a:rPr lang="en-US" sz="2400" dirty="0" smtClean="0"/>
              <a:t> This describes why elements in the same group have similar chemical reactivity. </a:t>
            </a:r>
          </a:p>
          <a:p>
            <a:pPr lvl="1">
              <a:buClr>
                <a:schemeClr val="tx1"/>
              </a:buClr>
              <a:buNone/>
            </a:pPr>
            <a:endParaRPr lang="en-US" sz="2400" dirty="0" smtClean="0"/>
          </a:p>
        </p:txBody>
      </p:sp>
      <p:pic>
        <p:nvPicPr>
          <p:cNvPr id="4" name="Picture 3"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6593475"/>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504377" y="706271"/>
            <a:ext cx="6861623" cy="508000"/>
          </a:xfrm>
        </p:spPr>
        <p:txBody>
          <a:bodyPr>
            <a:noAutofit/>
          </a:bodyPr>
          <a:lstStyle/>
          <a:p>
            <a:pPr eaLnBrk="1" hangingPunct="1"/>
            <a:r>
              <a:rPr lang="en-US" sz="3200" b="1" dirty="0" smtClean="0">
                <a:solidFill>
                  <a:srgbClr val="000090"/>
                </a:solidFill>
                <a:latin typeface="Arial" pitchFamily="-110" charset="0"/>
              </a:rPr>
              <a:t>electron configurations and the periodic table </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03411" y="1019318"/>
            <a:ext cx="8448051" cy="5923308"/>
          </a:xfrm>
        </p:spPr>
        <p:txBody>
          <a:bodyPr>
            <a:normAutofit/>
          </a:bodyPr>
          <a:lstStyle/>
          <a:p>
            <a:pPr>
              <a:buClr>
                <a:schemeClr val="tx1"/>
              </a:buClr>
            </a:pPr>
            <a:endParaRPr lang="en-US" sz="2400" b="1" dirty="0" smtClean="0">
              <a:latin typeface="Arial" pitchFamily="-110" charset="0"/>
            </a:endParaRPr>
          </a:p>
          <a:p>
            <a:pPr>
              <a:buClr>
                <a:schemeClr val="tx1"/>
              </a:buClr>
              <a:buFont typeface="Arial"/>
              <a:buChar char="•"/>
            </a:pPr>
            <a:r>
              <a:rPr lang="en-US" sz="2400" b="1" i="1" dirty="0" smtClean="0">
                <a:solidFill>
                  <a:srgbClr val="000090"/>
                </a:solidFill>
              </a:rPr>
              <a:t> Main group elements or</a:t>
            </a:r>
            <a:r>
              <a:rPr lang="en-US" sz="2400" dirty="0" smtClean="0"/>
              <a:t> </a:t>
            </a:r>
            <a:r>
              <a:rPr lang="en-US" sz="2400" b="1" i="1" dirty="0" smtClean="0">
                <a:solidFill>
                  <a:srgbClr val="000090"/>
                </a:solidFill>
              </a:rPr>
              <a:t>representative elements</a:t>
            </a:r>
            <a:r>
              <a:rPr lang="en-US" sz="2400" dirty="0" smtClean="0"/>
              <a:t> are those in which the last electron added enters an </a:t>
            </a:r>
            <a:r>
              <a:rPr lang="en-US" sz="2400" i="1" dirty="0" err="1" smtClean="0"/>
              <a:t>s</a:t>
            </a:r>
            <a:r>
              <a:rPr lang="en-US" sz="2400" dirty="0" smtClean="0"/>
              <a:t> or a </a:t>
            </a:r>
            <a:r>
              <a:rPr lang="en-US" sz="2400" i="1" dirty="0" err="1" smtClean="0"/>
              <a:t>p</a:t>
            </a:r>
            <a:r>
              <a:rPr lang="en-US" sz="2400" dirty="0" smtClean="0"/>
              <a:t> orbital in the outermost shell.</a:t>
            </a:r>
          </a:p>
          <a:p>
            <a:pPr>
              <a:buClr>
                <a:schemeClr val="tx1"/>
              </a:buClr>
              <a:buFont typeface="Arial"/>
              <a:buChar char="•"/>
            </a:pPr>
            <a:endParaRPr lang="en-US" sz="2400" dirty="0" smtClean="0"/>
          </a:p>
          <a:p>
            <a:pPr lvl="1">
              <a:buClr>
                <a:schemeClr val="tx1"/>
              </a:buClr>
              <a:buFont typeface="Arial"/>
              <a:buChar char="•"/>
            </a:pPr>
            <a:r>
              <a:rPr lang="en-US" sz="2400" dirty="0" smtClean="0"/>
              <a:t>The valence electrons for main group elements are those with the highest </a:t>
            </a:r>
            <a:r>
              <a:rPr lang="en-US" sz="2400" i="1" dirty="0" err="1" smtClean="0"/>
              <a:t>n</a:t>
            </a:r>
            <a:r>
              <a:rPr lang="en-US" sz="2400" dirty="0" smtClean="0"/>
              <a:t> level.</a:t>
            </a:r>
          </a:p>
          <a:p>
            <a:pPr lvl="1">
              <a:buClr>
                <a:schemeClr val="tx1"/>
              </a:buClr>
              <a:buFont typeface="Arial"/>
              <a:buChar char="•"/>
            </a:pPr>
            <a:endParaRPr lang="en-US" sz="2400" dirty="0" smtClean="0"/>
          </a:p>
          <a:p>
            <a:pPr lvl="1">
              <a:buClr>
                <a:schemeClr val="tx1"/>
              </a:buClr>
              <a:buFont typeface="Arial"/>
              <a:buChar char="•"/>
            </a:pPr>
            <a:r>
              <a:rPr lang="en-US" sz="2400" b="1" dirty="0" smtClean="0"/>
              <a:t>Example Gallium (</a:t>
            </a:r>
            <a:r>
              <a:rPr lang="en-US" sz="2400" b="1" dirty="0" err="1" smtClean="0"/>
              <a:t>Ga</a:t>
            </a:r>
            <a:r>
              <a:rPr lang="en-US" sz="2400" b="1" dirty="0" smtClean="0"/>
              <a:t>): </a:t>
            </a:r>
            <a:r>
              <a:rPr lang="en-US" sz="2400" dirty="0" smtClean="0">
                <a:solidFill>
                  <a:schemeClr val="tx1"/>
                </a:solidFill>
              </a:rPr>
              <a:t>[Ar]4s</a:t>
            </a:r>
            <a:r>
              <a:rPr lang="en-US" sz="2400" baseline="30000" dirty="0" smtClean="0">
                <a:solidFill>
                  <a:schemeClr val="tx1"/>
                </a:solidFill>
              </a:rPr>
              <a:t>2</a:t>
            </a:r>
            <a:r>
              <a:rPr lang="en-US" sz="2400" dirty="0" smtClean="0">
                <a:solidFill>
                  <a:schemeClr val="tx1"/>
                </a:solidFill>
              </a:rPr>
              <a:t>3d</a:t>
            </a:r>
            <a:r>
              <a:rPr lang="en-US" sz="2400" baseline="30000" dirty="0" smtClean="0">
                <a:solidFill>
                  <a:schemeClr val="tx1"/>
                </a:solidFill>
              </a:rPr>
              <a:t>10</a:t>
            </a:r>
            <a:r>
              <a:rPr lang="en-US" sz="2400" dirty="0" smtClean="0">
                <a:solidFill>
                  <a:schemeClr val="tx1"/>
                </a:solidFill>
              </a:rPr>
              <a:t>4p</a:t>
            </a:r>
            <a:r>
              <a:rPr lang="en-US" sz="2400" baseline="30000" dirty="0" smtClean="0">
                <a:solidFill>
                  <a:schemeClr val="tx1"/>
                </a:solidFill>
              </a:rPr>
              <a:t>1</a:t>
            </a:r>
            <a:endParaRPr lang="en-US" sz="2200" dirty="0" smtClean="0">
              <a:solidFill>
                <a:schemeClr val="tx1"/>
              </a:solidFill>
            </a:endParaRPr>
          </a:p>
          <a:p>
            <a:pPr lvl="2">
              <a:buClr>
                <a:schemeClr val="tx1"/>
              </a:buClr>
              <a:buFont typeface="Arial"/>
              <a:buChar char="•"/>
            </a:pPr>
            <a:r>
              <a:rPr lang="en-US" sz="2200" dirty="0" err="1" smtClean="0">
                <a:solidFill>
                  <a:schemeClr val="tx1"/>
                </a:solidFill>
              </a:rPr>
              <a:t>Ga</a:t>
            </a:r>
            <a:r>
              <a:rPr lang="en-US" sz="2200" dirty="0" smtClean="0">
                <a:solidFill>
                  <a:schemeClr val="tx1"/>
                </a:solidFill>
              </a:rPr>
              <a:t> has three valence electrons (4s</a:t>
            </a:r>
            <a:r>
              <a:rPr lang="en-US" sz="2200" baseline="30000" dirty="0" smtClean="0">
                <a:solidFill>
                  <a:schemeClr val="tx1"/>
                </a:solidFill>
              </a:rPr>
              <a:t>2 </a:t>
            </a:r>
            <a:r>
              <a:rPr lang="en-US" sz="2200" dirty="0" smtClean="0">
                <a:solidFill>
                  <a:schemeClr val="tx1"/>
                </a:solidFill>
              </a:rPr>
              <a:t>and 4p</a:t>
            </a:r>
            <a:r>
              <a:rPr lang="en-US" sz="2200" baseline="30000" dirty="0" smtClean="0">
                <a:solidFill>
                  <a:schemeClr val="tx1"/>
                </a:solidFill>
              </a:rPr>
              <a:t>1</a:t>
            </a:r>
            <a:r>
              <a:rPr lang="en-US" sz="2200" dirty="0" smtClean="0">
                <a:solidFill>
                  <a:schemeClr val="tx1"/>
                </a:solidFill>
              </a:rPr>
              <a:t>).</a:t>
            </a:r>
          </a:p>
          <a:p>
            <a:pPr lvl="1">
              <a:buClr>
                <a:schemeClr val="tx1"/>
              </a:buClr>
              <a:buFont typeface="Arial"/>
              <a:buChar char="•"/>
            </a:pPr>
            <a:endParaRPr lang="en-US" sz="2200" dirty="0" smtClean="0">
              <a:solidFill>
                <a:schemeClr val="tx1"/>
              </a:solidFill>
            </a:endParaRPr>
          </a:p>
          <a:p>
            <a:pPr lvl="2">
              <a:buClr>
                <a:schemeClr val="tx1"/>
              </a:buClr>
              <a:buFont typeface="Arial"/>
              <a:buChar char="•"/>
            </a:pPr>
            <a:r>
              <a:rPr lang="en-US" sz="2200" dirty="0" smtClean="0"/>
              <a:t>The completely filled </a:t>
            </a:r>
            <a:r>
              <a:rPr lang="en-US" sz="2200" i="1" dirty="0" smtClean="0"/>
              <a:t>3d</a:t>
            </a:r>
            <a:r>
              <a:rPr lang="en-US" sz="2200" dirty="0" smtClean="0"/>
              <a:t> </a:t>
            </a:r>
            <a:r>
              <a:rPr lang="en-US" sz="2200" dirty="0" err="1" smtClean="0"/>
              <a:t>orbitals</a:t>
            </a:r>
            <a:r>
              <a:rPr lang="en-US" sz="2200" dirty="0" smtClean="0"/>
              <a:t> count as core, not valence electrons.</a:t>
            </a:r>
          </a:p>
        </p:txBody>
      </p:sp>
      <p:pic>
        <p:nvPicPr>
          <p:cNvPr id="4" name="Picture 3"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6593475"/>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504377" y="706271"/>
            <a:ext cx="6861623" cy="508000"/>
          </a:xfrm>
        </p:spPr>
        <p:txBody>
          <a:bodyPr>
            <a:noAutofit/>
          </a:bodyPr>
          <a:lstStyle/>
          <a:p>
            <a:pPr eaLnBrk="1" hangingPunct="1"/>
            <a:r>
              <a:rPr lang="en-US" sz="3200" b="1" dirty="0" smtClean="0">
                <a:solidFill>
                  <a:srgbClr val="000090"/>
                </a:solidFill>
                <a:latin typeface="Arial" pitchFamily="-110" charset="0"/>
              </a:rPr>
              <a:t>electron configurations and the periodic table </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03412" y="1019318"/>
            <a:ext cx="8217648" cy="5923308"/>
          </a:xfrm>
        </p:spPr>
        <p:txBody>
          <a:bodyPr>
            <a:normAutofit/>
          </a:bodyPr>
          <a:lstStyle/>
          <a:p>
            <a:pPr>
              <a:buClr>
                <a:schemeClr val="tx1"/>
              </a:buClr>
            </a:pPr>
            <a:endParaRPr lang="en-US" sz="2400" b="1" dirty="0" smtClean="0">
              <a:latin typeface="Arial" pitchFamily="-110" charset="0"/>
            </a:endParaRPr>
          </a:p>
          <a:p>
            <a:pPr>
              <a:buClr>
                <a:schemeClr val="tx1"/>
              </a:buClr>
              <a:buFont typeface="Arial"/>
              <a:buChar char="•"/>
            </a:pPr>
            <a:r>
              <a:rPr lang="en-US" sz="2400" b="1" i="1" dirty="0" smtClean="0">
                <a:solidFill>
                  <a:srgbClr val="000090"/>
                </a:solidFill>
              </a:rPr>
              <a:t> Transition elements or transition metals </a:t>
            </a:r>
            <a:r>
              <a:rPr lang="en-US" sz="2400" dirty="0" smtClean="0"/>
              <a:t>are metallic elements in which the last electron added enters a </a:t>
            </a:r>
            <a:r>
              <a:rPr lang="en-US" sz="2400" i="1" dirty="0" err="1" smtClean="0"/>
              <a:t>d</a:t>
            </a:r>
            <a:r>
              <a:rPr lang="en-US" sz="2400" dirty="0" smtClean="0"/>
              <a:t> orbital. </a:t>
            </a:r>
          </a:p>
          <a:p>
            <a:pPr>
              <a:buClr>
                <a:schemeClr val="tx1"/>
              </a:buClr>
              <a:buFont typeface="Arial"/>
              <a:buChar char="•"/>
            </a:pPr>
            <a:endParaRPr lang="en-US" sz="2400" dirty="0" smtClean="0"/>
          </a:p>
          <a:p>
            <a:pPr lvl="1">
              <a:buClr>
                <a:schemeClr val="tx1"/>
              </a:buClr>
              <a:buFont typeface="Arial"/>
              <a:buChar char="•"/>
            </a:pPr>
            <a:r>
              <a:rPr lang="en-US" sz="2400" dirty="0" smtClean="0"/>
              <a:t>The valence electrons (those added after the last noble gas configuration) in these elements include the </a:t>
            </a:r>
            <a:r>
              <a:rPr lang="en-US" sz="2400" i="1" dirty="0" smtClean="0"/>
              <a:t>ns</a:t>
            </a:r>
            <a:r>
              <a:rPr lang="en-US" sz="2400" dirty="0" smtClean="0"/>
              <a:t> and (</a:t>
            </a:r>
            <a:r>
              <a:rPr lang="en-US" sz="2400" i="1" dirty="0" err="1" smtClean="0"/>
              <a:t>n</a:t>
            </a:r>
            <a:r>
              <a:rPr lang="en-US" sz="2400" dirty="0" smtClean="0"/>
              <a:t> – 1)</a:t>
            </a:r>
            <a:r>
              <a:rPr lang="en-US" sz="2400" i="1" dirty="0" smtClean="0"/>
              <a:t>d</a:t>
            </a:r>
            <a:r>
              <a:rPr lang="en-US" sz="2400" dirty="0" smtClean="0"/>
              <a:t> electrons. </a:t>
            </a:r>
          </a:p>
          <a:p>
            <a:pPr lvl="1">
              <a:buClr>
                <a:schemeClr val="tx1"/>
              </a:buClr>
              <a:buFont typeface="Arial"/>
              <a:buChar char="•"/>
            </a:pPr>
            <a:endParaRPr lang="en-US" sz="2400" b="1" dirty="0" smtClean="0"/>
          </a:p>
          <a:p>
            <a:pPr lvl="1">
              <a:buClr>
                <a:schemeClr val="tx1"/>
              </a:buClr>
              <a:buFont typeface="Arial"/>
              <a:buChar char="•"/>
            </a:pPr>
            <a:r>
              <a:rPr lang="en-US" sz="2400" b="1" dirty="0" smtClean="0"/>
              <a:t>Example Vanadium (V): </a:t>
            </a:r>
            <a:r>
              <a:rPr lang="en-US" sz="2400" dirty="0" smtClean="0">
                <a:solidFill>
                  <a:schemeClr val="tx1"/>
                </a:solidFill>
              </a:rPr>
              <a:t>[Ar]4s</a:t>
            </a:r>
            <a:r>
              <a:rPr lang="en-US" sz="2400" baseline="30000" dirty="0" smtClean="0">
                <a:solidFill>
                  <a:schemeClr val="tx1"/>
                </a:solidFill>
              </a:rPr>
              <a:t>2</a:t>
            </a:r>
            <a:r>
              <a:rPr lang="en-US" sz="2400" dirty="0" smtClean="0">
                <a:solidFill>
                  <a:schemeClr val="tx1"/>
                </a:solidFill>
              </a:rPr>
              <a:t>3d</a:t>
            </a:r>
            <a:r>
              <a:rPr lang="en-US" sz="2400" baseline="30000" dirty="0" smtClean="0">
                <a:solidFill>
                  <a:schemeClr val="tx1"/>
                </a:solidFill>
              </a:rPr>
              <a:t>3</a:t>
            </a:r>
            <a:endParaRPr lang="en-US" sz="2200" dirty="0" smtClean="0">
              <a:solidFill>
                <a:schemeClr val="tx1"/>
              </a:solidFill>
            </a:endParaRPr>
          </a:p>
          <a:p>
            <a:pPr lvl="2">
              <a:buClr>
                <a:schemeClr val="tx1"/>
              </a:buClr>
              <a:buFont typeface="Arial"/>
              <a:buChar char="•"/>
            </a:pPr>
            <a:endParaRPr lang="en-US" sz="2400" dirty="0" smtClean="0">
              <a:solidFill>
                <a:schemeClr val="tx1"/>
              </a:solidFill>
            </a:endParaRPr>
          </a:p>
          <a:p>
            <a:pPr lvl="2">
              <a:buClr>
                <a:schemeClr val="tx1"/>
              </a:buClr>
              <a:buFont typeface="Arial"/>
              <a:buChar char="•"/>
            </a:pPr>
            <a:r>
              <a:rPr lang="en-US" sz="2400" dirty="0" smtClean="0">
                <a:solidFill>
                  <a:schemeClr val="tx1"/>
                </a:solidFill>
              </a:rPr>
              <a:t>V has five valence electrons (4s</a:t>
            </a:r>
            <a:r>
              <a:rPr lang="en-US" sz="2400" baseline="30000" dirty="0" smtClean="0">
                <a:solidFill>
                  <a:schemeClr val="tx1"/>
                </a:solidFill>
              </a:rPr>
              <a:t>2 </a:t>
            </a:r>
            <a:r>
              <a:rPr lang="en-US" sz="2400" dirty="0" smtClean="0">
                <a:solidFill>
                  <a:schemeClr val="tx1"/>
                </a:solidFill>
              </a:rPr>
              <a:t>and 3d</a:t>
            </a:r>
            <a:r>
              <a:rPr lang="en-US" sz="2400" baseline="30000" dirty="0" smtClean="0">
                <a:solidFill>
                  <a:schemeClr val="tx1"/>
                </a:solidFill>
              </a:rPr>
              <a:t>3</a:t>
            </a:r>
            <a:r>
              <a:rPr lang="en-US" sz="2400" dirty="0" smtClean="0">
                <a:solidFill>
                  <a:schemeClr val="tx1"/>
                </a:solidFill>
              </a:rPr>
              <a:t>).</a:t>
            </a:r>
          </a:p>
        </p:txBody>
      </p:sp>
      <p:pic>
        <p:nvPicPr>
          <p:cNvPr id="4" name="Picture 3"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6593475"/>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579082" y="795917"/>
            <a:ext cx="6861623" cy="508000"/>
          </a:xfrm>
        </p:spPr>
        <p:txBody>
          <a:bodyPr>
            <a:noAutofit/>
          </a:bodyPr>
          <a:lstStyle/>
          <a:p>
            <a:pPr eaLnBrk="1" hangingPunct="1"/>
            <a:r>
              <a:rPr lang="en-US" sz="3200" b="1" dirty="0" smtClean="0">
                <a:solidFill>
                  <a:srgbClr val="000090"/>
                </a:solidFill>
                <a:latin typeface="Arial" pitchFamily="-110" charset="0"/>
              </a:rPr>
              <a:t>electron configurations and the periodic table </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03412" y="1019318"/>
            <a:ext cx="8217648" cy="5923308"/>
          </a:xfrm>
        </p:spPr>
        <p:txBody>
          <a:bodyPr>
            <a:normAutofit/>
          </a:bodyPr>
          <a:lstStyle/>
          <a:p>
            <a:pPr>
              <a:buClr>
                <a:schemeClr val="tx1"/>
              </a:buClr>
            </a:pPr>
            <a:endParaRPr lang="en-US" sz="2400" b="1" dirty="0" smtClean="0">
              <a:latin typeface="Arial" pitchFamily="-110" charset="0"/>
            </a:endParaRPr>
          </a:p>
          <a:p>
            <a:pPr>
              <a:buClr>
                <a:schemeClr val="tx1"/>
              </a:buClr>
              <a:buFont typeface="Arial"/>
              <a:buChar char="•"/>
            </a:pPr>
            <a:r>
              <a:rPr lang="en-US" sz="2400" b="1" i="1" dirty="0" smtClean="0">
                <a:solidFill>
                  <a:srgbClr val="000090"/>
                </a:solidFill>
              </a:rPr>
              <a:t> Inner transition elements </a:t>
            </a:r>
            <a:r>
              <a:rPr lang="en-US" sz="2400" dirty="0" smtClean="0"/>
              <a:t>are metallic elements in which the last electron added occupies an </a:t>
            </a:r>
            <a:r>
              <a:rPr lang="en-US" sz="2400" i="1" dirty="0" err="1" smtClean="0"/>
              <a:t>f</a:t>
            </a:r>
            <a:r>
              <a:rPr lang="en-US" sz="2400" dirty="0" smtClean="0"/>
              <a:t> orbital. </a:t>
            </a:r>
          </a:p>
          <a:p>
            <a:pPr>
              <a:buClr>
                <a:schemeClr val="tx1"/>
              </a:buClr>
              <a:buFont typeface="Arial"/>
              <a:buChar char="•"/>
            </a:pPr>
            <a:endParaRPr lang="en-US" sz="2400" dirty="0" smtClean="0"/>
          </a:p>
          <a:p>
            <a:pPr lvl="1">
              <a:buClr>
                <a:schemeClr val="tx1"/>
              </a:buClr>
              <a:buFont typeface="Arial"/>
              <a:buChar char="•"/>
            </a:pPr>
            <a:r>
              <a:rPr lang="en-US" sz="2400" dirty="0" smtClean="0"/>
              <a:t>The valence </a:t>
            </a:r>
            <a:r>
              <a:rPr lang="en-US" sz="2400" dirty="0" smtClean="0"/>
              <a:t>electrons (those added after the last noble gas configuration)</a:t>
            </a:r>
            <a:r>
              <a:rPr lang="en-US" sz="2400" dirty="0" smtClean="0"/>
              <a:t> </a:t>
            </a:r>
            <a:r>
              <a:rPr lang="en-US" sz="2400" dirty="0" smtClean="0"/>
              <a:t>in </a:t>
            </a:r>
            <a:r>
              <a:rPr lang="en-US" sz="2400" dirty="0" smtClean="0"/>
              <a:t>these elements include the </a:t>
            </a:r>
            <a:r>
              <a:rPr lang="en-US" sz="2400" i="1" dirty="0" smtClean="0"/>
              <a:t>ns,</a:t>
            </a:r>
            <a:r>
              <a:rPr lang="en-US" sz="2400" i="1" dirty="0" smtClean="0"/>
              <a:t>     </a:t>
            </a:r>
            <a:r>
              <a:rPr lang="en-US" sz="2400" dirty="0" smtClean="0"/>
              <a:t>(</a:t>
            </a:r>
            <a:r>
              <a:rPr lang="en-US" sz="2400" i="1" dirty="0" err="1" smtClean="0"/>
              <a:t>n</a:t>
            </a:r>
            <a:r>
              <a:rPr lang="en-US" sz="2400" dirty="0" smtClean="0"/>
              <a:t> – 2)</a:t>
            </a:r>
            <a:r>
              <a:rPr lang="en-US" sz="2400" i="1" dirty="0" smtClean="0"/>
              <a:t>f, </a:t>
            </a:r>
            <a:r>
              <a:rPr lang="en-US" sz="2400" dirty="0" smtClean="0"/>
              <a:t>and if present the (</a:t>
            </a:r>
            <a:r>
              <a:rPr lang="en-US" sz="2400" i="1" dirty="0" err="1" smtClean="0"/>
              <a:t>n</a:t>
            </a:r>
            <a:r>
              <a:rPr lang="en-US" sz="2400" dirty="0" smtClean="0"/>
              <a:t> – 1)</a:t>
            </a:r>
            <a:r>
              <a:rPr lang="en-US" sz="2400" i="1" dirty="0" smtClean="0"/>
              <a:t>d </a:t>
            </a:r>
            <a:r>
              <a:rPr lang="en-US" sz="2400" dirty="0" err="1" smtClean="0"/>
              <a:t>subshells</a:t>
            </a:r>
            <a:r>
              <a:rPr lang="en-US" sz="2400" dirty="0" smtClean="0"/>
              <a:t>.</a:t>
            </a:r>
          </a:p>
          <a:p>
            <a:pPr lvl="1">
              <a:buClr>
                <a:schemeClr val="tx1"/>
              </a:buClr>
              <a:buNone/>
            </a:pPr>
            <a:endParaRPr lang="en-US" sz="2400" b="1" dirty="0" smtClean="0"/>
          </a:p>
          <a:p>
            <a:pPr lvl="1">
              <a:buClr>
                <a:schemeClr val="tx1"/>
              </a:buClr>
              <a:buFont typeface="Arial"/>
              <a:buChar char="•"/>
            </a:pPr>
            <a:r>
              <a:rPr lang="en-US" sz="2400" b="1" dirty="0" smtClean="0"/>
              <a:t>Example Promethium (Pm): </a:t>
            </a:r>
            <a:r>
              <a:rPr lang="en-US" sz="2400" dirty="0" smtClean="0">
                <a:solidFill>
                  <a:schemeClr val="tx1"/>
                </a:solidFill>
              </a:rPr>
              <a:t>[Ar]6s</a:t>
            </a:r>
            <a:r>
              <a:rPr lang="en-US" sz="2400" baseline="30000" dirty="0" smtClean="0">
                <a:solidFill>
                  <a:schemeClr val="tx1"/>
                </a:solidFill>
              </a:rPr>
              <a:t>2</a:t>
            </a:r>
            <a:r>
              <a:rPr lang="en-US" sz="2400" dirty="0" smtClean="0">
                <a:solidFill>
                  <a:schemeClr val="tx1"/>
                </a:solidFill>
              </a:rPr>
              <a:t>4f</a:t>
            </a:r>
            <a:r>
              <a:rPr lang="en-US" sz="2400" baseline="30000" dirty="0" smtClean="0">
                <a:solidFill>
                  <a:schemeClr val="tx1"/>
                </a:solidFill>
              </a:rPr>
              <a:t>5</a:t>
            </a:r>
            <a:endParaRPr lang="en-US" sz="2200" dirty="0" smtClean="0">
              <a:solidFill>
                <a:schemeClr val="tx1"/>
              </a:solidFill>
            </a:endParaRPr>
          </a:p>
          <a:p>
            <a:pPr lvl="2">
              <a:buClr>
                <a:schemeClr val="tx1"/>
              </a:buClr>
              <a:buFont typeface="Arial"/>
              <a:buChar char="•"/>
            </a:pPr>
            <a:endParaRPr lang="en-US" sz="2400" dirty="0" smtClean="0">
              <a:solidFill>
                <a:schemeClr val="tx1"/>
              </a:solidFill>
            </a:endParaRPr>
          </a:p>
          <a:p>
            <a:pPr lvl="2">
              <a:buClr>
                <a:schemeClr val="tx1"/>
              </a:buClr>
              <a:buFont typeface="Arial"/>
              <a:buChar char="•"/>
            </a:pPr>
            <a:r>
              <a:rPr lang="en-US" sz="2400" dirty="0" smtClean="0">
                <a:solidFill>
                  <a:schemeClr val="tx1"/>
                </a:solidFill>
              </a:rPr>
              <a:t>Pm has seven valence electrons (6s</a:t>
            </a:r>
            <a:r>
              <a:rPr lang="en-US" sz="2400" baseline="30000" dirty="0" smtClean="0">
                <a:solidFill>
                  <a:schemeClr val="tx1"/>
                </a:solidFill>
              </a:rPr>
              <a:t>2 </a:t>
            </a:r>
            <a:r>
              <a:rPr lang="en-US" sz="2400" dirty="0" smtClean="0">
                <a:solidFill>
                  <a:schemeClr val="tx1"/>
                </a:solidFill>
              </a:rPr>
              <a:t>and 4f</a:t>
            </a:r>
            <a:r>
              <a:rPr lang="en-US" sz="2400" baseline="30000" dirty="0" smtClean="0">
                <a:solidFill>
                  <a:schemeClr val="tx1"/>
                </a:solidFill>
              </a:rPr>
              <a:t>5</a:t>
            </a:r>
            <a:r>
              <a:rPr lang="en-US" sz="2400" dirty="0" smtClean="0">
                <a:solidFill>
                  <a:schemeClr val="tx1"/>
                </a:solidFill>
              </a:rPr>
              <a:t>).</a:t>
            </a:r>
          </a:p>
        </p:txBody>
      </p:sp>
      <p:pic>
        <p:nvPicPr>
          <p:cNvPr id="4" name="Picture 3"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6593475"/>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579083" y="795917"/>
            <a:ext cx="6637506" cy="508000"/>
          </a:xfrm>
        </p:spPr>
        <p:txBody>
          <a:bodyPr>
            <a:noAutofit/>
          </a:bodyPr>
          <a:lstStyle/>
          <a:p>
            <a:pPr eaLnBrk="1" hangingPunct="1"/>
            <a:r>
              <a:rPr lang="en-US" sz="3200" b="1" dirty="0" smtClean="0">
                <a:solidFill>
                  <a:srgbClr val="000090"/>
                </a:solidFill>
                <a:latin typeface="Arial" pitchFamily="-110" charset="0"/>
              </a:rPr>
              <a:t>electron configurations of ions</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03412" y="1019318"/>
            <a:ext cx="8217648" cy="5923308"/>
          </a:xfrm>
        </p:spPr>
        <p:txBody>
          <a:bodyPr>
            <a:normAutofit/>
          </a:bodyPr>
          <a:lstStyle/>
          <a:p>
            <a:pPr>
              <a:buClr>
                <a:schemeClr val="tx1"/>
              </a:buClr>
            </a:pPr>
            <a:endParaRPr lang="en-US" sz="2400" b="1" dirty="0" smtClean="0">
              <a:latin typeface="Arial" pitchFamily="-110" charset="0"/>
            </a:endParaRPr>
          </a:p>
          <a:p>
            <a:pPr>
              <a:buClr>
                <a:schemeClr val="tx1"/>
              </a:buClr>
              <a:buFont typeface="Arial"/>
              <a:buChar char="•"/>
            </a:pPr>
            <a:r>
              <a:rPr lang="en-US" sz="2400" b="1" i="1" dirty="0" smtClean="0">
                <a:solidFill>
                  <a:srgbClr val="000090"/>
                </a:solidFill>
              </a:rPr>
              <a:t> </a:t>
            </a:r>
            <a:r>
              <a:rPr lang="en-US" sz="2400" dirty="0" smtClean="0"/>
              <a:t>Recall, ions are formed when atoms gain or lose electrons.</a:t>
            </a:r>
          </a:p>
          <a:p>
            <a:pPr>
              <a:buClr>
                <a:schemeClr val="tx1"/>
              </a:buClr>
              <a:buFont typeface="Arial"/>
              <a:buChar char="•"/>
            </a:pPr>
            <a:endParaRPr lang="en-US" sz="2400" dirty="0" smtClean="0"/>
          </a:p>
          <a:p>
            <a:pPr>
              <a:buClr>
                <a:schemeClr val="tx1"/>
              </a:buClr>
              <a:buFont typeface="Arial"/>
              <a:buChar char="•"/>
            </a:pPr>
            <a:r>
              <a:rPr lang="en-US" sz="2400" dirty="0" smtClean="0"/>
              <a:t> A </a:t>
            </a:r>
            <a:r>
              <a:rPr lang="en-US" sz="2400" b="1" i="1" dirty="0" err="1" smtClean="0">
                <a:solidFill>
                  <a:srgbClr val="000090"/>
                </a:solidFill>
              </a:rPr>
              <a:t>cation</a:t>
            </a:r>
            <a:r>
              <a:rPr lang="en-US" sz="2400" dirty="0" smtClean="0"/>
              <a:t> (positively charged ion) forms when one or more </a:t>
            </a:r>
            <a:r>
              <a:rPr lang="en-US" sz="2400" b="1" i="1" dirty="0" smtClean="0">
                <a:solidFill>
                  <a:srgbClr val="000090"/>
                </a:solidFill>
              </a:rPr>
              <a:t>electrons are removed </a:t>
            </a:r>
            <a:r>
              <a:rPr lang="en-US" sz="2400" dirty="0" smtClean="0"/>
              <a:t>from an atom. </a:t>
            </a:r>
          </a:p>
          <a:p>
            <a:pPr lvl="1">
              <a:buClr>
                <a:schemeClr val="tx1"/>
              </a:buClr>
              <a:buFont typeface="Arial"/>
              <a:buChar char="•"/>
            </a:pPr>
            <a:r>
              <a:rPr lang="en-US" sz="2400" dirty="0" smtClean="0"/>
              <a:t>For </a:t>
            </a:r>
            <a:r>
              <a:rPr lang="en-US" sz="2400" b="1" i="1" dirty="0" smtClean="0"/>
              <a:t>main group elements</a:t>
            </a:r>
            <a:r>
              <a:rPr lang="en-US" sz="2400" dirty="0" smtClean="0"/>
              <a:t>, the electrons that were added last are the first electrons removed. </a:t>
            </a:r>
          </a:p>
          <a:p>
            <a:pPr lvl="1">
              <a:buClr>
                <a:schemeClr val="tx1"/>
              </a:buClr>
              <a:buFont typeface="Arial"/>
              <a:buChar char="•"/>
            </a:pPr>
            <a:endParaRPr lang="en-US" sz="2400" dirty="0" smtClean="0"/>
          </a:p>
          <a:p>
            <a:pPr lvl="1">
              <a:buClr>
                <a:schemeClr val="tx1"/>
              </a:buClr>
              <a:buFont typeface="Arial"/>
              <a:buChar char="•"/>
            </a:pPr>
            <a:r>
              <a:rPr lang="en-US" sz="2400" dirty="0" smtClean="0"/>
              <a:t>For </a:t>
            </a:r>
            <a:r>
              <a:rPr lang="en-US" sz="2400" b="1" i="1" dirty="0" smtClean="0"/>
              <a:t>transition metals and inner transition metals, </a:t>
            </a:r>
            <a:r>
              <a:rPr lang="en-US" sz="2400" dirty="0" smtClean="0"/>
              <a:t>the highest </a:t>
            </a:r>
            <a:r>
              <a:rPr lang="en-US" sz="2400" i="1" dirty="0" smtClean="0"/>
              <a:t>ns</a:t>
            </a:r>
            <a:r>
              <a:rPr lang="en-US" sz="2400" dirty="0" smtClean="0"/>
              <a:t> electrons are lost first, and then the              (</a:t>
            </a:r>
            <a:r>
              <a:rPr lang="en-US" sz="2400" i="1" dirty="0" err="1" smtClean="0"/>
              <a:t>n</a:t>
            </a:r>
            <a:r>
              <a:rPr lang="en-US" sz="2400" dirty="0" smtClean="0"/>
              <a:t> – 1)</a:t>
            </a:r>
            <a:r>
              <a:rPr lang="en-US" sz="2400" i="1" dirty="0" smtClean="0"/>
              <a:t>d</a:t>
            </a:r>
            <a:r>
              <a:rPr lang="en-US" sz="2400" dirty="0" smtClean="0"/>
              <a:t> or (</a:t>
            </a:r>
            <a:r>
              <a:rPr lang="en-US" sz="2400" i="1" dirty="0" err="1" smtClean="0"/>
              <a:t>n</a:t>
            </a:r>
            <a:r>
              <a:rPr lang="en-US" sz="2400" dirty="0" smtClean="0"/>
              <a:t> – 2)</a:t>
            </a:r>
            <a:r>
              <a:rPr lang="en-US" sz="2400" i="1" dirty="0" smtClean="0"/>
              <a:t>f</a:t>
            </a:r>
            <a:r>
              <a:rPr lang="en-US" sz="2400" dirty="0" smtClean="0"/>
              <a:t> electrons are removed.</a:t>
            </a:r>
          </a:p>
        </p:txBody>
      </p:sp>
      <p:pic>
        <p:nvPicPr>
          <p:cNvPr id="4" name="Picture 3"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6593475"/>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579083" y="840221"/>
            <a:ext cx="6637506" cy="508000"/>
          </a:xfrm>
        </p:spPr>
        <p:txBody>
          <a:bodyPr>
            <a:noAutofit/>
          </a:bodyPr>
          <a:lstStyle/>
          <a:p>
            <a:pPr eaLnBrk="1" hangingPunct="1"/>
            <a:r>
              <a:rPr lang="en-US" sz="3200" b="1" dirty="0" smtClean="0">
                <a:solidFill>
                  <a:srgbClr val="000090"/>
                </a:solidFill>
                <a:latin typeface="Arial" pitchFamily="-110" charset="0"/>
              </a:rPr>
              <a:t>electron configurations of ions</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03412" y="1166998"/>
            <a:ext cx="8217648" cy="5923308"/>
          </a:xfrm>
        </p:spPr>
        <p:txBody>
          <a:bodyPr>
            <a:normAutofit/>
          </a:bodyPr>
          <a:lstStyle/>
          <a:p>
            <a:pPr>
              <a:buClr>
                <a:schemeClr val="tx1"/>
              </a:buClr>
            </a:pPr>
            <a:endParaRPr lang="en-US" sz="2400" b="1" dirty="0" smtClean="0">
              <a:latin typeface="Arial" pitchFamily="-110" charset="0"/>
            </a:endParaRPr>
          </a:p>
          <a:p>
            <a:pPr>
              <a:buClr>
                <a:schemeClr val="tx1"/>
              </a:buClr>
              <a:buFont typeface="Arial"/>
              <a:buChar char="•"/>
            </a:pPr>
            <a:r>
              <a:rPr lang="en-US" sz="2400" b="1" i="1" dirty="0" smtClean="0">
                <a:solidFill>
                  <a:srgbClr val="000090"/>
                </a:solidFill>
              </a:rPr>
              <a:t> </a:t>
            </a:r>
            <a:r>
              <a:rPr lang="en-US" sz="2400" dirty="0" smtClean="0"/>
              <a:t>An </a:t>
            </a:r>
            <a:r>
              <a:rPr lang="en-US" sz="2400" b="1" i="1" dirty="0" smtClean="0">
                <a:solidFill>
                  <a:srgbClr val="000090"/>
                </a:solidFill>
              </a:rPr>
              <a:t>anion</a:t>
            </a:r>
            <a:r>
              <a:rPr lang="en-US" sz="2400" dirty="0" smtClean="0"/>
              <a:t> (negatively charged ion) forms when one or more </a:t>
            </a:r>
            <a:r>
              <a:rPr lang="en-US" sz="2400" b="1" i="1" dirty="0" smtClean="0">
                <a:solidFill>
                  <a:srgbClr val="000090"/>
                </a:solidFill>
              </a:rPr>
              <a:t>electrons are added </a:t>
            </a:r>
            <a:r>
              <a:rPr lang="en-US" sz="2400" dirty="0" smtClean="0"/>
              <a:t>to a parent atom. </a:t>
            </a:r>
          </a:p>
          <a:p>
            <a:pPr lvl="1">
              <a:buClr>
                <a:schemeClr val="tx1"/>
              </a:buClr>
              <a:buFont typeface="Arial"/>
              <a:buChar char="•"/>
            </a:pPr>
            <a:r>
              <a:rPr lang="en-US" sz="2400" dirty="0" smtClean="0"/>
              <a:t>The electrons are added in the order predicted by the </a:t>
            </a:r>
            <a:r>
              <a:rPr lang="en-US" sz="2400" dirty="0" err="1" smtClean="0"/>
              <a:t>Aufbau</a:t>
            </a:r>
            <a:r>
              <a:rPr lang="en-US" sz="2400" dirty="0" smtClean="0"/>
              <a:t> principle.</a:t>
            </a:r>
          </a:p>
        </p:txBody>
      </p:sp>
      <p:pic>
        <p:nvPicPr>
          <p:cNvPr id="4" name="Picture 3"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6593475"/>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800" dirty="0"/>
              <a:t>Example</a:t>
            </a:r>
            <a:r>
              <a:rPr lang="en-US" sz="2800" dirty="0" smtClean="0"/>
              <a:t> 6.11</a:t>
            </a:r>
            <a:endParaRPr lang="en-US" sz="2800" dirty="0"/>
          </a:p>
        </p:txBody>
      </p:sp>
      <p:sp>
        <p:nvSpPr>
          <p:cNvPr id="7" name="Text Placeholder 6"/>
          <p:cNvSpPr>
            <a:spLocks noGrp="1"/>
          </p:cNvSpPr>
          <p:nvPr>
            <p:ph type="body" sz="quarter" idx="14"/>
          </p:nvPr>
        </p:nvSpPr>
        <p:spPr>
          <a:xfrm>
            <a:off x="445499" y="1177769"/>
            <a:ext cx="8062912" cy="1166382"/>
          </a:xfrm>
        </p:spPr>
        <p:txBody>
          <a:bodyPr>
            <a:noAutofit/>
          </a:bodyPr>
          <a:lstStyle/>
          <a:p>
            <a:r>
              <a:rPr lang="en-US" sz="2400" b="1" dirty="0" smtClean="0"/>
              <a:t>Predicting Electron Configurations of Ions</a:t>
            </a:r>
            <a:endParaRPr lang="en-US" sz="2400" dirty="0" smtClean="0"/>
          </a:p>
          <a:p>
            <a:r>
              <a:rPr lang="en-US" sz="2400" dirty="0" smtClean="0"/>
              <a:t>What is the electron configuration of:</a:t>
            </a:r>
          </a:p>
          <a:p>
            <a:r>
              <a:rPr lang="en-US" sz="2400" dirty="0" smtClean="0"/>
              <a:t>(a) Na</a:t>
            </a:r>
            <a:r>
              <a:rPr lang="en-US" sz="2400" baseline="30000" dirty="0" smtClean="0"/>
              <a:t>+</a:t>
            </a:r>
            <a:endParaRPr lang="en-US" sz="2400" dirty="0" smtClean="0"/>
          </a:p>
          <a:p>
            <a:r>
              <a:rPr lang="en-US" sz="2400" dirty="0" smtClean="0"/>
              <a:t>(</a:t>
            </a:r>
            <a:r>
              <a:rPr lang="en-US" sz="2400" dirty="0" err="1" smtClean="0"/>
              <a:t>b</a:t>
            </a:r>
            <a:r>
              <a:rPr lang="en-US" sz="2400" dirty="0" smtClean="0"/>
              <a:t>) P</a:t>
            </a:r>
            <a:r>
              <a:rPr lang="en-US" sz="2400" baseline="30000" dirty="0" smtClean="0"/>
              <a:t>3–</a:t>
            </a:r>
            <a:endParaRPr lang="en-US" sz="2400" dirty="0" smtClean="0"/>
          </a:p>
          <a:p>
            <a:r>
              <a:rPr lang="en-US" sz="2400" dirty="0" smtClean="0"/>
              <a:t>(</a:t>
            </a:r>
            <a:r>
              <a:rPr lang="en-US" sz="2400" dirty="0" err="1" smtClean="0"/>
              <a:t>c</a:t>
            </a:r>
            <a:r>
              <a:rPr lang="en-US" sz="2400" dirty="0" smtClean="0"/>
              <a:t>) Al</a:t>
            </a:r>
            <a:r>
              <a:rPr lang="en-US" sz="2400" baseline="30000" dirty="0" smtClean="0"/>
              <a:t>2+</a:t>
            </a:r>
            <a:endParaRPr lang="en-US" sz="2400" dirty="0" smtClean="0"/>
          </a:p>
          <a:p>
            <a:r>
              <a:rPr lang="en-US" sz="2400" dirty="0" smtClean="0"/>
              <a:t>(</a:t>
            </a:r>
            <a:r>
              <a:rPr lang="en-US" sz="2400" dirty="0" err="1" smtClean="0"/>
              <a:t>d</a:t>
            </a:r>
            <a:r>
              <a:rPr lang="en-US" sz="2400" dirty="0" smtClean="0"/>
              <a:t>) Fe</a:t>
            </a:r>
            <a:r>
              <a:rPr lang="en-US" sz="2400" baseline="30000" dirty="0" smtClean="0"/>
              <a:t>2+</a:t>
            </a:r>
            <a:endParaRPr lang="en-US" sz="2400" dirty="0" smtClean="0"/>
          </a:p>
          <a:p>
            <a:r>
              <a:rPr lang="en-US" sz="2400" dirty="0" smtClean="0"/>
              <a:t>(</a:t>
            </a:r>
            <a:r>
              <a:rPr lang="en-US" sz="2400" dirty="0" err="1" smtClean="0"/>
              <a:t>e</a:t>
            </a:r>
            <a:r>
              <a:rPr lang="en-US" sz="2400" dirty="0" smtClean="0"/>
              <a:t>) Sm</a:t>
            </a:r>
            <a:r>
              <a:rPr lang="en-US" sz="2400" baseline="30000" dirty="0" smtClean="0"/>
              <a:t>3+</a:t>
            </a:r>
          </a:p>
          <a:p>
            <a:endParaRPr lang="en-US" sz="2400" baseline="30000" dirty="0" smtClean="0"/>
          </a:p>
          <a:p>
            <a:r>
              <a:rPr lang="en-US" sz="2400" dirty="0" smtClean="0"/>
              <a:t>First, write out the electron configuration for the parent atom, and then add or remove the appropriate number of electrons from the correct </a:t>
            </a:r>
            <a:r>
              <a:rPr lang="en-US" sz="2400" dirty="0" err="1" smtClean="0"/>
              <a:t>orbital(s</a:t>
            </a:r>
            <a:r>
              <a:rPr lang="en-US" sz="2400" dirty="0" smtClean="0"/>
              <a:t>). </a:t>
            </a:r>
          </a:p>
          <a:p>
            <a:endParaRPr lang="en-US" sz="2400" dirty="0" smtClean="0"/>
          </a:p>
        </p:txBody>
      </p:sp>
      <p:pic>
        <p:nvPicPr>
          <p:cNvPr id="6" name="Picture 5"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37064104"/>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800" dirty="0"/>
              <a:t>Example</a:t>
            </a:r>
            <a:r>
              <a:rPr lang="en-US" sz="2800" dirty="0" smtClean="0"/>
              <a:t> 6.11</a:t>
            </a:r>
            <a:endParaRPr lang="en-US" sz="2800" dirty="0"/>
          </a:p>
        </p:txBody>
      </p:sp>
      <p:sp>
        <p:nvSpPr>
          <p:cNvPr id="7" name="Text Placeholder 6"/>
          <p:cNvSpPr>
            <a:spLocks noGrp="1"/>
          </p:cNvSpPr>
          <p:nvPr>
            <p:ph type="body" sz="quarter" idx="14"/>
          </p:nvPr>
        </p:nvSpPr>
        <p:spPr>
          <a:xfrm>
            <a:off x="445499" y="1401884"/>
            <a:ext cx="8062912" cy="1166382"/>
          </a:xfrm>
        </p:spPr>
        <p:txBody>
          <a:bodyPr>
            <a:noAutofit/>
          </a:bodyPr>
          <a:lstStyle/>
          <a:p>
            <a:pPr marL="457200" indent="-457200">
              <a:buAutoNum type="alphaLcParenBoth"/>
            </a:pPr>
            <a:r>
              <a:rPr lang="en-US" sz="2400" dirty="0" smtClean="0"/>
              <a:t>Na: 1</a:t>
            </a:r>
            <a:r>
              <a:rPr lang="en-US" sz="2400" i="1" dirty="0" smtClean="0"/>
              <a:t>s</a:t>
            </a:r>
            <a:r>
              <a:rPr lang="en-US" sz="2400" baseline="30000" dirty="0" smtClean="0"/>
              <a:t>2</a:t>
            </a:r>
            <a:r>
              <a:rPr lang="en-US" sz="2400" dirty="0" smtClean="0"/>
              <a:t>2</a:t>
            </a:r>
            <a:r>
              <a:rPr lang="en-US" sz="2400" i="1" dirty="0" smtClean="0"/>
              <a:t>s</a:t>
            </a:r>
            <a:r>
              <a:rPr lang="en-US" sz="2400" baseline="30000" dirty="0" smtClean="0"/>
              <a:t>2</a:t>
            </a:r>
            <a:r>
              <a:rPr lang="en-US" sz="2400" dirty="0" smtClean="0"/>
              <a:t>2</a:t>
            </a:r>
            <a:r>
              <a:rPr lang="en-US" sz="2400" i="1" dirty="0" smtClean="0"/>
              <a:t>p</a:t>
            </a:r>
            <a:r>
              <a:rPr lang="en-US" sz="2400" baseline="30000" dirty="0" smtClean="0"/>
              <a:t>6</a:t>
            </a:r>
            <a:r>
              <a:rPr lang="en-US" sz="2400" dirty="0" smtClean="0"/>
              <a:t>3</a:t>
            </a:r>
            <a:r>
              <a:rPr lang="en-US" sz="2400" i="1" dirty="0" smtClean="0"/>
              <a:t>s</a:t>
            </a:r>
            <a:r>
              <a:rPr lang="en-US" sz="2400" baseline="30000" dirty="0" smtClean="0"/>
              <a:t>1</a:t>
            </a:r>
            <a:r>
              <a:rPr lang="en-US" sz="2400" dirty="0" smtClean="0"/>
              <a:t>. Sodium loses one electron.           Na</a:t>
            </a:r>
            <a:r>
              <a:rPr lang="en-US" sz="2400" baseline="30000" dirty="0" smtClean="0"/>
              <a:t>+</a:t>
            </a:r>
            <a:r>
              <a:rPr lang="en-US" sz="2400" dirty="0" smtClean="0"/>
              <a:t>: 1</a:t>
            </a:r>
            <a:r>
              <a:rPr lang="en-US" sz="2400" i="1" dirty="0" smtClean="0"/>
              <a:t>s</a:t>
            </a:r>
            <a:r>
              <a:rPr lang="en-US" sz="2400" baseline="30000" dirty="0" smtClean="0"/>
              <a:t>2</a:t>
            </a:r>
            <a:r>
              <a:rPr lang="en-US" sz="2400" dirty="0" smtClean="0"/>
              <a:t>2</a:t>
            </a:r>
            <a:r>
              <a:rPr lang="en-US" sz="2400" i="1" dirty="0" smtClean="0"/>
              <a:t>s</a:t>
            </a:r>
            <a:r>
              <a:rPr lang="en-US" sz="2400" baseline="30000" dirty="0" smtClean="0"/>
              <a:t>2</a:t>
            </a:r>
            <a:r>
              <a:rPr lang="en-US" sz="2400" dirty="0" smtClean="0"/>
              <a:t>2</a:t>
            </a:r>
            <a:r>
              <a:rPr lang="en-US" sz="2400" i="1" dirty="0" smtClean="0"/>
              <a:t>p</a:t>
            </a:r>
            <a:r>
              <a:rPr lang="en-US" sz="2400" baseline="30000" dirty="0" smtClean="0"/>
              <a:t>6</a:t>
            </a:r>
            <a:endParaRPr lang="en-US" sz="2400" dirty="0" smtClean="0"/>
          </a:p>
          <a:p>
            <a:pPr marL="457200" indent="-457200">
              <a:buAutoNum type="alphaLcParenBoth"/>
            </a:pPr>
            <a:endParaRPr lang="en-US" sz="2400" dirty="0" smtClean="0"/>
          </a:p>
          <a:p>
            <a:pPr marL="457200" indent="-457200">
              <a:buAutoNum type="alphaLcParenBoth"/>
            </a:pPr>
            <a:r>
              <a:rPr lang="en-US" sz="2400" dirty="0" smtClean="0"/>
              <a:t>P: 1</a:t>
            </a:r>
            <a:r>
              <a:rPr lang="en-US" sz="2400" i="1" dirty="0" smtClean="0"/>
              <a:t>s</a:t>
            </a:r>
            <a:r>
              <a:rPr lang="en-US" sz="2400" baseline="30000" dirty="0" smtClean="0"/>
              <a:t>2</a:t>
            </a:r>
            <a:r>
              <a:rPr lang="en-US" sz="2400" dirty="0" smtClean="0"/>
              <a:t>2</a:t>
            </a:r>
            <a:r>
              <a:rPr lang="en-US" sz="2400" i="1" dirty="0" smtClean="0"/>
              <a:t>s</a:t>
            </a:r>
            <a:r>
              <a:rPr lang="en-US" sz="2400" baseline="30000" dirty="0" smtClean="0"/>
              <a:t>2</a:t>
            </a:r>
            <a:r>
              <a:rPr lang="en-US" sz="2400" dirty="0" smtClean="0"/>
              <a:t>2</a:t>
            </a:r>
            <a:r>
              <a:rPr lang="en-US" sz="2400" i="1" dirty="0" smtClean="0"/>
              <a:t>p</a:t>
            </a:r>
            <a:r>
              <a:rPr lang="en-US" sz="2400" baseline="30000" dirty="0" smtClean="0"/>
              <a:t>6</a:t>
            </a:r>
            <a:r>
              <a:rPr lang="en-US" sz="2400" dirty="0" smtClean="0"/>
              <a:t>3</a:t>
            </a:r>
            <a:r>
              <a:rPr lang="en-US" sz="2400" i="1" dirty="0" smtClean="0"/>
              <a:t>s</a:t>
            </a:r>
            <a:r>
              <a:rPr lang="en-US" sz="2400" baseline="30000" dirty="0" smtClean="0"/>
              <a:t>2</a:t>
            </a:r>
            <a:r>
              <a:rPr lang="en-US" sz="2400" dirty="0" smtClean="0"/>
              <a:t>3</a:t>
            </a:r>
            <a:r>
              <a:rPr lang="en-US" sz="2400" i="1" dirty="0" smtClean="0"/>
              <a:t>p</a:t>
            </a:r>
            <a:r>
              <a:rPr lang="en-US" sz="2400" baseline="30000" dirty="0" smtClean="0"/>
              <a:t>3</a:t>
            </a:r>
            <a:r>
              <a:rPr lang="en-US" sz="2400" dirty="0" smtClean="0"/>
              <a:t>. Phosphorus gains three electrons. P</a:t>
            </a:r>
            <a:r>
              <a:rPr lang="en-US" sz="2400" baseline="30000" dirty="0" smtClean="0"/>
              <a:t>3−</a:t>
            </a:r>
            <a:r>
              <a:rPr lang="en-US" sz="2400" dirty="0" smtClean="0"/>
              <a:t>: 1</a:t>
            </a:r>
            <a:r>
              <a:rPr lang="en-US" sz="2400" i="1" dirty="0" smtClean="0"/>
              <a:t>s</a:t>
            </a:r>
            <a:r>
              <a:rPr lang="en-US" sz="2400" baseline="30000" dirty="0" smtClean="0"/>
              <a:t>2</a:t>
            </a:r>
            <a:r>
              <a:rPr lang="en-US" sz="2400" dirty="0" smtClean="0"/>
              <a:t>2</a:t>
            </a:r>
            <a:r>
              <a:rPr lang="en-US" sz="2400" i="1" dirty="0" smtClean="0"/>
              <a:t>s</a:t>
            </a:r>
            <a:r>
              <a:rPr lang="en-US" sz="2400" baseline="30000" dirty="0" smtClean="0"/>
              <a:t>2</a:t>
            </a:r>
            <a:r>
              <a:rPr lang="en-US" sz="2400" dirty="0" smtClean="0"/>
              <a:t>2</a:t>
            </a:r>
            <a:r>
              <a:rPr lang="en-US" sz="2400" i="1" dirty="0" smtClean="0"/>
              <a:t>p</a:t>
            </a:r>
            <a:r>
              <a:rPr lang="en-US" sz="2400" baseline="30000" dirty="0" smtClean="0"/>
              <a:t>6</a:t>
            </a:r>
            <a:r>
              <a:rPr lang="en-US" sz="2400" dirty="0" smtClean="0"/>
              <a:t>3</a:t>
            </a:r>
            <a:r>
              <a:rPr lang="en-US" sz="2400" i="1" dirty="0" smtClean="0"/>
              <a:t>s</a:t>
            </a:r>
            <a:r>
              <a:rPr lang="en-US" sz="2400" baseline="30000" dirty="0" smtClean="0"/>
              <a:t>2</a:t>
            </a:r>
            <a:r>
              <a:rPr lang="en-US" sz="2400" dirty="0" smtClean="0"/>
              <a:t>3</a:t>
            </a:r>
            <a:r>
              <a:rPr lang="en-US" sz="2400" i="1" dirty="0" smtClean="0"/>
              <a:t>p</a:t>
            </a:r>
            <a:r>
              <a:rPr lang="en-US" sz="2400" baseline="30000" dirty="0" smtClean="0"/>
              <a:t>6</a:t>
            </a:r>
            <a:endParaRPr lang="en-US" sz="2400" dirty="0" smtClean="0"/>
          </a:p>
          <a:p>
            <a:pPr marL="457200" indent="-457200">
              <a:buAutoNum type="alphaLcParenBoth"/>
            </a:pPr>
            <a:endParaRPr lang="en-US" sz="2400" dirty="0" smtClean="0"/>
          </a:p>
          <a:p>
            <a:pPr marL="457200" indent="-457200">
              <a:buAutoNum type="alphaLcParenBoth"/>
            </a:pPr>
            <a:r>
              <a:rPr lang="en-US" sz="2400" dirty="0" smtClean="0"/>
              <a:t>Al: 1</a:t>
            </a:r>
            <a:r>
              <a:rPr lang="en-US" sz="2400" i="1" dirty="0" smtClean="0"/>
              <a:t>s</a:t>
            </a:r>
            <a:r>
              <a:rPr lang="en-US" sz="2400" baseline="30000" dirty="0" smtClean="0"/>
              <a:t>2</a:t>
            </a:r>
            <a:r>
              <a:rPr lang="en-US" sz="2400" dirty="0" smtClean="0"/>
              <a:t>2</a:t>
            </a:r>
            <a:r>
              <a:rPr lang="en-US" sz="2400" i="1" dirty="0" smtClean="0"/>
              <a:t>s</a:t>
            </a:r>
            <a:r>
              <a:rPr lang="en-US" sz="2400" baseline="30000" dirty="0" smtClean="0"/>
              <a:t>2</a:t>
            </a:r>
            <a:r>
              <a:rPr lang="en-US" sz="2400" dirty="0" smtClean="0"/>
              <a:t>2</a:t>
            </a:r>
            <a:r>
              <a:rPr lang="en-US" sz="2400" i="1" dirty="0" smtClean="0"/>
              <a:t>p</a:t>
            </a:r>
            <a:r>
              <a:rPr lang="en-US" sz="2400" baseline="30000" dirty="0" smtClean="0"/>
              <a:t>6</a:t>
            </a:r>
            <a:r>
              <a:rPr lang="en-US" sz="2400" dirty="0" smtClean="0"/>
              <a:t>3</a:t>
            </a:r>
            <a:r>
              <a:rPr lang="en-US" sz="2400" i="1" dirty="0" smtClean="0"/>
              <a:t>s</a:t>
            </a:r>
            <a:r>
              <a:rPr lang="en-US" sz="2400" baseline="30000" dirty="0" smtClean="0"/>
              <a:t>2</a:t>
            </a:r>
            <a:r>
              <a:rPr lang="en-US" sz="2400" dirty="0" smtClean="0"/>
              <a:t>3</a:t>
            </a:r>
            <a:r>
              <a:rPr lang="en-US" sz="2400" i="1" dirty="0" smtClean="0"/>
              <a:t>p</a:t>
            </a:r>
            <a:r>
              <a:rPr lang="en-US" sz="2400" baseline="30000" dirty="0" smtClean="0"/>
              <a:t>1</a:t>
            </a:r>
            <a:r>
              <a:rPr lang="en-US" sz="2400" dirty="0" smtClean="0"/>
              <a:t>. Aluminum loses two electrons. Al</a:t>
            </a:r>
            <a:r>
              <a:rPr lang="en-US" sz="2400" baseline="30000" dirty="0" smtClean="0"/>
              <a:t>2+</a:t>
            </a:r>
            <a:r>
              <a:rPr lang="en-US" sz="2400" dirty="0" smtClean="0"/>
              <a:t>: 1</a:t>
            </a:r>
            <a:r>
              <a:rPr lang="en-US" sz="2400" i="1" dirty="0" smtClean="0"/>
              <a:t>s</a:t>
            </a:r>
            <a:r>
              <a:rPr lang="en-US" sz="2400" baseline="30000" dirty="0" smtClean="0"/>
              <a:t>2</a:t>
            </a:r>
            <a:r>
              <a:rPr lang="en-US" sz="2400" dirty="0" smtClean="0"/>
              <a:t>2</a:t>
            </a:r>
            <a:r>
              <a:rPr lang="en-US" sz="2400" i="1" dirty="0" smtClean="0"/>
              <a:t>s</a:t>
            </a:r>
            <a:r>
              <a:rPr lang="en-US" sz="2400" baseline="30000" dirty="0" smtClean="0"/>
              <a:t>2</a:t>
            </a:r>
            <a:r>
              <a:rPr lang="en-US" sz="2400" dirty="0" smtClean="0"/>
              <a:t>2</a:t>
            </a:r>
            <a:r>
              <a:rPr lang="en-US" sz="2400" i="1" dirty="0" smtClean="0"/>
              <a:t>p</a:t>
            </a:r>
            <a:r>
              <a:rPr lang="en-US" sz="2400" baseline="30000" dirty="0" smtClean="0"/>
              <a:t>6</a:t>
            </a:r>
            <a:r>
              <a:rPr lang="en-US" sz="2400" dirty="0" smtClean="0"/>
              <a:t>3</a:t>
            </a:r>
            <a:r>
              <a:rPr lang="en-US" sz="2400" i="1" dirty="0" smtClean="0"/>
              <a:t>s</a:t>
            </a:r>
            <a:r>
              <a:rPr lang="en-US" sz="2400" baseline="30000" dirty="0" smtClean="0"/>
              <a:t>1</a:t>
            </a:r>
            <a:endParaRPr lang="en-US" sz="2400" dirty="0" smtClean="0"/>
          </a:p>
          <a:p>
            <a:endParaRPr lang="en-US" sz="2400" dirty="0" smtClean="0"/>
          </a:p>
        </p:txBody>
      </p:sp>
      <p:pic>
        <p:nvPicPr>
          <p:cNvPr id="6" name="Picture 5"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37064104"/>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800" dirty="0"/>
              <a:t>Example</a:t>
            </a:r>
            <a:r>
              <a:rPr lang="en-US" sz="2800" dirty="0" smtClean="0"/>
              <a:t> 6.11</a:t>
            </a:r>
            <a:endParaRPr lang="en-US" sz="2800" dirty="0"/>
          </a:p>
        </p:txBody>
      </p:sp>
      <p:sp>
        <p:nvSpPr>
          <p:cNvPr id="7" name="Text Placeholder 6"/>
          <p:cNvSpPr>
            <a:spLocks noGrp="1"/>
          </p:cNvSpPr>
          <p:nvPr>
            <p:ph type="body" sz="quarter" idx="14"/>
          </p:nvPr>
        </p:nvSpPr>
        <p:spPr>
          <a:xfrm>
            <a:off x="445499" y="1386943"/>
            <a:ext cx="8062912" cy="1166382"/>
          </a:xfrm>
        </p:spPr>
        <p:txBody>
          <a:bodyPr>
            <a:noAutofit/>
          </a:bodyPr>
          <a:lstStyle/>
          <a:p>
            <a:r>
              <a:rPr lang="en-US" sz="2400" dirty="0" smtClean="0">
                <a:solidFill>
                  <a:srgbClr val="6CB255"/>
                </a:solidFill>
              </a:rPr>
              <a:t>(</a:t>
            </a:r>
            <a:r>
              <a:rPr lang="en-US" sz="2400" dirty="0" err="1" smtClean="0">
                <a:solidFill>
                  <a:srgbClr val="6CB255"/>
                </a:solidFill>
              </a:rPr>
              <a:t>d</a:t>
            </a:r>
            <a:r>
              <a:rPr lang="en-US" sz="2400" dirty="0" smtClean="0">
                <a:solidFill>
                  <a:srgbClr val="6CB255"/>
                </a:solidFill>
              </a:rPr>
              <a:t>) </a:t>
            </a:r>
            <a:r>
              <a:rPr lang="en-US" sz="2400" dirty="0" smtClean="0"/>
              <a:t>Fe: 1</a:t>
            </a:r>
            <a:r>
              <a:rPr lang="en-US" sz="2400" i="1" dirty="0" smtClean="0"/>
              <a:t>s</a:t>
            </a:r>
            <a:r>
              <a:rPr lang="en-US" sz="2400" baseline="30000" dirty="0" smtClean="0"/>
              <a:t>2</a:t>
            </a:r>
            <a:r>
              <a:rPr lang="en-US" sz="2400" dirty="0" smtClean="0"/>
              <a:t>2</a:t>
            </a:r>
            <a:r>
              <a:rPr lang="en-US" sz="2400" i="1" dirty="0" smtClean="0"/>
              <a:t>s</a:t>
            </a:r>
            <a:r>
              <a:rPr lang="en-US" sz="2400" baseline="30000" dirty="0" smtClean="0"/>
              <a:t>2</a:t>
            </a:r>
            <a:r>
              <a:rPr lang="en-US" sz="2400" dirty="0" smtClean="0"/>
              <a:t>2</a:t>
            </a:r>
            <a:r>
              <a:rPr lang="en-US" sz="2400" i="1" dirty="0" smtClean="0"/>
              <a:t>p</a:t>
            </a:r>
            <a:r>
              <a:rPr lang="en-US" sz="2400" baseline="30000" dirty="0" smtClean="0"/>
              <a:t>6</a:t>
            </a:r>
            <a:r>
              <a:rPr lang="en-US" sz="2400" dirty="0" smtClean="0"/>
              <a:t>3</a:t>
            </a:r>
            <a:r>
              <a:rPr lang="en-US" sz="2400" i="1" dirty="0" smtClean="0"/>
              <a:t>s</a:t>
            </a:r>
            <a:r>
              <a:rPr lang="en-US" sz="2400" baseline="30000" dirty="0" smtClean="0"/>
              <a:t>2</a:t>
            </a:r>
            <a:r>
              <a:rPr lang="en-US" sz="2400" dirty="0" smtClean="0"/>
              <a:t>3</a:t>
            </a:r>
            <a:r>
              <a:rPr lang="en-US" sz="2400" i="1" dirty="0" smtClean="0"/>
              <a:t>p</a:t>
            </a:r>
            <a:r>
              <a:rPr lang="en-US" sz="2400" baseline="30000" dirty="0" smtClean="0"/>
              <a:t>6</a:t>
            </a:r>
            <a:r>
              <a:rPr lang="en-US" sz="2400" dirty="0" smtClean="0"/>
              <a:t>4</a:t>
            </a:r>
            <a:r>
              <a:rPr lang="en-US" sz="2400" i="1" dirty="0" smtClean="0"/>
              <a:t>s</a:t>
            </a:r>
            <a:r>
              <a:rPr lang="en-US" sz="2400" baseline="30000" dirty="0" smtClean="0"/>
              <a:t>2</a:t>
            </a:r>
            <a:r>
              <a:rPr lang="en-US" sz="2400" dirty="0" smtClean="0"/>
              <a:t>3</a:t>
            </a:r>
            <a:r>
              <a:rPr lang="en-US" sz="2400" i="1" dirty="0" smtClean="0"/>
              <a:t>d</a:t>
            </a:r>
            <a:r>
              <a:rPr lang="en-US" sz="2400" baseline="30000" dirty="0" smtClean="0"/>
              <a:t>6</a:t>
            </a:r>
            <a:r>
              <a:rPr lang="en-US" sz="2400" dirty="0" smtClean="0"/>
              <a:t>. Iron loses two electrons and, since it is a transition metal, they are removed from the 4</a:t>
            </a:r>
            <a:r>
              <a:rPr lang="en-US" sz="2400" i="1" dirty="0" smtClean="0"/>
              <a:t>s</a:t>
            </a:r>
            <a:r>
              <a:rPr lang="en-US" sz="2400" dirty="0" smtClean="0"/>
              <a:t> orbital.</a:t>
            </a:r>
          </a:p>
          <a:p>
            <a:r>
              <a:rPr lang="en-US" sz="2400" dirty="0" smtClean="0"/>
              <a:t>      Fe</a:t>
            </a:r>
            <a:r>
              <a:rPr lang="en-US" sz="2400" baseline="30000" dirty="0" smtClean="0"/>
              <a:t>2+</a:t>
            </a:r>
            <a:r>
              <a:rPr lang="en-US" sz="2400" dirty="0" smtClean="0"/>
              <a:t>: 1</a:t>
            </a:r>
            <a:r>
              <a:rPr lang="en-US" sz="2400" i="1" dirty="0" smtClean="0"/>
              <a:t>s</a:t>
            </a:r>
            <a:r>
              <a:rPr lang="en-US" sz="2400" baseline="30000" dirty="0" smtClean="0"/>
              <a:t>2</a:t>
            </a:r>
            <a:r>
              <a:rPr lang="en-US" sz="2400" dirty="0" smtClean="0"/>
              <a:t>2</a:t>
            </a:r>
            <a:r>
              <a:rPr lang="en-US" sz="2400" i="1" dirty="0" smtClean="0"/>
              <a:t>s</a:t>
            </a:r>
            <a:r>
              <a:rPr lang="en-US" sz="2400" baseline="30000" dirty="0" smtClean="0"/>
              <a:t>2</a:t>
            </a:r>
            <a:r>
              <a:rPr lang="en-US" sz="2400" dirty="0" smtClean="0"/>
              <a:t>2</a:t>
            </a:r>
            <a:r>
              <a:rPr lang="en-US" sz="2400" i="1" dirty="0" smtClean="0"/>
              <a:t>p</a:t>
            </a:r>
            <a:r>
              <a:rPr lang="en-US" sz="2400" baseline="30000" dirty="0" smtClean="0"/>
              <a:t>6</a:t>
            </a:r>
            <a:r>
              <a:rPr lang="en-US" sz="2400" dirty="0" smtClean="0"/>
              <a:t>3</a:t>
            </a:r>
            <a:r>
              <a:rPr lang="en-US" sz="2400" i="1" dirty="0" smtClean="0"/>
              <a:t>s</a:t>
            </a:r>
            <a:r>
              <a:rPr lang="en-US" sz="2400" baseline="30000" dirty="0" smtClean="0"/>
              <a:t>2</a:t>
            </a:r>
            <a:r>
              <a:rPr lang="en-US" sz="2400" dirty="0" smtClean="0"/>
              <a:t>3</a:t>
            </a:r>
            <a:r>
              <a:rPr lang="en-US" sz="2400" i="1" dirty="0" smtClean="0"/>
              <a:t>p</a:t>
            </a:r>
            <a:r>
              <a:rPr lang="en-US" sz="2400" baseline="30000" dirty="0" smtClean="0"/>
              <a:t>6</a:t>
            </a:r>
            <a:r>
              <a:rPr lang="en-US" sz="2400" dirty="0" smtClean="0"/>
              <a:t>3</a:t>
            </a:r>
            <a:r>
              <a:rPr lang="en-US" sz="2400" i="1" dirty="0" smtClean="0"/>
              <a:t>d</a:t>
            </a:r>
            <a:r>
              <a:rPr lang="en-US" sz="2400" baseline="30000" dirty="0" smtClean="0"/>
              <a:t>6</a:t>
            </a:r>
            <a:endParaRPr lang="en-US" sz="2400" dirty="0" smtClean="0"/>
          </a:p>
          <a:p>
            <a:endParaRPr lang="en-US" sz="2400" dirty="0" smtClean="0"/>
          </a:p>
          <a:p>
            <a:r>
              <a:rPr lang="en-US" sz="2400" dirty="0" smtClean="0">
                <a:solidFill>
                  <a:srgbClr val="6CB255"/>
                </a:solidFill>
              </a:rPr>
              <a:t>(</a:t>
            </a:r>
            <a:r>
              <a:rPr lang="en-US" sz="2400" dirty="0" err="1" smtClean="0">
                <a:solidFill>
                  <a:srgbClr val="6CB255"/>
                </a:solidFill>
              </a:rPr>
              <a:t>e</a:t>
            </a:r>
            <a:r>
              <a:rPr lang="en-US" sz="2400" dirty="0" smtClean="0">
                <a:solidFill>
                  <a:srgbClr val="6CB255"/>
                </a:solidFill>
              </a:rPr>
              <a:t>) </a:t>
            </a:r>
            <a:r>
              <a:rPr lang="en-US" sz="2400" dirty="0" err="1" smtClean="0"/>
              <a:t>Sm</a:t>
            </a:r>
            <a:r>
              <a:rPr lang="en-US" sz="2400" dirty="0" smtClean="0"/>
              <a:t>: 1</a:t>
            </a:r>
            <a:r>
              <a:rPr lang="en-US" sz="2400" i="1" dirty="0" smtClean="0"/>
              <a:t>s</a:t>
            </a:r>
            <a:r>
              <a:rPr lang="en-US" sz="2400" baseline="30000" dirty="0" smtClean="0"/>
              <a:t>2</a:t>
            </a:r>
            <a:r>
              <a:rPr lang="en-US" sz="2400" dirty="0" smtClean="0"/>
              <a:t>2</a:t>
            </a:r>
            <a:r>
              <a:rPr lang="en-US" sz="2400" i="1" dirty="0" smtClean="0"/>
              <a:t>s</a:t>
            </a:r>
            <a:r>
              <a:rPr lang="en-US" sz="2400" baseline="30000" dirty="0" smtClean="0"/>
              <a:t>2</a:t>
            </a:r>
            <a:r>
              <a:rPr lang="en-US" sz="2400" dirty="0" smtClean="0"/>
              <a:t>2</a:t>
            </a:r>
            <a:r>
              <a:rPr lang="en-US" sz="2400" i="1" dirty="0" smtClean="0"/>
              <a:t>p</a:t>
            </a:r>
            <a:r>
              <a:rPr lang="en-US" sz="2400" baseline="30000" dirty="0" smtClean="0"/>
              <a:t>6</a:t>
            </a:r>
            <a:r>
              <a:rPr lang="en-US" sz="2400" dirty="0" smtClean="0"/>
              <a:t>3</a:t>
            </a:r>
            <a:r>
              <a:rPr lang="en-US" sz="2400" i="1" dirty="0" smtClean="0"/>
              <a:t>s</a:t>
            </a:r>
            <a:r>
              <a:rPr lang="en-US" sz="2400" baseline="30000" dirty="0" smtClean="0"/>
              <a:t>2</a:t>
            </a:r>
            <a:r>
              <a:rPr lang="en-US" sz="2400" dirty="0" smtClean="0"/>
              <a:t>3</a:t>
            </a:r>
            <a:r>
              <a:rPr lang="en-US" sz="2400" i="1" dirty="0" smtClean="0"/>
              <a:t>p</a:t>
            </a:r>
            <a:r>
              <a:rPr lang="en-US" sz="2400" baseline="30000" dirty="0" smtClean="0"/>
              <a:t>6</a:t>
            </a:r>
            <a:r>
              <a:rPr lang="en-US" sz="2400" dirty="0" smtClean="0"/>
              <a:t>4</a:t>
            </a:r>
            <a:r>
              <a:rPr lang="en-US" sz="2400" i="1" dirty="0" smtClean="0"/>
              <a:t>s</a:t>
            </a:r>
            <a:r>
              <a:rPr lang="en-US" sz="2400" baseline="30000" dirty="0" smtClean="0"/>
              <a:t>2</a:t>
            </a:r>
            <a:r>
              <a:rPr lang="en-US" sz="2400" dirty="0" smtClean="0"/>
              <a:t>3</a:t>
            </a:r>
            <a:r>
              <a:rPr lang="en-US" sz="2400" i="1" dirty="0" smtClean="0"/>
              <a:t>d</a:t>
            </a:r>
            <a:r>
              <a:rPr lang="en-US" sz="2400" baseline="30000" dirty="0" smtClean="0"/>
              <a:t>10</a:t>
            </a:r>
            <a:r>
              <a:rPr lang="en-US" sz="2400" dirty="0" smtClean="0"/>
              <a:t>4</a:t>
            </a:r>
            <a:r>
              <a:rPr lang="en-US" sz="2400" i="1" dirty="0" smtClean="0"/>
              <a:t>p</a:t>
            </a:r>
            <a:r>
              <a:rPr lang="en-US" sz="2400" baseline="30000" dirty="0" smtClean="0"/>
              <a:t>6</a:t>
            </a:r>
            <a:r>
              <a:rPr lang="en-US" sz="2400" dirty="0" smtClean="0"/>
              <a:t>5</a:t>
            </a:r>
            <a:r>
              <a:rPr lang="en-US" sz="2400" i="1" dirty="0" smtClean="0"/>
              <a:t>s</a:t>
            </a:r>
            <a:r>
              <a:rPr lang="en-US" sz="2400" baseline="30000" dirty="0" smtClean="0"/>
              <a:t>2</a:t>
            </a:r>
            <a:r>
              <a:rPr lang="en-US" sz="2400" dirty="0" smtClean="0"/>
              <a:t>4</a:t>
            </a:r>
            <a:r>
              <a:rPr lang="en-US" sz="2400" i="1" dirty="0" smtClean="0"/>
              <a:t>d</a:t>
            </a:r>
            <a:r>
              <a:rPr lang="en-US" sz="2400" baseline="30000" dirty="0" smtClean="0"/>
              <a:t>10</a:t>
            </a:r>
            <a:r>
              <a:rPr lang="en-US" sz="2400" dirty="0" smtClean="0"/>
              <a:t>5</a:t>
            </a:r>
            <a:r>
              <a:rPr lang="en-US" sz="2400" i="1" dirty="0" smtClean="0"/>
              <a:t>p</a:t>
            </a:r>
            <a:r>
              <a:rPr lang="en-US" sz="2400" baseline="30000" dirty="0" smtClean="0"/>
              <a:t>6</a:t>
            </a:r>
            <a:r>
              <a:rPr lang="en-US" sz="2400" dirty="0" smtClean="0"/>
              <a:t>6</a:t>
            </a:r>
            <a:r>
              <a:rPr lang="en-US" sz="2400" i="1" dirty="0" smtClean="0"/>
              <a:t>s</a:t>
            </a:r>
            <a:r>
              <a:rPr lang="en-US" sz="2400" baseline="30000" dirty="0" smtClean="0"/>
              <a:t>2</a:t>
            </a:r>
            <a:r>
              <a:rPr lang="en-US" sz="2400" dirty="0" smtClean="0"/>
              <a:t>4</a:t>
            </a:r>
            <a:r>
              <a:rPr lang="en-US" sz="2400" i="1" dirty="0" smtClean="0"/>
              <a:t>f</a:t>
            </a:r>
            <a:r>
              <a:rPr lang="en-US" sz="2400" baseline="30000" dirty="0" smtClean="0"/>
              <a:t>6</a:t>
            </a:r>
            <a:r>
              <a:rPr lang="en-US" sz="2400" dirty="0" smtClean="0"/>
              <a:t>. Samarium loses three electrons. The first two will be lost from the 6</a:t>
            </a:r>
            <a:r>
              <a:rPr lang="en-US" sz="2400" i="1" dirty="0" smtClean="0"/>
              <a:t>s</a:t>
            </a:r>
            <a:r>
              <a:rPr lang="en-US" sz="2400" dirty="0" smtClean="0"/>
              <a:t> orbital, and the final one is removed from the 4</a:t>
            </a:r>
            <a:r>
              <a:rPr lang="en-US" sz="2400" i="1" dirty="0" smtClean="0"/>
              <a:t>f</a:t>
            </a:r>
            <a:r>
              <a:rPr lang="en-US" sz="2400" dirty="0" smtClean="0"/>
              <a:t> orbital. </a:t>
            </a:r>
          </a:p>
          <a:p>
            <a:r>
              <a:rPr lang="en-US" sz="2400" dirty="0" smtClean="0"/>
              <a:t>     Sm</a:t>
            </a:r>
            <a:r>
              <a:rPr lang="en-US" sz="2400" baseline="30000" dirty="0" smtClean="0"/>
              <a:t>3+</a:t>
            </a:r>
            <a:r>
              <a:rPr lang="en-US" sz="2400" dirty="0" smtClean="0"/>
              <a:t>: 1</a:t>
            </a:r>
            <a:r>
              <a:rPr lang="en-US" sz="2400" i="1" dirty="0" smtClean="0"/>
              <a:t>s</a:t>
            </a:r>
            <a:r>
              <a:rPr lang="en-US" sz="2400" baseline="30000" dirty="0" smtClean="0"/>
              <a:t>2</a:t>
            </a:r>
            <a:r>
              <a:rPr lang="en-US" sz="2400" dirty="0" smtClean="0"/>
              <a:t>2</a:t>
            </a:r>
            <a:r>
              <a:rPr lang="en-US" sz="2400" i="1" dirty="0" smtClean="0"/>
              <a:t>s</a:t>
            </a:r>
            <a:r>
              <a:rPr lang="en-US" sz="2400" baseline="30000" dirty="0" smtClean="0"/>
              <a:t>2</a:t>
            </a:r>
            <a:r>
              <a:rPr lang="en-US" sz="2400" dirty="0" smtClean="0"/>
              <a:t>2</a:t>
            </a:r>
            <a:r>
              <a:rPr lang="en-US" sz="2400" i="1" dirty="0" smtClean="0"/>
              <a:t>p</a:t>
            </a:r>
            <a:r>
              <a:rPr lang="en-US" sz="2400" baseline="30000" dirty="0" smtClean="0"/>
              <a:t>6</a:t>
            </a:r>
            <a:r>
              <a:rPr lang="en-US" sz="2400" dirty="0" smtClean="0"/>
              <a:t>3</a:t>
            </a:r>
            <a:r>
              <a:rPr lang="en-US" sz="2400" i="1" dirty="0" smtClean="0"/>
              <a:t>s</a:t>
            </a:r>
            <a:r>
              <a:rPr lang="en-US" sz="2400" baseline="30000" dirty="0" smtClean="0"/>
              <a:t>2</a:t>
            </a:r>
            <a:r>
              <a:rPr lang="en-US" sz="2400" dirty="0" smtClean="0"/>
              <a:t>3</a:t>
            </a:r>
            <a:r>
              <a:rPr lang="en-US" sz="2400" i="1" dirty="0" smtClean="0"/>
              <a:t>p</a:t>
            </a:r>
            <a:r>
              <a:rPr lang="en-US" sz="2400" baseline="30000" dirty="0" smtClean="0"/>
              <a:t>6</a:t>
            </a:r>
            <a:r>
              <a:rPr lang="en-US" sz="2400" dirty="0" smtClean="0"/>
              <a:t>4</a:t>
            </a:r>
            <a:r>
              <a:rPr lang="en-US" sz="2400" i="1" dirty="0" smtClean="0"/>
              <a:t>s</a:t>
            </a:r>
            <a:r>
              <a:rPr lang="en-US" sz="2400" baseline="30000" dirty="0" smtClean="0"/>
              <a:t>2</a:t>
            </a:r>
            <a:r>
              <a:rPr lang="en-US" sz="2400" dirty="0" smtClean="0"/>
              <a:t>3</a:t>
            </a:r>
            <a:r>
              <a:rPr lang="en-US" sz="2400" i="1" dirty="0" smtClean="0"/>
              <a:t>d</a:t>
            </a:r>
            <a:r>
              <a:rPr lang="en-US" sz="2400" baseline="30000" dirty="0" smtClean="0"/>
              <a:t>10</a:t>
            </a:r>
            <a:r>
              <a:rPr lang="en-US" sz="2400" dirty="0" smtClean="0"/>
              <a:t>4</a:t>
            </a:r>
            <a:r>
              <a:rPr lang="en-US" sz="2400" i="1" dirty="0" smtClean="0"/>
              <a:t>p</a:t>
            </a:r>
            <a:r>
              <a:rPr lang="en-US" sz="2400" baseline="30000" dirty="0" smtClean="0"/>
              <a:t>6</a:t>
            </a:r>
            <a:r>
              <a:rPr lang="en-US" sz="2400" dirty="0" smtClean="0"/>
              <a:t>5</a:t>
            </a:r>
            <a:r>
              <a:rPr lang="en-US" sz="2400" i="1" dirty="0" smtClean="0"/>
              <a:t>s</a:t>
            </a:r>
            <a:r>
              <a:rPr lang="en-US" sz="2400" baseline="30000" dirty="0" smtClean="0"/>
              <a:t>2</a:t>
            </a:r>
            <a:r>
              <a:rPr lang="en-US" sz="2400" dirty="0" smtClean="0"/>
              <a:t>4</a:t>
            </a:r>
            <a:r>
              <a:rPr lang="en-US" sz="2400" i="1" dirty="0" smtClean="0"/>
              <a:t>d</a:t>
            </a:r>
            <a:r>
              <a:rPr lang="en-US" sz="2400" baseline="30000" dirty="0" smtClean="0"/>
              <a:t>10</a:t>
            </a:r>
            <a:r>
              <a:rPr lang="en-US" sz="2400" dirty="0" smtClean="0"/>
              <a:t>5</a:t>
            </a:r>
            <a:r>
              <a:rPr lang="en-US" sz="2400" i="1" dirty="0" smtClean="0"/>
              <a:t>p</a:t>
            </a:r>
            <a:r>
              <a:rPr lang="en-US" sz="2400" baseline="30000" dirty="0" smtClean="0"/>
              <a:t>6</a:t>
            </a:r>
            <a:r>
              <a:rPr lang="en-US" sz="2400" dirty="0" smtClean="0"/>
              <a:t>4</a:t>
            </a:r>
            <a:r>
              <a:rPr lang="en-US" sz="2400" i="1" dirty="0" smtClean="0"/>
              <a:t>f</a:t>
            </a:r>
            <a:r>
              <a:rPr lang="en-US" sz="2400" baseline="30000" dirty="0" smtClean="0"/>
              <a:t>5</a:t>
            </a:r>
            <a:endParaRPr lang="en-US" sz="2400" dirty="0" smtClean="0"/>
          </a:p>
          <a:p>
            <a:pPr marL="457200" indent="-457200">
              <a:buAutoNum type="alphaLcParenBoth"/>
            </a:pPr>
            <a:endParaRPr lang="en-US" sz="2400" dirty="0" smtClean="0"/>
          </a:p>
          <a:p>
            <a:endParaRPr lang="en-US" sz="2400" dirty="0" smtClean="0"/>
          </a:p>
        </p:txBody>
      </p:sp>
      <p:pic>
        <p:nvPicPr>
          <p:cNvPr id="6" name="Picture 5"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370641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Figure </a:t>
            </a:r>
            <a:r>
              <a:rPr lang="en-US" dirty="0" smtClean="0"/>
              <a:t>6.3</a:t>
            </a:r>
            <a:endParaRPr lang="en-US" dirty="0"/>
          </a:p>
        </p:txBody>
      </p:sp>
      <p:pic>
        <p:nvPicPr>
          <p:cNvPr id="2" name="Picture Placeholder 1" descr="CNX_Chem_06_01_emspectrum.jpg"/>
          <p:cNvPicPr>
            <a:picLocks noGrp="1" noChangeAspect="1"/>
          </p:cNvPicPr>
          <p:nvPr>
            <p:ph type="pic" sz="quarter" idx="13"/>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231" r="-1231"/>
          <a:stretch>
            <a:fillRect/>
          </a:stretch>
        </p:blipFill>
        <p:spPr>
          <a:xfrm>
            <a:off x="1105649" y="1092504"/>
            <a:ext cx="6444674" cy="4059359"/>
          </a:xfrm>
        </p:spPr>
      </p:pic>
      <p:sp>
        <p:nvSpPr>
          <p:cNvPr id="7" name="Text Placeholder 6"/>
          <p:cNvSpPr>
            <a:spLocks noGrp="1"/>
          </p:cNvSpPr>
          <p:nvPr>
            <p:ph type="body" sz="quarter" idx="14"/>
          </p:nvPr>
        </p:nvSpPr>
        <p:spPr>
          <a:xfrm>
            <a:off x="457199" y="5157743"/>
            <a:ext cx="8379321" cy="1166382"/>
          </a:xfrm>
        </p:spPr>
        <p:txBody>
          <a:bodyPr>
            <a:noAutofit/>
          </a:bodyPr>
          <a:lstStyle/>
          <a:p>
            <a:r>
              <a:rPr lang="en-US" sz="1200" dirty="0"/>
              <a:t>Portions of the electromagnetic spectrum are shown in order of decreasing frequency and </a:t>
            </a:r>
            <a:r>
              <a:rPr lang="en-US" sz="1200" dirty="0" smtClean="0"/>
              <a:t>increasing wavelength</a:t>
            </a:r>
            <a:r>
              <a:rPr lang="en-US" sz="1200" dirty="0"/>
              <a:t>. Examples of some applications for various wavelengths include positron emission tomography (PET</a:t>
            </a:r>
            <a:r>
              <a:rPr lang="en-US" sz="1200" dirty="0" smtClean="0"/>
              <a:t>) scans</a:t>
            </a:r>
            <a:r>
              <a:rPr lang="en-US" sz="1200" dirty="0"/>
              <a:t>, X-ray imaging, remote controls, wireless Internet, cellular telephones, and radios. (credit “Cosmic </a:t>
            </a:r>
            <a:r>
              <a:rPr lang="en-US" sz="1200" dirty="0" smtClean="0"/>
              <a:t>ray”: modification </a:t>
            </a:r>
            <a:r>
              <a:rPr lang="en-US" sz="1200" dirty="0"/>
              <a:t>of work by NASA; credit “PET scan": modification of work by the National Institute of Health; credit “</a:t>
            </a:r>
            <a:r>
              <a:rPr lang="en-US" sz="1200" dirty="0" smtClean="0"/>
              <a:t>X-ray”: modification </a:t>
            </a:r>
            <a:r>
              <a:rPr lang="en-US" sz="1200" dirty="0"/>
              <a:t>of work by Dr. </a:t>
            </a:r>
            <a:r>
              <a:rPr lang="en-US" sz="1200" dirty="0" err="1"/>
              <a:t>Jochen</a:t>
            </a:r>
            <a:r>
              <a:rPr lang="en-US" sz="1200" dirty="0"/>
              <a:t> </a:t>
            </a:r>
            <a:r>
              <a:rPr lang="en-US" sz="1200" dirty="0" err="1"/>
              <a:t>Lengerke</a:t>
            </a:r>
            <a:r>
              <a:rPr lang="en-US" sz="1200" dirty="0"/>
              <a:t>; credit “Dental curing": modification of work by the </a:t>
            </a:r>
            <a:r>
              <a:rPr lang="en-US" sz="1200" dirty="0" smtClean="0"/>
              <a:t>Department of the </a:t>
            </a:r>
            <a:r>
              <a:rPr lang="en-US" sz="1200" dirty="0"/>
              <a:t>Navy; credit “Night vision": modification of work by the Department of the Army; credit “Remote": modification </a:t>
            </a:r>
            <a:r>
              <a:rPr lang="en-US" sz="1200" dirty="0" smtClean="0"/>
              <a:t>of work </a:t>
            </a:r>
            <a:r>
              <a:rPr lang="en-US" sz="1200" dirty="0"/>
              <a:t>by </a:t>
            </a:r>
            <a:r>
              <a:rPr lang="en-US" sz="1200" dirty="0" err="1"/>
              <a:t>Emilian</a:t>
            </a:r>
            <a:r>
              <a:rPr lang="en-US" sz="1200" dirty="0"/>
              <a:t> Robert </a:t>
            </a:r>
            <a:r>
              <a:rPr lang="en-US" sz="1200" dirty="0" err="1"/>
              <a:t>Vicol</a:t>
            </a:r>
            <a:r>
              <a:rPr lang="en-US" sz="1200" dirty="0"/>
              <a:t>; credit “Cell phone": modification of work by Brett Jordan; credit “Microwave </a:t>
            </a:r>
            <a:r>
              <a:rPr lang="en-US" sz="1200" dirty="0" smtClean="0"/>
              <a:t>oven”: modification </a:t>
            </a:r>
            <a:r>
              <a:rPr lang="en-US" sz="1200" dirty="0"/>
              <a:t>of work by Billy </a:t>
            </a:r>
            <a:r>
              <a:rPr lang="en-US" sz="1200" dirty="0" err="1"/>
              <a:t>Mabray</a:t>
            </a:r>
            <a:r>
              <a:rPr lang="en-US" sz="1200" dirty="0"/>
              <a:t>; credit “Ultrasound": modification of work by Jane Whitney; credit “AM </a:t>
            </a:r>
            <a:r>
              <a:rPr lang="en-US" sz="1200" dirty="0" smtClean="0"/>
              <a:t>radio”: modification </a:t>
            </a:r>
            <a:r>
              <a:rPr lang="en-US" sz="1200" dirty="0"/>
              <a:t>of work by Dave Clausen)</a:t>
            </a:r>
          </a:p>
        </p:txBody>
      </p:sp>
      <p:pic>
        <p:nvPicPr>
          <p:cNvPr id="6" name="Picture 5" descr="OSX-Stacked-TM-RGB-300dpi-2016.jpg"/>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34458441"/>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512919" y="747515"/>
            <a:ext cx="6553200" cy="508000"/>
          </a:xfrm>
        </p:spPr>
        <p:txBody>
          <a:bodyPr>
            <a:noAutofit/>
          </a:bodyPr>
          <a:lstStyle/>
          <a:p>
            <a:pPr eaLnBrk="1" hangingPunct="1"/>
            <a:r>
              <a:rPr lang="en-US" sz="3200" b="1" dirty="0" smtClean="0">
                <a:solidFill>
                  <a:srgbClr val="000090"/>
                </a:solidFill>
                <a:latin typeface="Arial" pitchFamily="-110" charset="0"/>
              </a:rPr>
              <a:t>6.5 periodic variations in element properties</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72279" y="1092955"/>
            <a:ext cx="8277411" cy="5923308"/>
          </a:xfrm>
        </p:spPr>
        <p:txBody>
          <a:bodyPr>
            <a:normAutofit/>
          </a:bodyPr>
          <a:lstStyle/>
          <a:p>
            <a:pPr>
              <a:buClr>
                <a:schemeClr val="tx1"/>
              </a:buClr>
              <a:buFont typeface="Arial"/>
              <a:buChar char="•"/>
            </a:pPr>
            <a:endParaRPr lang="en-US" sz="2400" b="1" dirty="0" smtClean="0">
              <a:latin typeface="Arial" pitchFamily="-110" charset="0"/>
            </a:endParaRPr>
          </a:p>
          <a:p>
            <a:pPr>
              <a:buClr>
                <a:schemeClr val="tx1"/>
              </a:buClr>
              <a:buFont typeface="Arial"/>
              <a:buChar char="•"/>
            </a:pPr>
            <a:r>
              <a:rPr lang="en-US" sz="2400" dirty="0" smtClean="0"/>
              <a:t> Many properties of the elements vary periodically as the electronic structure of the elements changes. </a:t>
            </a:r>
          </a:p>
          <a:p>
            <a:pPr>
              <a:buClr>
                <a:schemeClr val="tx1"/>
              </a:buClr>
              <a:buFont typeface="Arial"/>
              <a:buChar char="•"/>
            </a:pPr>
            <a:endParaRPr lang="en-US" sz="2400" b="1" i="1" dirty="0" smtClean="0"/>
          </a:p>
          <a:p>
            <a:pPr>
              <a:buClr>
                <a:schemeClr val="tx1"/>
              </a:buClr>
              <a:buFont typeface="Arial"/>
              <a:buChar char="•"/>
            </a:pPr>
            <a:r>
              <a:rPr lang="en-US" sz="2400" b="1" i="1" dirty="0" smtClean="0"/>
              <a:t> </a:t>
            </a:r>
            <a:r>
              <a:rPr lang="en-US" sz="2400" dirty="0" smtClean="0"/>
              <a:t>These properties govern the chemical behavior of elements. </a:t>
            </a:r>
            <a:endParaRPr lang="en-US" sz="2400" b="1" i="1" dirty="0" smtClean="0"/>
          </a:p>
          <a:p>
            <a:pPr>
              <a:buClr>
                <a:schemeClr val="tx1"/>
              </a:buClr>
              <a:buFont typeface="Arial"/>
              <a:buChar char="•"/>
            </a:pPr>
            <a:endParaRPr lang="en-US" sz="2400" dirty="0" smtClean="0"/>
          </a:p>
          <a:p>
            <a:pPr>
              <a:buClr>
                <a:schemeClr val="tx1"/>
              </a:buClr>
              <a:buFont typeface="Arial"/>
              <a:buChar char="•"/>
            </a:pPr>
            <a:r>
              <a:rPr lang="en-US" sz="2400" b="1" dirty="0" smtClean="0"/>
              <a:t> These periodic properties include: </a:t>
            </a:r>
          </a:p>
          <a:p>
            <a:pPr lvl="1">
              <a:buClr>
                <a:schemeClr val="tx1"/>
              </a:buClr>
              <a:buNone/>
            </a:pPr>
            <a:r>
              <a:rPr lang="en-US" sz="2400" dirty="0" smtClean="0">
                <a:solidFill>
                  <a:srgbClr val="000000"/>
                </a:solidFill>
                <a:cs typeface="MS PGothic" pitchFamily="34" charset="-128"/>
              </a:rPr>
              <a:t>1) </a:t>
            </a:r>
            <a:r>
              <a:rPr lang="en-US" sz="2400" dirty="0" smtClean="0"/>
              <a:t>Size (radius) of atoms and ions</a:t>
            </a:r>
          </a:p>
          <a:p>
            <a:pPr lvl="1">
              <a:buClr>
                <a:schemeClr val="tx1"/>
              </a:buClr>
              <a:buNone/>
            </a:pPr>
            <a:r>
              <a:rPr lang="en-US" sz="2400" dirty="0" smtClean="0"/>
              <a:t>2) Ionization energies</a:t>
            </a:r>
          </a:p>
          <a:p>
            <a:pPr lvl="1">
              <a:buClr>
                <a:schemeClr val="tx1"/>
              </a:buClr>
              <a:buNone/>
            </a:pPr>
            <a:r>
              <a:rPr lang="en-US" sz="2400" dirty="0" smtClean="0"/>
              <a:t>3) Electron </a:t>
            </a:r>
            <a:r>
              <a:rPr lang="en-US" sz="2400" dirty="0" smtClean="0"/>
              <a:t>affinities</a:t>
            </a:r>
            <a:endParaRPr lang="en-US" sz="2400" dirty="0">
              <a:solidFill>
                <a:srgbClr val="000000"/>
              </a:solidFill>
              <a:cs typeface="MS PGothic" pitchFamily="34" charset="-128"/>
            </a:endParaRPr>
          </a:p>
        </p:txBody>
      </p:sp>
      <p:pic>
        <p:nvPicPr>
          <p:cNvPr id="4" name="Picture 3"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33809162"/>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602565" y="568223"/>
            <a:ext cx="6553200" cy="508000"/>
          </a:xfrm>
        </p:spPr>
        <p:txBody>
          <a:bodyPr>
            <a:noAutofit/>
          </a:bodyPr>
          <a:lstStyle/>
          <a:p>
            <a:pPr eaLnBrk="1" hangingPunct="1"/>
            <a:r>
              <a:rPr lang="en-US" sz="3200" b="1" dirty="0" smtClean="0">
                <a:solidFill>
                  <a:srgbClr val="000090"/>
                </a:solidFill>
                <a:latin typeface="Arial" pitchFamily="-110" charset="0"/>
              </a:rPr>
              <a:t>Variations in covalent radii</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72279" y="1092955"/>
            <a:ext cx="8277411" cy="5923308"/>
          </a:xfrm>
        </p:spPr>
        <p:txBody>
          <a:bodyPr>
            <a:normAutofit/>
          </a:bodyPr>
          <a:lstStyle/>
          <a:p>
            <a:pPr>
              <a:buClr>
                <a:schemeClr val="tx1"/>
              </a:buClr>
              <a:buFont typeface="Arial"/>
              <a:buChar char="•"/>
            </a:pPr>
            <a:endParaRPr lang="en-US" sz="2400" b="1" dirty="0" smtClean="0">
              <a:latin typeface="Arial" pitchFamily="-110" charset="0"/>
            </a:endParaRPr>
          </a:p>
          <a:p>
            <a:pPr>
              <a:buClr>
                <a:schemeClr val="tx1"/>
              </a:buClr>
              <a:buFont typeface="Arial"/>
              <a:buChar char="•"/>
            </a:pPr>
            <a:r>
              <a:rPr lang="en-US" sz="2400" dirty="0" smtClean="0"/>
              <a:t> The </a:t>
            </a:r>
            <a:r>
              <a:rPr lang="en-US" sz="2400" b="1" i="1" dirty="0" smtClean="0">
                <a:solidFill>
                  <a:srgbClr val="000090"/>
                </a:solidFill>
              </a:rPr>
              <a:t>covalent radius </a:t>
            </a:r>
            <a:r>
              <a:rPr lang="en-US" sz="2400" dirty="0" smtClean="0"/>
              <a:t>is defined as one-half the distance between the nuclei of two identical atoms when they are joined by a covalent bond.  </a:t>
            </a:r>
          </a:p>
          <a:p>
            <a:pPr>
              <a:buClr>
                <a:schemeClr val="tx1"/>
              </a:buClr>
              <a:buFont typeface="Arial"/>
              <a:buChar char="•"/>
            </a:pPr>
            <a:endParaRPr lang="en-US" sz="2400" dirty="0" smtClean="0">
              <a:solidFill>
                <a:srgbClr val="000000"/>
              </a:solidFill>
              <a:cs typeface="MS PGothic" pitchFamily="34" charset="-128"/>
            </a:endParaRPr>
          </a:p>
          <a:p>
            <a:pPr>
              <a:buClr>
                <a:schemeClr val="tx1"/>
              </a:buClr>
              <a:buFont typeface="Arial"/>
              <a:buChar char="•"/>
            </a:pPr>
            <a:r>
              <a:rPr lang="en-US" sz="2400" b="1" i="1" dirty="0" smtClean="0">
                <a:solidFill>
                  <a:srgbClr val="000090"/>
                </a:solidFill>
                <a:cs typeface="MS PGothic" pitchFamily="34" charset="-128"/>
              </a:rPr>
              <a:t> Down a group:</a:t>
            </a:r>
          </a:p>
          <a:p>
            <a:pPr lvl="1">
              <a:buClr>
                <a:schemeClr val="tx1"/>
              </a:buClr>
              <a:buFont typeface="Arial"/>
              <a:buChar char="•"/>
            </a:pPr>
            <a:r>
              <a:rPr lang="en-US" sz="2400" dirty="0" smtClean="0"/>
              <a:t>The principal quantum number, </a:t>
            </a:r>
            <a:r>
              <a:rPr lang="en-US" sz="2400" i="1" dirty="0" err="1" smtClean="0"/>
              <a:t>n</a:t>
            </a:r>
            <a:r>
              <a:rPr lang="en-US" sz="2400" dirty="0" smtClean="0"/>
              <a:t>, increases by one for each element. </a:t>
            </a:r>
          </a:p>
          <a:p>
            <a:pPr lvl="1">
              <a:buClr>
                <a:schemeClr val="tx1"/>
              </a:buClr>
              <a:buFont typeface="Arial"/>
              <a:buChar char="•"/>
            </a:pPr>
            <a:r>
              <a:rPr lang="en-US" sz="2400" dirty="0" smtClean="0"/>
              <a:t>The electrons are added to a region of space that is increasingly farther from the nucleus. </a:t>
            </a:r>
          </a:p>
          <a:p>
            <a:pPr lvl="1">
              <a:buClr>
                <a:schemeClr val="tx1"/>
              </a:buClr>
              <a:buFont typeface="Arial"/>
              <a:buChar char="•"/>
            </a:pPr>
            <a:r>
              <a:rPr lang="en-US" sz="2400" b="1" i="1" dirty="0" smtClean="0">
                <a:solidFill>
                  <a:srgbClr val="000090"/>
                </a:solidFill>
              </a:rPr>
              <a:t>The size of the atom (and its covalent radius) increases down a group. </a:t>
            </a:r>
            <a:endParaRPr lang="en-US" sz="2400" b="1" i="1" dirty="0">
              <a:solidFill>
                <a:srgbClr val="000090"/>
              </a:solidFill>
              <a:cs typeface="MS PGothic" pitchFamily="34" charset="-128"/>
            </a:endParaRPr>
          </a:p>
        </p:txBody>
      </p:sp>
      <p:pic>
        <p:nvPicPr>
          <p:cNvPr id="4" name="Picture 3"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33809162"/>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Figure </a:t>
            </a:r>
            <a:r>
              <a:rPr lang="en-US" dirty="0" smtClean="0"/>
              <a:t>6.31(a)</a:t>
            </a:r>
            <a:endParaRPr lang="en-US" dirty="0"/>
          </a:p>
        </p:txBody>
      </p:sp>
      <p:pic>
        <p:nvPicPr>
          <p:cNvPr id="2" name="Picture Placeholder 1" descr="CNX_Chem_06_05_CovalradiT.jpg"/>
          <p:cNvPicPr>
            <a:picLocks noGrp="1" noChangeAspect="1"/>
          </p:cNvPicPr>
          <p:nvPr>
            <p:ph type="pic" sz="quarter" idx="13"/>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3077" r="-3077" b="64762"/>
          <a:stretch>
            <a:fillRect/>
          </a:stretch>
        </p:blipFill>
        <p:spPr>
          <a:xfrm>
            <a:off x="272170" y="2048742"/>
            <a:ext cx="8630852" cy="2314085"/>
          </a:xfrm>
        </p:spPr>
      </p:pic>
      <p:sp>
        <p:nvSpPr>
          <p:cNvPr id="7" name="Text Placeholder 6"/>
          <p:cNvSpPr>
            <a:spLocks noGrp="1"/>
          </p:cNvSpPr>
          <p:nvPr>
            <p:ph type="body" sz="quarter" idx="14"/>
          </p:nvPr>
        </p:nvSpPr>
        <p:spPr>
          <a:xfrm>
            <a:off x="457200" y="5247881"/>
            <a:ext cx="8062912" cy="1166382"/>
          </a:xfrm>
        </p:spPr>
        <p:txBody>
          <a:bodyPr>
            <a:noAutofit/>
          </a:bodyPr>
          <a:lstStyle/>
          <a:p>
            <a:pPr marL="342900" indent="-342900">
              <a:buAutoNum type="alphaLcParenBoth"/>
            </a:pPr>
            <a:r>
              <a:rPr lang="en-US" dirty="0" smtClean="0"/>
              <a:t>The </a:t>
            </a:r>
            <a:r>
              <a:rPr lang="en-US" dirty="0"/>
              <a:t>radius of an atom is defined as one-half the distance between the nuclei in a </a:t>
            </a:r>
            <a:r>
              <a:rPr lang="en-US" dirty="0" smtClean="0"/>
              <a:t>molecule consisting </a:t>
            </a:r>
            <a:r>
              <a:rPr lang="en-US" dirty="0"/>
              <a:t>of two identical atoms joined by a covalent bond. The atomic radius for the halogens increases down </a:t>
            </a:r>
            <a:r>
              <a:rPr lang="en-US" dirty="0" smtClean="0"/>
              <a:t>the group </a:t>
            </a:r>
            <a:r>
              <a:rPr lang="en-US" dirty="0"/>
              <a:t>as </a:t>
            </a:r>
            <a:r>
              <a:rPr lang="en-US" i="1" dirty="0"/>
              <a:t>n </a:t>
            </a:r>
            <a:r>
              <a:rPr lang="en-US" dirty="0" smtClean="0"/>
              <a:t>increases.</a:t>
            </a:r>
          </a:p>
        </p:txBody>
      </p:sp>
      <p:pic>
        <p:nvPicPr>
          <p:cNvPr id="6" name="Picture 5" descr="OSX-Stacked-TM-RGB-300dpi-2016.jpg"/>
          <p:cNvPicPr>
            <a:picLocks noChangeAspect="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610087" y="227959"/>
            <a:ext cx="1226434" cy="833592"/>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40499611"/>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632447" y="508459"/>
            <a:ext cx="6553200" cy="508000"/>
          </a:xfrm>
        </p:spPr>
        <p:txBody>
          <a:bodyPr>
            <a:noAutofit/>
          </a:bodyPr>
          <a:lstStyle/>
          <a:p>
            <a:pPr eaLnBrk="1" hangingPunct="1"/>
            <a:r>
              <a:rPr lang="en-US" sz="3200" b="1" dirty="0" smtClean="0">
                <a:solidFill>
                  <a:srgbClr val="000090"/>
                </a:solidFill>
                <a:latin typeface="Arial" pitchFamily="-110" charset="0"/>
              </a:rPr>
              <a:t>Effective nuclear charge</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72279" y="1092955"/>
            <a:ext cx="8277411" cy="5923308"/>
          </a:xfrm>
        </p:spPr>
        <p:txBody>
          <a:bodyPr>
            <a:normAutofit/>
          </a:bodyPr>
          <a:lstStyle/>
          <a:p>
            <a:pPr>
              <a:buClr>
                <a:schemeClr val="tx1"/>
              </a:buClr>
              <a:buFont typeface="Arial"/>
              <a:buChar char="•"/>
            </a:pPr>
            <a:endParaRPr lang="en-US" sz="2400" b="1" dirty="0" smtClean="0">
              <a:latin typeface="Arial" pitchFamily="-110" charset="0"/>
            </a:endParaRPr>
          </a:p>
          <a:p>
            <a:pPr>
              <a:buClr>
                <a:schemeClr val="tx1"/>
              </a:buClr>
              <a:buFont typeface="Arial"/>
              <a:buChar char="•"/>
            </a:pPr>
            <a:r>
              <a:rPr lang="en-US" sz="2400" dirty="0" smtClean="0"/>
              <a:t> </a:t>
            </a:r>
            <a:r>
              <a:rPr lang="en-US" sz="2400" b="1" i="1" dirty="0" smtClean="0">
                <a:solidFill>
                  <a:srgbClr val="000090"/>
                </a:solidFill>
              </a:rPr>
              <a:t>Effective nuclear charge, </a:t>
            </a:r>
            <a:r>
              <a:rPr lang="en-US" sz="2400" b="1" i="1" dirty="0" err="1" smtClean="0">
                <a:solidFill>
                  <a:srgbClr val="000090"/>
                </a:solidFill>
              </a:rPr>
              <a:t>Z</a:t>
            </a:r>
            <a:r>
              <a:rPr lang="en-US" sz="2400" b="1" i="1" baseline="-25000" dirty="0" err="1" smtClean="0">
                <a:solidFill>
                  <a:srgbClr val="000090"/>
                </a:solidFill>
              </a:rPr>
              <a:t>eff</a:t>
            </a:r>
            <a:r>
              <a:rPr lang="en-US" sz="2400" b="1" i="1" dirty="0" smtClean="0">
                <a:solidFill>
                  <a:srgbClr val="000090"/>
                </a:solidFill>
              </a:rPr>
              <a:t>, </a:t>
            </a:r>
            <a:r>
              <a:rPr lang="en-US" sz="2400" dirty="0" smtClean="0"/>
              <a:t>is the pull exerted on a specific electron by the nucleus, taking into account any electron–electron repulsions.</a:t>
            </a:r>
          </a:p>
          <a:p>
            <a:pPr>
              <a:buClr>
                <a:schemeClr val="tx1"/>
              </a:buClr>
              <a:buFont typeface="Arial"/>
              <a:buChar char="•"/>
            </a:pPr>
            <a:endParaRPr lang="en-US" sz="2400" b="1" i="1" dirty="0" smtClean="0">
              <a:solidFill>
                <a:srgbClr val="000090"/>
              </a:solidFill>
              <a:cs typeface="MS PGothic" pitchFamily="34" charset="-128"/>
            </a:endParaRPr>
          </a:p>
          <a:p>
            <a:pPr>
              <a:buClr>
                <a:schemeClr val="tx1"/>
              </a:buClr>
              <a:buFont typeface="Arial"/>
              <a:buChar char="•"/>
            </a:pPr>
            <a:r>
              <a:rPr lang="en-US" sz="2400" b="1" i="1" dirty="0" smtClean="0">
                <a:solidFill>
                  <a:srgbClr val="000090"/>
                </a:solidFill>
                <a:cs typeface="MS PGothic" pitchFamily="34" charset="-128"/>
              </a:rPr>
              <a:t> </a:t>
            </a:r>
            <a:r>
              <a:rPr lang="en-US" sz="2400" dirty="0" smtClean="0"/>
              <a:t>For hydrogen, there is only one electron and so the nuclear charge (</a:t>
            </a:r>
            <a:r>
              <a:rPr lang="en-US" sz="2400" i="1" dirty="0" smtClean="0"/>
              <a:t>Z</a:t>
            </a:r>
            <a:r>
              <a:rPr lang="en-US" sz="2400" dirty="0" smtClean="0"/>
              <a:t>) and the effective nuclear charge (</a:t>
            </a:r>
            <a:r>
              <a:rPr lang="en-US" sz="2400" i="1" dirty="0" err="1" smtClean="0"/>
              <a:t>Z</a:t>
            </a:r>
            <a:r>
              <a:rPr lang="en-US" sz="2400" baseline="-25000" dirty="0" err="1" smtClean="0"/>
              <a:t>eff</a:t>
            </a:r>
            <a:r>
              <a:rPr lang="en-US" sz="2400" dirty="0" smtClean="0"/>
              <a:t>) are equal. </a:t>
            </a:r>
          </a:p>
          <a:p>
            <a:pPr>
              <a:buClr>
                <a:schemeClr val="tx1"/>
              </a:buClr>
              <a:buFont typeface="Arial"/>
              <a:buChar char="•"/>
            </a:pPr>
            <a:endParaRPr lang="en-US" sz="2400" dirty="0" smtClean="0"/>
          </a:p>
          <a:p>
            <a:pPr>
              <a:buClr>
                <a:schemeClr val="tx1"/>
              </a:buClr>
              <a:buFont typeface="Arial"/>
              <a:buChar char="•"/>
            </a:pPr>
            <a:r>
              <a:rPr lang="en-US" sz="2400" dirty="0" smtClean="0"/>
              <a:t> For all other atoms, the </a:t>
            </a:r>
            <a:r>
              <a:rPr lang="en-US" sz="2400" dirty="0" smtClean="0"/>
              <a:t>electron </a:t>
            </a:r>
            <a:r>
              <a:rPr lang="en-US" sz="2400" dirty="0" smtClean="0"/>
              <a:t>of interest are partially </a:t>
            </a:r>
            <a:r>
              <a:rPr lang="en-US" sz="2400" b="1" i="1" dirty="0" smtClean="0">
                <a:solidFill>
                  <a:srgbClr val="000090"/>
                </a:solidFill>
              </a:rPr>
              <a:t>shielded</a:t>
            </a:r>
            <a:r>
              <a:rPr lang="en-US" sz="2400" dirty="0" smtClean="0"/>
              <a:t> from the pull of the nucleus by the other </a:t>
            </a:r>
            <a:r>
              <a:rPr lang="en-US" sz="2400" dirty="0" err="1" smtClean="0"/>
              <a:t>electron(s</a:t>
            </a:r>
            <a:r>
              <a:rPr lang="en-US" sz="2400" dirty="0" smtClean="0"/>
              <a:t>) present. </a:t>
            </a:r>
            <a:endParaRPr lang="en-US" sz="2400" b="1" i="1" dirty="0">
              <a:solidFill>
                <a:srgbClr val="000090"/>
              </a:solidFill>
              <a:cs typeface="MS PGothic" pitchFamily="34" charset="-128"/>
            </a:endParaRPr>
          </a:p>
        </p:txBody>
      </p:sp>
      <p:pic>
        <p:nvPicPr>
          <p:cNvPr id="4" name="Picture 3"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33809162"/>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632447" y="508459"/>
            <a:ext cx="6553200" cy="508000"/>
          </a:xfrm>
        </p:spPr>
        <p:txBody>
          <a:bodyPr>
            <a:noAutofit/>
          </a:bodyPr>
          <a:lstStyle/>
          <a:p>
            <a:pPr eaLnBrk="1" hangingPunct="1"/>
            <a:r>
              <a:rPr lang="en-US" sz="3200" b="1" dirty="0" smtClean="0">
                <a:solidFill>
                  <a:srgbClr val="000090"/>
                </a:solidFill>
                <a:latin typeface="Arial" pitchFamily="-110" charset="0"/>
              </a:rPr>
              <a:t>Effective nuclear charge</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72279" y="1092955"/>
            <a:ext cx="8277411" cy="5923308"/>
          </a:xfrm>
        </p:spPr>
        <p:txBody>
          <a:bodyPr>
            <a:normAutofit/>
          </a:bodyPr>
          <a:lstStyle/>
          <a:p>
            <a:pPr>
              <a:buClr>
                <a:schemeClr val="tx1"/>
              </a:buClr>
              <a:buFont typeface="Arial"/>
              <a:buChar char="•"/>
            </a:pPr>
            <a:endParaRPr lang="en-US" sz="2400" b="1" dirty="0" smtClean="0">
              <a:latin typeface="Arial" pitchFamily="-110" charset="0"/>
            </a:endParaRPr>
          </a:p>
          <a:p>
            <a:pPr>
              <a:buClr>
                <a:schemeClr val="tx1"/>
              </a:buClr>
              <a:buFont typeface="Arial"/>
              <a:buChar char="•"/>
            </a:pPr>
            <a:r>
              <a:rPr lang="en-US" sz="2400" dirty="0" smtClean="0"/>
              <a:t> Core electrons are adept at shielding, while electrons in the same valence shell do not block the nuclear attraction experienced by each other as efficiently. </a:t>
            </a:r>
          </a:p>
          <a:p>
            <a:pPr>
              <a:buClr>
                <a:schemeClr val="tx1"/>
              </a:buClr>
              <a:buFont typeface="Arial"/>
              <a:buChar char="•"/>
            </a:pPr>
            <a:endParaRPr lang="en-US" sz="2400" b="1" i="1" dirty="0" smtClean="0">
              <a:solidFill>
                <a:srgbClr val="000090"/>
              </a:solidFill>
              <a:cs typeface="MS PGothic" pitchFamily="34" charset="-128"/>
            </a:endParaRPr>
          </a:p>
          <a:p>
            <a:pPr>
              <a:buClr>
                <a:schemeClr val="tx1"/>
              </a:buClr>
              <a:buFont typeface="Arial"/>
              <a:buChar char="•"/>
            </a:pPr>
            <a:r>
              <a:rPr lang="en-US" sz="2400" b="1" i="1" dirty="0" smtClean="0">
                <a:solidFill>
                  <a:srgbClr val="000090"/>
                </a:solidFill>
                <a:cs typeface="MS PGothic" pitchFamily="34" charset="-128"/>
              </a:rPr>
              <a:t> </a:t>
            </a:r>
            <a:r>
              <a:rPr lang="en-US" sz="2400" dirty="0" smtClean="0"/>
              <a:t>Each time we move from one element to the next across a period, </a:t>
            </a:r>
            <a:r>
              <a:rPr lang="en-US" sz="2400" i="1" dirty="0" smtClean="0"/>
              <a:t>Z</a:t>
            </a:r>
            <a:r>
              <a:rPr lang="en-US" sz="2400" dirty="0" smtClean="0"/>
              <a:t> increases by one, but the shielding increases only slightly due to electrons being added only to the valence shell.</a:t>
            </a:r>
          </a:p>
          <a:p>
            <a:pPr>
              <a:buClr>
                <a:schemeClr val="tx1"/>
              </a:buClr>
              <a:buFont typeface="Arial"/>
              <a:buChar char="•"/>
            </a:pPr>
            <a:endParaRPr lang="en-US" sz="2400" i="1" dirty="0" smtClean="0"/>
          </a:p>
          <a:p>
            <a:pPr>
              <a:buClr>
                <a:schemeClr val="tx1"/>
              </a:buClr>
              <a:buFont typeface="Arial"/>
              <a:buChar char="•"/>
            </a:pPr>
            <a:r>
              <a:rPr lang="en-US" sz="2400" i="1" dirty="0" smtClean="0"/>
              <a:t> </a:t>
            </a:r>
            <a:r>
              <a:rPr lang="en-US" sz="2400" b="1" i="1" dirty="0" err="1" smtClean="0">
                <a:solidFill>
                  <a:srgbClr val="000090"/>
                </a:solidFill>
              </a:rPr>
              <a:t>Z</a:t>
            </a:r>
            <a:r>
              <a:rPr lang="en-US" sz="2400" b="1" i="1" baseline="-25000" dirty="0" err="1" smtClean="0">
                <a:solidFill>
                  <a:srgbClr val="000090"/>
                </a:solidFill>
              </a:rPr>
              <a:t>eff</a:t>
            </a:r>
            <a:r>
              <a:rPr lang="en-US" sz="2400" b="1" i="1" dirty="0" smtClean="0">
                <a:solidFill>
                  <a:srgbClr val="000090"/>
                </a:solidFill>
              </a:rPr>
              <a:t> increases as we move from left to right across a period. </a:t>
            </a:r>
          </a:p>
          <a:p>
            <a:pPr>
              <a:buClr>
                <a:schemeClr val="tx1"/>
              </a:buClr>
            </a:pPr>
            <a:endParaRPr lang="en-US" sz="2400" b="1" i="1" dirty="0">
              <a:solidFill>
                <a:srgbClr val="000090"/>
              </a:solidFill>
              <a:cs typeface="MS PGothic" pitchFamily="34" charset="-128"/>
            </a:endParaRPr>
          </a:p>
        </p:txBody>
      </p:sp>
      <p:pic>
        <p:nvPicPr>
          <p:cNvPr id="4" name="Picture 3"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33809162"/>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632447" y="553282"/>
            <a:ext cx="6553200" cy="508000"/>
          </a:xfrm>
        </p:spPr>
        <p:txBody>
          <a:bodyPr>
            <a:noAutofit/>
          </a:bodyPr>
          <a:lstStyle/>
          <a:p>
            <a:pPr eaLnBrk="1" hangingPunct="1"/>
            <a:r>
              <a:rPr lang="en-US" sz="3200" b="1" dirty="0" smtClean="0">
                <a:solidFill>
                  <a:srgbClr val="000090"/>
                </a:solidFill>
                <a:latin typeface="Arial" pitchFamily="-110" charset="0"/>
              </a:rPr>
              <a:t>Variations in covalent radii</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72279" y="1092955"/>
            <a:ext cx="8277411" cy="5923308"/>
          </a:xfrm>
        </p:spPr>
        <p:txBody>
          <a:bodyPr>
            <a:normAutofit/>
          </a:bodyPr>
          <a:lstStyle/>
          <a:p>
            <a:pPr>
              <a:buClr>
                <a:schemeClr val="tx1"/>
              </a:buClr>
            </a:pPr>
            <a:endParaRPr lang="en-US" sz="2400" dirty="0" smtClean="0">
              <a:solidFill>
                <a:srgbClr val="000000"/>
              </a:solidFill>
              <a:cs typeface="MS PGothic" pitchFamily="34" charset="-128"/>
            </a:endParaRPr>
          </a:p>
          <a:p>
            <a:pPr>
              <a:buClr>
                <a:schemeClr val="tx1"/>
              </a:buClr>
              <a:buFont typeface="Arial"/>
              <a:buChar char="•"/>
            </a:pPr>
            <a:r>
              <a:rPr lang="en-US" sz="2400" b="1" i="1" dirty="0" smtClean="0">
                <a:solidFill>
                  <a:srgbClr val="000090"/>
                </a:solidFill>
                <a:cs typeface="MS PGothic" pitchFamily="34" charset="-128"/>
              </a:rPr>
              <a:t> Across a period:</a:t>
            </a:r>
          </a:p>
          <a:p>
            <a:pPr lvl="1">
              <a:buClr>
                <a:schemeClr val="tx1"/>
              </a:buClr>
              <a:buFont typeface="Arial"/>
              <a:buChar char="•"/>
            </a:pPr>
            <a:r>
              <a:rPr lang="en-US" sz="2400" dirty="0" smtClean="0"/>
              <a:t>A stronger pull (higher effective nuclear charge) is experienced by the outermost electrons, drawing them closer to the nucleus. </a:t>
            </a:r>
          </a:p>
          <a:p>
            <a:pPr lvl="1">
              <a:buClr>
                <a:schemeClr val="tx1"/>
              </a:buClr>
              <a:buNone/>
            </a:pPr>
            <a:endParaRPr lang="en-US" sz="2400" dirty="0" smtClean="0"/>
          </a:p>
          <a:p>
            <a:pPr lvl="1">
              <a:buClr>
                <a:schemeClr val="tx1"/>
              </a:buClr>
              <a:buFont typeface="Arial"/>
              <a:buChar char="•"/>
            </a:pPr>
            <a:r>
              <a:rPr lang="en-US" sz="2400" b="1" i="1" dirty="0" smtClean="0">
                <a:solidFill>
                  <a:srgbClr val="000090"/>
                </a:solidFill>
              </a:rPr>
              <a:t>The size of the atom (and its covalent radius) decreases across a period. </a:t>
            </a:r>
            <a:endParaRPr lang="en-US" sz="2400" b="1" i="1" dirty="0">
              <a:solidFill>
                <a:srgbClr val="000090"/>
              </a:solidFill>
              <a:cs typeface="MS PGothic" pitchFamily="34" charset="-128"/>
            </a:endParaRPr>
          </a:p>
        </p:txBody>
      </p:sp>
      <p:pic>
        <p:nvPicPr>
          <p:cNvPr id="4" name="Picture 3"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33809162"/>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Figure </a:t>
            </a:r>
            <a:r>
              <a:rPr lang="en-US" dirty="0" smtClean="0"/>
              <a:t>6.31(b)</a:t>
            </a:r>
            <a:endParaRPr lang="en-US" dirty="0"/>
          </a:p>
        </p:txBody>
      </p:sp>
      <p:pic>
        <p:nvPicPr>
          <p:cNvPr id="2" name="Picture Placeholder 1" descr="CNX_Chem_06_05_CovalradiT.jpg"/>
          <p:cNvPicPr>
            <a:picLocks noGrp="1" noChangeAspect="1"/>
          </p:cNvPicPr>
          <p:nvPr>
            <p:ph type="pic" sz="quarter" idx="13"/>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3077" t="34286" r="-3077"/>
          <a:stretch>
            <a:fillRect/>
          </a:stretch>
        </p:blipFill>
        <p:spPr>
          <a:xfrm>
            <a:off x="156337" y="1184209"/>
            <a:ext cx="8844535" cy="4422256"/>
          </a:xfrm>
        </p:spPr>
      </p:pic>
      <p:sp>
        <p:nvSpPr>
          <p:cNvPr id="7" name="Text Placeholder 6"/>
          <p:cNvSpPr>
            <a:spLocks noGrp="1"/>
          </p:cNvSpPr>
          <p:nvPr>
            <p:ph type="body" sz="quarter" idx="14"/>
          </p:nvPr>
        </p:nvSpPr>
        <p:spPr>
          <a:xfrm>
            <a:off x="397435" y="5651288"/>
            <a:ext cx="8320521" cy="1166382"/>
          </a:xfrm>
        </p:spPr>
        <p:txBody>
          <a:bodyPr>
            <a:normAutofit/>
          </a:bodyPr>
          <a:lstStyle/>
          <a:p>
            <a:pPr marL="342900" indent="-342900">
              <a:buAutoNum type="alphaLcParenBoth"/>
            </a:pPr>
            <a:r>
              <a:rPr lang="en-US" dirty="0" smtClean="0"/>
              <a:t>Covalent </a:t>
            </a:r>
            <a:r>
              <a:rPr lang="en-US" dirty="0"/>
              <a:t>radii of the elements are shown to scale. The general trend is that radii </a:t>
            </a:r>
            <a:r>
              <a:rPr lang="en-US" dirty="0" smtClean="0"/>
              <a:t>increase down </a:t>
            </a:r>
            <a:r>
              <a:rPr lang="en-US" dirty="0"/>
              <a:t>a group and decrease across a period.</a:t>
            </a:r>
          </a:p>
        </p:txBody>
      </p:sp>
      <p:pic>
        <p:nvPicPr>
          <p:cNvPr id="6" name="Picture 5" descr="OSX-Stacked-TM-RGB-300dpi-2016.jpg"/>
          <p:cNvPicPr>
            <a:picLocks noChangeAspect="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610087" y="227959"/>
            <a:ext cx="1226434" cy="833592"/>
          </a:xfrm>
          <a:prstGeom prst="rect">
            <a:avLst/>
          </a:prstGeom>
        </p:spPr>
      </p:pic>
      <p:sp>
        <p:nvSpPr>
          <p:cNvPr id="8" name="TextBox 7"/>
          <p:cNvSpPr txBox="1"/>
          <p:nvPr/>
        </p:nvSpPr>
        <p:spPr>
          <a:xfrm>
            <a:off x="-866588" y="5348941"/>
            <a:ext cx="184666" cy="369332"/>
          </a:xfrm>
          <a:prstGeom prst="rect">
            <a:avLst/>
          </a:prstGeom>
          <a:noFill/>
        </p:spPr>
        <p:txBody>
          <a:bodyPr wrap="none" rtlCol="0">
            <a:spAutoFit/>
          </a:bodyPr>
          <a:lstStyle/>
          <a:p>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40499611"/>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Figure </a:t>
            </a:r>
            <a:r>
              <a:rPr lang="en-US" dirty="0" smtClean="0"/>
              <a:t>6.32</a:t>
            </a:r>
            <a:endParaRPr lang="en-US" dirty="0"/>
          </a:p>
        </p:txBody>
      </p:sp>
      <p:pic>
        <p:nvPicPr>
          <p:cNvPr id="2" name="Picture Placeholder 1"/>
          <p:cNvPicPr>
            <a:picLocks noGrp="1" noChangeAspect="1"/>
          </p:cNvPicPr>
          <p:nvPr>
            <p:ph type="pic" sz="quarter" idx="13"/>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a:xfrm>
            <a:off x="1014621" y="1122386"/>
            <a:ext cx="6595466" cy="4850205"/>
          </a:xfrm>
        </p:spPr>
      </p:pic>
      <p:sp>
        <p:nvSpPr>
          <p:cNvPr id="7" name="Text Placeholder 6"/>
          <p:cNvSpPr>
            <a:spLocks noGrp="1"/>
          </p:cNvSpPr>
          <p:nvPr>
            <p:ph type="body" sz="quarter" idx="14"/>
          </p:nvPr>
        </p:nvSpPr>
        <p:spPr>
          <a:xfrm>
            <a:off x="457200" y="5890344"/>
            <a:ext cx="8062912" cy="1166382"/>
          </a:xfrm>
        </p:spPr>
        <p:txBody>
          <a:bodyPr>
            <a:normAutofit/>
          </a:bodyPr>
          <a:lstStyle/>
          <a:p>
            <a:r>
              <a:rPr lang="en-US" sz="1600" dirty="0"/>
              <a:t>Within each period, the trend in atomic radius decreases as </a:t>
            </a:r>
            <a:r>
              <a:rPr lang="en-US" sz="1600" i="1" dirty="0"/>
              <a:t>Z </a:t>
            </a:r>
            <a:r>
              <a:rPr lang="en-US" sz="1600" dirty="0"/>
              <a:t>increases; for example, from K to </a:t>
            </a:r>
            <a:r>
              <a:rPr lang="en-US" sz="1600" dirty="0" smtClean="0"/>
              <a:t>Kr. Within </a:t>
            </a:r>
            <a:r>
              <a:rPr lang="en-US" sz="1600" dirty="0"/>
              <a:t>each group (e.g., the alkali metals shown in purple), the trend is that atomic radius increases as </a:t>
            </a:r>
            <a:r>
              <a:rPr lang="en-US" sz="1600" i="1" dirty="0"/>
              <a:t>Z </a:t>
            </a:r>
            <a:r>
              <a:rPr lang="en-US" sz="1600" dirty="0"/>
              <a:t>increases.</a:t>
            </a:r>
          </a:p>
        </p:txBody>
      </p:sp>
      <p:pic>
        <p:nvPicPr>
          <p:cNvPr id="6" name="Picture 5" descr="OSX-Stacked-TM-RGB-300dpi-2016.jpg"/>
          <p:cNvPicPr>
            <a:picLocks noChangeAspect="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610087" y="227959"/>
            <a:ext cx="1226434" cy="833592"/>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78613831"/>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632447" y="508459"/>
            <a:ext cx="6553200" cy="508000"/>
          </a:xfrm>
        </p:spPr>
        <p:txBody>
          <a:bodyPr>
            <a:noAutofit/>
          </a:bodyPr>
          <a:lstStyle/>
          <a:p>
            <a:pPr eaLnBrk="1" hangingPunct="1"/>
            <a:r>
              <a:rPr lang="en-US" sz="3200" b="1" dirty="0" smtClean="0">
                <a:solidFill>
                  <a:srgbClr val="000090"/>
                </a:solidFill>
                <a:latin typeface="Arial" pitchFamily="-110" charset="0"/>
              </a:rPr>
              <a:t>Variations in ionic radii </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27456" y="719430"/>
            <a:ext cx="8277411" cy="5923308"/>
          </a:xfrm>
        </p:spPr>
        <p:txBody>
          <a:bodyPr>
            <a:normAutofit/>
          </a:bodyPr>
          <a:lstStyle/>
          <a:p>
            <a:pPr>
              <a:buClr>
                <a:schemeClr val="tx1"/>
              </a:buClr>
              <a:buFont typeface="Arial"/>
              <a:buChar char="•"/>
            </a:pPr>
            <a:endParaRPr lang="en-US" sz="2400" b="1" dirty="0" smtClean="0">
              <a:latin typeface="Arial" pitchFamily="-110" charset="0"/>
            </a:endParaRPr>
          </a:p>
          <a:p>
            <a:pPr>
              <a:buClr>
                <a:schemeClr val="tx1"/>
              </a:buClr>
              <a:buFont typeface="Arial"/>
              <a:buChar char="•"/>
            </a:pPr>
            <a:r>
              <a:rPr lang="en-US" sz="2400" b="1" i="1" dirty="0" smtClean="0">
                <a:solidFill>
                  <a:srgbClr val="000090"/>
                </a:solidFill>
              </a:rPr>
              <a:t> Ionic radius </a:t>
            </a:r>
            <a:r>
              <a:rPr lang="en-US" sz="2400" dirty="0" smtClean="0"/>
              <a:t>is the measure used to describe the size of an ion. </a:t>
            </a:r>
          </a:p>
          <a:p>
            <a:pPr>
              <a:buClr>
                <a:schemeClr val="tx1"/>
              </a:buClr>
              <a:buFont typeface="Arial"/>
              <a:buChar char="•"/>
            </a:pPr>
            <a:endParaRPr lang="en-US" sz="2400" dirty="0" smtClean="0"/>
          </a:p>
          <a:p>
            <a:pPr>
              <a:buClr>
                <a:schemeClr val="tx1"/>
              </a:buClr>
              <a:buFont typeface="Arial"/>
              <a:buChar char="•"/>
            </a:pPr>
            <a:r>
              <a:rPr lang="en-US" sz="2400" dirty="0" smtClean="0"/>
              <a:t> A </a:t>
            </a:r>
            <a:r>
              <a:rPr lang="en-US" sz="2400" dirty="0" err="1" smtClean="0"/>
              <a:t>cation</a:t>
            </a:r>
            <a:r>
              <a:rPr lang="en-US" sz="2400" dirty="0" smtClean="0"/>
              <a:t> always has fewer electrons and the same number of protons as the parent atom.</a:t>
            </a:r>
          </a:p>
          <a:p>
            <a:pPr>
              <a:buClr>
                <a:schemeClr val="tx1"/>
              </a:buClr>
            </a:pPr>
            <a:endParaRPr lang="en-US" sz="2400" b="1" i="1" dirty="0" smtClean="0">
              <a:solidFill>
                <a:srgbClr val="000090"/>
              </a:solidFill>
              <a:cs typeface="MS PGothic" pitchFamily="34" charset="-128"/>
            </a:endParaRPr>
          </a:p>
          <a:p>
            <a:pPr>
              <a:buClr>
                <a:schemeClr val="tx1"/>
              </a:buClr>
              <a:buFont typeface="Arial"/>
              <a:buChar char="•"/>
            </a:pPr>
            <a:r>
              <a:rPr lang="en-US" sz="2400" b="1" i="1" dirty="0" smtClean="0">
                <a:solidFill>
                  <a:srgbClr val="000090"/>
                </a:solidFill>
                <a:cs typeface="MS PGothic" pitchFamily="34" charset="-128"/>
              </a:rPr>
              <a:t> </a:t>
            </a:r>
            <a:r>
              <a:rPr lang="en-US" sz="2400" dirty="0" smtClean="0"/>
              <a:t>As electrons are removed from the outer valence shell, the </a:t>
            </a:r>
            <a:r>
              <a:rPr lang="en-US" sz="2400" dirty="0" smtClean="0"/>
              <a:t>remaining</a:t>
            </a:r>
            <a:r>
              <a:rPr lang="en-US" sz="2400" dirty="0" smtClean="0"/>
              <a:t> </a:t>
            </a:r>
            <a:r>
              <a:rPr lang="en-US" sz="2400" dirty="0" smtClean="0"/>
              <a:t>electrons </a:t>
            </a:r>
            <a:r>
              <a:rPr lang="en-US" sz="2400" dirty="0" smtClean="0"/>
              <a:t>experience a greater </a:t>
            </a:r>
            <a:r>
              <a:rPr lang="en-US" sz="2400" i="1" dirty="0" err="1" smtClean="0"/>
              <a:t>Z</a:t>
            </a:r>
            <a:r>
              <a:rPr lang="en-US" sz="2400" baseline="-25000" dirty="0" err="1" smtClean="0"/>
              <a:t>eff</a:t>
            </a:r>
            <a:r>
              <a:rPr lang="en-US" sz="2400" baseline="-25000" dirty="0" smtClean="0"/>
              <a:t> </a:t>
            </a:r>
            <a:r>
              <a:rPr lang="en-US" sz="2400" dirty="0" smtClean="0"/>
              <a:t>charge and are drawn even closer to the nucleus.</a:t>
            </a:r>
          </a:p>
          <a:p>
            <a:pPr>
              <a:buClr>
                <a:schemeClr val="tx1"/>
              </a:buClr>
              <a:buFont typeface="Arial"/>
              <a:buChar char="•"/>
            </a:pPr>
            <a:endParaRPr lang="en-US" sz="2400" dirty="0" smtClean="0"/>
          </a:p>
          <a:p>
            <a:pPr>
              <a:buClr>
                <a:schemeClr val="tx1"/>
              </a:buClr>
              <a:buFont typeface="Arial"/>
              <a:buChar char="•"/>
            </a:pPr>
            <a:r>
              <a:rPr lang="en-US" sz="2400" b="1" i="1" dirty="0" smtClean="0">
                <a:solidFill>
                  <a:srgbClr val="000090"/>
                </a:solidFill>
              </a:rPr>
              <a:t> A </a:t>
            </a:r>
            <a:r>
              <a:rPr lang="en-US" sz="2400" b="1" i="1" dirty="0" err="1" smtClean="0">
                <a:solidFill>
                  <a:srgbClr val="000090"/>
                </a:solidFill>
              </a:rPr>
              <a:t>cation</a:t>
            </a:r>
            <a:r>
              <a:rPr lang="en-US" sz="2400" b="1" i="1" dirty="0" smtClean="0">
                <a:solidFill>
                  <a:srgbClr val="000090"/>
                </a:solidFill>
              </a:rPr>
              <a:t> is always smaller than the atom from which it is derived.</a:t>
            </a:r>
          </a:p>
        </p:txBody>
      </p:sp>
      <p:pic>
        <p:nvPicPr>
          <p:cNvPr id="4" name="Picture 3"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33809162"/>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632447" y="508459"/>
            <a:ext cx="6553200" cy="508000"/>
          </a:xfrm>
        </p:spPr>
        <p:txBody>
          <a:bodyPr>
            <a:noAutofit/>
          </a:bodyPr>
          <a:lstStyle/>
          <a:p>
            <a:pPr eaLnBrk="1" hangingPunct="1"/>
            <a:r>
              <a:rPr lang="en-US" sz="3200" b="1" dirty="0" smtClean="0">
                <a:solidFill>
                  <a:srgbClr val="000090"/>
                </a:solidFill>
                <a:latin typeface="Arial" pitchFamily="-110" charset="0"/>
              </a:rPr>
              <a:t>Variations in ionic radii </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42397" y="824017"/>
            <a:ext cx="8277411" cy="5923308"/>
          </a:xfrm>
        </p:spPr>
        <p:txBody>
          <a:bodyPr>
            <a:normAutofit/>
          </a:bodyPr>
          <a:lstStyle/>
          <a:p>
            <a:pPr>
              <a:buClr>
                <a:schemeClr val="tx1"/>
              </a:buClr>
            </a:pPr>
            <a:endParaRPr lang="en-US" sz="2400" dirty="0" smtClean="0"/>
          </a:p>
          <a:p>
            <a:pPr>
              <a:buClr>
                <a:schemeClr val="tx1"/>
              </a:buClr>
              <a:buFont typeface="Arial"/>
              <a:buChar char="•"/>
            </a:pPr>
            <a:r>
              <a:rPr lang="en-US" sz="2400" dirty="0" smtClean="0"/>
              <a:t> An anion always has more electrons and the same number of protons as the parent atom.</a:t>
            </a:r>
          </a:p>
          <a:p>
            <a:pPr>
              <a:buClr>
                <a:schemeClr val="tx1"/>
              </a:buClr>
              <a:buFont typeface="Arial"/>
              <a:buChar char="•"/>
            </a:pPr>
            <a:endParaRPr lang="en-US" sz="2400" dirty="0" smtClean="0"/>
          </a:p>
          <a:p>
            <a:pPr>
              <a:buClr>
                <a:schemeClr val="tx1"/>
              </a:buClr>
              <a:buFont typeface="Arial"/>
              <a:buChar char="•"/>
            </a:pPr>
            <a:r>
              <a:rPr lang="en-US" sz="2400" dirty="0" smtClean="0"/>
              <a:t> This results in a greater repulsion among the electrons and a decrease in </a:t>
            </a:r>
            <a:r>
              <a:rPr lang="en-US" sz="2400" i="1" dirty="0" err="1" smtClean="0"/>
              <a:t>Z</a:t>
            </a:r>
            <a:r>
              <a:rPr lang="en-US" sz="2400" baseline="-25000" dirty="0" err="1" smtClean="0"/>
              <a:t>eff</a:t>
            </a:r>
            <a:r>
              <a:rPr lang="en-US" sz="2400" dirty="0" smtClean="0"/>
              <a:t>. </a:t>
            </a:r>
          </a:p>
          <a:p>
            <a:pPr>
              <a:buClr>
                <a:schemeClr val="tx1"/>
              </a:buClr>
              <a:buFont typeface="Arial"/>
              <a:buChar char="•"/>
            </a:pPr>
            <a:endParaRPr lang="en-US" sz="2400" dirty="0" smtClean="0"/>
          </a:p>
          <a:p>
            <a:pPr>
              <a:buClr>
                <a:schemeClr val="tx1"/>
              </a:buClr>
              <a:buFont typeface="Arial"/>
              <a:buChar char="•"/>
            </a:pPr>
            <a:r>
              <a:rPr lang="en-US" sz="2400" dirty="0" smtClean="0"/>
              <a:t> This causes the valence electrons to be farther from the nucleus. </a:t>
            </a:r>
          </a:p>
          <a:p>
            <a:pPr>
              <a:buClr>
                <a:schemeClr val="tx1"/>
              </a:buClr>
              <a:buFont typeface="Arial"/>
              <a:buChar char="•"/>
            </a:pPr>
            <a:endParaRPr lang="en-US" sz="2400" dirty="0" smtClean="0"/>
          </a:p>
          <a:p>
            <a:pPr>
              <a:buClr>
                <a:schemeClr val="tx1"/>
              </a:buClr>
              <a:buFont typeface="Arial"/>
              <a:buChar char="•"/>
            </a:pPr>
            <a:r>
              <a:rPr lang="en-US" sz="2400" b="1" i="1" dirty="0" smtClean="0">
                <a:solidFill>
                  <a:srgbClr val="000090"/>
                </a:solidFill>
              </a:rPr>
              <a:t> An anion is always larger than the atom from which it is derived.</a:t>
            </a:r>
          </a:p>
        </p:txBody>
      </p:sp>
      <p:pic>
        <p:nvPicPr>
          <p:cNvPr id="4" name="Picture 3"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338091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800" dirty="0"/>
              <a:t>Example</a:t>
            </a:r>
            <a:r>
              <a:rPr lang="en-US" sz="2800" dirty="0" smtClean="0"/>
              <a:t> 6.1</a:t>
            </a:r>
            <a:endParaRPr lang="en-US" sz="2800" dirty="0"/>
          </a:p>
        </p:txBody>
      </p:sp>
      <p:sp>
        <p:nvSpPr>
          <p:cNvPr id="7" name="Text Placeholder 6"/>
          <p:cNvSpPr>
            <a:spLocks noGrp="1"/>
          </p:cNvSpPr>
          <p:nvPr>
            <p:ph type="body" sz="quarter" idx="14"/>
          </p:nvPr>
        </p:nvSpPr>
        <p:spPr>
          <a:xfrm>
            <a:off x="457200" y="1392313"/>
            <a:ext cx="8062912" cy="1166382"/>
          </a:xfrm>
        </p:spPr>
        <p:txBody>
          <a:bodyPr>
            <a:noAutofit/>
          </a:bodyPr>
          <a:lstStyle/>
          <a:p>
            <a:r>
              <a:rPr lang="en-US" sz="2400" dirty="0" smtClean="0"/>
              <a:t>A sodium streetlight gives off yellow light that has a wavelength of 589 nm (1 nm = 1 × 10</a:t>
            </a:r>
            <a:r>
              <a:rPr lang="en-US" sz="2400" baseline="30000" dirty="0" smtClean="0"/>
              <a:t>−9</a:t>
            </a:r>
            <a:r>
              <a:rPr lang="en-US" sz="2400" dirty="0" smtClean="0"/>
              <a:t> </a:t>
            </a:r>
            <a:r>
              <a:rPr lang="en-US" sz="2400" dirty="0" err="1" smtClean="0"/>
              <a:t>m</a:t>
            </a:r>
            <a:r>
              <a:rPr lang="en-US" sz="2400" dirty="0" smtClean="0"/>
              <a:t>). What is the frequency of this light?</a:t>
            </a:r>
          </a:p>
          <a:p>
            <a:endParaRPr lang="en-US" sz="2400" dirty="0" smtClean="0"/>
          </a:p>
          <a:p>
            <a:r>
              <a:rPr lang="en-US" sz="2400" dirty="0" smtClean="0"/>
              <a:t>We can rearrange the equation </a:t>
            </a:r>
            <a:r>
              <a:rPr lang="en-US" sz="2400" i="1" dirty="0" err="1" smtClean="0"/>
              <a:t>c</a:t>
            </a:r>
            <a:r>
              <a:rPr lang="en-US" sz="2400" dirty="0" smtClean="0"/>
              <a:t> = </a:t>
            </a:r>
            <a:r>
              <a:rPr lang="en-US" sz="2400" i="1" dirty="0" err="1" smtClean="0"/>
              <a:t>λν</a:t>
            </a:r>
            <a:r>
              <a:rPr lang="en-US" sz="2400" dirty="0" smtClean="0"/>
              <a:t> to solve for the frequency:</a:t>
            </a:r>
          </a:p>
          <a:p>
            <a:endParaRPr lang="en-US" sz="2400" dirty="0" smtClean="0"/>
          </a:p>
          <a:p>
            <a:endParaRPr lang="en-US" sz="2400" dirty="0" smtClean="0"/>
          </a:p>
        </p:txBody>
      </p:sp>
      <p:pic>
        <p:nvPicPr>
          <p:cNvPr id="6" name="Picture 5" descr="OSX-Stacked-TM-RGB-300dpi-2016.jpg"/>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graphicFrame>
        <p:nvGraphicFramePr>
          <p:cNvPr id="56322" name="Object 2"/>
          <p:cNvGraphicFramePr>
            <a:graphicFrameLocks noChangeAspect="1"/>
          </p:cNvGraphicFramePr>
          <p:nvPr/>
        </p:nvGraphicFramePr>
        <p:xfrm>
          <a:off x="3889095" y="4078940"/>
          <a:ext cx="1054100" cy="984250"/>
        </p:xfrm>
        <a:graphic>
          <a:graphicData uri="http://schemas.openxmlformats.org/presentationml/2006/ole">
            <p:oleObj spid="_x0000_s350218" name="Equation" r:id="rId4" imgW="381000" imgH="355600" progId="Equation.3">
              <p:embed/>
            </p:oleObj>
          </a:graphicData>
        </a:graphic>
      </p:graphicFrame>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37064104"/>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Figure </a:t>
            </a:r>
            <a:r>
              <a:rPr lang="en-US" dirty="0" smtClean="0"/>
              <a:t>6.33</a:t>
            </a:r>
            <a:endParaRPr lang="en-US" dirty="0"/>
          </a:p>
        </p:txBody>
      </p:sp>
      <p:pic>
        <p:nvPicPr>
          <p:cNvPr id="2" name="Picture Placeholder 1" descr="CNX_Chem_06_05_Ionradii.jpg"/>
          <p:cNvPicPr>
            <a:picLocks noGrp="1" noChangeAspect="1"/>
          </p:cNvPicPr>
          <p:nvPr>
            <p:ph type="pic" sz="quarter" idx="13"/>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5385" t="-105034" r="15385" b="-105034"/>
          <a:stretch>
            <a:fillRect/>
          </a:stretch>
        </p:blipFill>
        <p:spPr>
          <a:xfrm>
            <a:off x="986118" y="1197091"/>
            <a:ext cx="6888571" cy="4319236"/>
          </a:xfrm>
        </p:spPr>
      </p:pic>
      <p:sp>
        <p:nvSpPr>
          <p:cNvPr id="7" name="Text Placeholder 6"/>
          <p:cNvSpPr>
            <a:spLocks noGrp="1"/>
          </p:cNvSpPr>
          <p:nvPr>
            <p:ph type="body" sz="quarter" idx="14"/>
          </p:nvPr>
        </p:nvSpPr>
        <p:spPr>
          <a:xfrm>
            <a:off x="457200" y="5516327"/>
            <a:ext cx="8062912" cy="1166382"/>
          </a:xfrm>
        </p:spPr>
        <p:txBody>
          <a:bodyPr>
            <a:normAutofit/>
          </a:bodyPr>
          <a:lstStyle/>
          <a:p>
            <a:r>
              <a:rPr lang="en-US" dirty="0"/>
              <a:t>The radius for a </a:t>
            </a:r>
            <a:r>
              <a:rPr lang="en-US" dirty="0" err="1"/>
              <a:t>cation</a:t>
            </a:r>
            <a:r>
              <a:rPr lang="en-US" dirty="0"/>
              <a:t> is smaller than the parent atom (Al), due to the lost electrons; the radius for </a:t>
            </a:r>
            <a:r>
              <a:rPr lang="en-US" dirty="0" smtClean="0"/>
              <a:t>an anion </a:t>
            </a:r>
            <a:r>
              <a:rPr lang="en-US" dirty="0"/>
              <a:t>is larger than the parent (S), due to the gained electrons.</a:t>
            </a:r>
          </a:p>
        </p:txBody>
      </p:sp>
      <p:pic>
        <p:nvPicPr>
          <p:cNvPr id="6" name="Picture 5" descr="OSX-Stacked-TM-RGB-300dpi-2016.jpg"/>
          <p:cNvPicPr>
            <a:picLocks noChangeAspect="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610087" y="227959"/>
            <a:ext cx="1226434" cy="833592"/>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210653254"/>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632447" y="508459"/>
            <a:ext cx="6553200" cy="508000"/>
          </a:xfrm>
        </p:spPr>
        <p:txBody>
          <a:bodyPr>
            <a:noAutofit/>
          </a:bodyPr>
          <a:lstStyle/>
          <a:p>
            <a:pPr eaLnBrk="1" hangingPunct="1"/>
            <a:r>
              <a:rPr lang="en-US" sz="3200" b="1" dirty="0" err="1" smtClean="0">
                <a:solidFill>
                  <a:srgbClr val="000090"/>
                </a:solidFill>
                <a:latin typeface="Arial" pitchFamily="-110" charset="0"/>
              </a:rPr>
              <a:t>isoelectronic</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42397" y="824017"/>
            <a:ext cx="8277411" cy="5923308"/>
          </a:xfrm>
        </p:spPr>
        <p:txBody>
          <a:bodyPr>
            <a:normAutofit lnSpcReduction="10000"/>
          </a:bodyPr>
          <a:lstStyle/>
          <a:p>
            <a:pPr>
              <a:buClr>
                <a:schemeClr val="tx1"/>
              </a:buClr>
            </a:pPr>
            <a:endParaRPr lang="en-US" sz="2400" dirty="0" smtClean="0"/>
          </a:p>
          <a:p>
            <a:pPr>
              <a:buClr>
                <a:schemeClr val="tx1"/>
              </a:buClr>
              <a:buFont typeface="Arial"/>
              <a:buChar char="•"/>
            </a:pPr>
            <a:r>
              <a:rPr lang="en-US" sz="2400" dirty="0" smtClean="0"/>
              <a:t> Atoms and ions that have the same electron configuration are said to be </a:t>
            </a:r>
            <a:r>
              <a:rPr lang="en-US" sz="2400" b="1" i="1" dirty="0" err="1" smtClean="0">
                <a:solidFill>
                  <a:srgbClr val="000090"/>
                </a:solidFill>
              </a:rPr>
              <a:t>isoelectronic</a:t>
            </a:r>
            <a:r>
              <a:rPr lang="en-US" sz="2400" dirty="0" smtClean="0"/>
              <a:t>. </a:t>
            </a:r>
          </a:p>
          <a:p>
            <a:pPr>
              <a:buClr>
                <a:schemeClr val="tx1"/>
              </a:buClr>
              <a:buFont typeface="Arial"/>
              <a:buChar char="•"/>
            </a:pPr>
            <a:endParaRPr lang="en-US" sz="2400" dirty="0" smtClean="0"/>
          </a:p>
          <a:p>
            <a:pPr>
              <a:buClr>
                <a:schemeClr val="tx1"/>
              </a:buClr>
              <a:buFont typeface="Arial"/>
              <a:buChar char="•"/>
            </a:pPr>
            <a:r>
              <a:rPr lang="en-US" sz="2400" b="1" dirty="0" smtClean="0"/>
              <a:t> Examples of </a:t>
            </a:r>
            <a:r>
              <a:rPr lang="en-US" sz="2400" b="1" dirty="0" err="1" smtClean="0"/>
              <a:t>isoelectronic</a:t>
            </a:r>
            <a:r>
              <a:rPr lang="en-US" sz="2400" b="1" dirty="0" smtClean="0"/>
              <a:t> species:</a:t>
            </a:r>
          </a:p>
          <a:p>
            <a:pPr lvl="1">
              <a:buClr>
                <a:schemeClr val="tx1"/>
              </a:buClr>
              <a:buFont typeface="Arial"/>
              <a:buChar char="•"/>
            </a:pPr>
            <a:r>
              <a:rPr lang="en-US" sz="2400" dirty="0" smtClean="0"/>
              <a:t>N</a:t>
            </a:r>
            <a:r>
              <a:rPr lang="en-US" sz="2400" baseline="30000" dirty="0" smtClean="0"/>
              <a:t>3–</a:t>
            </a:r>
            <a:r>
              <a:rPr lang="en-US" sz="2400" dirty="0" smtClean="0"/>
              <a:t>, O</a:t>
            </a:r>
            <a:r>
              <a:rPr lang="en-US" sz="2400" baseline="30000" dirty="0" smtClean="0"/>
              <a:t>2–</a:t>
            </a:r>
            <a:r>
              <a:rPr lang="en-US" sz="2400" dirty="0" smtClean="0"/>
              <a:t>, F</a:t>
            </a:r>
            <a:r>
              <a:rPr lang="en-US" sz="2400" baseline="30000" dirty="0" smtClean="0"/>
              <a:t>–</a:t>
            </a:r>
            <a:r>
              <a:rPr lang="en-US" sz="2400" dirty="0" smtClean="0"/>
              <a:t>, Ne, Na</a:t>
            </a:r>
            <a:r>
              <a:rPr lang="en-US" sz="2400" baseline="30000" dirty="0" smtClean="0"/>
              <a:t>+</a:t>
            </a:r>
            <a:r>
              <a:rPr lang="en-US" sz="2400" dirty="0" smtClean="0"/>
              <a:t>, Mg</a:t>
            </a:r>
            <a:r>
              <a:rPr lang="en-US" sz="2400" baseline="30000" dirty="0" smtClean="0"/>
              <a:t>2+</a:t>
            </a:r>
            <a:r>
              <a:rPr lang="en-US" sz="2400" dirty="0" smtClean="0"/>
              <a:t>, and Al</a:t>
            </a:r>
            <a:r>
              <a:rPr lang="en-US" sz="2400" baseline="30000" dirty="0" smtClean="0"/>
              <a:t>3+</a:t>
            </a:r>
            <a:r>
              <a:rPr lang="en-US" sz="2400" dirty="0" smtClean="0"/>
              <a:t> (1</a:t>
            </a:r>
            <a:r>
              <a:rPr lang="en-US" sz="2400" i="1" dirty="0" smtClean="0"/>
              <a:t>s</a:t>
            </a:r>
            <a:r>
              <a:rPr lang="en-US" sz="2400" baseline="30000" dirty="0" smtClean="0"/>
              <a:t>2</a:t>
            </a:r>
            <a:r>
              <a:rPr lang="en-US" sz="2400" dirty="0" smtClean="0"/>
              <a:t>2</a:t>
            </a:r>
            <a:r>
              <a:rPr lang="en-US" sz="2400" i="1" dirty="0" smtClean="0"/>
              <a:t>s</a:t>
            </a:r>
            <a:r>
              <a:rPr lang="en-US" sz="2400" baseline="30000" dirty="0" smtClean="0"/>
              <a:t>2</a:t>
            </a:r>
            <a:r>
              <a:rPr lang="en-US" sz="2400" dirty="0" smtClean="0"/>
              <a:t>2</a:t>
            </a:r>
            <a:r>
              <a:rPr lang="en-US" sz="2400" i="1" dirty="0" smtClean="0"/>
              <a:t>p</a:t>
            </a:r>
            <a:r>
              <a:rPr lang="en-US" sz="2400" baseline="30000" dirty="0" smtClean="0"/>
              <a:t>6</a:t>
            </a:r>
            <a:r>
              <a:rPr lang="en-US" sz="2400" dirty="0" smtClean="0"/>
              <a:t>). </a:t>
            </a:r>
          </a:p>
          <a:p>
            <a:pPr lvl="1">
              <a:buClr>
                <a:schemeClr val="tx1"/>
              </a:buClr>
              <a:buFont typeface="Arial"/>
              <a:buChar char="•"/>
            </a:pPr>
            <a:r>
              <a:rPr lang="en-US" sz="2400" dirty="0" smtClean="0"/>
              <a:t>P</a:t>
            </a:r>
            <a:r>
              <a:rPr lang="en-US" sz="2400" baseline="30000" dirty="0" smtClean="0"/>
              <a:t>3–</a:t>
            </a:r>
            <a:r>
              <a:rPr lang="en-US" sz="2400" dirty="0" smtClean="0"/>
              <a:t>, S</a:t>
            </a:r>
            <a:r>
              <a:rPr lang="en-US" sz="2400" baseline="30000" dirty="0" smtClean="0"/>
              <a:t>2–</a:t>
            </a:r>
            <a:r>
              <a:rPr lang="en-US" sz="2400" dirty="0" smtClean="0"/>
              <a:t>, </a:t>
            </a:r>
            <a:r>
              <a:rPr lang="en-US" sz="2400" dirty="0" err="1" smtClean="0"/>
              <a:t>Cl</a:t>
            </a:r>
            <a:r>
              <a:rPr lang="en-US" sz="2400" baseline="30000" dirty="0" smtClean="0"/>
              <a:t>–</a:t>
            </a:r>
            <a:r>
              <a:rPr lang="en-US" sz="2400" dirty="0" smtClean="0"/>
              <a:t>, </a:t>
            </a:r>
            <a:r>
              <a:rPr lang="en-US" sz="2400" dirty="0" err="1" smtClean="0"/>
              <a:t>Ar</a:t>
            </a:r>
            <a:r>
              <a:rPr lang="en-US" sz="2400" dirty="0" smtClean="0"/>
              <a:t>, K</a:t>
            </a:r>
            <a:r>
              <a:rPr lang="en-US" sz="2400" baseline="30000" dirty="0" smtClean="0"/>
              <a:t>+</a:t>
            </a:r>
            <a:r>
              <a:rPr lang="en-US" sz="2400" dirty="0" smtClean="0"/>
              <a:t>, Ca</a:t>
            </a:r>
            <a:r>
              <a:rPr lang="en-US" sz="2400" baseline="30000" dirty="0" smtClean="0"/>
              <a:t>2+</a:t>
            </a:r>
            <a:r>
              <a:rPr lang="en-US" sz="2400" dirty="0" smtClean="0"/>
              <a:t>, and Sc</a:t>
            </a:r>
            <a:r>
              <a:rPr lang="en-US" sz="2400" baseline="30000" dirty="0" smtClean="0"/>
              <a:t>3+</a:t>
            </a:r>
            <a:r>
              <a:rPr lang="en-US" sz="2400" dirty="0" smtClean="0"/>
              <a:t> ([Ne]3</a:t>
            </a:r>
            <a:r>
              <a:rPr lang="en-US" sz="2400" i="1" dirty="0" smtClean="0"/>
              <a:t>s</a:t>
            </a:r>
            <a:r>
              <a:rPr lang="en-US" sz="2400" baseline="30000" dirty="0" smtClean="0"/>
              <a:t>2</a:t>
            </a:r>
            <a:r>
              <a:rPr lang="en-US" sz="2400" dirty="0" smtClean="0"/>
              <a:t>3</a:t>
            </a:r>
            <a:r>
              <a:rPr lang="en-US" sz="2400" i="1" dirty="0" smtClean="0"/>
              <a:t>p</a:t>
            </a:r>
            <a:r>
              <a:rPr lang="en-US" sz="2400" baseline="30000" dirty="0" smtClean="0"/>
              <a:t>6</a:t>
            </a:r>
            <a:r>
              <a:rPr lang="en-US" sz="2400" dirty="0" smtClean="0"/>
              <a:t>). </a:t>
            </a:r>
          </a:p>
          <a:p>
            <a:pPr>
              <a:buClr>
                <a:schemeClr val="tx1"/>
              </a:buClr>
              <a:buFont typeface="Arial"/>
              <a:buChar char="•"/>
            </a:pPr>
            <a:endParaRPr lang="en-US" sz="2400" dirty="0" smtClean="0"/>
          </a:p>
          <a:p>
            <a:pPr>
              <a:buClr>
                <a:schemeClr val="tx1"/>
              </a:buClr>
              <a:buFont typeface="Arial"/>
              <a:buChar char="•"/>
            </a:pPr>
            <a:r>
              <a:rPr lang="en-US" sz="2400" dirty="0" smtClean="0"/>
              <a:t> For atoms or ions that are </a:t>
            </a:r>
            <a:r>
              <a:rPr lang="en-US" sz="2400" dirty="0" err="1" smtClean="0"/>
              <a:t>isoelectronic</a:t>
            </a:r>
            <a:r>
              <a:rPr lang="en-US" sz="2400" dirty="0" smtClean="0"/>
              <a:t>, the number of protons determines the size. </a:t>
            </a:r>
          </a:p>
          <a:p>
            <a:pPr>
              <a:buClr>
                <a:schemeClr val="tx1"/>
              </a:buClr>
              <a:buFont typeface="Arial"/>
              <a:buChar char="•"/>
            </a:pPr>
            <a:endParaRPr lang="en-US" sz="2400" dirty="0" smtClean="0"/>
          </a:p>
          <a:p>
            <a:pPr>
              <a:buClr>
                <a:schemeClr val="tx1"/>
              </a:buClr>
              <a:buFont typeface="Arial"/>
              <a:buChar char="•"/>
            </a:pPr>
            <a:r>
              <a:rPr lang="en-US" sz="2400" dirty="0" smtClean="0"/>
              <a:t> </a:t>
            </a:r>
            <a:r>
              <a:rPr lang="en-US" sz="2400" b="1" i="1" dirty="0" smtClean="0">
                <a:solidFill>
                  <a:srgbClr val="000090"/>
                </a:solidFill>
              </a:rPr>
              <a:t>The greater the nuclear charge, the smaller the radius in a series of </a:t>
            </a:r>
            <a:r>
              <a:rPr lang="en-US" sz="2400" b="1" i="1" dirty="0" err="1" smtClean="0">
                <a:solidFill>
                  <a:srgbClr val="000090"/>
                </a:solidFill>
              </a:rPr>
              <a:t>isoelectronic</a:t>
            </a:r>
            <a:r>
              <a:rPr lang="en-US" sz="2400" b="1" i="1" dirty="0" smtClean="0">
                <a:solidFill>
                  <a:srgbClr val="000090"/>
                </a:solidFill>
              </a:rPr>
              <a:t> ions and atoms.</a:t>
            </a:r>
          </a:p>
        </p:txBody>
      </p:sp>
      <p:pic>
        <p:nvPicPr>
          <p:cNvPr id="4" name="Picture 3"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33809162"/>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662329" y="568223"/>
            <a:ext cx="6553200" cy="508000"/>
          </a:xfrm>
        </p:spPr>
        <p:txBody>
          <a:bodyPr>
            <a:noAutofit/>
          </a:bodyPr>
          <a:lstStyle/>
          <a:p>
            <a:pPr eaLnBrk="1" hangingPunct="1"/>
            <a:r>
              <a:rPr lang="en-US" sz="3200" b="1" dirty="0" smtClean="0">
                <a:solidFill>
                  <a:srgbClr val="000090"/>
                </a:solidFill>
                <a:latin typeface="Arial" pitchFamily="-110" charset="0"/>
              </a:rPr>
              <a:t>ionization energy</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292987" y="958486"/>
            <a:ext cx="8656780" cy="5923308"/>
          </a:xfrm>
        </p:spPr>
        <p:txBody>
          <a:bodyPr>
            <a:normAutofit/>
          </a:bodyPr>
          <a:lstStyle/>
          <a:p>
            <a:pPr>
              <a:buClr>
                <a:schemeClr val="tx1"/>
              </a:buClr>
            </a:pPr>
            <a:endParaRPr lang="en-US" sz="2400" dirty="0" smtClean="0"/>
          </a:p>
          <a:p>
            <a:pPr>
              <a:buClrTx/>
              <a:buFont typeface="Arial"/>
              <a:buChar char="•"/>
            </a:pPr>
            <a:r>
              <a:rPr lang="en-US" sz="2400" dirty="0" smtClean="0"/>
              <a:t> The amount of energy required to remove the most loosely bound electron from a gaseous atom in its ground state is called its </a:t>
            </a:r>
            <a:r>
              <a:rPr lang="en-US" sz="2400" b="1" i="1" dirty="0" smtClean="0">
                <a:solidFill>
                  <a:srgbClr val="000090"/>
                </a:solidFill>
              </a:rPr>
              <a:t>first ionization energy (IE</a:t>
            </a:r>
            <a:r>
              <a:rPr lang="en-US" sz="2400" b="1" i="1" baseline="-25000" dirty="0" smtClean="0">
                <a:solidFill>
                  <a:srgbClr val="000090"/>
                </a:solidFill>
              </a:rPr>
              <a:t>1</a:t>
            </a:r>
            <a:r>
              <a:rPr lang="en-US" sz="2400" b="1" i="1" dirty="0" smtClean="0">
                <a:solidFill>
                  <a:srgbClr val="000090"/>
                </a:solidFill>
              </a:rPr>
              <a:t>)</a:t>
            </a:r>
            <a:r>
              <a:rPr lang="en-US" sz="2400" dirty="0" smtClean="0"/>
              <a:t>. </a:t>
            </a:r>
          </a:p>
          <a:p>
            <a:pPr algn="ctr"/>
            <a:r>
              <a:rPr lang="en-US" sz="2400" dirty="0" err="1" smtClean="0"/>
              <a:t>X(</a:t>
            </a:r>
            <a:r>
              <a:rPr lang="en-US" sz="2400" i="1" dirty="0" err="1" smtClean="0"/>
              <a:t>g</a:t>
            </a:r>
            <a:r>
              <a:rPr lang="en-US" sz="2400" dirty="0" smtClean="0"/>
              <a:t>)	⟶	</a:t>
            </a:r>
            <a:r>
              <a:rPr lang="en-US" sz="2400" dirty="0" err="1" smtClean="0"/>
              <a:t>X</a:t>
            </a:r>
            <a:r>
              <a:rPr lang="en-US" sz="2400" baseline="30000" dirty="0" err="1" smtClean="0"/>
              <a:t>+</a:t>
            </a:r>
            <a:r>
              <a:rPr lang="en-US" sz="2400" dirty="0" err="1" smtClean="0"/>
              <a:t>(</a:t>
            </a:r>
            <a:r>
              <a:rPr lang="en-US" sz="2400" i="1" dirty="0" err="1" smtClean="0"/>
              <a:t>g</a:t>
            </a:r>
            <a:r>
              <a:rPr lang="en-US" sz="2400" dirty="0" smtClean="0"/>
              <a:t>)   +   </a:t>
            </a:r>
            <a:r>
              <a:rPr lang="en-US" sz="2400" dirty="0" err="1" smtClean="0"/>
              <a:t>e</a:t>
            </a:r>
            <a:r>
              <a:rPr lang="en-US" sz="2400" baseline="30000" dirty="0" smtClean="0"/>
              <a:t>−</a:t>
            </a:r>
            <a:r>
              <a:rPr lang="en-US" sz="2400" dirty="0" smtClean="0"/>
              <a:t>		IE</a:t>
            </a:r>
            <a:r>
              <a:rPr lang="en-US" sz="2400" baseline="-25000" dirty="0" smtClean="0"/>
              <a:t>1</a:t>
            </a:r>
          </a:p>
          <a:p>
            <a:endParaRPr lang="en-US" sz="2400" dirty="0" smtClean="0"/>
          </a:p>
          <a:p>
            <a:pPr>
              <a:buClrTx/>
              <a:buFont typeface="Arial"/>
              <a:buChar char="•"/>
            </a:pPr>
            <a:r>
              <a:rPr lang="en-US" sz="2400" dirty="0" smtClean="0"/>
              <a:t> The energy required to remove the second most loosely bound electron is called the </a:t>
            </a:r>
            <a:r>
              <a:rPr lang="en-US" sz="2400" b="1" i="1" dirty="0" smtClean="0">
                <a:solidFill>
                  <a:srgbClr val="000090"/>
                </a:solidFill>
              </a:rPr>
              <a:t>second ionization energy (IE</a:t>
            </a:r>
            <a:r>
              <a:rPr lang="en-US" sz="2400" b="1" i="1" baseline="-25000" dirty="0" smtClean="0">
                <a:solidFill>
                  <a:srgbClr val="000090"/>
                </a:solidFill>
              </a:rPr>
              <a:t>2</a:t>
            </a:r>
            <a:r>
              <a:rPr lang="en-US" sz="2400" b="1" i="1" dirty="0" smtClean="0">
                <a:solidFill>
                  <a:srgbClr val="000090"/>
                </a:solidFill>
              </a:rPr>
              <a:t>)</a:t>
            </a:r>
            <a:r>
              <a:rPr lang="en-US" sz="2400" dirty="0" smtClean="0"/>
              <a:t>.</a:t>
            </a:r>
          </a:p>
          <a:p>
            <a:pPr algn="ctr"/>
            <a:r>
              <a:rPr lang="en-US" sz="2400" dirty="0" err="1" smtClean="0"/>
              <a:t>X</a:t>
            </a:r>
            <a:r>
              <a:rPr lang="en-US" sz="2400" baseline="30000" dirty="0" err="1" smtClean="0"/>
              <a:t>+</a:t>
            </a:r>
            <a:r>
              <a:rPr lang="en-US" sz="2400" dirty="0" err="1" smtClean="0"/>
              <a:t>(</a:t>
            </a:r>
            <a:r>
              <a:rPr lang="en-US" sz="2400" i="1" dirty="0" err="1" smtClean="0"/>
              <a:t>g</a:t>
            </a:r>
            <a:r>
              <a:rPr lang="en-US" sz="2400" dirty="0" smtClean="0"/>
              <a:t>) 	⟶	X</a:t>
            </a:r>
            <a:r>
              <a:rPr lang="en-US" sz="2400" baseline="30000" dirty="0" smtClean="0"/>
              <a:t>2+</a:t>
            </a:r>
            <a:r>
              <a:rPr lang="en-US" sz="2400" dirty="0" smtClean="0"/>
              <a:t>(</a:t>
            </a:r>
            <a:r>
              <a:rPr lang="en-US" sz="2400" i="1" dirty="0" smtClean="0"/>
              <a:t>g</a:t>
            </a:r>
            <a:r>
              <a:rPr lang="en-US" sz="2400" dirty="0" smtClean="0"/>
              <a:t>)   +   </a:t>
            </a:r>
            <a:r>
              <a:rPr lang="en-US" sz="2400" dirty="0" err="1" smtClean="0"/>
              <a:t>e</a:t>
            </a:r>
            <a:r>
              <a:rPr lang="en-US" sz="2400" baseline="30000" dirty="0" smtClean="0"/>
              <a:t>−</a:t>
            </a:r>
            <a:r>
              <a:rPr lang="en-US" sz="2400" dirty="0" smtClean="0"/>
              <a:t>		IE</a:t>
            </a:r>
            <a:r>
              <a:rPr lang="en-US" sz="2400" baseline="-25000" dirty="0" smtClean="0"/>
              <a:t>2</a:t>
            </a:r>
          </a:p>
          <a:p>
            <a:pPr>
              <a:buClrTx/>
            </a:pPr>
            <a:endParaRPr lang="en-US" sz="2400" baseline="-25000" dirty="0" smtClean="0"/>
          </a:p>
          <a:p>
            <a:pPr>
              <a:buClrTx/>
              <a:buFont typeface="Arial"/>
              <a:buChar char="•"/>
            </a:pPr>
            <a:r>
              <a:rPr lang="en-US" sz="2400" dirty="0" smtClean="0"/>
              <a:t> The energy required to remove the third electron is the third ionization energy, and so on.</a:t>
            </a:r>
            <a:endParaRPr lang="en-US" sz="2400" baseline="-25000" dirty="0" smtClean="0"/>
          </a:p>
          <a:p>
            <a:endParaRPr lang="en-US" sz="2400" dirty="0" smtClean="0"/>
          </a:p>
          <a:p>
            <a:pPr>
              <a:buClr>
                <a:schemeClr val="tx1"/>
              </a:buClr>
              <a:buFont typeface="Arial"/>
              <a:buChar char="•"/>
            </a:pPr>
            <a:endParaRPr lang="en-US" sz="2400" b="1" i="1" dirty="0" smtClean="0">
              <a:solidFill>
                <a:srgbClr val="000090"/>
              </a:solidFill>
            </a:endParaRPr>
          </a:p>
        </p:txBody>
      </p:sp>
      <p:pic>
        <p:nvPicPr>
          <p:cNvPr id="4" name="Picture 3"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33809162"/>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662329" y="777397"/>
            <a:ext cx="6553200" cy="508000"/>
          </a:xfrm>
        </p:spPr>
        <p:txBody>
          <a:bodyPr>
            <a:noAutofit/>
          </a:bodyPr>
          <a:lstStyle/>
          <a:p>
            <a:pPr eaLnBrk="1" hangingPunct="1"/>
            <a:r>
              <a:rPr lang="en-US" sz="3200" b="1" dirty="0" smtClean="0">
                <a:solidFill>
                  <a:srgbClr val="000090"/>
                </a:solidFill>
                <a:latin typeface="Arial" pitchFamily="-110" charset="0"/>
              </a:rPr>
              <a:t>Variations </a:t>
            </a:r>
            <a:r>
              <a:rPr lang="en-US" sz="3200" b="1" dirty="0" smtClean="0">
                <a:solidFill>
                  <a:srgbClr val="000090"/>
                </a:solidFill>
                <a:latin typeface="Arial" pitchFamily="-110" charset="0"/>
              </a:rPr>
              <a:t>in ionization energies</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87220" y="1003309"/>
            <a:ext cx="8277411" cy="5923308"/>
          </a:xfrm>
        </p:spPr>
        <p:txBody>
          <a:bodyPr>
            <a:normAutofit lnSpcReduction="10000"/>
          </a:bodyPr>
          <a:lstStyle/>
          <a:p>
            <a:pPr>
              <a:buClr>
                <a:schemeClr val="tx1"/>
              </a:buClr>
            </a:pPr>
            <a:endParaRPr lang="en-US" sz="2400" dirty="0" smtClean="0"/>
          </a:p>
          <a:p>
            <a:pPr>
              <a:buClrTx/>
              <a:buFont typeface="Arial"/>
              <a:buChar char="•"/>
            </a:pPr>
            <a:r>
              <a:rPr lang="en-US" sz="2400" dirty="0" smtClean="0"/>
              <a:t> Energy is always required to remove electrons from atoms or ions, so ionization processes are endothermic and IE values are always positive. </a:t>
            </a:r>
          </a:p>
          <a:p>
            <a:pPr>
              <a:buClrTx/>
              <a:buFont typeface="Arial"/>
              <a:buChar char="•"/>
            </a:pPr>
            <a:endParaRPr lang="en-US" sz="2400" dirty="0" smtClean="0"/>
          </a:p>
          <a:p>
            <a:pPr>
              <a:buClrTx/>
              <a:buFont typeface="Arial"/>
              <a:buChar char="•"/>
            </a:pPr>
            <a:r>
              <a:rPr lang="en-US" sz="2400" dirty="0" smtClean="0"/>
              <a:t> As size (atomic radius) increases, the ionization energy decreases. </a:t>
            </a:r>
          </a:p>
          <a:p>
            <a:pPr>
              <a:buClrTx/>
            </a:pPr>
            <a:endParaRPr lang="en-US" sz="2400" dirty="0" smtClean="0"/>
          </a:p>
          <a:p>
            <a:pPr>
              <a:buClrTx/>
              <a:buFont typeface="Arial"/>
              <a:buChar char="•"/>
            </a:pPr>
            <a:r>
              <a:rPr lang="en-US" sz="2400" b="1" i="1" dirty="0" smtClean="0">
                <a:solidFill>
                  <a:srgbClr val="000090"/>
                </a:solidFill>
              </a:rPr>
              <a:t> First ionization energies: </a:t>
            </a:r>
          </a:p>
          <a:p>
            <a:pPr lvl="1">
              <a:buClrTx/>
              <a:buFont typeface="Arial"/>
              <a:buChar char="•"/>
            </a:pPr>
            <a:r>
              <a:rPr lang="en-US" sz="2400" b="1" i="1" dirty="0" smtClean="0">
                <a:solidFill>
                  <a:srgbClr val="000090"/>
                </a:solidFill>
              </a:rPr>
              <a:t>Decrease down a group</a:t>
            </a:r>
          </a:p>
          <a:p>
            <a:pPr lvl="1">
              <a:buClrTx/>
              <a:buFont typeface="Arial"/>
              <a:buChar char="•"/>
            </a:pPr>
            <a:r>
              <a:rPr lang="en-US" sz="2400" b="1" i="1" dirty="0" smtClean="0">
                <a:solidFill>
                  <a:srgbClr val="000090"/>
                </a:solidFill>
              </a:rPr>
              <a:t>Increase across a period</a:t>
            </a:r>
          </a:p>
          <a:p>
            <a:pPr>
              <a:buClrTx/>
            </a:pPr>
            <a:endParaRPr lang="en-US" sz="2400" dirty="0" smtClean="0"/>
          </a:p>
          <a:p>
            <a:pPr>
              <a:buClrTx/>
              <a:buFont typeface="Arial"/>
              <a:buChar char="•"/>
            </a:pPr>
            <a:r>
              <a:rPr lang="en-US" sz="2400" dirty="0" smtClean="0"/>
              <a:t> There are some deviations from this trend. </a:t>
            </a:r>
          </a:p>
        </p:txBody>
      </p:sp>
      <p:pic>
        <p:nvPicPr>
          <p:cNvPr id="4" name="Picture 3"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33809162"/>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Figure </a:t>
            </a:r>
            <a:r>
              <a:rPr lang="en-US" dirty="0" smtClean="0"/>
              <a:t>6.34</a:t>
            </a:r>
            <a:endParaRPr lang="en-US" dirty="0"/>
          </a:p>
        </p:txBody>
      </p:sp>
      <p:pic>
        <p:nvPicPr>
          <p:cNvPr id="2" name="Picture Placeholder 1" descr="CNX_Chem_06_05_Firstiongr.jpg"/>
          <p:cNvPicPr>
            <a:picLocks noGrp="1" noChangeAspect="1"/>
          </p:cNvPicPr>
          <p:nvPr>
            <p:ph type="pic" sz="quarter" idx="13"/>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5372" r="-5372"/>
          <a:stretch>
            <a:fillRect/>
          </a:stretch>
        </p:blipFill>
        <p:spPr>
          <a:xfrm>
            <a:off x="576613" y="972975"/>
            <a:ext cx="8107849" cy="5175490"/>
          </a:xfrm>
        </p:spPr>
      </p:pic>
      <p:sp>
        <p:nvSpPr>
          <p:cNvPr id="7" name="Text Placeholder 6"/>
          <p:cNvSpPr>
            <a:spLocks noGrp="1"/>
          </p:cNvSpPr>
          <p:nvPr>
            <p:ph type="body" sz="quarter" idx="14"/>
          </p:nvPr>
        </p:nvSpPr>
        <p:spPr>
          <a:xfrm>
            <a:off x="457200" y="6054203"/>
            <a:ext cx="8062912" cy="1166382"/>
          </a:xfrm>
        </p:spPr>
        <p:txBody>
          <a:bodyPr>
            <a:normAutofit/>
          </a:bodyPr>
          <a:lstStyle/>
          <a:p>
            <a:r>
              <a:rPr lang="en-US" sz="1800" dirty="0"/>
              <a:t>The first ionization energy of the elements in the first five periods are plotted against their </a:t>
            </a:r>
            <a:r>
              <a:rPr lang="en-US" sz="1800" dirty="0" smtClean="0"/>
              <a:t>atomic number</a:t>
            </a:r>
            <a:r>
              <a:rPr lang="en-US" sz="1800" dirty="0"/>
              <a:t>.</a:t>
            </a:r>
          </a:p>
        </p:txBody>
      </p:sp>
      <p:pic>
        <p:nvPicPr>
          <p:cNvPr id="6" name="Picture 5" descr="OSX-Stacked-TM-RGB-300dpi-2016.jpg"/>
          <p:cNvPicPr>
            <a:picLocks noChangeAspect="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610087" y="227959"/>
            <a:ext cx="1226434" cy="833592"/>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635138008"/>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Figure </a:t>
            </a:r>
            <a:r>
              <a:rPr lang="en-US" dirty="0" smtClean="0"/>
              <a:t>6.35</a:t>
            </a:r>
            <a:endParaRPr lang="en-US" dirty="0"/>
          </a:p>
        </p:txBody>
      </p:sp>
      <p:pic>
        <p:nvPicPr>
          <p:cNvPr id="2" name="Picture Placeholder 1" descr="CNX_Chem_06_05_Firstionen.jpg"/>
          <p:cNvPicPr>
            <a:picLocks noGrp="1" noChangeAspect="1"/>
          </p:cNvPicPr>
          <p:nvPr>
            <p:ph type="pic" sz="quarter" idx="13"/>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5553" r="-5553"/>
          <a:stretch>
            <a:fillRect/>
          </a:stretch>
        </p:blipFill>
        <p:spPr>
          <a:xfrm>
            <a:off x="113556" y="1421206"/>
            <a:ext cx="8910421" cy="3867970"/>
          </a:xfrm>
        </p:spPr>
      </p:pic>
      <p:sp>
        <p:nvSpPr>
          <p:cNvPr id="7" name="Text Placeholder 6"/>
          <p:cNvSpPr>
            <a:spLocks noGrp="1"/>
          </p:cNvSpPr>
          <p:nvPr>
            <p:ph type="body" sz="quarter" idx="14"/>
          </p:nvPr>
        </p:nvSpPr>
        <p:spPr>
          <a:xfrm>
            <a:off x="472141" y="5845029"/>
            <a:ext cx="8062912" cy="1166382"/>
          </a:xfrm>
        </p:spPr>
        <p:txBody>
          <a:bodyPr>
            <a:normAutofit/>
          </a:bodyPr>
          <a:lstStyle/>
          <a:p>
            <a:r>
              <a:rPr lang="en-US" dirty="0"/>
              <a:t>This version of the periodic table shows the first ionization </a:t>
            </a:r>
            <a:r>
              <a:rPr lang="en-US" dirty="0" smtClean="0"/>
              <a:t>energy </a:t>
            </a:r>
            <a:r>
              <a:rPr lang="en-US" dirty="0"/>
              <a:t>(IE</a:t>
            </a:r>
            <a:r>
              <a:rPr lang="en-US" baseline="-25000" dirty="0"/>
              <a:t>1</a:t>
            </a:r>
            <a:r>
              <a:rPr lang="en-US" dirty="0"/>
              <a:t>), in kJ/mol, of </a:t>
            </a:r>
            <a:r>
              <a:rPr lang="en-US" dirty="0" smtClean="0"/>
              <a:t>selected </a:t>
            </a:r>
            <a:r>
              <a:rPr lang="fr-FR" dirty="0" err="1" smtClean="0"/>
              <a:t>elements</a:t>
            </a:r>
            <a:r>
              <a:rPr lang="fr-FR" dirty="0"/>
              <a:t>.</a:t>
            </a:r>
            <a:endParaRPr lang="en-US" dirty="0"/>
          </a:p>
        </p:txBody>
      </p:sp>
      <p:pic>
        <p:nvPicPr>
          <p:cNvPr id="6" name="Picture 5" descr="OSX-Stacked-TM-RGB-300dpi-2016.jpg"/>
          <p:cNvPicPr>
            <a:picLocks noChangeAspect="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610087" y="227959"/>
            <a:ext cx="1226434" cy="833592"/>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434198000"/>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662329" y="837161"/>
            <a:ext cx="6553200" cy="508000"/>
          </a:xfrm>
        </p:spPr>
        <p:txBody>
          <a:bodyPr>
            <a:noAutofit/>
          </a:bodyPr>
          <a:lstStyle/>
          <a:p>
            <a:pPr eaLnBrk="1" hangingPunct="1"/>
            <a:r>
              <a:rPr lang="en-US" sz="3200" b="1" dirty="0" smtClean="0">
                <a:solidFill>
                  <a:srgbClr val="000090"/>
                </a:solidFill>
                <a:latin typeface="Arial" pitchFamily="-110" charset="0"/>
              </a:rPr>
              <a:t>Deviations in ionization energy trend</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87220" y="1003309"/>
            <a:ext cx="8277411" cy="5923308"/>
          </a:xfrm>
        </p:spPr>
        <p:txBody>
          <a:bodyPr>
            <a:normAutofit/>
          </a:bodyPr>
          <a:lstStyle/>
          <a:p>
            <a:pPr>
              <a:buClr>
                <a:schemeClr val="tx1"/>
              </a:buClr>
            </a:pPr>
            <a:endParaRPr lang="en-US" sz="2400" dirty="0" smtClean="0"/>
          </a:p>
          <a:p>
            <a:pPr>
              <a:buClrTx/>
              <a:buFont typeface="Arial"/>
              <a:buChar char="•"/>
            </a:pPr>
            <a:r>
              <a:rPr lang="en-US" sz="2400" b="1" i="1" dirty="0" smtClean="0"/>
              <a:t> Deviation: </a:t>
            </a:r>
            <a:r>
              <a:rPr lang="en-US" sz="2400" dirty="0" smtClean="0"/>
              <a:t>Beryllium (Be) has a higher IE</a:t>
            </a:r>
            <a:r>
              <a:rPr lang="en-US" sz="2400" baseline="-25000" dirty="0" smtClean="0"/>
              <a:t>1</a:t>
            </a:r>
            <a:r>
              <a:rPr lang="en-US" sz="2400" dirty="0" smtClean="0"/>
              <a:t> than Boron (B).</a:t>
            </a:r>
          </a:p>
          <a:p>
            <a:pPr lvl="1">
              <a:buClrTx/>
              <a:buFont typeface="Arial"/>
              <a:buChar char="•"/>
            </a:pPr>
            <a:r>
              <a:rPr lang="en-US" sz="2400" dirty="0" smtClean="0"/>
              <a:t>The electron removed during the ionization of beryllium ([He]2</a:t>
            </a:r>
            <a:r>
              <a:rPr lang="en-US" sz="2400" i="1" dirty="0" smtClean="0"/>
              <a:t>s</a:t>
            </a:r>
            <a:r>
              <a:rPr lang="en-US" sz="2400" baseline="30000" dirty="0" smtClean="0"/>
              <a:t>2</a:t>
            </a:r>
            <a:r>
              <a:rPr lang="en-US" sz="2400" dirty="0" smtClean="0"/>
              <a:t>) is an </a:t>
            </a:r>
            <a:r>
              <a:rPr lang="en-US" sz="2400" i="1" dirty="0" err="1" smtClean="0"/>
              <a:t>s</a:t>
            </a:r>
            <a:r>
              <a:rPr lang="en-US" sz="2400" dirty="0" smtClean="0"/>
              <a:t> electron.</a:t>
            </a:r>
          </a:p>
          <a:p>
            <a:pPr lvl="1">
              <a:buClrTx/>
              <a:buNone/>
            </a:pPr>
            <a:endParaRPr lang="en-US" sz="2400" dirty="0" smtClean="0"/>
          </a:p>
          <a:p>
            <a:pPr lvl="1">
              <a:buClrTx/>
              <a:buFont typeface="Arial"/>
              <a:buChar char="•"/>
            </a:pPr>
            <a:r>
              <a:rPr lang="en-US" sz="2400" dirty="0" smtClean="0"/>
              <a:t>The electron removed during the ionization of boron ([He]2</a:t>
            </a:r>
            <a:r>
              <a:rPr lang="en-US" sz="2400" i="1" dirty="0" smtClean="0"/>
              <a:t>s</a:t>
            </a:r>
            <a:r>
              <a:rPr lang="en-US" sz="2400" baseline="30000" dirty="0" smtClean="0"/>
              <a:t>2</a:t>
            </a:r>
            <a:r>
              <a:rPr lang="en-US" sz="2400" dirty="0" smtClean="0"/>
              <a:t>2</a:t>
            </a:r>
            <a:r>
              <a:rPr lang="en-US" sz="2400" i="1" dirty="0" smtClean="0"/>
              <a:t>p</a:t>
            </a:r>
            <a:r>
              <a:rPr lang="en-US" sz="2400" baseline="30000" dirty="0" smtClean="0"/>
              <a:t>1</a:t>
            </a:r>
            <a:r>
              <a:rPr lang="en-US" sz="2400" dirty="0" smtClean="0"/>
              <a:t>) is a </a:t>
            </a:r>
            <a:r>
              <a:rPr lang="en-US" sz="2400" i="1" dirty="0" err="1" smtClean="0"/>
              <a:t>p</a:t>
            </a:r>
            <a:r>
              <a:rPr lang="en-US" sz="2400" dirty="0" smtClean="0"/>
              <a:t> electron. </a:t>
            </a:r>
          </a:p>
          <a:p>
            <a:pPr lvl="1">
              <a:buClrTx/>
              <a:buNone/>
            </a:pPr>
            <a:endParaRPr lang="en-US" sz="2400" dirty="0" smtClean="0"/>
          </a:p>
          <a:p>
            <a:pPr lvl="1">
              <a:buClrTx/>
              <a:buFont typeface="Arial"/>
              <a:buChar char="•"/>
            </a:pPr>
            <a:r>
              <a:rPr lang="en-US" sz="2400" dirty="0" smtClean="0"/>
              <a:t>The energy of a </a:t>
            </a:r>
            <a:r>
              <a:rPr lang="en-US" sz="2400" dirty="0" err="1" smtClean="0"/>
              <a:t>subshell</a:t>
            </a:r>
            <a:r>
              <a:rPr lang="en-US" sz="2400" dirty="0" smtClean="0"/>
              <a:t> increases as </a:t>
            </a:r>
            <a:r>
              <a:rPr lang="en-US" sz="2400" i="1" dirty="0" err="1" smtClean="0"/>
              <a:t>l</a:t>
            </a:r>
            <a:r>
              <a:rPr lang="en-US" sz="2400" dirty="0" smtClean="0"/>
              <a:t> increases. </a:t>
            </a:r>
          </a:p>
          <a:p>
            <a:pPr lvl="1">
              <a:buClrTx/>
              <a:buNone/>
            </a:pPr>
            <a:endParaRPr lang="en-US" sz="2400" dirty="0" smtClean="0"/>
          </a:p>
          <a:p>
            <a:pPr lvl="1">
              <a:buClrTx/>
              <a:buFont typeface="Arial"/>
              <a:buChar char="•"/>
            </a:pPr>
            <a:r>
              <a:rPr lang="en-US" sz="2400" dirty="0" smtClean="0"/>
              <a:t>This means that an </a:t>
            </a:r>
            <a:r>
              <a:rPr lang="en-US" sz="2400" i="1" dirty="0" err="1" smtClean="0"/>
              <a:t>s</a:t>
            </a:r>
            <a:r>
              <a:rPr lang="en-US" sz="2400" dirty="0" smtClean="0"/>
              <a:t> electron is harder to remove from an atom than a </a:t>
            </a:r>
            <a:r>
              <a:rPr lang="en-US" sz="2400" i="1" dirty="0" err="1" smtClean="0"/>
              <a:t>p</a:t>
            </a:r>
            <a:r>
              <a:rPr lang="en-US" sz="2400" dirty="0" smtClean="0"/>
              <a:t> electron in the same shell.</a:t>
            </a:r>
          </a:p>
          <a:p>
            <a:pPr lvl="1">
              <a:buClrTx/>
              <a:buFont typeface="Arial"/>
              <a:buChar char="•"/>
            </a:pPr>
            <a:endParaRPr lang="en-US" sz="2400" dirty="0" smtClean="0"/>
          </a:p>
        </p:txBody>
      </p:sp>
      <p:pic>
        <p:nvPicPr>
          <p:cNvPr id="4" name="Picture 3"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33809162"/>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662329" y="837161"/>
            <a:ext cx="6553200" cy="508000"/>
          </a:xfrm>
        </p:spPr>
        <p:txBody>
          <a:bodyPr>
            <a:noAutofit/>
          </a:bodyPr>
          <a:lstStyle/>
          <a:p>
            <a:pPr eaLnBrk="1" hangingPunct="1"/>
            <a:r>
              <a:rPr lang="en-US" sz="3200" b="1" dirty="0" smtClean="0">
                <a:solidFill>
                  <a:srgbClr val="000090"/>
                </a:solidFill>
                <a:latin typeface="Arial" pitchFamily="-110" charset="0"/>
              </a:rPr>
              <a:t>Deviations in ionization energy trend</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13390" y="1003309"/>
            <a:ext cx="8423131" cy="5923308"/>
          </a:xfrm>
        </p:spPr>
        <p:txBody>
          <a:bodyPr>
            <a:normAutofit/>
          </a:bodyPr>
          <a:lstStyle/>
          <a:p>
            <a:pPr>
              <a:buClr>
                <a:schemeClr val="tx1"/>
              </a:buClr>
            </a:pPr>
            <a:endParaRPr lang="en-US" sz="2400" dirty="0" smtClean="0"/>
          </a:p>
          <a:p>
            <a:pPr>
              <a:buClrTx/>
              <a:buFont typeface="Arial"/>
              <a:buChar char="•"/>
            </a:pPr>
            <a:r>
              <a:rPr lang="en-US" sz="2400" b="1" i="1" dirty="0" smtClean="0"/>
              <a:t> Deviation: </a:t>
            </a:r>
            <a:r>
              <a:rPr lang="en-US" sz="2400" dirty="0" smtClean="0"/>
              <a:t>Oxygen (O) has a lower IE</a:t>
            </a:r>
            <a:r>
              <a:rPr lang="en-US" sz="2400" baseline="-25000" dirty="0" smtClean="0"/>
              <a:t>1</a:t>
            </a:r>
            <a:r>
              <a:rPr lang="en-US" sz="2400" dirty="0" smtClean="0"/>
              <a:t> than nitrogen (N).</a:t>
            </a:r>
          </a:p>
          <a:p>
            <a:pPr lvl="1">
              <a:buClrTx/>
              <a:buFont typeface="Arial"/>
              <a:buChar char="•"/>
            </a:pPr>
            <a:r>
              <a:rPr lang="en-US" sz="2400" dirty="0" smtClean="0"/>
              <a:t>Removing one electron from O will eliminate the electron–electron repulsion caused by pairing the electrons in the 2</a:t>
            </a:r>
            <a:r>
              <a:rPr lang="en-US" sz="2400" i="1" dirty="0" smtClean="0"/>
              <a:t>p</a:t>
            </a:r>
            <a:r>
              <a:rPr lang="en-US" sz="2400" dirty="0" smtClean="0"/>
              <a:t> orbital.</a:t>
            </a:r>
          </a:p>
          <a:p>
            <a:pPr lvl="1">
              <a:buClrTx/>
              <a:buFont typeface="Arial"/>
              <a:buChar char="•"/>
            </a:pPr>
            <a:endParaRPr lang="en-US" sz="2400" dirty="0" smtClean="0"/>
          </a:p>
          <a:p>
            <a:pPr lvl="1">
              <a:buClrTx/>
              <a:buNone/>
            </a:pPr>
            <a:endParaRPr lang="en-US" sz="2400" dirty="0" smtClean="0"/>
          </a:p>
          <a:p>
            <a:pPr lvl="1">
              <a:buClrTx/>
              <a:buNone/>
            </a:pPr>
            <a:endParaRPr lang="en-US" sz="2400" dirty="0" smtClean="0"/>
          </a:p>
          <a:p>
            <a:pPr lvl="1">
              <a:buClrTx/>
              <a:buNone/>
            </a:pPr>
            <a:endParaRPr lang="en-US" sz="2400" dirty="0" smtClean="0"/>
          </a:p>
          <a:p>
            <a:pPr lvl="1">
              <a:buClrTx/>
              <a:buNone/>
            </a:pPr>
            <a:endParaRPr lang="en-US" sz="2400" dirty="0" smtClean="0"/>
          </a:p>
          <a:p>
            <a:pPr lvl="1">
              <a:buClrTx/>
              <a:buFont typeface="Arial"/>
              <a:buChar char="•"/>
            </a:pPr>
            <a:r>
              <a:rPr lang="en-US" sz="2400" dirty="0" smtClean="0"/>
              <a:t>This means that removing an electron from O is more energetically favorable than removing an electron from N.</a:t>
            </a:r>
          </a:p>
          <a:p>
            <a:pPr lvl="1">
              <a:buClrTx/>
              <a:buFont typeface="Arial"/>
              <a:buChar char="•"/>
            </a:pPr>
            <a:endParaRPr lang="en-US" sz="2400" dirty="0" smtClean="0"/>
          </a:p>
        </p:txBody>
      </p:sp>
      <p:pic>
        <p:nvPicPr>
          <p:cNvPr id="4" name="Picture 3"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pic>
        <p:nvPicPr>
          <p:cNvPr id="5" name="Picture Placeholder 1" descr="CNX_Chem_06_05_Oxygen122_img.jpg"/>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t="-3509" b="-3509"/>
          <a:stretch>
            <a:fillRect/>
          </a:stretch>
        </p:blipFill>
        <p:spPr>
          <a:xfrm>
            <a:off x="561786" y="3565047"/>
            <a:ext cx="8062913" cy="151334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33809162"/>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662329" y="837161"/>
            <a:ext cx="6553200" cy="508000"/>
          </a:xfrm>
        </p:spPr>
        <p:txBody>
          <a:bodyPr>
            <a:noAutofit/>
          </a:bodyPr>
          <a:lstStyle/>
          <a:p>
            <a:pPr eaLnBrk="1" hangingPunct="1"/>
            <a:r>
              <a:rPr lang="en-US" sz="3200" b="1" dirty="0" smtClean="0">
                <a:solidFill>
                  <a:srgbClr val="000090"/>
                </a:solidFill>
                <a:latin typeface="Arial" pitchFamily="-110" charset="0"/>
              </a:rPr>
              <a:t>Successive ionization energies</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87220" y="1182601"/>
            <a:ext cx="8277411" cy="5923308"/>
          </a:xfrm>
        </p:spPr>
        <p:txBody>
          <a:bodyPr>
            <a:normAutofit/>
          </a:bodyPr>
          <a:lstStyle/>
          <a:p>
            <a:pPr>
              <a:buClr>
                <a:schemeClr val="tx1"/>
              </a:buClr>
            </a:pPr>
            <a:endParaRPr lang="en-US" sz="2400" dirty="0" smtClean="0"/>
          </a:p>
          <a:p>
            <a:pPr>
              <a:buClrTx/>
              <a:buFont typeface="Arial"/>
              <a:buChar char="•"/>
            </a:pPr>
            <a:r>
              <a:rPr lang="en-US" sz="2400" b="1" i="1" dirty="0" smtClean="0"/>
              <a:t> </a:t>
            </a:r>
            <a:r>
              <a:rPr lang="en-US" sz="2400" dirty="0" smtClean="0"/>
              <a:t>Removing an electron from a </a:t>
            </a:r>
            <a:r>
              <a:rPr lang="en-US" sz="2400" dirty="0" err="1" smtClean="0"/>
              <a:t>cation</a:t>
            </a:r>
            <a:r>
              <a:rPr lang="en-US" sz="2400" dirty="0" smtClean="0"/>
              <a:t> is more difficult than removing an electron from a neutral atom because of the greater electrostatic attraction to the </a:t>
            </a:r>
            <a:r>
              <a:rPr lang="en-US" sz="2400" dirty="0" err="1" smtClean="0"/>
              <a:t>cation</a:t>
            </a:r>
            <a:r>
              <a:rPr lang="en-US" sz="2400" dirty="0" smtClean="0"/>
              <a:t>.</a:t>
            </a:r>
          </a:p>
          <a:p>
            <a:pPr>
              <a:buClrTx/>
              <a:buFont typeface="Arial"/>
              <a:buChar char="•"/>
            </a:pPr>
            <a:endParaRPr lang="en-US" sz="2400" dirty="0" smtClean="0"/>
          </a:p>
          <a:p>
            <a:pPr>
              <a:buClrTx/>
              <a:buFont typeface="Arial"/>
              <a:buChar char="•"/>
            </a:pPr>
            <a:r>
              <a:rPr lang="en-US" sz="2400" dirty="0" smtClean="0"/>
              <a:t> Likewise, removing an electron from a </a:t>
            </a:r>
            <a:r>
              <a:rPr lang="en-US" sz="2400" dirty="0" err="1" smtClean="0"/>
              <a:t>cation</a:t>
            </a:r>
            <a:r>
              <a:rPr lang="en-US" sz="2400" dirty="0" smtClean="0"/>
              <a:t> with a higher positive charge is more difficult than removing an electron from an ion with a lower charge. </a:t>
            </a:r>
          </a:p>
          <a:p>
            <a:pPr>
              <a:buClrTx/>
              <a:buFont typeface="Arial"/>
              <a:buChar char="•"/>
            </a:pPr>
            <a:endParaRPr lang="en-US" sz="2400" dirty="0" smtClean="0"/>
          </a:p>
          <a:p>
            <a:pPr>
              <a:buClrTx/>
              <a:buFont typeface="Arial"/>
              <a:buChar char="•"/>
            </a:pPr>
            <a:r>
              <a:rPr lang="en-US" sz="2400" b="1" i="1" dirty="0" smtClean="0">
                <a:solidFill>
                  <a:srgbClr val="000090"/>
                </a:solidFill>
              </a:rPr>
              <a:t> Thus, successive ionization energies for an element always increase. </a:t>
            </a:r>
          </a:p>
        </p:txBody>
      </p:sp>
      <p:pic>
        <p:nvPicPr>
          <p:cNvPr id="4" name="Picture 3"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33809162"/>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579081" y="1159285"/>
            <a:ext cx="7031005" cy="508000"/>
          </a:xfrm>
        </p:spPr>
        <p:txBody>
          <a:bodyPr>
            <a:noAutofit/>
          </a:bodyPr>
          <a:lstStyle/>
          <a:p>
            <a:pPr eaLnBrk="1" hangingPunct="1"/>
            <a:r>
              <a:rPr lang="en-US" sz="3200" b="1" dirty="0" smtClean="0">
                <a:solidFill>
                  <a:srgbClr val="000090"/>
                </a:solidFill>
                <a:latin typeface="Arial" pitchFamily="-110" charset="0"/>
              </a:rPr>
              <a:t>Successive ionization energies for selected elements (</a:t>
            </a:r>
            <a:r>
              <a:rPr lang="en-US" sz="3200" b="1" dirty="0" err="1" smtClean="0">
                <a:solidFill>
                  <a:srgbClr val="000090"/>
                </a:solidFill>
                <a:latin typeface="Arial" pitchFamily="-110" charset="0"/>
              </a:rPr>
              <a:t>kj</a:t>
            </a:r>
            <a:r>
              <a:rPr lang="en-US" sz="3200" b="1" dirty="0" smtClean="0">
                <a:solidFill>
                  <a:srgbClr val="000090"/>
                </a:solidFill>
                <a:latin typeface="Arial" pitchFamily="-110" charset="0"/>
              </a:rPr>
              <a:t>/mol)</a:t>
            </a:r>
            <a:endParaRPr lang="en-US" sz="3200" b="1" dirty="0">
              <a:solidFill>
                <a:srgbClr val="000090"/>
              </a:solidFill>
              <a:latin typeface="Arial" pitchFamily="-110" charset="0"/>
            </a:endParaRPr>
          </a:p>
        </p:txBody>
      </p:sp>
      <p:pic>
        <p:nvPicPr>
          <p:cNvPr id="4" name="Picture 3"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
        <p:nvSpPr>
          <p:cNvPr id="5" name="Rectangle 4"/>
          <p:cNvSpPr/>
          <p:nvPr/>
        </p:nvSpPr>
        <p:spPr>
          <a:xfrm>
            <a:off x="358589" y="2082283"/>
            <a:ext cx="8477932" cy="3416320"/>
          </a:xfrm>
          <a:prstGeom prst="rect">
            <a:avLst/>
          </a:prstGeom>
        </p:spPr>
        <p:txBody>
          <a:bodyPr wrap="square">
            <a:spAutoFit/>
          </a:bodyPr>
          <a:lstStyle/>
          <a:p>
            <a:r>
              <a:rPr lang="en-US" b="1" dirty="0" smtClean="0"/>
              <a:t>Element 	IE</a:t>
            </a:r>
            <a:r>
              <a:rPr lang="en-US" b="1" baseline="-25000" dirty="0" smtClean="0"/>
              <a:t>1</a:t>
            </a:r>
            <a:r>
              <a:rPr lang="en-US" b="1" dirty="0" smtClean="0"/>
              <a:t> 	IE</a:t>
            </a:r>
            <a:r>
              <a:rPr lang="en-US" b="1" baseline="-25000" dirty="0" smtClean="0"/>
              <a:t>2</a:t>
            </a:r>
            <a:r>
              <a:rPr lang="en-US" b="1" dirty="0" smtClean="0"/>
              <a:t> 	IE</a:t>
            </a:r>
            <a:r>
              <a:rPr lang="en-US" b="1" baseline="-25000" dirty="0" smtClean="0"/>
              <a:t>3</a:t>
            </a:r>
            <a:r>
              <a:rPr lang="en-US" b="1" dirty="0" smtClean="0"/>
              <a:t> 	IE</a:t>
            </a:r>
            <a:r>
              <a:rPr lang="en-US" b="1" baseline="-25000" dirty="0" smtClean="0"/>
              <a:t>4</a:t>
            </a:r>
            <a:r>
              <a:rPr lang="en-US" b="1" dirty="0" smtClean="0"/>
              <a:t> 	IE</a:t>
            </a:r>
            <a:r>
              <a:rPr lang="en-US" b="1" baseline="-25000" dirty="0" smtClean="0"/>
              <a:t>5</a:t>
            </a:r>
            <a:r>
              <a:rPr lang="en-US" b="1" dirty="0" smtClean="0"/>
              <a:t> 	IE</a:t>
            </a:r>
            <a:r>
              <a:rPr lang="en-US" b="1" baseline="-25000" dirty="0" smtClean="0"/>
              <a:t>6</a:t>
            </a:r>
            <a:r>
              <a:rPr lang="en-US" b="1" dirty="0" smtClean="0"/>
              <a:t> 	IE</a:t>
            </a:r>
            <a:r>
              <a:rPr lang="en-US" b="1" baseline="-25000" dirty="0" smtClean="0"/>
              <a:t>7</a:t>
            </a:r>
          </a:p>
          <a:p>
            <a:r>
              <a:rPr lang="en-US" dirty="0" smtClean="0"/>
              <a:t>K 		418.8 	3051.8 	4419.6 	5876.9 	7975.5 	9590.6 	11343</a:t>
            </a:r>
          </a:p>
          <a:p>
            <a:endParaRPr lang="en-US" dirty="0" smtClean="0"/>
          </a:p>
          <a:p>
            <a:r>
              <a:rPr lang="en-US" dirty="0" smtClean="0"/>
              <a:t>Ca 		589.8 	1145.4 	4912.4 	6490.6 	8153.0 	10495.7 	12272.9</a:t>
            </a:r>
          </a:p>
          <a:p>
            <a:endParaRPr lang="en-US" dirty="0" smtClean="0"/>
          </a:p>
          <a:p>
            <a:r>
              <a:rPr lang="en-US" dirty="0" smtClean="0"/>
              <a:t>Sc 		633.1 	1235.0 	2388.7 	7090.6 	8842.9 	10679.0 	13315.0</a:t>
            </a:r>
          </a:p>
          <a:p>
            <a:endParaRPr lang="en-US" dirty="0" smtClean="0"/>
          </a:p>
          <a:p>
            <a:r>
              <a:rPr lang="en-US" dirty="0" err="1" smtClean="0"/>
              <a:t>Ga</a:t>
            </a:r>
            <a:r>
              <a:rPr lang="en-US" dirty="0" smtClean="0"/>
              <a:t> 		578.8 	1979.4 	2964.6 	6180 	8298.7 	10873.9 	13594.8</a:t>
            </a:r>
          </a:p>
          <a:p>
            <a:endParaRPr lang="en-US" dirty="0" smtClean="0"/>
          </a:p>
          <a:p>
            <a:r>
              <a:rPr lang="en-US" dirty="0" err="1" smtClean="0"/>
              <a:t>Ge</a:t>
            </a:r>
            <a:r>
              <a:rPr lang="en-US" dirty="0" smtClean="0"/>
              <a:t> 		762.2 	1537.5 	3302.1 	4410.6 	9021.4 	</a:t>
            </a:r>
          </a:p>
          <a:p>
            <a:endParaRPr lang="en-US" dirty="0" smtClean="0"/>
          </a:p>
          <a:p>
            <a:r>
              <a:rPr lang="en-US" dirty="0" smtClean="0"/>
              <a:t>As 		944.5 	1793.6 	2735.5 	4836.8 	6042.9 	12311.5 	</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5068150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800" dirty="0"/>
              <a:t>Example</a:t>
            </a:r>
            <a:r>
              <a:rPr lang="en-US" sz="2800" dirty="0" smtClean="0"/>
              <a:t> 6.1</a:t>
            </a:r>
            <a:endParaRPr lang="en-US" sz="2800" dirty="0"/>
          </a:p>
        </p:txBody>
      </p:sp>
      <p:sp>
        <p:nvSpPr>
          <p:cNvPr id="7" name="Text Placeholder 6"/>
          <p:cNvSpPr>
            <a:spLocks noGrp="1"/>
          </p:cNvSpPr>
          <p:nvPr>
            <p:ph type="body" sz="quarter" idx="14"/>
          </p:nvPr>
        </p:nvSpPr>
        <p:spPr>
          <a:xfrm>
            <a:off x="457200" y="1257844"/>
            <a:ext cx="8062912" cy="1166382"/>
          </a:xfrm>
        </p:spPr>
        <p:txBody>
          <a:bodyPr>
            <a:noAutofit/>
          </a:bodyPr>
          <a:lstStyle/>
          <a:p>
            <a:r>
              <a:rPr lang="en-US" sz="2400" dirty="0" smtClean="0"/>
              <a:t>Since </a:t>
            </a:r>
            <a:r>
              <a:rPr lang="en-US" sz="2400" i="1" dirty="0" err="1" smtClean="0"/>
              <a:t>c</a:t>
            </a:r>
            <a:r>
              <a:rPr lang="en-US" sz="2400" dirty="0" smtClean="0"/>
              <a:t> is expressed in meters per second, we must also convert 589 nm to meters.</a:t>
            </a:r>
            <a:endParaRPr lang="en-US" sz="2400" dirty="0"/>
          </a:p>
        </p:txBody>
      </p:sp>
      <p:pic>
        <p:nvPicPr>
          <p:cNvPr id="6" name="Picture 5" descr="OSX-Stacked-TM-RGB-300dpi-2016.jpg"/>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graphicFrame>
        <p:nvGraphicFramePr>
          <p:cNvPr id="350211" name="Object 3"/>
          <p:cNvGraphicFramePr>
            <a:graphicFrameLocks noChangeAspect="1"/>
          </p:cNvGraphicFramePr>
          <p:nvPr/>
        </p:nvGraphicFramePr>
        <p:xfrm>
          <a:off x="230936" y="2424226"/>
          <a:ext cx="8748713" cy="1230312"/>
        </p:xfrm>
        <a:graphic>
          <a:graphicData uri="http://schemas.openxmlformats.org/presentationml/2006/ole">
            <p:oleObj spid="_x0000_s351243" name="Equation" r:id="rId4" imgW="3162300" imgH="444500" progId="Equation.3">
              <p:embed/>
            </p:oleObj>
          </a:graphicData>
        </a:graphic>
      </p:graphicFrame>
      <p:cxnSp>
        <p:nvCxnSpPr>
          <p:cNvPr id="8" name="Straight Connector 7"/>
          <p:cNvCxnSpPr/>
          <p:nvPr/>
        </p:nvCxnSpPr>
        <p:spPr>
          <a:xfrm rot="5400000">
            <a:off x="2569882" y="3206302"/>
            <a:ext cx="537883" cy="35858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a:off x="2988235" y="2638537"/>
            <a:ext cx="537883" cy="35858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a:off x="5005295" y="3176420"/>
            <a:ext cx="537883" cy="35858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rot="5400000">
            <a:off x="5453531" y="2558696"/>
            <a:ext cx="537883" cy="35858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37064104"/>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662329" y="837161"/>
            <a:ext cx="6553200" cy="508000"/>
          </a:xfrm>
        </p:spPr>
        <p:txBody>
          <a:bodyPr>
            <a:noAutofit/>
          </a:bodyPr>
          <a:lstStyle/>
          <a:p>
            <a:pPr eaLnBrk="1" hangingPunct="1"/>
            <a:r>
              <a:rPr lang="en-US" sz="3200" b="1" dirty="0" smtClean="0">
                <a:solidFill>
                  <a:srgbClr val="000090"/>
                </a:solidFill>
                <a:latin typeface="Arial" pitchFamily="-110" charset="0"/>
              </a:rPr>
              <a:t>Successive ionization energies</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87220" y="1063073"/>
            <a:ext cx="8277411" cy="5923308"/>
          </a:xfrm>
        </p:spPr>
        <p:txBody>
          <a:bodyPr>
            <a:normAutofit/>
          </a:bodyPr>
          <a:lstStyle/>
          <a:p>
            <a:pPr>
              <a:buClr>
                <a:schemeClr val="tx1"/>
              </a:buClr>
            </a:pPr>
            <a:endParaRPr lang="en-US" sz="2400" dirty="0" smtClean="0"/>
          </a:p>
          <a:p>
            <a:pPr>
              <a:buClrTx/>
              <a:buFont typeface="Arial"/>
              <a:buChar char="•"/>
            </a:pPr>
            <a:r>
              <a:rPr lang="en-US" sz="2400" b="1" i="1" dirty="0" smtClean="0"/>
              <a:t> </a:t>
            </a:r>
            <a:r>
              <a:rPr lang="en-US" sz="2400" dirty="0" smtClean="0"/>
              <a:t>At some point, there is always a large increase in successive ionization energies for an element. </a:t>
            </a:r>
          </a:p>
          <a:p>
            <a:pPr>
              <a:buClrTx/>
              <a:buFont typeface="Arial"/>
              <a:buChar char="•"/>
            </a:pPr>
            <a:endParaRPr lang="en-US" sz="2400" dirty="0" smtClean="0"/>
          </a:p>
          <a:p>
            <a:pPr>
              <a:buClrTx/>
              <a:buFont typeface="Arial"/>
              <a:buChar char="•"/>
            </a:pPr>
            <a:r>
              <a:rPr lang="en-US" sz="2400" dirty="0" smtClean="0"/>
              <a:t> </a:t>
            </a:r>
            <a:r>
              <a:rPr lang="en-US" sz="2400" b="1" i="1" dirty="0" smtClean="0">
                <a:solidFill>
                  <a:srgbClr val="000090"/>
                </a:solidFill>
              </a:rPr>
              <a:t>This large increase corresponds to the removal of core electrons, </a:t>
            </a:r>
            <a:r>
              <a:rPr lang="en-US" sz="2400" dirty="0" smtClean="0"/>
              <a:t>which are harder to remove than the valence electrons. </a:t>
            </a:r>
          </a:p>
          <a:p>
            <a:pPr>
              <a:buClrTx/>
              <a:buFont typeface="Arial"/>
              <a:buChar char="•"/>
            </a:pPr>
            <a:endParaRPr lang="en-US" sz="2400" dirty="0" smtClean="0"/>
          </a:p>
          <a:p>
            <a:pPr>
              <a:buClrTx/>
              <a:buFont typeface="Arial"/>
              <a:buChar char="•"/>
            </a:pPr>
            <a:r>
              <a:rPr lang="en-US" sz="2400" b="1" dirty="0" smtClean="0"/>
              <a:t> Example: </a:t>
            </a:r>
          </a:p>
          <a:p>
            <a:pPr lvl="1">
              <a:buClrTx/>
              <a:buFont typeface="Arial"/>
              <a:buChar char="•"/>
            </a:pPr>
            <a:r>
              <a:rPr lang="en-US" sz="2400" dirty="0" smtClean="0"/>
              <a:t>Sc and </a:t>
            </a:r>
            <a:r>
              <a:rPr lang="en-US" sz="2400" dirty="0" err="1" smtClean="0"/>
              <a:t>Ga</a:t>
            </a:r>
            <a:r>
              <a:rPr lang="en-US" sz="2400" dirty="0" smtClean="0"/>
              <a:t> both have three valence electrons.</a:t>
            </a:r>
          </a:p>
          <a:p>
            <a:pPr lvl="1">
              <a:buClrTx/>
              <a:buFont typeface="Arial"/>
              <a:buChar char="•"/>
            </a:pPr>
            <a:r>
              <a:rPr lang="en-US" sz="2400" dirty="0" smtClean="0"/>
              <a:t>The large increase in ionization energy occurs after the third ionization.</a:t>
            </a:r>
            <a:endParaRPr lang="en-US" sz="2400" b="1" i="1" dirty="0" smtClean="0">
              <a:solidFill>
                <a:srgbClr val="000090"/>
              </a:solidFill>
            </a:endParaRPr>
          </a:p>
        </p:txBody>
      </p:sp>
      <p:pic>
        <p:nvPicPr>
          <p:cNvPr id="4" name="Picture 3"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33809162"/>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662329" y="568223"/>
            <a:ext cx="6553200" cy="508000"/>
          </a:xfrm>
        </p:spPr>
        <p:txBody>
          <a:bodyPr>
            <a:noAutofit/>
          </a:bodyPr>
          <a:lstStyle/>
          <a:p>
            <a:pPr eaLnBrk="1" hangingPunct="1"/>
            <a:r>
              <a:rPr lang="en-US" sz="3200" b="1" dirty="0" smtClean="0">
                <a:solidFill>
                  <a:srgbClr val="000090"/>
                </a:solidFill>
                <a:latin typeface="Arial" pitchFamily="-110" charset="0"/>
              </a:rPr>
              <a:t>electron affinity</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42397" y="853899"/>
            <a:ext cx="8277411" cy="5923308"/>
          </a:xfrm>
        </p:spPr>
        <p:txBody>
          <a:bodyPr>
            <a:normAutofit/>
          </a:bodyPr>
          <a:lstStyle/>
          <a:p>
            <a:pPr>
              <a:buClr>
                <a:schemeClr val="tx1"/>
              </a:buClr>
            </a:pPr>
            <a:endParaRPr lang="en-US" sz="2400" dirty="0" smtClean="0"/>
          </a:p>
          <a:p>
            <a:pPr>
              <a:buClrTx/>
              <a:buFont typeface="Arial"/>
              <a:buChar char="•"/>
            </a:pPr>
            <a:r>
              <a:rPr lang="en-US" sz="2400" dirty="0" smtClean="0"/>
              <a:t> The </a:t>
            </a:r>
            <a:r>
              <a:rPr lang="en-US" sz="2400" b="1" i="1" dirty="0" smtClean="0">
                <a:solidFill>
                  <a:srgbClr val="000090"/>
                </a:solidFill>
              </a:rPr>
              <a:t>electron affinity (EA) </a:t>
            </a:r>
            <a:r>
              <a:rPr lang="en-US" sz="2400" dirty="0" smtClean="0"/>
              <a:t>is the energy change for the process of adding an electron to a gaseous atom to form an anion.</a:t>
            </a:r>
          </a:p>
          <a:p>
            <a:pPr algn="ctr"/>
            <a:r>
              <a:rPr lang="en-US" sz="2400" dirty="0" err="1" smtClean="0"/>
              <a:t>X(</a:t>
            </a:r>
            <a:r>
              <a:rPr lang="en-US" sz="2400" i="1" dirty="0" err="1" smtClean="0"/>
              <a:t>g</a:t>
            </a:r>
            <a:r>
              <a:rPr lang="en-US" sz="2400" dirty="0" smtClean="0"/>
              <a:t>)   +   </a:t>
            </a:r>
            <a:r>
              <a:rPr lang="en-US" sz="2400" dirty="0" err="1" smtClean="0"/>
              <a:t>e</a:t>
            </a:r>
            <a:r>
              <a:rPr lang="en-US" sz="2400" baseline="30000" dirty="0" smtClean="0"/>
              <a:t>−</a:t>
            </a:r>
            <a:r>
              <a:rPr lang="en-US" sz="2400" dirty="0" smtClean="0"/>
              <a:t>   ⟶   </a:t>
            </a:r>
            <a:r>
              <a:rPr lang="en-US" sz="2400" dirty="0" err="1" smtClean="0"/>
              <a:t>X</a:t>
            </a:r>
            <a:r>
              <a:rPr lang="en-US" sz="2400" baseline="30000" dirty="0" err="1" smtClean="0"/>
              <a:t>−</a:t>
            </a:r>
            <a:r>
              <a:rPr lang="en-US" sz="2400" dirty="0" err="1" smtClean="0"/>
              <a:t>(</a:t>
            </a:r>
            <a:r>
              <a:rPr lang="en-US" sz="2400" i="1" dirty="0" err="1" smtClean="0"/>
              <a:t>g</a:t>
            </a:r>
            <a:r>
              <a:rPr lang="en-US" sz="2400" dirty="0" smtClean="0"/>
              <a:t>)	EA</a:t>
            </a:r>
            <a:r>
              <a:rPr lang="en-US" sz="2400" baseline="-25000" dirty="0" smtClean="0"/>
              <a:t>1</a:t>
            </a:r>
          </a:p>
          <a:p>
            <a:endParaRPr lang="en-US" sz="2400" dirty="0" smtClean="0"/>
          </a:p>
          <a:p>
            <a:pPr>
              <a:buClrTx/>
              <a:buFont typeface="Arial"/>
              <a:buChar char="•"/>
            </a:pPr>
            <a:r>
              <a:rPr lang="en-US" sz="2400" dirty="0" smtClean="0"/>
              <a:t> This process can be either endothermic or exothermic, depending on the element.</a:t>
            </a:r>
          </a:p>
          <a:p>
            <a:pPr lvl="1">
              <a:buClrTx/>
              <a:buFont typeface="Arial"/>
              <a:buChar char="•"/>
            </a:pPr>
            <a:r>
              <a:rPr lang="en-US" sz="2400" dirty="0" smtClean="0"/>
              <a:t>For some elements </a:t>
            </a:r>
            <a:r>
              <a:rPr lang="en-US" sz="2400" b="1" i="1" dirty="0" smtClean="0">
                <a:solidFill>
                  <a:srgbClr val="FF0000"/>
                </a:solidFill>
              </a:rPr>
              <a:t>energy is released </a:t>
            </a:r>
            <a:r>
              <a:rPr lang="en-US" sz="2400" dirty="0" smtClean="0"/>
              <a:t>when the gaseous atom accepts an electron </a:t>
            </a:r>
            <a:r>
              <a:rPr lang="en-US" sz="2400" b="1" i="1" dirty="0" smtClean="0">
                <a:solidFill>
                  <a:srgbClr val="FF0000"/>
                </a:solidFill>
              </a:rPr>
              <a:t>(negative EA).</a:t>
            </a:r>
          </a:p>
          <a:p>
            <a:pPr lvl="1">
              <a:buClrTx/>
              <a:buNone/>
            </a:pPr>
            <a:endParaRPr lang="en-US" sz="2400" dirty="0" smtClean="0"/>
          </a:p>
          <a:p>
            <a:pPr lvl="1">
              <a:buClrTx/>
              <a:buFont typeface="Arial"/>
              <a:buChar char="•"/>
            </a:pPr>
            <a:r>
              <a:rPr lang="en-US" sz="2400" dirty="0" smtClean="0"/>
              <a:t>For other elements </a:t>
            </a:r>
            <a:r>
              <a:rPr lang="en-US" sz="2400" b="1" i="1" dirty="0" smtClean="0">
                <a:solidFill>
                  <a:srgbClr val="660066"/>
                </a:solidFill>
              </a:rPr>
              <a:t>energy is required </a:t>
            </a:r>
            <a:r>
              <a:rPr lang="en-US" sz="2400" dirty="0" smtClean="0"/>
              <a:t>for the gaseous atom to accept an electron </a:t>
            </a:r>
            <a:r>
              <a:rPr lang="en-US" sz="2400" b="1" i="1" dirty="0" smtClean="0">
                <a:solidFill>
                  <a:srgbClr val="660066"/>
                </a:solidFill>
              </a:rPr>
              <a:t>(positive EA).</a:t>
            </a:r>
          </a:p>
          <a:p>
            <a:pPr lvl="1">
              <a:buClrTx/>
              <a:buFont typeface="Arial"/>
              <a:buChar char="•"/>
            </a:pPr>
            <a:endParaRPr lang="en-US" sz="2400" dirty="0" smtClean="0"/>
          </a:p>
          <a:p>
            <a:pPr>
              <a:buClrTx/>
            </a:pPr>
            <a:endParaRPr lang="en-US" sz="2400" dirty="0" smtClean="0"/>
          </a:p>
        </p:txBody>
      </p:sp>
      <p:pic>
        <p:nvPicPr>
          <p:cNvPr id="4" name="Picture 3"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33809162"/>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662329" y="777397"/>
            <a:ext cx="6553200" cy="508000"/>
          </a:xfrm>
        </p:spPr>
        <p:txBody>
          <a:bodyPr>
            <a:noAutofit/>
          </a:bodyPr>
          <a:lstStyle/>
          <a:p>
            <a:pPr eaLnBrk="1" hangingPunct="1"/>
            <a:r>
              <a:rPr lang="en-US" sz="3200" b="1" dirty="0" smtClean="0">
                <a:solidFill>
                  <a:srgbClr val="000090"/>
                </a:solidFill>
                <a:latin typeface="Arial" pitchFamily="-110" charset="0"/>
              </a:rPr>
              <a:t>Variations </a:t>
            </a:r>
            <a:r>
              <a:rPr lang="en-US" sz="3200" b="1" dirty="0" smtClean="0">
                <a:solidFill>
                  <a:srgbClr val="000090"/>
                </a:solidFill>
                <a:latin typeface="Arial" pitchFamily="-110" charset="0"/>
              </a:rPr>
              <a:t>in electron affinities</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42397" y="1033191"/>
            <a:ext cx="8277411" cy="5923308"/>
          </a:xfrm>
        </p:spPr>
        <p:txBody>
          <a:bodyPr>
            <a:normAutofit/>
          </a:bodyPr>
          <a:lstStyle/>
          <a:p>
            <a:pPr>
              <a:buClr>
                <a:schemeClr val="tx1"/>
              </a:buClr>
            </a:pPr>
            <a:endParaRPr lang="en-US" sz="2400" dirty="0" smtClean="0"/>
          </a:p>
          <a:p>
            <a:pPr>
              <a:buClrTx/>
              <a:buFont typeface="Arial"/>
              <a:buChar char="•"/>
            </a:pPr>
            <a:r>
              <a:rPr lang="en-US" sz="2400" dirty="0" smtClean="0"/>
              <a:t> It becomes easier to add an electron as the effective nuclear charge of the atoms increases.</a:t>
            </a:r>
          </a:p>
          <a:p>
            <a:pPr>
              <a:buClrTx/>
              <a:buFont typeface="Arial"/>
              <a:buChar char="•"/>
            </a:pPr>
            <a:endParaRPr lang="en-US" sz="2400" dirty="0" smtClean="0"/>
          </a:p>
          <a:p>
            <a:pPr>
              <a:buClrTx/>
              <a:buFont typeface="Arial"/>
              <a:buChar char="•"/>
            </a:pPr>
            <a:r>
              <a:rPr lang="en-US" sz="2400" dirty="0" smtClean="0"/>
              <a:t> </a:t>
            </a:r>
            <a:r>
              <a:rPr lang="en-US" sz="2400" b="1" i="1" dirty="0" smtClean="0">
                <a:solidFill>
                  <a:srgbClr val="000090"/>
                </a:solidFill>
              </a:rPr>
              <a:t>Electron Affinities becomes more negative across a period. </a:t>
            </a:r>
          </a:p>
          <a:p>
            <a:pPr>
              <a:buClrTx/>
              <a:buFont typeface="Arial"/>
              <a:buChar char="•"/>
            </a:pPr>
            <a:endParaRPr lang="en-US" sz="2400" b="1" i="1" dirty="0" smtClean="0">
              <a:solidFill>
                <a:srgbClr val="000090"/>
              </a:solidFill>
            </a:endParaRPr>
          </a:p>
          <a:p>
            <a:pPr>
              <a:buClrTx/>
              <a:buFont typeface="Arial"/>
              <a:buChar char="•"/>
            </a:pPr>
            <a:r>
              <a:rPr lang="en-US" sz="2400" b="1" i="1" dirty="0" smtClean="0">
                <a:solidFill>
                  <a:srgbClr val="000090"/>
                </a:solidFill>
              </a:rPr>
              <a:t> </a:t>
            </a:r>
            <a:r>
              <a:rPr lang="en-US" sz="2400" b="1" i="1" dirty="0" smtClean="0"/>
              <a:t>There are some deviations from this trend. </a:t>
            </a:r>
          </a:p>
          <a:p>
            <a:pPr>
              <a:buClrTx/>
            </a:pPr>
            <a:endParaRPr lang="en-US" sz="2400" dirty="0" smtClean="0"/>
          </a:p>
          <a:p>
            <a:pPr>
              <a:buClrTx/>
            </a:pPr>
            <a:endParaRPr lang="en-US" sz="2400" dirty="0" smtClean="0"/>
          </a:p>
        </p:txBody>
      </p:sp>
      <p:pic>
        <p:nvPicPr>
          <p:cNvPr id="4" name="Picture 3"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33809162"/>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662329" y="777397"/>
            <a:ext cx="6553200" cy="508000"/>
          </a:xfrm>
        </p:spPr>
        <p:txBody>
          <a:bodyPr>
            <a:noAutofit/>
          </a:bodyPr>
          <a:lstStyle/>
          <a:p>
            <a:pPr eaLnBrk="1" hangingPunct="1"/>
            <a:r>
              <a:rPr lang="en-US" sz="3200" b="1" dirty="0" smtClean="0">
                <a:solidFill>
                  <a:srgbClr val="000090"/>
                </a:solidFill>
                <a:latin typeface="Arial" pitchFamily="-110" charset="0"/>
              </a:rPr>
              <a:t>Deviations in electron affinity trend</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42397" y="1033191"/>
            <a:ext cx="8277411" cy="5923308"/>
          </a:xfrm>
        </p:spPr>
        <p:txBody>
          <a:bodyPr>
            <a:normAutofit lnSpcReduction="10000"/>
          </a:bodyPr>
          <a:lstStyle/>
          <a:p>
            <a:pPr>
              <a:buClr>
                <a:schemeClr val="tx1"/>
              </a:buClr>
            </a:pPr>
            <a:endParaRPr lang="en-US" sz="2400" dirty="0" smtClean="0"/>
          </a:p>
          <a:p>
            <a:pPr>
              <a:buClrTx/>
              <a:buFont typeface="Arial"/>
              <a:buChar char="•"/>
            </a:pPr>
            <a:r>
              <a:rPr lang="en-US" sz="2400" dirty="0" smtClean="0"/>
              <a:t> </a:t>
            </a:r>
            <a:r>
              <a:rPr lang="en-US" sz="2400" b="1" i="1" dirty="0" smtClean="0">
                <a:solidFill>
                  <a:srgbClr val="000090"/>
                </a:solidFill>
              </a:rPr>
              <a:t>The noble gases, group 18</a:t>
            </a:r>
            <a:r>
              <a:rPr lang="en-US" sz="2400" dirty="0" smtClean="0"/>
              <a:t>, have a completely filled shell and the incoming electron must be added to a higher energy </a:t>
            </a:r>
            <a:r>
              <a:rPr lang="en-US" sz="2400" i="1" dirty="0" err="1" smtClean="0"/>
              <a:t>n</a:t>
            </a:r>
            <a:r>
              <a:rPr lang="en-US" sz="2400" dirty="0" smtClean="0"/>
              <a:t> level.</a:t>
            </a:r>
          </a:p>
          <a:p>
            <a:pPr>
              <a:buClrTx/>
              <a:buFont typeface="Arial"/>
              <a:buChar char="•"/>
            </a:pPr>
            <a:endParaRPr lang="en-US" sz="2400" dirty="0" smtClean="0"/>
          </a:p>
          <a:p>
            <a:pPr>
              <a:buClrTx/>
              <a:buFont typeface="Arial"/>
              <a:buChar char="•"/>
            </a:pPr>
            <a:r>
              <a:rPr lang="en-US" sz="2400" dirty="0" smtClean="0">
                <a:solidFill>
                  <a:srgbClr val="000090"/>
                </a:solidFill>
              </a:rPr>
              <a:t> </a:t>
            </a:r>
            <a:r>
              <a:rPr lang="en-US" sz="2400" b="1" i="1" dirty="0" smtClean="0">
                <a:solidFill>
                  <a:srgbClr val="000090"/>
                </a:solidFill>
              </a:rPr>
              <a:t>Group 2 </a:t>
            </a:r>
            <a:r>
              <a:rPr lang="en-US" sz="2400" dirty="0" smtClean="0"/>
              <a:t>has a filled </a:t>
            </a:r>
            <a:r>
              <a:rPr lang="en-US" sz="2400" i="1" dirty="0" smtClean="0"/>
              <a:t>ns</a:t>
            </a:r>
            <a:r>
              <a:rPr lang="en-US" sz="2400" dirty="0" smtClean="0"/>
              <a:t> </a:t>
            </a:r>
            <a:r>
              <a:rPr lang="en-US" sz="2400" dirty="0" err="1" smtClean="0"/>
              <a:t>subshell</a:t>
            </a:r>
            <a:r>
              <a:rPr lang="en-US" sz="2400" dirty="0" smtClean="0"/>
              <a:t>, and so the next electron added goes into the higher energy </a:t>
            </a:r>
            <a:r>
              <a:rPr lang="en-US" sz="2400" i="1" dirty="0" err="1" smtClean="0"/>
              <a:t>np</a:t>
            </a:r>
            <a:r>
              <a:rPr lang="en-US" sz="2400" dirty="0" smtClean="0"/>
              <a:t> </a:t>
            </a:r>
            <a:r>
              <a:rPr lang="en-US" sz="2400" dirty="0" err="1" smtClean="0"/>
              <a:t>subshell</a:t>
            </a:r>
            <a:r>
              <a:rPr lang="en-US" sz="2400" dirty="0" smtClean="0"/>
              <a:t>. </a:t>
            </a:r>
          </a:p>
          <a:p>
            <a:pPr>
              <a:buClrTx/>
              <a:buFont typeface="Arial"/>
              <a:buChar char="•"/>
            </a:pPr>
            <a:endParaRPr lang="en-US" sz="2400" dirty="0" smtClean="0"/>
          </a:p>
          <a:p>
            <a:pPr>
              <a:buClrTx/>
              <a:buFont typeface="Arial"/>
              <a:buChar char="•"/>
            </a:pPr>
            <a:r>
              <a:rPr lang="en-US" sz="2400" b="1" i="1" dirty="0" smtClean="0">
                <a:solidFill>
                  <a:srgbClr val="000090"/>
                </a:solidFill>
              </a:rPr>
              <a:t> Group 15 </a:t>
            </a:r>
            <a:r>
              <a:rPr lang="en-US" sz="2400" dirty="0" smtClean="0"/>
              <a:t>has a half-filled </a:t>
            </a:r>
            <a:r>
              <a:rPr lang="en-US" sz="2400" i="1" dirty="0" err="1" smtClean="0"/>
              <a:t>np</a:t>
            </a:r>
            <a:r>
              <a:rPr lang="en-US" sz="2400" dirty="0" smtClean="0"/>
              <a:t> </a:t>
            </a:r>
            <a:r>
              <a:rPr lang="en-US" sz="2400" dirty="0" err="1" smtClean="0"/>
              <a:t>subshell</a:t>
            </a:r>
            <a:r>
              <a:rPr lang="en-US" sz="2400" dirty="0" smtClean="0"/>
              <a:t> and the next electron must be paired with an existing </a:t>
            </a:r>
            <a:r>
              <a:rPr lang="en-US" sz="2400" i="1" dirty="0" err="1" smtClean="0"/>
              <a:t>np</a:t>
            </a:r>
            <a:r>
              <a:rPr lang="en-US" sz="2400" dirty="0" smtClean="0"/>
              <a:t> electron. </a:t>
            </a:r>
          </a:p>
          <a:p>
            <a:pPr>
              <a:buClrTx/>
              <a:buFont typeface="Arial"/>
              <a:buChar char="•"/>
            </a:pPr>
            <a:endParaRPr lang="en-US" sz="2400" dirty="0" smtClean="0"/>
          </a:p>
          <a:p>
            <a:pPr>
              <a:buClrTx/>
              <a:buFont typeface="Arial"/>
              <a:buChar char="•"/>
            </a:pPr>
            <a:r>
              <a:rPr lang="en-US" sz="2400" dirty="0" smtClean="0"/>
              <a:t> In all of these cases, the initial relative stability of the electron configuration disrupts the trend in EA.</a:t>
            </a:r>
          </a:p>
          <a:p>
            <a:pPr>
              <a:buClrTx/>
            </a:pPr>
            <a:endParaRPr lang="en-US" sz="2400" dirty="0" smtClean="0"/>
          </a:p>
        </p:txBody>
      </p:sp>
      <p:pic>
        <p:nvPicPr>
          <p:cNvPr id="4" name="Picture 3"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33809162"/>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Figure </a:t>
            </a:r>
            <a:r>
              <a:rPr lang="en-US" dirty="0" smtClean="0"/>
              <a:t>6.36</a:t>
            </a:r>
            <a:endParaRPr lang="en-US" dirty="0"/>
          </a:p>
        </p:txBody>
      </p:sp>
      <p:pic>
        <p:nvPicPr>
          <p:cNvPr id="2" name="Picture Placeholder 1" descr="CNX_Chem_06_05_Elaffin.jpg"/>
          <p:cNvPicPr>
            <a:picLocks noGrp="1" noChangeAspect="1"/>
          </p:cNvPicPr>
          <p:nvPr>
            <p:ph type="pic" sz="quarter" idx="13"/>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7414" r="-7414"/>
          <a:stretch>
            <a:fillRect/>
          </a:stretch>
        </p:blipFill>
        <p:spPr>
          <a:xfrm>
            <a:off x="-29207" y="1122386"/>
            <a:ext cx="9082510" cy="3942673"/>
          </a:xfrm>
        </p:spPr>
      </p:pic>
      <p:sp>
        <p:nvSpPr>
          <p:cNvPr id="7" name="Text Placeholder 6"/>
          <p:cNvSpPr>
            <a:spLocks noGrp="1"/>
          </p:cNvSpPr>
          <p:nvPr>
            <p:ph type="body" sz="quarter" idx="14"/>
          </p:nvPr>
        </p:nvSpPr>
        <p:spPr>
          <a:xfrm>
            <a:off x="457200" y="5691618"/>
            <a:ext cx="8062912" cy="1166382"/>
          </a:xfrm>
        </p:spPr>
        <p:txBody>
          <a:bodyPr>
            <a:normAutofit/>
          </a:bodyPr>
          <a:lstStyle/>
          <a:p>
            <a:r>
              <a:rPr lang="en-US" dirty="0"/>
              <a:t>This version of the periodic table displays the electron affinity values (in kJ/</a:t>
            </a:r>
            <a:r>
              <a:rPr lang="en-US" dirty="0" err="1"/>
              <a:t>mol</a:t>
            </a:r>
            <a:r>
              <a:rPr lang="en-US" dirty="0"/>
              <a:t>) for selected elements.</a:t>
            </a:r>
          </a:p>
        </p:txBody>
      </p:sp>
      <p:pic>
        <p:nvPicPr>
          <p:cNvPr id="6" name="Picture 5" descr="OSX-Stacked-TM-RGB-300dpi-2016.jpg"/>
          <p:cNvPicPr>
            <a:picLocks noChangeAspect="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610087" y="227959"/>
            <a:ext cx="1226434" cy="833592"/>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365409500"/>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 name="Text Placeholder 13"/>
          <p:cNvSpPr>
            <a:spLocks noGrp="1"/>
          </p:cNvSpPr>
          <p:nvPr>
            <p:ph type="body" sz="quarter" idx="14"/>
          </p:nvPr>
        </p:nvSpPr>
        <p:spPr>
          <a:xfrm>
            <a:off x="457200" y="1107617"/>
            <a:ext cx="8062912" cy="5256973"/>
          </a:xfrm>
        </p:spPr>
        <p:txBody>
          <a:bodyPr anchor="ctr">
            <a:noAutofit/>
          </a:bodyPr>
          <a:lstStyle/>
          <a:p>
            <a:pPr algn="ctr"/>
            <a:r>
              <a:rPr lang="en-US" sz="1600" dirty="0">
                <a:solidFill>
                  <a:schemeClr val="tx1"/>
                </a:solidFill>
              </a:rPr>
              <a:t>This file is copyright </a:t>
            </a:r>
            <a:r>
              <a:rPr lang="en-US" sz="1600" dirty="0" smtClean="0">
                <a:solidFill>
                  <a:schemeClr val="tx1"/>
                </a:solidFill>
              </a:rPr>
              <a:t>2018, Rice University. </a:t>
            </a:r>
            <a:r>
              <a:rPr lang="en-US" sz="1600" dirty="0">
                <a:solidFill>
                  <a:schemeClr val="tx1"/>
                </a:solidFill>
              </a:rPr>
              <a:t>All Rights Reserved.</a:t>
            </a:r>
          </a:p>
          <a:p>
            <a:endParaRPr lang="en-US" sz="1600" dirty="0"/>
          </a:p>
        </p:txBody>
      </p:sp>
      <p:pic>
        <p:nvPicPr>
          <p:cNvPr id="6" name="Picture 5" descr="OSX-Stacked-TM-RGB-300dpi-2016.jpg"/>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44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740738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Figure </a:t>
            </a:r>
            <a:r>
              <a:rPr lang="en-US" dirty="0" smtClean="0"/>
              <a:t>6.4</a:t>
            </a:r>
            <a:endParaRPr lang="en-US" dirty="0"/>
          </a:p>
        </p:txBody>
      </p:sp>
      <p:pic>
        <p:nvPicPr>
          <p:cNvPr id="2" name="Picture Placeholder 1" descr="CNX_Chem_06_01_RadioCell.jpg"/>
          <p:cNvPicPr>
            <a:picLocks noGrp="1" noChangeAspect="1"/>
          </p:cNvPicPr>
          <p:nvPr>
            <p:ph type="pic" sz="quarter" idx="13"/>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872" r="-872"/>
          <a:stretch>
            <a:fillRect/>
          </a:stretch>
        </p:blipFill>
        <p:spPr>
          <a:xfrm>
            <a:off x="457199" y="1376383"/>
            <a:ext cx="8062913" cy="3500071"/>
          </a:xfrm>
        </p:spPr>
      </p:pic>
      <p:sp>
        <p:nvSpPr>
          <p:cNvPr id="7" name="Text Placeholder 6"/>
          <p:cNvSpPr>
            <a:spLocks noGrp="1"/>
          </p:cNvSpPr>
          <p:nvPr>
            <p:ph type="body" sz="quarter" idx="14"/>
          </p:nvPr>
        </p:nvSpPr>
        <p:spPr>
          <a:xfrm>
            <a:off x="457200" y="5157743"/>
            <a:ext cx="8062912" cy="1166382"/>
          </a:xfrm>
        </p:spPr>
        <p:txBody>
          <a:bodyPr>
            <a:noAutofit/>
          </a:bodyPr>
          <a:lstStyle/>
          <a:p>
            <a:r>
              <a:rPr lang="en-US" sz="1800" dirty="0"/>
              <a:t>Radio and cell towers are typically used to transmit long-wavelength electromagnetic </a:t>
            </a:r>
            <a:r>
              <a:rPr lang="en-US" sz="1800" dirty="0" smtClean="0"/>
              <a:t>radiation. Increasingly</a:t>
            </a:r>
            <a:r>
              <a:rPr lang="en-US" sz="1800" dirty="0"/>
              <a:t>, cell towers are designed to blend in with the landscape, as with the Tucson, Arizona, cell </a:t>
            </a:r>
            <a:r>
              <a:rPr lang="en-US" sz="1800" dirty="0" smtClean="0"/>
              <a:t>tower (</a:t>
            </a:r>
            <a:r>
              <a:rPr lang="en-US" sz="1800" dirty="0"/>
              <a:t>right) disguised as a palm tree. (credit left: modification of work by Sir Mildred Pierce; credit </a:t>
            </a:r>
            <a:r>
              <a:rPr lang="en-US" sz="1800" dirty="0" smtClean="0"/>
              <a:t>middle: modification </a:t>
            </a:r>
            <a:r>
              <a:rPr lang="en-US" sz="1800" dirty="0"/>
              <a:t>of work by M.O. Stevens)</a:t>
            </a:r>
          </a:p>
        </p:txBody>
      </p:sp>
      <p:pic>
        <p:nvPicPr>
          <p:cNvPr id="6" name="Picture 5" descr="OSX-Stacked-TM-RGB-300dpi-2016.jpg"/>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431809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Figure </a:t>
            </a:r>
            <a:r>
              <a:rPr lang="en-US" dirty="0" smtClean="0"/>
              <a:t>6.5</a:t>
            </a:r>
            <a:endParaRPr lang="en-US" dirty="0"/>
          </a:p>
        </p:txBody>
      </p:sp>
      <p:pic>
        <p:nvPicPr>
          <p:cNvPr id="2" name="Picture Placeholder 1" descr="CNX_Chem_06_01_AMFM.jpg"/>
          <p:cNvPicPr>
            <a:picLocks noGrp="1" noChangeAspect="1"/>
          </p:cNvPicPr>
          <p:nvPr>
            <p:ph type="pic" sz="quarter" idx="13"/>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7478" r="-17478"/>
          <a:stretch>
            <a:fillRect/>
          </a:stretch>
        </p:blipFill>
        <p:spPr>
          <a:xfrm>
            <a:off x="-59087" y="1286737"/>
            <a:ext cx="9185767" cy="3987496"/>
          </a:xfrm>
        </p:spPr>
      </p:pic>
      <p:sp>
        <p:nvSpPr>
          <p:cNvPr id="7" name="Text Placeholder 6"/>
          <p:cNvSpPr>
            <a:spLocks noGrp="1"/>
          </p:cNvSpPr>
          <p:nvPr>
            <p:ph type="body" sz="quarter" idx="14"/>
          </p:nvPr>
        </p:nvSpPr>
        <p:spPr>
          <a:xfrm>
            <a:off x="457200" y="5591032"/>
            <a:ext cx="8062912" cy="1166382"/>
          </a:xfrm>
        </p:spPr>
        <p:txBody>
          <a:bodyPr>
            <a:normAutofit/>
          </a:bodyPr>
          <a:lstStyle/>
          <a:p>
            <a:r>
              <a:rPr lang="en-US" sz="1800" dirty="0"/>
              <a:t>This schematic depicts how amplitude modulation (AM) and frequency modulation (FM) can </a:t>
            </a:r>
            <a:r>
              <a:rPr lang="en-US" sz="1800" dirty="0" smtClean="0"/>
              <a:t>be used </a:t>
            </a:r>
            <a:r>
              <a:rPr lang="en-US" sz="1800" dirty="0"/>
              <a:t>to transmit a radio wave.</a:t>
            </a:r>
          </a:p>
        </p:txBody>
      </p:sp>
      <p:pic>
        <p:nvPicPr>
          <p:cNvPr id="6" name="Picture 5" descr="OSX-Stacked-TM-RGB-300dpi-2016.jpg"/>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391916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564141" y="596856"/>
            <a:ext cx="6553200" cy="508000"/>
          </a:xfrm>
        </p:spPr>
        <p:txBody>
          <a:bodyPr>
            <a:noAutofit/>
          </a:bodyPr>
          <a:lstStyle/>
          <a:p>
            <a:pPr eaLnBrk="1" hangingPunct="1"/>
            <a:r>
              <a:rPr lang="en-US" sz="3200" b="1" dirty="0" smtClean="0">
                <a:solidFill>
                  <a:srgbClr val="000090"/>
                </a:solidFill>
                <a:latin typeface="Arial" pitchFamily="-110" charset="0"/>
              </a:rPr>
              <a:t>Interference patterns</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42397" y="840746"/>
            <a:ext cx="8277411" cy="6331018"/>
          </a:xfrm>
        </p:spPr>
        <p:txBody>
          <a:bodyPr>
            <a:normAutofit fontScale="92500"/>
          </a:bodyPr>
          <a:lstStyle/>
          <a:p>
            <a:pPr>
              <a:buClr>
                <a:schemeClr val="tx1"/>
              </a:buClr>
              <a:buFont typeface="Arial"/>
              <a:buChar char="•"/>
            </a:pPr>
            <a:endParaRPr lang="en-US" sz="2400" dirty="0" smtClean="0"/>
          </a:p>
          <a:p>
            <a:pPr>
              <a:buClr>
                <a:schemeClr val="tx1"/>
              </a:buClr>
              <a:buFont typeface="Arial"/>
              <a:buChar char="•"/>
            </a:pPr>
            <a:r>
              <a:rPr lang="en-US" sz="2400" dirty="0" smtClean="0"/>
              <a:t> </a:t>
            </a:r>
            <a:r>
              <a:rPr lang="en-US" sz="2400" b="1" i="1" dirty="0" smtClean="0">
                <a:solidFill>
                  <a:srgbClr val="000090"/>
                </a:solidFill>
              </a:rPr>
              <a:t>Interference patterns </a:t>
            </a:r>
            <a:r>
              <a:rPr lang="en-US" sz="2400" dirty="0" smtClean="0"/>
              <a:t>arise when light passes through narrow slits closely spaced about a wavelength apart. </a:t>
            </a:r>
          </a:p>
          <a:p>
            <a:pPr>
              <a:buClr>
                <a:schemeClr val="tx1"/>
              </a:buClr>
              <a:buFont typeface="Arial"/>
              <a:buChar char="•"/>
            </a:pPr>
            <a:endParaRPr lang="en-US" sz="2400" dirty="0" smtClean="0"/>
          </a:p>
          <a:p>
            <a:pPr>
              <a:buClr>
                <a:schemeClr val="tx1"/>
              </a:buClr>
              <a:buFont typeface="Arial"/>
              <a:buChar char="•"/>
            </a:pPr>
            <a:r>
              <a:rPr lang="en-US" sz="2400" dirty="0" smtClean="0"/>
              <a:t> The dark regions correspond to regions where the peaks</a:t>
            </a:r>
            <a:r>
              <a:rPr lang="en-US" sz="2400" dirty="0" smtClean="0"/>
              <a:t> for </a:t>
            </a:r>
            <a:r>
              <a:rPr lang="en-US" sz="2400" dirty="0" smtClean="0"/>
              <a:t>the wave from one slit happen to coincide with the troughs</a:t>
            </a:r>
            <a:r>
              <a:rPr lang="en-US" sz="2400" dirty="0" smtClean="0"/>
              <a:t> for </a:t>
            </a:r>
            <a:r>
              <a:rPr lang="en-US" sz="2400" dirty="0" smtClean="0"/>
              <a:t>the wave from the other slit </a:t>
            </a:r>
            <a:r>
              <a:rPr lang="en-US" sz="2400" b="1" i="1" dirty="0" smtClean="0">
                <a:solidFill>
                  <a:srgbClr val="000090"/>
                </a:solidFill>
              </a:rPr>
              <a:t>(destructive interference).</a:t>
            </a:r>
          </a:p>
          <a:p>
            <a:pPr>
              <a:buClr>
                <a:schemeClr val="tx1"/>
              </a:buClr>
            </a:pPr>
            <a:endParaRPr lang="en-US" sz="2400" dirty="0" smtClean="0"/>
          </a:p>
          <a:p>
            <a:pPr>
              <a:buClr>
                <a:schemeClr val="tx1"/>
              </a:buClr>
              <a:buFont typeface="Arial"/>
              <a:buChar char="•"/>
            </a:pPr>
            <a:r>
              <a:rPr lang="en-US" sz="2400" dirty="0" smtClean="0"/>
              <a:t> The brightest regions correspond to the regions where the peaks for the two waves (or their two troughs) happen to coincide </a:t>
            </a:r>
            <a:r>
              <a:rPr lang="en-US" sz="2400" b="1" i="1" dirty="0" smtClean="0">
                <a:solidFill>
                  <a:srgbClr val="000090"/>
                </a:solidFill>
              </a:rPr>
              <a:t>(constructive interference).</a:t>
            </a:r>
          </a:p>
          <a:p>
            <a:pPr>
              <a:buClr>
                <a:schemeClr val="tx1"/>
              </a:buClr>
            </a:pPr>
            <a:endParaRPr lang="en-US" sz="2400" b="1" i="1" dirty="0" smtClean="0">
              <a:solidFill>
                <a:srgbClr val="000090"/>
              </a:solidFill>
            </a:endParaRPr>
          </a:p>
          <a:p>
            <a:pPr>
              <a:buClr>
                <a:schemeClr val="tx1"/>
              </a:buClr>
              <a:buFont typeface="Arial"/>
              <a:buChar char="•"/>
            </a:pPr>
            <a:r>
              <a:rPr lang="en-US" sz="2400" dirty="0" smtClean="0"/>
              <a:t> Such interference patterns cannot be explained by particles moving according to the laws of classical mechanics.</a:t>
            </a:r>
            <a:endParaRPr lang="en-US" sz="2400" b="1" i="1" dirty="0">
              <a:solidFill>
                <a:srgbClr val="000090"/>
              </a:solidFill>
            </a:endParaRPr>
          </a:p>
        </p:txBody>
      </p:sp>
      <p:pic>
        <p:nvPicPr>
          <p:cNvPr id="4" name="Picture 3"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305983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Figure </a:t>
            </a:r>
            <a:r>
              <a:rPr lang="en-US" dirty="0" smtClean="0"/>
              <a:t>6.6</a:t>
            </a:r>
            <a:endParaRPr lang="en-US" dirty="0"/>
          </a:p>
        </p:txBody>
      </p:sp>
      <p:pic>
        <p:nvPicPr>
          <p:cNvPr id="2" name="Picture Placeholder 1" descr="CNX_Chem_06_01_LiteInterf.jpg"/>
          <p:cNvPicPr>
            <a:picLocks noGrp="1" noChangeAspect="1"/>
          </p:cNvPicPr>
          <p:nvPr>
            <p:ph type="pic" sz="quarter" idx="13"/>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61087" b="-61087"/>
          <a:stretch>
            <a:fillRect/>
          </a:stretch>
        </p:blipFill>
        <p:spPr/>
      </p:pic>
      <p:sp>
        <p:nvSpPr>
          <p:cNvPr id="7" name="Text Placeholder 6"/>
          <p:cNvSpPr>
            <a:spLocks noGrp="1"/>
          </p:cNvSpPr>
          <p:nvPr>
            <p:ph type="body" sz="quarter" idx="14"/>
          </p:nvPr>
        </p:nvSpPr>
        <p:spPr>
          <a:xfrm>
            <a:off x="457200" y="4862125"/>
            <a:ext cx="8062912" cy="1166382"/>
          </a:xfrm>
        </p:spPr>
        <p:txBody>
          <a:bodyPr>
            <a:noAutofit/>
          </a:bodyPr>
          <a:lstStyle/>
          <a:p>
            <a:r>
              <a:rPr lang="en-US" sz="1800" dirty="0"/>
              <a:t>Interference fringe patterns are shown for light passing through two closely spaced, narrow slits. </a:t>
            </a:r>
            <a:r>
              <a:rPr lang="en-US" sz="1800" dirty="0" smtClean="0"/>
              <a:t>The spacing </a:t>
            </a:r>
            <a:r>
              <a:rPr lang="en-US" sz="1800" dirty="0"/>
              <a:t>of the fringes depends on the wavelength, with the fringes being more closely spaced for the </a:t>
            </a:r>
            <a:r>
              <a:rPr lang="en-US" sz="1800" dirty="0" smtClean="0"/>
              <a:t>shorter-wavelength blue </a:t>
            </a:r>
            <a:r>
              <a:rPr lang="en-US" sz="1800" dirty="0"/>
              <a:t>light. (credit: PASCO)</a:t>
            </a:r>
          </a:p>
        </p:txBody>
      </p:sp>
      <p:pic>
        <p:nvPicPr>
          <p:cNvPr id="6" name="Picture 5" descr="OSX-Stacked-TM-RGB-300dpi-2016.jpg"/>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4739264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82113"/>
            <a:ext cx="8229600" cy="990600"/>
          </a:xfrm>
        </p:spPr>
        <p:txBody>
          <a:bodyPr wrap="square" numCol="1" anchorCtr="0" compatLnSpc="1">
            <a:prstTxWarp prst="textNoShape">
              <a:avLst/>
            </a:prstTxWarp>
            <a:normAutofit/>
          </a:bodyPr>
          <a:lstStyle/>
          <a:p>
            <a:pPr eaLnBrk="1" hangingPunct="1">
              <a:defRPr/>
            </a:pPr>
            <a:r>
              <a:rPr lang="en-US" sz="2800" b="1" dirty="0">
                <a:solidFill>
                  <a:srgbClr val="000090"/>
                </a:solidFill>
                <a:ea typeface="ＭＳ Ｐゴシック" charset="0"/>
                <a:cs typeface="ＭＳ Ｐゴシック" charset="0"/>
              </a:rPr>
              <a:t>Ch.</a:t>
            </a:r>
            <a:r>
              <a:rPr lang="en-US" sz="2800" b="1" dirty="0" smtClean="0">
                <a:solidFill>
                  <a:srgbClr val="000090"/>
                </a:solidFill>
                <a:ea typeface="ＭＳ Ｐゴシック" charset="0"/>
                <a:cs typeface="ＭＳ Ｐゴシック" charset="0"/>
              </a:rPr>
              <a:t> 6 </a:t>
            </a:r>
            <a:r>
              <a:rPr lang="en-US" sz="2800" b="1" dirty="0">
                <a:solidFill>
                  <a:srgbClr val="000090"/>
                </a:solidFill>
                <a:ea typeface="ＭＳ Ｐゴシック" charset="0"/>
                <a:cs typeface="ＭＳ Ｐゴシック" charset="0"/>
              </a:rPr>
              <a:t>Outline</a:t>
            </a:r>
          </a:p>
        </p:txBody>
      </p:sp>
      <p:sp>
        <p:nvSpPr>
          <p:cNvPr id="20483" name="Content Placeholder 2"/>
          <p:cNvSpPr>
            <a:spLocks noGrp="1"/>
          </p:cNvSpPr>
          <p:nvPr>
            <p:ph idx="1"/>
          </p:nvPr>
        </p:nvSpPr>
        <p:spPr>
          <a:xfrm>
            <a:off x="533400" y="1524318"/>
            <a:ext cx="8229600" cy="5029177"/>
          </a:xfrm>
        </p:spPr>
        <p:txBody>
          <a:bodyPr>
            <a:normAutofit lnSpcReduction="10000"/>
          </a:bodyPr>
          <a:lstStyle/>
          <a:p>
            <a:pPr marL="514350" indent="-514350">
              <a:lnSpc>
                <a:spcPct val="90000"/>
              </a:lnSpc>
            </a:pPr>
            <a:r>
              <a:rPr lang="en-US" sz="2800" dirty="0" smtClean="0">
                <a:latin typeface="Arial" pitchFamily="-110" charset="0"/>
              </a:rPr>
              <a:t>6.1: Electromagnetic Energy</a:t>
            </a:r>
          </a:p>
          <a:p>
            <a:pPr marL="514350" indent="-514350">
              <a:lnSpc>
                <a:spcPct val="90000"/>
              </a:lnSpc>
            </a:pPr>
            <a:endParaRPr lang="en-US" sz="2800" dirty="0" smtClean="0">
              <a:latin typeface="Arial" pitchFamily="-110" charset="0"/>
            </a:endParaRPr>
          </a:p>
          <a:p>
            <a:pPr marL="688975" indent="-688975">
              <a:lnSpc>
                <a:spcPct val="90000"/>
              </a:lnSpc>
            </a:pPr>
            <a:r>
              <a:rPr lang="en-US" sz="2800" dirty="0" smtClean="0">
                <a:latin typeface="Arial" pitchFamily="-110" charset="0"/>
              </a:rPr>
              <a:t>6.2: The Bohr Model</a:t>
            </a:r>
          </a:p>
          <a:p>
            <a:pPr marL="514350" indent="-514350">
              <a:lnSpc>
                <a:spcPct val="90000"/>
              </a:lnSpc>
            </a:pPr>
            <a:endParaRPr lang="en-US" sz="2800" dirty="0" smtClean="0">
              <a:latin typeface="Arial" pitchFamily="-110" charset="0"/>
            </a:endParaRPr>
          </a:p>
          <a:p>
            <a:pPr marL="514350" indent="-514350">
              <a:lnSpc>
                <a:spcPct val="90000"/>
              </a:lnSpc>
            </a:pPr>
            <a:r>
              <a:rPr lang="en-US" sz="2800" dirty="0" smtClean="0">
                <a:latin typeface="Arial" pitchFamily="-110" charset="0"/>
              </a:rPr>
              <a:t>6.3: Development of Quantum Theory</a:t>
            </a:r>
          </a:p>
          <a:p>
            <a:pPr marL="514350" indent="-514350">
              <a:lnSpc>
                <a:spcPct val="90000"/>
              </a:lnSpc>
            </a:pPr>
            <a:endParaRPr lang="en-US" sz="2800" dirty="0" smtClean="0">
              <a:latin typeface="Arial" pitchFamily="-110" charset="0"/>
            </a:endParaRPr>
          </a:p>
          <a:p>
            <a:pPr marL="687388" indent="-687388">
              <a:lnSpc>
                <a:spcPct val="90000"/>
              </a:lnSpc>
            </a:pPr>
            <a:r>
              <a:rPr lang="en-US" sz="2800" dirty="0" smtClean="0">
                <a:latin typeface="Arial" pitchFamily="-110" charset="0"/>
              </a:rPr>
              <a:t>6.4: Electronic Structure of Atoms (Electron   Configurations)</a:t>
            </a:r>
          </a:p>
          <a:p>
            <a:pPr marL="514350" indent="-514350">
              <a:lnSpc>
                <a:spcPct val="90000"/>
              </a:lnSpc>
            </a:pPr>
            <a:endParaRPr lang="en-US" sz="2800" dirty="0" smtClean="0">
              <a:latin typeface="Arial" pitchFamily="-110" charset="0"/>
            </a:endParaRPr>
          </a:p>
          <a:p>
            <a:pPr marL="514350" indent="-514350">
              <a:lnSpc>
                <a:spcPct val="90000"/>
              </a:lnSpc>
            </a:pPr>
            <a:r>
              <a:rPr lang="en-US" sz="2800" dirty="0" smtClean="0">
                <a:latin typeface="Arial" pitchFamily="-110" charset="0"/>
              </a:rPr>
              <a:t>6.5: Periodic Variations in Element Properties</a:t>
            </a:r>
          </a:p>
          <a:p>
            <a:pPr marL="514350" indent="-514350">
              <a:lnSpc>
                <a:spcPct val="90000"/>
              </a:lnSpc>
            </a:pPr>
            <a:endParaRPr lang="en-US" sz="2800" dirty="0" smtClean="0">
              <a:latin typeface="Arial" pitchFamily="-110" charset="0"/>
            </a:endParaRPr>
          </a:p>
          <a:p>
            <a:pPr marL="0" indent="0" eaLnBrk="1" hangingPunct="1">
              <a:buFont typeface="Arial" charset="0"/>
              <a:buNone/>
            </a:pPr>
            <a:endParaRPr lang="en-US" sz="2800" dirty="0" smtClean="0">
              <a:latin typeface="Arial" charset="0"/>
              <a:ea typeface="MS PGothic" charset="0"/>
            </a:endParaRPr>
          </a:p>
          <a:p>
            <a:pPr marL="0" indent="0" eaLnBrk="1" hangingPunct="1">
              <a:buFont typeface="Arial" charset="0"/>
              <a:buNone/>
            </a:pPr>
            <a:endParaRPr lang="en-US" sz="2800" dirty="0">
              <a:latin typeface="Arial" charset="0"/>
              <a:ea typeface="MS PGothic" charset="0"/>
            </a:endParaRPr>
          </a:p>
        </p:txBody>
      </p:sp>
      <p:sp>
        <p:nvSpPr>
          <p:cNvPr id="20484" name="Slide Number Placeholder 3"/>
          <p:cNvSpPr>
            <a:spLocks noGrp="1"/>
          </p:cNvSpPr>
          <p:nvPr>
            <p:ph type="sldNum" sz="quarter" idx="12"/>
          </p:nvPr>
        </p:nvSpPr>
        <p:spPr bwMode="auto">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37931725" indent="-37474525">
              <a:defRPr sz="24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400">
                <a:solidFill>
                  <a:schemeClr val="tx1"/>
                </a:solidFill>
                <a:latin typeface="Arial" charset="0"/>
                <a:ea typeface="MS PGothic" charset="0"/>
                <a:cs typeface="MS PGothic" charset="0"/>
              </a:defRPr>
            </a:lvl4pPr>
            <a:lvl5pPr>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9C4F7D93-D11A-E34C-9953-463F5D9E91E6}" type="slidenum">
              <a:rPr lang="en-US" sz="1400">
                <a:solidFill>
                  <a:srgbClr val="FFFFFF"/>
                </a:solidFill>
              </a:rPr>
              <a:pPr/>
              <a:t>2</a:t>
            </a:fld>
            <a:endParaRPr lang="en-US" sz="1400">
              <a:solidFill>
                <a:srgbClr val="FFFFFF"/>
              </a:solidFill>
            </a:endParaRPr>
          </a:p>
        </p:txBody>
      </p:sp>
      <p:pic>
        <p:nvPicPr>
          <p:cNvPr id="5" name="Picture 4"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728492" y="522151"/>
            <a:ext cx="6553200" cy="508000"/>
          </a:xfrm>
        </p:spPr>
        <p:txBody>
          <a:bodyPr>
            <a:noAutofit/>
          </a:bodyPr>
          <a:lstStyle/>
          <a:p>
            <a:pPr eaLnBrk="1" hangingPunct="1"/>
            <a:r>
              <a:rPr lang="en-US" sz="3200" b="1" dirty="0" smtClean="0">
                <a:solidFill>
                  <a:srgbClr val="000090"/>
                </a:solidFill>
                <a:latin typeface="Arial" pitchFamily="-110" charset="0"/>
              </a:rPr>
              <a:t>Standing waves</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42397" y="855687"/>
            <a:ext cx="8277411" cy="5923308"/>
          </a:xfrm>
        </p:spPr>
        <p:txBody>
          <a:bodyPr>
            <a:normAutofit/>
          </a:bodyPr>
          <a:lstStyle/>
          <a:p>
            <a:pPr>
              <a:buClrTx/>
              <a:buFont typeface="Arial"/>
              <a:buChar char="•"/>
            </a:pPr>
            <a:endParaRPr lang="en-US" sz="2400" b="1" dirty="0" smtClean="0">
              <a:latin typeface="Arial" pitchFamily="-110" charset="0"/>
            </a:endParaRPr>
          </a:p>
          <a:p>
            <a:pPr>
              <a:buClr>
                <a:schemeClr val="tx1"/>
              </a:buClr>
              <a:buFont typeface="Arial"/>
              <a:buChar char="•"/>
            </a:pPr>
            <a:r>
              <a:rPr lang="en-US" sz="2400" dirty="0" smtClean="0"/>
              <a:t> Not all waves are travelling waves. </a:t>
            </a:r>
          </a:p>
          <a:p>
            <a:pPr>
              <a:buClr>
                <a:schemeClr val="tx1"/>
              </a:buClr>
              <a:buFont typeface="Arial"/>
              <a:buChar char="•"/>
            </a:pPr>
            <a:endParaRPr lang="en-US" sz="2400" dirty="0" smtClean="0"/>
          </a:p>
          <a:p>
            <a:pPr>
              <a:buClr>
                <a:schemeClr val="tx1"/>
              </a:buClr>
              <a:buFont typeface="Arial"/>
              <a:buChar char="•"/>
            </a:pPr>
            <a:r>
              <a:rPr lang="en-US" sz="2400" dirty="0" smtClean="0"/>
              <a:t> </a:t>
            </a:r>
            <a:r>
              <a:rPr lang="en-US" sz="2400" b="1" i="1" dirty="0" smtClean="0">
                <a:solidFill>
                  <a:srgbClr val="000090"/>
                </a:solidFill>
              </a:rPr>
              <a:t>Standing waves </a:t>
            </a:r>
            <a:r>
              <a:rPr lang="en-US" sz="2400" dirty="0" smtClean="0"/>
              <a:t>(also known as stationary waves) remain constrained within some region of space. </a:t>
            </a:r>
          </a:p>
          <a:p>
            <a:pPr>
              <a:buClr>
                <a:schemeClr val="tx1"/>
              </a:buClr>
              <a:buFont typeface="Arial"/>
              <a:buChar char="•"/>
            </a:pPr>
            <a:endParaRPr lang="en-US" sz="2400" dirty="0" smtClean="0"/>
          </a:p>
          <a:p>
            <a:pPr>
              <a:buClr>
                <a:schemeClr val="tx1"/>
              </a:buClr>
              <a:buFont typeface="Arial"/>
              <a:buChar char="•"/>
            </a:pPr>
            <a:r>
              <a:rPr lang="en-US" sz="2400" dirty="0" smtClean="0"/>
              <a:t> Standing waves play an important role in our understanding of the electronic structure of atoms and molecules. </a:t>
            </a:r>
          </a:p>
          <a:p>
            <a:pPr>
              <a:buClr>
                <a:schemeClr val="tx1"/>
              </a:buClr>
              <a:buFont typeface="Arial"/>
              <a:buChar char="•"/>
            </a:pPr>
            <a:endParaRPr lang="en-US" sz="2400" dirty="0" smtClean="0">
              <a:ea typeface="Osaka" pitchFamily="-110" charset="-128"/>
              <a:cs typeface="Osaka" pitchFamily="-110" charset="-128"/>
            </a:endParaRPr>
          </a:p>
          <a:p>
            <a:pPr>
              <a:buClr>
                <a:schemeClr val="tx1"/>
              </a:buClr>
              <a:buFont typeface="Arial"/>
              <a:buChar char="•"/>
            </a:pPr>
            <a:r>
              <a:rPr lang="en-US" sz="2400" dirty="0" smtClean="0"/>
              <a:t> A </a:t>
            </a:r>
            <a:r>
              <a:rPr lang="en-US" sz="2400" dirty="0" smtClean="0"/>
              <a:t>vibrating string that is held fixed at its two end </a:t>
            </a:r>
            <a:r>
              <a:rPr lang="en-US" sz="2400" dirty="0" smtClean="0"/>
              <a:t>points is an example of a </a:t>
            </a:r>
            <a:r>
              <a:rPr lang="en-US" sz="2400" b="1" i="1" dirty="0" smtClean="0">
                <a:solidFill>
                  <a:srgbClr val="000090"/>
                </a:solidFill>
              </a:rPr>
              <a:t>o</a:t>
            </a:r>
            <a:r>
              <a:rPr lang="en-US" sz="2400" b="1" i="1" dirty="0" smtClean="0">
                <a:solidFill>
                  <a:srgbClr val="000090"/>
                </a:solidFill>
              </a:rPr>
              <a:t>ne</a:t>
            </a:r>
            <a:r>
              <a:rPr lang="en-US" sz="2400" b="1" i="1" dirty="0" smtClean="0">
                <a:solidFill>
                  <a:srgbClr val="000090"/>
                </a:solidFill>
              </a:rPr>
              <a:t>-dimensional standing </a:t>
            </a:r>
            <a:r>
              <a:rPr lang="en-US" sz="2400" b="1" i="1" dirty="0" smtClean="0">
                <a:solidFill>
                  <a:srgbClr val="000090"/>
                </a:solidFill>
              </a:rPr>
              <a:t>wave. </a:t>
            </a:r>
            <a:endParaRPr lang="en-US" sz="2400" dirty="0">
              <a:ea typeface="Osaka" pitchFamily="-110" charset="-128"/>
              <a:cs typeface="Osaka" pitchFamily="-110" charset="-128"/>
            </a:endParaRPr>
          </a:p>
        </p:txBody>
      </p:sp>
      <p:pic>
        <p:nvPicPr>
          <p:cNvPr id="4" name="Picture 3"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305983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Figure </a:t>
            </a:r>
            <a:r>
              <a:rPr lang="en-US" dirty="0" smtClean="0"/>
              <a:t>6.7</a:t>
            </a:r>
            <a:endParaRPr lang="en-US" dirty="0"/>
          </a:p>
        </p:txBody>
      </p:sp>
      <p:pic>
        <p:nvPicPr>
          <p:cNvPr id="2" name="Picture Placeholder 1" descr="CNX_Chem_06_01_Vibrstring.jpg"/>
          <p:cNvPicPr>
            <a:picLocks noGrp="1" noChangeAspect="1"/>
          </p:cNvPicPr>
          <p:nvPr>
            <p:ph type="pic" sz="quarter" idx="13"/>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6262" r="-6262"/>
          <a:stretch>
            <a:fillRect/>
          </a:stretch>
        </p:blipFill>
        <p:spPr>
          <a:xfrm>
            <a:off x="179294" y="1406264"/>
            <a:ext cx="8676485" cy="3766419"/>
          </a:xfrm>
        </p:spPr>
      </p:pic>
      <p:sp>
        <p:nvSpPr>
          <p:cNvPr id="7" name="Text Placeholder 6"/>
          <p:cNvSpPr>
            <a:spLocks noGrp="1"/>
          </p:cNvSpPr>
          <p:nvPr>
            <p:ph type="body" sz="quarter" idx="14"/>
          </p:nvPr>
        </p:nvSpPr>
        <p:spPr>
          <a:xfrm>
            <a:off x="457200" y="5277271"/>
            <a:ext cx="8062912" cy="1166382"/>
          </a:xfrm>
        </p:spPr>
        <p:txBody>
          <a:bodyPr>
            <a:noAutofit/>
          </a:bodyPr>
          <a:lstStyle/>
          <a:p>
            <a:r>
              <a:rPr lang="en-US" sz="1800" dirty="0"/>
              <a:t>A vibrating string shows some one-dimensional standing waves. Since the two end points of the </a:t>
            </a:r>
            <a:r>
              <a:rPr lang="en-US" sz="1800" dirty="0" smtClean="0"/>
              <a:t>string are </a:t>
            </a:r>
            <a:r>
              <a:rPr lang="en-US" sz="1800" dirty="0"/>
              <a:t>held fixed, only waves having an integer number of </a:t>
            </a:r>
            <a:r>
              <a:rPr lang="en-US" sz="1800" dirty="0" smtClean="0"/>
              <a:t>half-wavelengths </a:t>
            </a:r>
            <a:r>
              <a:rPr lang="en-US" sz="1800" dirty="0"/>
              <a:t>can form. The points on the string </a:t>
            </a:r>
            <a:r>
              <a:rPr lang="en-US" sz="1800" dirty="0" smtClean="0"/>
              <a:t>between the </a:t>
            </a:r>
            <a:r>
              <a:rPr lang="en-US" sz="1800" dirty="0"/>
              <a:t>end points that are not moving are called the nodes.</a:t>
            </a:r>
          </a:p>
        </p:txBody>
      </p:sp>
      <p:pic>
        <p:nvPicPr>
          <p:cNvPr id="6" name="Picture 5" descr="OSX-Stacked-TM-RGB-300dpi-2016.jpg"/>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019539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728492" y="522151"/>
            <a:ext cx="6553200" cy="508000"/>
          </a:xfrm>
        </p:spPr>
        <p:txBody>
          <a:bodyPr>
            <a:noAutofit/>
          </a:bodyPr>
          <a:lstStyle/>
          <a:p>
            <a:pPr eaLnBrk="1" hangingPunct="1"/>
            <a:r>
              <a:rPr lang="en-US" sz="3200" b="1" dirty="0" smtClean="0">
                <a:solidFill>
                  <a:srgbClr val="000090"/>
                </a:solidFill>
                <a:latin typeface="Arial" pitchFamily="-110" charset="0"/>
              </a:rPr>
              <a:t>Standing waves</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42397" y="855687"/>
            <a:ext cx="8277411" cy="5923308"/>
          </a:xfrm>
        </p:spPr>
        <p:txBody>
          <a:bodyPr>
            <a:normAutofit/>
          </a:bodyPr>
          <a:lstStyle/>
          <a:p>
            <a:pPr>
              <a:buClr>
                <a:schemeClr val="tx1"/>
              </a:buClr>
            </a:pPr>
            <a:endParaRPr lang="en-US" sz="2400" dirty="0" smtClean="0">
              <a:ea typeface="Osaka" pitchFamily="-110" charset="-128"/>
              <a:cs typeface="Osaka" pitchFamily="-110" charset="-128"/>
            </a:endParaRPr>
          </a:p>
          <a:p>
            <a:pPr>
              <a:buClr>
                <a:schemeClr val="tx1"/>
              </a:buClr>
              <a:buFont typeface="Arial"/>
              <a:buChar char="•"/>
            </a:pPr>
            <a:r>
              <a:rPr lang="en-US" sz="2400" b="1" i="1" dirty="0" smtClean="0"/>
              <a:t> Only those waves having an integer number, </a:t>
            </a:r>
            <a:r>
              <a:rPr lang="en-US" sz="2400" b="1" i="1" dirty="0" err="1" smtClean="0"/>
              <a:t>n</a:t>
            </a:r>
            <a:r>
              <a:rPr lang="en-US" sz="2400" b="1" i="1" dirty="0" smtClean="0"/>
              <a:t>, of half-wavelengths between the end points can form.</a:t>
            </a:r>
          </a:p>
          <a:p>
            <a:pPr>
              <a:buClr>
                <a:schemeClr val="tx1"/>
              </a:buClr>
              <a:buFont typeface="Arial"/>
              <a:buChar char="•"/>
            </a:pPr>
            <a:endParaRPr lang="en-US" sz="2400" dirty="0" smtClean="0">
              <a:ea typeface="Osaka" pitchFamily="-110" charset="-128"/>
              <a:cs typeface="Osaka" pitchFamily="-110" charset="-128"/>
            </a:endParaRPr>
          </a:p>
          <a:p>
            <a:pPr>
              <a:buClr>
                <a:schemeClr val="tx1"/>
              </a:buClr>
              <a:buFont typeface="Arial"/>
              <a:buChar char="•"/>
            </a:pPr>
            <a:r>
              <a:rPr lang="en-US" sz="2400" dirty="0" smtClean="0">
                <a:ea typeface="Osaka" pitchFamily="-110" charset="-128"/>
                <a:cs typeface="Osaka" pitchFamily="-110" charset="-128"/>
              </a:rPr>
              <a:t> </a:t>
            </a:r>
            <a:r>
              <a:rPr lang="en-US" sz="2400" dirty="0" smtClean="0"/>
              <a:t>A system with fixed end points restricts the number and type of possible waveforms. </a:t>
            </a:r>
          </a:p>
          <a:p>
            <a:pPr>
              <a:buClr>
                <a:schemeClr val="tx1"/>
              </a:buClr>
              <a:buFont typeface="Arial"/>
              <a:buChar char="•"/>
            </a:pPr>
            <a:endParaRPr lang="en-US" sz="2400" dirty="0" smtClean="0"/>
          </a:p>
          <a:p>
            <a:pPr>
              <a:buClr>
                <a:schemeClr val="tx1"/>
              </a:buClr>
              <a:buFont typeface="Arial"/>
              <a:buChar char="•"/>
            </a:pPr>
            <a:r>
              <a:rPr lang="en-US" sz="2400" dirty="0" smtClean="0"/>
              <a:t> This is an example of </a:t>
            </a:r>
            <a:r>
              <a:rPr lang="en-US" sz="2400" b="1" i="1" dirty="0" smtClean="0">
                <a:solidFill>
                  <a:srgbClr val="000090"/>
                </a:solidFill>
              </a:rPr>
              <a:t>quantization</a:t>
            </a:r>
            <a:r>
              <a:rPr lang="en-US" sz="2400" dirty="0" smtClean="0"/>
              <a:t>.</a:t>
            </a:r>
          </a:p>
          <a:p>
            <a:pPr lvl="1">
              <a:buClr>
                <a:schemeClr val="tx1"/>
              </a:buClr>
              <a:buFont typeface="Arial"/>
              <a:buChar char="•"/>
            </a:pPr>
            <a:r>
              <a:rPr lang="en-US" sz="2400" dirty="0" smtClean="0"/>
              <a:t>Only discrete values from a more general set of continuous </a:t>
            </a:r>
            <a:r>
              <a:rPr lang="en-US" sz="2400" dirty="0" smtClean="0"/>
              <a:t>values</a:t>
            </a:r>
            <a:r>
              <a:rPr lang="en-US" sz="2400" dirty="0" smtClean="0"/>
              <a:t> </a:t>
            </a:r>
            <a:r>
              <a:rPr lang="en-US" sz="2400" dirty="0" smtClean="0"/>
              <a:t>are </a:t>
            </a:r>
            <a:r>
              <a:rPr lang="en-US" sz="2400" dirty="0" smtClean="0"/>
              <a:t>observed.</a:t>
            </a:r>
          </a:p>
        </p:txBody>
      </p:sp>
      <p:pic>
        <p:nvPicPr>
          <p:cNvPr id="4" name="Picture 3"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305983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728492" y="522151"/>
            <a:ext cx="6553200" cy="508000"/>
          </a:xfrm>
        </p:spPr>
        <p:txBody>
          <a:bodyPr>
            <a:noAutofit/>
          </a:bodyPr>
          <a:lstStyle/>
          <a:p>
            <a:pPr eaLnBrk="1" hangingPunct="1"/>
            <a:r>
              <a:rPr lang="en-US" sz="3200" b="1" dirty="0" smtClean="0">
                <a:solidFill>
                  <a:srgbClr val="000090"/>
                </a:solidFill>
                <a:latin typeface="Arial" pitchFamily="-110" charset="0"/>
              </a:rPr>
              <a:t>Standing waves</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42397" y="855687"/>
            <a:ext cx="8277411" cy="5923308"/>
          </a:xfrm>
        </p:spPr>
        <p:txBody>
          <a:bodyPr>
            <a:normAutofit/>
          </a:bodyPr>
          <a:lstStyle/>
          <a:p>
            <a:pPr>
              <a:buClr>
                <a:schemeClr val="tx1"/>
              </a:buClr>
            </a:pPr>
            <a:endParaRPr lang="en-US" sz="2400" dirty="0" smtClean="0">
              <a:ea typeface="Osaka" pitchFamily="-110" charset="-128"/>
              <a:cs typeface="Osaka" pitchFamily="-110" charset="-128"/>
            </a:endParaRPr>
          </a:p>
          <a:p>
            <a:pPr>
              <a:buClr>
                <a:schemeClr val="tx1"/>
              </a:buClr>
              <a:buFont typeface="Arial"/>
              <a:buChar char="•"/>
            </a:pPr>
            <a:r>
              <a:rPr lang="en-US" sz="2400" dirty="0" smtClean="0"/>
              <a:t> Harmonic waves (those waves displaying more than one-half wavelength) all have one or more points between the two end points that are not in motion. </a:t>
            </a:r>
          </a:p>
          <a:p>
            <a:pPr>
              <a:buClr>
                <a:schemeClr val="tx1"/>
              </a:buClr>
              <a:buFont typeface="Arial"/>
              <a:buChar char="•"/>
            </a:pPr>
            <a:endParaRPr lang="en-US" sz="2400" dirty="0" smtClean="0"/>
          </a:p>
          <a:p>
            <a:pPr>
              <a:buClr>
                <a:schemeClr val="tx1"/>
              </a:buClr>
              <a:buFont typeface="Arial"/>
              <a:buChar char="•"/>
            </a:pPr>
            <a:r>
              <a:rPr lang="en-US" sz="2400" dirty="0" smtClean="0"/>
              <a:t> These special points are </a:t>
            </a:r>
            <a:r>
              <a:rPr lang="en-US" sz="2400" b="1" i="1" dirty="0" smtClean="0">
                <a:solidFill>
                  <a:srgbClr val="000090"/>
                </a:solidFill>
              </a:rPr>
              <a:t>nodes. </a:t>
            </a:r>
            <a:endParaRPr lang="en-US" sz="2400" b="1" i="1" dirty="0">
              <a:solidFill>
                <a:srgbClr val="000090"/>
              </a:solidFill>
              <a:ea typeface="Osaka" pitchFamily="-110" charset="-128"/>
              <a:cs typeface="Osaka" pitchFamily="-110" charset="-128"/>
            </a:endParaRPr>
          </a:p>
        </p:txBody>
      </p:sp>
      <p:pic>
        <p:nvPicPr>
          <p:cNvPr id="4" name="Picture 3"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305983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713551" y="791089"/>
            <a:ext cx="6553200" cy="508000"/>
          </a:xfrm>
        </p:spPr>
        <p:txBody>
          <a:bodyPr>
            <a:noAutofit/>
          </a:bodyPr>
          <a:lstStyle/>
          <a:p>
            <a:pPr eaLnBrk="1" hangingPunct="1"/>
            <a:r>
              <a:rPr lang="en-US" sz="3200" b="1" dirty="0" smtClean="0">
                <a:solidFill>
                  <a:srgbClr val="000090"/>
                </a:solidFill>
                <a:latin typeface="Arial" pitchFamily="-110" charset="0"/>
              </a:rPr>
              <a:t>Two-dimensional Standing waves</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42397" y="1109684"/>
            <a:ext cx="8277411" cy="5923308"/>
          </a:xfrm>
        </p:spPr>
        <p:txBody>
          <a:bodyPr>
            <a:normAutofit/>
          </a:bodyPr>
          <a:lstStyle/>
          <a:p>
            <a:pPr>
              <a:buClr>
                <a:schemeClr val="tx1"/>
              </a:buClr>
            </a:pPr>
            <a:endParaRPr lang="en-US" sz="2400" dirty="0" smtClean="0">
              <a:ea typeface="Osaka" pitchFamily="-110" charset="-128"/>
              <a:cs typeface="Osaka" pitchFamily="-110" charset="-128"/>
            </a:endParaRPr>
          </a:p>
          <a:p>
            <a:pPr>
              <a:buClr>
                <a:schemeClr val="tx1"/>
              </a:buClr>
              <a:buFont typeface="Arial"/>
              <a:buChar char="•"/>
            </a:pPr>
            <a:r>
              <a:rPr lang="en-US" sz="2400" dirty="0" smtClean="0"/>
              <a:t> </a:t>
            </a:r>
            <a:r>
              <a:rPr lang="en-US" sz="2400" dirty="0" err="1" smtClean="0"/>
              <a:t>Vibrational</a:t>
            </a:r>
            <a:r>
              <a:rPr lang="en-US" sz="2400" dirty="0" smtClean="0"/>
              <a:t> </a:t>
            </a:r>
            <a:r>
              <a:rPr lang="en-US" sz="2400" dirty="0" smtClean="0"/>
              <a:t>patterns on a flat </a:t>
            </a:r>
            <a:r>
              <a:rPr lang="en-US" sz="2400" dirty="0" smtClean="0"/>
              <a:t>surface</a:t>
            </a:r>
            <a:r>
              <a:rPr lang="en-US" sz="2400" dirty="0" smtClean="0"/>
              <a:t> are examples of </a:t>
            </a:r>
            <a:r>
              <a:rPr lang="en-US" sz="2400" b="1" i="1" dirty="0" smtClean="0">
                <a:solidFill>
                  <a:srgbClr val="000090"/>
                </a:solidFill>
              </a:rPr>
              <a:t>two</a:t>
            </a:r>
            <a:r>
              <a:rPr lang="en-US" sz="2400" b="1" i="1" dirty="0" smtClean="0">
                <a:solidFill>
                  <a:srgbClr val="000090"/>
                </a:solidFill>
              </a:rPr>
              <a:t>-dimensional standing </a:t>
            </a:r>
            <a:r>
              <a:rPr lang="en-US" sz="2400" b="1" i="1" dirty="0" smtClean="0">
                <a:solidFill>
                  <a:srgbClr val="000090"/>
                </a:solidFill>
              </a:rPr>
              <a:t>waves. </a:t>
            </a:r>
            <a:endParaRPr lang="en-US" sz="2400" dirty="0" smtClean="0"/>
          </a:p>
          <a:p>
            <a:pPr>
              <a:buClr>
                <a:schemeClr val="tx1"/>
              </a:buClr>
              <a:buFont typeface="Arial"/>
              <a:buChar char="•"/>
            </a:pPr>
            <a:endParaRPr lang="en-US" sz="2400" b="1" i="1" dirty="0" smtClean="0">
              <a:solidFill>
                <a:srgbClr val="000090"/>
              </a:solidFill>
              <a:ea typeface="Osaka" pitchFamily="-110" charset="-128"/>
              <a:cs typeface="Osaka" pitchFamily="-110" charset="-128"/>
            </a:endParaRPr>
          </a:p>
          <a:p>
            <a:pPr>
              <a:buClr>
                <a:schemeClr val="tx1"/>
              </a:buClr>
              <a:buFont typeface="Arial"/>
              <a:buChar char="•"/>
            </a:pPr>
            <a:r>
              <a:rPr lang="en-US" sz="2400" b="1" i="1" dirty="0" smtClean="0">
                <a:solidFill>
                  <a:srgbClr val="000090"/>
                </a:solidFill>
                <a:ea typeface="Osaka" pitchFamily="-110" charset="-128"/>
                <a:cs typeface="Osaka" pitchFamily="-110" charset="-128"/>
              </a:rPr>
              <a:t> </a:t>
            </a:r>
            <a:r>
              <a:rPr lang="en-US" sz="2400" dirty="0" smtClean="0"/>
              <a:t>The nodes can be made visible by sprinkling the drum surface with a powder that collects on the areas of the surface that have minimal displacement. </a:t>
            </a:r>
          </a:p>
          <a:p>
            <a:pPr>
              <a:buClr>
                <a:schemeClr val="tx1"/>
              </a:buClr>
              <a:buFont typeface="Arial"/>
              <a:buChar char="•"/>
            </a:pPr>
            <a:endParaRPr lang="en-US" sz="2400" b="1" i="1" dirty="0" smtClean="0">
              <a:solidFill>
                <a:srgbClr val="000090"/>
              </a:solidFill>
              <a:ea typeface="Osaka" pitchFamily="-110" charset="-128"/>
              <a:cs typeface="Osaka" pitchFamily="-110" charset="-128"/>
            </a:endParaRPr>
          </a:p>
          <a:p>
            <a:pPr>
              <a:buClr>
                <a:schemeClr val="tx1"/>
              </a:buClr>
              <a:buFont typeface="Arial"/>
              <a:buChar char="•"/>
            </a:pPr>
            <a:r>
              <a:rPr lang="en-US" sz="2400" b="1" i="1" dirty="0" smtClean="0">
                <a:solidFill>
                  <a:srgbClr val="000090"/>
                </a:solidFill>
                <a:ea typeface="Osaka" pitchFamily="-110" charset="-128"/>
                <a:cs typeface="Osaka" pitchFamily="-110" charset="-128"/>
              </a:rPr>
              <a:t> </a:t>
            </a:r>
            <a:r>
              <a:rPr lang="en-US" sz="2400" dirty="0" smtClean="0"/>
              <a:t>For one-dimensional standing waves, the nodes were points on the line.</a:t>
            </a:r>
          </a:p>
          <a:p>
            <a:pPr>
              <a:buClr>
                <a:schemeClr val="tx1"/>
              </a:buClr>
              <a:buFont typeface="Arial"/>
              <a:buChar char="•"/>
            </a:pPr>
            <a:r>
              <a:rPr lang="en-US" sz="2400" dirty="0" smtClean="0"/>
              <a:t> For two-dimensional standing waves, the nodes are lines on the surface. </a:t>
            </a:r>
            <a:endParaRPr lang="en-US" sz="2400" b="1" i="1" dirty="0">
              <a:solidFill>
                <a:srgbClr val="000090"/>
              </a:solidFill>
              <a:ea typeface="Osaka" pitchFamily="-110" charset="-128"/>
              <a:cs typeface="Osaka" pitchFamily="-110" charset="-128"/>
            </a:endParaRPr>
          </a:p>
        </p:txBody>
      </p:sp>
      <p:pic>
        <p:nvPicPr>
          <p:cNvPr id="4" name="Picture 3"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305983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Figure </a:t>
            </a:r>
            <a:r>
              <a:rPr lang="en-US" dirty="0" smtClean="0"/>
              <a:t>6.8</a:t>
            </a:r>
            <a:endParaRPr lang="en-US" dirty="0"/>
          </a:p>
        </p:txBody>
      </p:sp>
      <p:pic>
        <p:nvPicPr>
          <p:cNvPr id="2" name="Picture Placeholder 1" descr="CNX_Chem_06_01_Vibratdrum.jpg"/>
          <p:cNvPicPr>
            <a:picLocks noGrp="1" noChangeAspect="1"/>
          </p:cNvPicPr>
          <p:nvPr>
            <p:ph type="pic" sz="quarter" idx="13"/>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7889" r="-18443"/>
          <a:stretch>
            <a:fillRect/>
          </a:stretch>
        </p:blipFill>
        <p:spPr>
          <a:xfrm>
            <a:off x="373038" y="1301678"/>
            <a:ext cx="8147074" cy="4095769"/>
          </a:xfrm>
        </p:spPr>
      </p:pic>
      <p:sp>
        <p:nvSpPr>
          <p:cNvPr id="7" name="Text Placeholder 6"/>
          <p:cNvSpPr>
            <a:spLocks noGrp="1"/>
          </p:cNvSpPr>
          <p:nvPr>
            <p:ph type="body" sz="quarter" idx="14"/>
          </p:nvPr>
        </p:nvSpPr>
        <p:spPr>
          <a:xfrm>
            <a:off x="457200" y="5546209"/>
            <a:ext cx="8062912" cy="1166382"/>
          </a:xfrm>
        </p:spPr>
        <p:txBody>
          <a:bodyPr>
            <a:noAutofit/>
          </a:bodyPr>
          <a:lstStyle/>
          <a:p>
            <a:r>
              <a:rPr lang="en-US" sz="1800" dirty="0"/>
              <a:t>Two-dimensional standing waves can be visualized on a vibrating surface. The surface has </a:t>
            </a:r>
            <a:r>
              <a:rPr lang="en-US" sz="1800" dirty="0" smtClean="0"/>
              <a:t>been sprinkled </a:t>
            </a:r>
            <a:r>
              <a:rPr lang="en-US" sz="1800" dirty="0"/>
              <a:t>with a powder that collects near the nodal lines. There are two types of nodes visible: radial nodes (circles</a:t>
            </a:r>
            <a:r>
              <a:rPr lang="en-US" sz="1800" dirty="0" smtClean="0"/>
              <a:t>) </a:t>
            </a:r>
            <a:r>
              <a:rPr lang="sv-SE" sz="1800" dirty="0" smtClean="0"/>
              <a:t>and </a:t>
            </a:r>
            <a:r>
              <a:rPr lang="sv-SE" sz="1800" dirty="0" err="1"/>
              <a:t>angular</a:t>
            </a:r>
            <a:r>
              <a:rPr lang="sv-SE" sz="1800" dirty="0"/>
              <a:t> </a:t>
            </a:r>
            <a:r>
              <a:rPr lang="sv-SE" sz="1800" dirty="0" err="1"/>
              <a:t>nodes</a:t>
            </a:r>
            <a:r>
              <a:rPr lang="sv-SE" sz="1800" dirty="0"/>
              <a:t> (</a:t>
            </a:r>
            <a:r>
              <a:rPr lang="sv-SE" sz="1800" dirty="0" err="1"/>
              <a:t>radii</a:t>
            </a:r>
            <a:r>
              <a:rPr lang="sv-SE" sz="1800" dirty="0"/>
              <a:t>).</a:t>
            </a:r>
            <a:endParaRPr lang="en-US" sz="1800" dirty="0"/>
          </a:p>
        </p:txBody>
      </p:sp>
      <p:pic>
        <p:nvPicPr>
          <p:cNvPr id="6" name="Picture 5" descr="OSX-Stacked-TM-RGB-300dpi-2016.jpg"/>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5458170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442397" y="791089"/>
            <a:ext cx="6824354" cy="508000"/>
          </a:xfrm>
        </p:spPr>
        <p:txBody>
          <a:bodyPr>
            <a:noAutofit/>
          </a:bodyPr>
          <a:lstStyle/>
          <a:p>
            <a:pPr eaLnBrk="1" hangingPunct="1"/>
            <a:r>
              <a:rPr lang="en-US" sz="3200" b="1" dirty="0" smtClean="0">
                <a:solidFill>
                  <a:srgbClr val="000090"/>
                </a:solidFill>
                <a:latin typeface="Arial" pitchFamily="-110" charset="0"/>
              </a:rPr>
              <a:t>Blackbody radiation and the ultraviolet catastrophe</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42397" y="1109684"/>
            <a:ext cx="8277411" cy="5923308"/>
          </a:xfrm>
        </p:spPr>
        <p:txBody>
          <a:bodyPr>
            <a:normAutofit/>
          </a:bodyPr>
          <a:lstStyle/>
          <a:p>
            <a:pPr>
              <a:buClr>
                <a:schemeClr val="tx1"/>
              </a:buClr>
            </a:pPr>
            <a:endParaRPr lang="en-US" sz="2400" dirty="0" smtClean="0">
              <a:ea typeface="Osaka" pitchFamily="-110" charset="-128"/>
              <a:cs typeface="Osaka" pitchFamily="-110" charset="-128"/>
            </a:endParaRPr>
          </a:p>
          <a:p>
            <a:pPr>
              <a:buClr>
                <a:schemeClr val="tx1"/>
              </a:buClr>
              <a:buFont typeface="Arial"/>
              <a:buChar char="•"/>
            </a:pPr>
            <a:r>
              <a:rPr lang="en-US" sz="2400" dirty="0" smtClean="0"/>
              <a:t> Sunlight consists of a range of broadly distributed wavelengths that form a </a:t>
            </a:r>
            <a:r>
              <a:rPr lang="en-US" sz="2400" b="1" i="1" dirty="0" smtClean="0">
                <a:solidFill>
                  <a:srgbClr val="000090"/>
                </a:solidFill>
              </a:rPr>
              <a:t>continuous spectrum.</a:t>
            </a:r>
          </a:p>
          <a:p>
            <a:pPr>
              <a:buClr>
                <a:schemeClr val="tx1"/>
              </a:buClr>
              <a:buFont typeface="Arial"/>
              <a:buChar char="•"/>
            </a:pPr>
            <a:endParaRPr lang="en-US" sz="2400" b="1" i="1" dirty="0" smtClean="0">
              <a:solidFill>
                <a:srgbClr val="000090"/>
              </a:solidFill>
              <a:ea typeface="Osaka" pitchFamily="-110" charset="-128"/>
              <a:cs typeface="Osaka" pitchFamily="-110" charset="-128"/>
            </a:endParaRPr>
          </a:p>
          <a:p>
            <a:pPr>
              <a:buClr>
                <a:schemeClr val="tx1"/>
              </a:buClr>
              <a:buFont typeface="Arial"/>
              <a:buChar char="•"/>
            </a:pPr>
            <a:r>
              <a:rPr lang="en-US" sz="2400" b="1" i="1" dirty="0" smtClean="0">
                <a:solidFill>
                  <a:srgbClr val="000090"/>
                </a:solidFill>
                <a:ea typeface="Osaka" pitchFamily="-110" charset="-128"/>
                <a:cs typeface="Osaka" pitchFamily="-110" charset="-128"/>
              </a:rPr>
              <a:t> </a:t>
            </a:r>
            <a:r>
              <a:rPr lang="en-US" sz="2400" dirty="0" smtClean="0"/>
              <a:t>A </a:t>
            </a:r>
            <a:r>
              <a:rPr lang="en-US" sz="2400" b="1" i="1" dirty="0" smtClean="0">
                <a:solidFill>
                  <a:srgbClr val="000090"/>
                </a:solidFill>
              </a:rPr>
              <a:t>blackbody</a:t>
            </a:r>
            <a:r>
              <a:rPr lang="en-US" sz="2400" dirty="0" smtClean="0"/>
              <a:t> is a convenient, ideal emitter that approximates the behavior of many materials when heated.</a:t>
            </a:r>
          </a:p>
          <a:p>
            <a:pPr>
              <a:buClr>
                <a:schemeClr val="tx1"/>
              </a:buClr>
              <a:buFont typeface="Arial"/>
              <a:buChar char="•"/>
            </a:pPr>
            <a:endParaRPr lang="en-US" sz="2400" dirty="0" smtClean="0"/>
          </a:p>
          <a:p>
            <a:pPr>
              <a:buClr>
                <a:schemeClr val="tx1"/>
              </a:buClr>
              <a:buFont typeface="Arial"/>
              <a:buChar char="•"/>
            </a:pPr>
            <a:r>
              <a:rPr lang="en-US" sz="2400" dirty="0" smtClean="0"/>
              <a:t> A good approximation of a blackbody that can be used to observe blackbody radiation:</a:t>
            </a:r>
          </a:p>
          <a:p>
            <a:pPr lvl="1">
              <a:buClr>
                <a:schemeClr val="tx1"/>
              </a:buClr>
              <a:buFont typeface="Arial"/>
              <a:buChar char="•"/>
            </a:pPr>
            <a:r>
              <a:rPr lang="en-US" sz="2400" dirty="0" smtClean="0"/>
              <a:t>A metal oven that can be heated to very high temperatures.</a:t>
            </a:r>
          </a:p>
          <a:p>
            <a:pPr>
              <a:buClr>
                <a:schemeClr val="tx1"/>
              </a:buClr>
            </a:pPr>
            <a:endParaRPr lang="en-US" sz="2400" dirty="0" smtClean="0"/>
          </a:p>
        </p:txBody>
      </p:sp>
      <p:pic>
        <p:nvPicPr>
          <p:cNvPr id="4" name="Picture 3"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3059833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Figure 6.9</a:t>
            </a:r>
          </a:p>
        </p:txBody>
      </p:sp>
      <p:pic>
        <p:nvPicPr>
          <p:cNvPr id="2" name="Picture Placeholder 1" descr="CNX_Chem_06_01_Solardist.jpg"/>
          <p:cNvPicPr>
            <a:picLocks noGrp="1" noChangeAspect="1"/>
          </p:cNvPicPr>
          <p:nvPr>
            <p:ph type="pic" sz="quarter" idx="13"/>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6923" r="-6923"/>
          <a:stretch>
            <a:fillRect/>
          </a:stretch>
        </p:blipFill>
        <p:spPr>
          <a:xfrm>
            <a:off x="638414" y="1017798"/>
            <a:ext cx="7495440" cy="4304787"/>
          </a:xfrm>
        </p:spPr>
      </p:pic>
      <p:sp>
        <p:nvSpPr>
          <p:cNvPr id="7" name="Text Placeholder 6"/>
          <p:cNvSpPr>
            <a:spLocks noGrp="1"/>
          </p:cNvSpPr>
          <p:nvPr>
            <p:ph type="body" sz="quarter" idx="14"/>
          </p:nvPr>
        </p:nvSpPr>
        <p:spPr>
          <a:xfrm>
            <a:off x="457200" y="5292704"/>
            <a:ext cx="8062912" cy="1166382"/>
          </a:xfrm>
        </p:spPr>
        <p:txBody>
          <a:bodyPr>
            <a:noAutofit/>
          </a:bodyPr>
          <a:lstStyle/>
          <a:p>
            <a:r>
              <a:rPr lang="en-US" sz="1500" dirty="0"/>
              <a:t>The spectral distribution (light intensity vs. wavelength) of sunlight reaches the </a:t>
            </a:r>
            <a:r>
              <a:rPr lang="en-US" sz="1500" dirty="0" smtClean="0"/>
              <a:t>Earth’s </a:t>
            </a:r>
            <a:r>
              <a:rPr lang="en-US" sz="1500" dirty="0"/>
              <a:t>atmosphere as </a:t>
            </a:r>
            <a:r>
              <a:rPr lang="en-US" sz="1500" dirty="0" smtClean="0"/>
              <a:t>UV light</a:t>
            </a:r>
            <a:r>
              <a:rPr lang="en-US" sz="1500" dirty="0"/>
              <a:t>, visible light, and IR light. The unabsorbed sunlight at the top of the atmosphere has a distribution </a:t>
            </a:r>
            <a:r>
              <a:rPr lang="en-US" sz="1500" dirty="0" smtClean="0"/>
              <a:t>that approximately </a:t>
            </a:r>
            <a:r>
              <a:rPr lang="en-US" sz="1500" dirty="0"/>
              <a:t>matches the theoretical distribution of a blackbody at </a:t>
            </a:r>
            <a:r>
              <a:rPr lang="en-US" sz="1500" dirty="0" smtClean="0"/>
              <a:t>5250 </a:t>
            </a:r>
            <a:r>
              <a:rPr lang="en-US" sz="1500" baseline="30000" dirty="0" smtClean="0"/>
              <a:t>º</a:t>
            </a:r>
            <a:r>
              <a:rPr lang="en-US" sz="1500" dirty="0" smtClean="0"/>
              <a:t>C</a:t>
            </a:r>
            <a:r>
              <a:rPr lang="en-US" sz="1500" dirty="0"/>
              <a:t>, represented by the blue curve. (</a:t>
            </a:r>
            <a:r>
              <a:rPr lang="en-US" sz="1500" dirty="0" smtClean="0"/>
              <a:t>credit: modification </a:t>
            </a:r>
            <a:r>
              <a:rPr lang="en-US" sz="1500" dirty="0"/>
              <a:t>of work by American Society for Testing and Materials (ASTM) Terrestrial Reference Spectra </a:t>
            </a:r>
            <a:r>
              <a:rPr lang="en-US" sz="1500" dirty="0" smtClean="0"/>
              <a:t>for </a:t>
            </a:r>
            <a:r>
              <a:rPr lang="ro-RO" sz="1500" dirty="0" smtClean="0"/>
              <a:t>Photovoltaic </a:t>
            </a:r>
            <a:r>
              <a:rPr lang="ro-RO" sz="1500" dirty="0"/>
              <a:t>Performance Evaluation)</a:t>
            </a:r>
            <a:endParaRPr lang="en-US" sz="1500" dirty="0"/>
          </a:p>
        </p:txBody>
      </p:sp>
      <p:pic>
        <p:nvPicPr>
          <p:cNvPr id="6" name="Picture 5" descr="OSX-Stacked-TM-RGB-300dpi-2016.jpg"/>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150763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442397" y="791089"/>
            <a:ext cx="6824354" cy="508000"/>
          </a:xfrm>
        </p:spPr>
        <p:txBody>
          <a:bodyPr>
            <a:noAutofit/>
          </a:bodyPr>
          <a:lstStyle/>
          <a:p>
            <a:pPr eaLnBrk="1" hangingPunct="1"/>
            <a:r>
              <a:rPr lang="en-US" sz="3200" b="1" dirty="0" smtClean="0">
                <a:solidFill>
                  <a:srgbClr val="000090"/>
                </a:solidFill>
                <a:latin typeface="Arial" pitchFamily="-110" charset="0"/>
              </a:rPr>
              <a:t>Blackbody radiation and the ultraviolet catastrophe</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42397" y="1109684"/>
            <a:ext cx="8277411" cy="5923308"/>
          </a:xfrm>
        </p:spPr>
        <p:txBody>
          <a:bodyPr>
            <a:normAutofit/>
          </a:bodyPr>
          <a:lstStyle/>
          <a:p>
            <a:pPr>
              <a:buClr>
                <a:schemeClr val="tx1"/>
              </a:buClr>
            </a:pPr>
            <a:endParaRPr lang="en-US" sz="2400" dirty="0" smtClean="0"/>
          </a:p>
          <a:p>
            <a:pPr>
              <a:buClr>
                <a:schemeClr val="tx1"/>
              </a:buClr>
              <a:buFont typeface="Arial"/>
              <a:buChar char="•"/>
            </a:pPr>
            <a:r>
              <a:rPr lang="en-US" sz="2400" dirty="0" smtClean="0"/>
              <a:t> The maxima in the blackbody curves, </a:t>
            </a:r>
            <a:r>
              <a:rPr lang="en-US" sz="2400" i="1" dirty="0" err="1" smtClean="0"/>
              <a:t>λ</a:t>
            </a:r>
            <a:r>
              <a:rPr lang="en-US" sz="2400" baseline="-25000" dirty="0" err="1" smtClean="0"/>
              <a:t>max</a:t>
            </a:r>
            <a:r>
              <a:rPr lang="en-US" sz="2400" dirty="0" smtClean="0"/>
              <a:t>, shift to shorter wavelengths as the temperature increases. </a:t>
            </a:r>
          </a:p>
          <a:p>
            <a:pPr>
              <a:buClr>
                <a:schemeClr val="tx1"/>
              </a:buClr>
              <a:buFont typeface="Arial"/>
              <a:buChar char="•"/>
            </a:pPr>
            <a:endParaRPr lang="en-US" sz="2400" b="1" i="1" dirty="0" smtClean="0">
              <a:solidFill>
                <a:srgbClr val="000090"/>
              </a:solidFill>
              <a:ea typeface="Osaka" pitchFamily="-110" charset="-128"/>
              <a:cs typeface="Osaka" pitchFamily="-110" charset="-128"/>
            </a:endParaRPr>
          </a:p>
          <a:p>
            <a:pPr>
              <a:buClr>
                <a:schemeClr val="tx1"/>
              </a:buClr>
              <a:buFont typeface="Arial"/>
              <a:buChar char="•"/>
            </a:pPr>
            <a:r>
              <a:rPr lang="en-US" sz="2400" b="1" i="1" dirty="0" smtClean="0">
                <a:solidFill>
                  <a:srgbClr val="000090"/>
                </a:solidFill>
                <a:ea typeface="Osaka" pitchFamily="-110" charset="-128"/>
                <a:cs typeface="Osaka" pitchFamily="-110" charset="-128"/>
              </a:rPr>
              <a:t> </a:t>
            </a:r>
            <a:r>
              <a:rPr lang="en-US" sz="2400" dirty="0" smtClean="0"/>
              <a:t>Theoretical expressions as functions of temperature fit the observed experimental blackbody curves well at longer wavelengths.</a:t>
            </a:r>
          </a:p>
          <a:p>
            <a:pPr>
              <a:buClr>
                <a:schemeClr val="tx1"/>
              </a:buClr>
            </a:pPr>
            <a:endParaRPr lang="en-US" sz="2400" dirty="0" smtClean="0"/>
          </a:p>
          <a:p>
            <a:pPr>
              <a:buClr>
                <a:schemeClr val="tx1"/>
              </a:buClr>
              <a:buFont typeface="Arial"/>
              <a:buChar char="•"/>
            </a:pPr>
            <a:r>
              <a:rPr lang="en-US" sz="2400" dirty="0" smtClean="0"/>
              <a:t> But there were </a:t>
            </a:r>
            <a:r>
              <a:rPr lang="en-US" sz="2400" b="1" i="1" dirty="0" smtClean="0">
                <a:solidFill>
                  <a:srgbClr val="000090"/>
                </a:solidFill>
              </a:rPr>
              <a:t>significant discrepancies at shorter wavelengths. </a:t>
            </a:r>
          </a:p>
          <a:p>
            <a:pPr>
              <a:buClr>
                <a:schemeClr val="tx1"/>
              </a:buClr>
            </a:pPr>
            <a:endParaRPr lang="en-US" sz="2400" b="1" i="1" dirty="0" smtClean="0">
              <a:solidFill>
                <a:srgbClr val="000090"/>
              </a:solidFill>
              <a:ea typeface="Osaka" pitchFamily="-110" charset="-128"/>
              <a:cs typeface="Osaka" pitchFamily="-110" charset="-128"/>
            </a:endParaRPr>
          </a:p>
          <a:p>
            <a:pPr>
              <a:buClr>
                <a:schemeClr val="tx1"/>
              </a:buClr>
              <a:buFont typeface="Arial"/>
              <a:buChar char="•"/>
            </a:pPr>
            <a:r>
              <a:rPr lang="en-US" sz="2400" b="1" i="1" dirty="0" smtClean="0">
                <a:solidFill>
                  <a:srgbClr val="000090"/>
                </a:solidFill>
                <a:ea typeface="Osaka" pitchFamily="-110" charset="-128"/>
                <a:cs typeface="Osaka" pitchFamily="-110" charset="-128"/>
              </a:rPr>
              <a:t> </a:t>
            </a:r>
            <a:r>
              <a:rPr lang="en-US" sz="2400" dirty="0" smtClean="0"/>
              <a:t>This became known as the </a:t>
            </a:r>
            <a:r>
              <a:rPr lang="en-US" sz="2400" b="1" i="1" dirty="0" smtClean="0">
                <a:solidFill>
                  <a:srgbClr val="000090"/>
                </a:solidFill>
              </a:rPr>
              <a:t>“ultraviolet catastrophe”.</a:t>
            </a:r>
            <a:endParaRPr lang="en-US" sz="2400" b="1" i="1" dirty="0">
              <a:solidFill>
                <a:srgbClr val="000090"/>
              </a:solidFill>
              <a:ea typeface="Osaka" pitchFamily="-110" charset="-128"/>
              <a:cs typeface="Osaka" pitchFamily="-110" charset="-128"/>
            </a:endParaRPr>
          </a:p>
        </p:txBody>
      </p:sp>
      <p:pic>
        <p:nvPicPr>
          <p:cNvPr id="4" name="Picture 3"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305983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Figure </a:t>
            </a:r>
            <a:r>
              <a:rPr lang="en-US" dirty="0" smtClean="0"/>
              <a:t>6.10</a:t>
            </a:r>
            <a:endParaRPr lang="en-US" dirty="0"/>
          </a:p>
        </p:txBody>
      </p:sp>
      <p:pic>
        <p:nvPicPr>
          <p:cNvPr id="2" name="Picture Placeholder 1" descr="CNX_Chem_06_01_Blackbody.jpg"/>
          <p:cNvPicPr>
            <a:picLocks noGrp="1" noChangeAspect="1"/>
          </p:cNvPicPr>
          <p:nvPr>
            <p:ph type="pic" sz="quarter" idx="13"/>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108" r="-2215"/>
          <a:stretch>
            <a:fillRect/>
          </a:stretch>
        </p:blipFill>
        <p:spPr>
          <a:xfrm>
            <a:off x="382495" y="1226973"/>
            <a:ext cx="8230516" cy="4797840"/>
          </a:xfrm>
        </p:spPr>
      </p:pic>
      <p:sp>
        <p:nvSpPr>
          <p:cNvPr id="7" name="Text Placeholder 6"/>
          <p:cNvSpPr>
            <a:spLocks noGrp="1"/>
          </p:cNvSpPr>
          <p:nvPr>
            <p:ph type="body" sz="quarter" idx="14"/>
          </p:nvPr>
        </p:nvSpPr>
        <p:spPr>
          <a:xfrm>
            <a:off x="995076" y="5920226"/>
            <a:ext cx="8062912" cy="1166382"/>
          </a:xfrm>
        </p:spPr>
        <p:txBody>
          <a:bodyPr>
            <a:normAutofit/>
          </a:bodyPr>
          <a:lstStyle/>
          <a:p>
            <a:r>
              <a:rPr lang="en-US" dirty="0"/>
              <a:t>Blackbody spectral distribution curves are shown for some </a:t>
            </a:r>
            <a:r>
              <a:rPr lang="en-US" dirty="0" smtClean="0"/>
              <a:t>representative temperatures</a:t>
            </a:r>
            <a:r>
              <a:rPr lang="en-US" dirty="0"/>
              <a:t>.</a:t>
            </a:r>
          </a:p>
        </p:txBody>
      </p:sp>
      <p:pic>
        <p:nvPicPr>
          <p:cNvPr id="6" name="Picture 5" descr="OSX-Stacked-TM-RGB-300dpi-2016.jpg"/>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390883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Figure </a:t>
            </a:r>
            <a:r>
              <a:rPr lang="en-US" dirty="0" smtClean="0"/>
              <a:t>6.1</a:t>
            </a:r>
            <a:endParaRPr lang="en-US" dirty="0"/>
          </a:p>
        </p:txBody>
      </p:sp>
      <p:pic>
        <p:nvPicPr>
          <p:cNvPr id="2" name="Picture Placeholder 1" descr="CNX_Chem_06_00_CrabNeb.jpg"/>
          <p:cNvPicPr>
            <a:picLocks noGrp="1" noChangeAspect="1"/>
          </p:cNvPicPr>
          <p:nvPr>
            <p:ph type="pic" sz="quarter" idx="13"/>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7591" r="-7591"/>
          <a:stretch>
            <a:fillRect/>
          </a:stretch>
        </p:blipFill>
        <p:spPr/>
      </p:pic>
      <p:sp>
        <p:nvSpPr>
          <p:cNvPr id="7" name="Text Placeholder 6"/>
          <p:cNvSpPr>
            <a:spLocks noGrp="1"/>
          </p:cNvSpPr>
          <p:nvPr>
            <p:ph type="body" sz="quarter" idx="14"/>
          </p:nvPr>
        </p:nvSpPr>
        <p:spPr>
          <a:xfrm>
            <a:off x="457199" y="4843982"/>
            <a:ext cx="8062912" cy="1166382"/>
          </a:xfrm>
        </p:spPr>
        <p:txBody>
          <a:bodyPr>
            <a:noAutofit/>
          </a:bodyPr>
          <a:lstStyle/>
          <a:p>
            <a:r>
              <a:rPr lang="en-US" sz="1800" dirty="0"/>
              <a:t>The Crab Nebula consists of remnants of a supernova (the explosion of a star). NASA’s Hubble </a:t>
            </a:r>
            <a:r>
              <a:rPr lang="en-US" sz="1800" dirty="0" smtClean="0"/>
              <a:t>Space Telescope </a:t>
            </a:r>
            <a:r>
              <a:rPr lang="en-US" sz="1800" dirty="0"/>
              <a:t>produced this composite image. Measurements of the emitted light wavelengths enabled astronomers </a:t>
            </a:r>
            <a:r>
              <a:rPr lang="en-US" sz="1800" dirty="0" smtClean="0"/>
              <a:t>to identify </a:t>
            </a:r>
            <a:r>
              <a:rPr lang="en-US" sz="1800" dirty="0"/>
              <a:t>the elements in the nebula, determining that it contains specific ions including S</a:t>
            </a:r>
            <a:r>
              <a:rPr lang="en-US" sz="1800" baseline="30000" dirty="0"/>
              <a:t>+</a:t>
            </a:r>
            <a:r>
              <a:rPr lang="en-US" sz="1800" dirty="0"/>
              <a:t> (green filaments) and O</a:t>
            </a:r>
            <a:r>
              <a:rPr lang="en-US" sz="1800" baseline="30000" dirty="0"/>
              <a:t>2</a:t>
            </a:r>
            <a:r>
              <a:rPr lang="en-US" sz="1800" baseline="30000" dirty="0" smtClean="0"/>
              <a:t>+ </a:t>
            </a:r>
            <a:r>
              <a:rPr lang="en-US" sz="1800" dirty="0" smtClean="0"/>
              <a:t>(</a:t>
            </a:r>
            <a:r>
              <a:rPr lang="en-US" sz="1800" dirty="0"/>
              <a:t>red filaments). (credit: modification of work by NASA and ESA)</a:t>
            </a:r>
          </a:p>
        </p:txBody>
      </p:sp>
      <p:pic>
        <p:nvPicPr>
          <p:cNvPr id="6" name="Picture 5" descr="OSX-Stacked-TM-RGB-300dpi-2016.jpg"/>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763671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442397" y="791089"/>
            <a:ext cx="6824354" cy="508000"/>
          </a:xfrm>
        </p:spPr>
        <p:txBody>
          <a:bodyPr>
            <a:noAutofit/>
          </a:bodyPr>
          <a:lstStyle/>
          <a:p>
            <a:pPr eaLnBrk="1" hangingPunct="1"/>
            <a:r>
              <a:rPr lang="en-US" sz="3200" b="1" dirty="0" smtClean="0">
                <a:solidFill>
                  <a:srgbClr val="000090"/>
                </a:solidFill>
                <a:latin typeface="Arial" pitchFamily="-110" charset="0"/>
              </a:rPr>
              <a:t>Blackbody radiation and the ultraviolet catastrophe</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42397" y="1109684"/>
            <a:ext cx="8277411" cy="5923308"/>
          </a:xfrm>
        </p:spPr>
        <p:txBody>
          <a:bodyPr>
            <a:normAutofit/>
          </a:bodyPr>
          <a:lstStyle/>
          <a:p>
            <a:pPr>
              <a:buClr>
                <a:schemeClr val="tx1"/>
              </a:buClr>
            </a:pPr>
            <a:endParaRPr lang="en-US" sz="2400" dirty="0" smtClean="0"/>
          </a:p>
          <a:p>
            <a:pPr>
              <a:buClr>
                <a:schemeClr val="tx1"/>
              </a:buClr>
              <a:buFont typeface="Arial"/>
              <a:buChar char="•"/>
            </a:pPr>
            <a:r>
              <a:rPr lang="en-US" sz="2400" dirty="0" smtClean="0"/>
              <a:t> </a:t>
            </a:r>
            <a:r>
              <a:rPr lang="en-US" sz="2400" b="1" i="1" dirty="0" smtClean="0">
                <a:solidFill>
                  <a:srgbClr val="000090"/>
                </a:solidFill>
              </a:rPr>
              <a:t>Around 1900, Max Planck </a:t>
            </a:r>
            <a:r>
              <a:rPr lang="en-US" sz="2400" dirty="0" smtClean="0"/>
              <a:t>derived a theoretical expression for blackbody radiation that fit the experimental observations exactly (within experimental error).</a:t>
            </a:r>
          </a:p>
          <a:p>
            <a:pPr>
              <a:buClr>
                <a:schemeClr val="tx1"/>
              </a:buClr>
              <a:buFont typeface="Arial"/>
              <a:buChar char="•"/>
            </a:pPr>
            <a:endParaRPr lang="en-US" sz="2400" b="1" i="1" dirty="0" smtClean="0">
              <a:solidFill>
                <a:srgbClr val="000090"/>
              </a:solidFill>
              <a:ea typeface="Osaka" pitchFamily="-110" charset="-128"/>
              <a:cs typeface="Osaka" pitchFamily="-110" charset="-128"/>
            </a:endParaRPr>
          </a:p>
          <a:p>
            <a:pPr>
              <a:buClr>
                <a:schemeClr val="tx1"/>
              </a:buClr>
              <a:buFont typeface="Arial"/>
              <a:buChar char="•"/>
            </a:pPr>
            <a:r>
              <a:rPr lang="en-US" sz="2400" b="1" i="1" dirty="0" smtClean="0">
                <a:solidFill>
                  <a:srgbClr val="000090"/>
                </a:solidFill>
                <a:ea typeface="Osaka" pitchFamily="-110" charset="-128"/>
                <a:cs typeface="Osaka" pitchFamily="-110" charset="-128"/>
              </a:rPr>
              <a:t> </a:t>
            </a:r>
            <a:r>
              <a:rPr lang="en-US" sz="2400" dirty="0" smtClean="0"/>
              <a:t>Planck developed his theoretical treatment on the premise that the atoms composing the oven vibrated.</a:t>
            </a:r>
          </a:p>
          <a:p>
            <a:pPr>
              <a:buClr>
                <a:schemeClr val="tx1"/>
              </a:buClr>
              <a:buFont typeface="Arial"/>
              <a:buChar char="•"/>
            </a:pPr>
            <a:endParaRPr lang="en-US" sz="2400" dirty="0" smtClean="0"/>
          </a:p>
          <a:p>
            <a:pPr>
              <a:buClr>
                <a:schemeClr val="tx1"/>
              </a:buClr>
              <a:buFont typeface="Arial"/>
              <a:buChar char="•"/>
            </a:pPr>
            <a:r>
              <a:rPr lang="en-US" sz="2400" dirty="0" smtClean="0"/>
              <a:t> The atoms vibrated at increasing frequencies (or decreasing wavelengths), as the temperature increased. </a:t>
            </a:r>
          </a:p>
          <a:p>
            <a:pPr>
              <a:buClr>
                <a:schemeClr val="tx1"/>
              </a:buClr>
            </a:pPr>
            <a:endParaRPr lang="en-US" sz="2400" dirty="0" smtClean="0"/>
          </a:p>
        </p:txBody>
      </p:sp>
      <p:pic>
        <p:nvPicPr>
          <p:cNvPr id="4" name="Picture 3"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3059833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636630" y="522151"/>
            <a:ext cx="6824354" cy="508000"/>
          </a:xfrm>
        </p:spPr>
        <p:txBody>
          <a:bodyPr>
            <a:noAutofit/>
          </a:bodyPr>
          <a:lstStyle/>
          <a:p>
            <a:pPr eaLnBrk="1" hangingPunct="1"/>
            <a:r>
              <a:rPr lang="en-US" sz="3200" b="1" dirty="0" smtClean="0">
                <a:solidFill>
                  <a:srgbClr val="000090"/>
                </a:solidFill>
                <a:latin typeface="Arial" pitchFamily="-110" charset="0"/>
              </a:rPr>
              <a:t>Planck’s constant</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42397" y="1109684"/>
            <a:ext cx="8277411" cy="5923308"/>
          </a:xfrm>
        </p:spPr>
        <p:txBody>
          <a:bodyPr>
            <a:normAutofit/>
          </a:bodyPr>
          <a:lstStyle/>
          <a:p>
            <a:pPr>
              <a:buClr>
                <a:schemeClr val="tx1"/>
              </a:buClr>
            </a:pPr>
            <a:endParaRPr lang="en-US" sz="2400" dirty="0" smtClean="0"/>
          </a:p>
          <a:p>
            <a:pPr>
              <a:buClr>
                <a:schemeClr val="tx1"/>
              </a:buClr>
              <a:buFont typeface="Arial"/>
              <a:buChar char="•"/>
            </a:pPr>
            <a:r>
              <a:rPr lang="en-US" sz="2400" dirty="0" smtClean="0"/>
              <a:t> Planck had to assume that the the vibrating atoms required quantized energies, which he was unable to explain. </a:t>
            </a:r>
          </a:p>
          <a:p>
            <a:pPr>
              <a:buClr>
                <a:schemeClr val="tx1"/>
              </a:buClr>
              <a:buFont typeface="Arial"/>
              <a:buChar char="•"/>
            </a:pPr>
            <a:endParaRPr lang="en-US" sz="2400" b="1" i="1" dirty="0" smtClean="0">
              <a:solidFill>
                <a:srgbClr val="000090"/>
              </a:solidFill>
              <a:ea typeface="Osaka" pitchFamily="-110" charset="-128"/>
              <a:cs typeface="Osaka" pitchFamily="-110" charset="-128"/>
            </a:endParaRPr>
          </a:p>
          <a:p>
            <a:pPr algn="ctr"/>
            <a:r>
              <a:rPr lang="en-US" sz="2800" b="1" dirty="0" smtClean="0">
                <a:solidFill>
                  <a:srgbClr val="000090"/>
                </a:solidFill>
                <a:ea typeface="Osaka" pitchFamily="-110" charset="-128"/>
                <a:cs typeface="Osaka" pitchFamily="-110" charset="-128"/>
              </a:rPr>
              <a:t> </a:t>
            </a:r>
            <a:r>
              <a:rPr lang="en-US" sz="2800" b="1" dirty="0" smtClean="0"/>
              <a:t>E  =  </a:t>
            </a:r>
            <a:r>
              <a:rPr lang="en-US" sz="2800" b="1" dirty="0" err="1" smtClean="0"/>
              <a:t>nhν</a:t>
            </a:r>
            <a:r>
              <a:rPr lang="en-US" sz="2800" b="1" dirty="0" smtClean="0"/>
              <a:t>			</a:t>
            </a:r>
            <a:r>
              <a:rPr lang="en-US" sz="2800" b="1" dirty="0" err="1" smtClean="0"/>
              <a:t>n</a:t>
            </a:r>
            <a:r>
              <a:rPr lang="en-US" sz="2800" b="1" dirty="0" smtClean="0"/>
              <a:t> = 1, 2, 3, . . .</a:t>
            </a:r>
          </a:p>
          <a:p>
            <a:pPr algn="ctr"/>
            <a:endParaRPr lang="en-US" sz="2400" dirty="0" smtClean="0"/>
          </a:p>
          <a:p>
            <a:pPr>
              <a:buClr>
                <a:schemeClr val="tx1"/>
              </a:buClr>
              <a:buFont typeface="Arial"/>
              <a:buChar char="•"/>
            </a:pPr>
            <a:r>
              <a:rPr lang="en-US" sz="2400" dirty="0" smtClean="0"/>
              <a:t> The quantity </a:t>
            </a:r>
            <a:r>
              <a:rPr lang="en-US" sz="2400" i="1" dirty="0" err="1" smtClean="0"/>
              <a:t>h</a:t>
            </a:r>
            <a:r>
              <a:rPr lang="en-US" sz="2400" dirty="0" smtClean="0"/>
              <a:t> is a constant now known as </a:t>
            </a:r>
            <a:r>
              <a:rPr lang="en-US" sz="2400" b="1" i="1" dirty="0" smtClean="0">
                <a:solidFill>
                  <a:srgbClr val="000090"/>
                </a:solidFill>
              </a:rPr>
              <a:t>Planck's constant.</a:t>
            </a:r>
          </a:p>
          <a:p>
            <a:pPr>
              <a:buClr>
                <a:schemeClr val="tx1"/>
              </a:buClr>
              <a:buFont typeface="Arial"/>
              <a:buChar char="•"/>
            </a:pPr>
            <a:endParaRPr lang="en-US" sz="2400" b="1" i="1" dirty="0" smtClean="0">
              <a:solidFill>
                <a:srgbClr val="000090"/>
              </a:solidFill>
            </a:endParaRPr>
          </a:p>
          <a:p>
            <a:pPr>
              <a:buClr>
                <a:schemeClr val="tx1"/>
              </a:buClr>
              <a:buFont typeface="Arial"/>
              <a:buChar char="•"/>
            </a:pPr>
            <a:r>
              <a:rPr lang="en-US" sz="2400" b="1" i="1" dirty="0" smtClean="0">
                <a:solidFill>
                  <a:srgbClr val="000090"/>
                </a:solidFill>
              </a:rPr>
              <a:t> </a:t>
            </a:r>
            <a:r>
              <a:rPr lang="en-US" sz="2400" b="1" i="1" dirty="0" err="1" smtClean="0">
                <a:solidFill>
                  <a:srgbClr val="000090"/>
                </a:solidFill>
              </a:rPr>
              <a:t>h</a:t>
            </a:r>
            <a:r>
              <a:rPr lang="en-US" sz="2400" b="1" i="1" dirty="0" smtClean="0">
                <a:solidFill>
                  <a:srgbClr val="000090"/>
                </a:solidFill>
              </a:rPr>
              <a:t> = 6.626 × 10</a:t>
            </a:r>
            <a:r>
              <a:rPr lang="en-US" sz="2400" b="1" i="1" baseline="30000" dirty="0" smtClean="0">
                <a:solidFill>
                  <a:srgbClr val="000090"/>
                </a:solidFill>
              </a:rPr>
              <a:t>−34</a:t>
            </a:r>
            <a:r>
              <a:rPr lang="en-US" sz="2400" b="1" i="1" dirty="0" smtClean="0">
                <a:solidFill>
                  <a:srgbClr val="000090"/>
                </a:solidFill>
              </a:rPr>
              <a:t> J </a:t>
            </a:r>
            <a:r>
              <a:rPr lang="en-US" sz="1600" b="1" i="1" dirty="0" err="1" smtClean="0">
                <a:solidFill>
                  <a:srgbClr val="000090"/>
                </a:solidFill>
                <a:latin typeface="Wingdings"/>
                <a:ea typeface="Wingdings"/>
                <a:cs typeface="Wingdings"/>
              </a:rPr>
              <a:t></a:t>
            </a:r>
            <a:r>
              <a:rPr lang="en-US" sz="2400" b="1" i="1" dirty="0" smtClean="0">
                <a:solidFill>
                  <a:srgbClr val="000090"/>
                </a:solidFill>
              </a:rPr>
              <a:t> </a:t>
            </a:r>
            <a:r>
              <a:rPr lang="en-US" sz="2400" b="1" i="1" dirty="0" err="1" smtClean="0">
                <a:solidFill>
                  <a:srgbClr val="000090"/>
                </a:solidFill>
              </a:rPr>
              <a:t>s</a:t>
            </a:r>
            <a:endParaRPr lang="en-US" sz="2400" b="1" i="1" dirty="0" smtClean="0">
              <a:solidFill>
                <a:srgbClr val="000090"/>
              </a:solidFill>
            </a:endParaRPr>
          </a:p>
          <a:p>
            <a:pPr>
              <a:buClr>
                <a:schemeClr val="tx1"/>
              </a:buClr>
              <a:buFont typeface="Arial"/>
              <a:buChar char="•"/>
            </a:pPr>
            <a:endParaRPr lang="en-US" sz="2400" b="1" i="1" dirty="0">
              <a:solidFill>
                <a:srgbClr val="000090"/>
              </a:solidFill>
              <a:ea typeface="Osaka" pitchFamily="-110" charset="-128"/>
              <a:cs typeface="Osaka" pitchFamily="-110" charset="-128"/>
            </a:endParaRPr>
          </a:p>
        </p:txBody>
      </p:sp>
      <p:pic>
        <p:nvPicPr>
          <p:cNvPr id="4" name="Picture 3"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305983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636630" y="581915"/>
            <a:ext cx="6824354" cy="508000"/>
          </a:xfrm>
        </p:spPr>
        <p:txBody>
          <a:bodyPr>
            <a:noAutofit/>
          </a:bodyPr>
          <a:lstStyle/>
          <a:p>
            <a:pPr eaLnBrk="1" hangingPunct="1"/>
            <a:r>
              <a:rPr lang="en-US" sz="3200" b="1" dirty="0" smtClean="0">
                <a:solidFill>
                  <a:srgbClr val="000090"/>
                </a:solidFill>
                <a:latin typeface="Arial" pitchFamily="-110" charset="0"/>
              </a:rPr>
              <a:t>The photoelectric effect</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42397" y="1109684"/>
            <a:ext cx="8277411" cy="5923308"/>
          </a:xfrm>
        </p:spPr>
        <p:txBody>
          <a:bodyPr>
            <a:normAutofit/>
          </a:bodyPr>
          <a:lstStyle/>
          <a:p>
            <a:pPr>
              <a:buClr>
                <a:schemeClr val="tx1"/>
              </a:buClr>
            </a:pPr>
            <a:endParaRPr lang="en-US" sz="2400" dirty="0" smtClean="0"/>
          </a:p>
          <a:p>
            <a:pPr>
              <a:buClr>
                <a:schemeClr val="tx1"/>
              </a:buClr>
              <a:buFont typeface="Arial"/>
              <a:buChar char="•"/>
            </a:pPr>
            <a:r>
              <a:rPr lang="en-US" sz="2400" dirty="0" smtClean="0"/>
              <a:t> The next paradox in the classical theory to be resolved concerned the </a:t>
            </a:r>
            <a:r>
              <a:rPr lang="en-US" sz="2400" b="1" i="1" dirty="0" smtClean="0">
                <a:solidFill>
                  <a:srgbClr val="000090"/>
                </a:solidFill>
              </a:rPr>
              <a:t>photoelectric effect. </a:t>
            </a:r>
          </a:p>
          <a:p>
            <a:pPr>
              <a:buClr>
                <a:schemeClr val="tx1"/>
              </a:buClr>
              <a:buFont typeface="Arial"/>
              <a:buChar char="•"/>
            </a:pPr>
            <a:endParaRPr lang="en-US" sz="2400" b="1" i="1" dirty="0" smtClean="0">
              <a:solidFill>
                <a:srgbClr val="000090"/>
              </a:solidFill>
              <a:ea typeface="Osaka" pitchFamily="-110" charset="-128"/>
              <a:cs typeface="Osaka" pitchFamily="-110" charset="-128"/>
            </a:endParaRPr>
          </a:p>
          <a:p>
            <a:pPr>
              <a:buClr>
                <a:schemeClr val="tx1"/>
              </a:buClr>
              <a:buFont typeface="Arial"/>
              <a:buChar char="•"/>
            </a:pPr>
            <a:r>
              <a:rPr lang="en-US" sz="2400" b="1" i="1" dirty="0" smtClean="0">
                <a:solidFill>
                  <a:srgbClr val="000090"/>
                </a:solidFill>
                <a:ea typeface="Osaka" pitchFamily="-110" charset="-128"/>
                <a:cs typeface="Osaka" pitchFamily="-110" charset="-128"/>
              </a:rPr>
              <a:t> </a:t>
            </a:r>
            <a:r>
              <a:rPr lang="en-US" sz="2400" dirty="0" smtClean="0"/>
              <a:t>It had been observed that electrons could be ejected from the surface of a metal.</a:t>
            </a:r>
          </a:p>
          <a:p>
            <a:pPr lvl="1">
              <a:buClr>
                <a:schemeClr val="tx1"/>
              </a:buClr>
              <a:buFont typeface="Arial"/>
              <a:buChar char="•"/>
            </a:pPr>
            <a:r>
              <a:rPr lang="en-US" sz="2400" dirty="0" smtClean="0"/>
              <a:t>The light had to have a frequency greater than some threshold frequency. </a:t>
            </a:r>
          </a:p>
          <a:p>
            <a:pPr>
              <a:buClr>
                <a:schemeClr val="tx1"/>
              </a:buClr>
              <a:buFont typeface="Arial"/>
              <a:buChar char="•"/>
            </a:pPr>
            <a:endParaRPr lang="en-US" sz="2400" dirty="0" smtClean="0"/>
          </a:p>
          <a:p>
            <a:pPr>
              <a:buClr>
                <a:schemeClr val="tx1"/>
              </a:buClr>
              <a:buFont typeface="Arial"/>
              <a:buChar char="•"/>
            </a:pPr>
            <a:r>
              <a:rPr lang="en-US" sz="2400" dirty="0" smtClean="0"/>
              <a:t> Surprisingly, the kinetic energy of the ejected electrons did not depend on the brightness of the light, but increased with increasing frequency of the light. </a:t>
            </a:r>
            <a:endParaRPr lang="en-US" sz="2400" b="1" i="1" dirty="0">
              <a:solidFill>
                <a:srgbClr val="000090"/>
              </a:solidFill>
              <a:ea typeface="Osaka" pitchFamily="-110" charset="-128"/>
              <a:cs typeface="Osaka" pitchFamily="-110" charset="-128"/>
            </a:endParaRPr>
          </a:p>
        </p:txBody>
      </p:sp>
      <p:pic>
        <p:nvPicPr>
          <p:cNvPr id="4" name="Picture 3"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3059833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636630" y="581915"/>
            <a:ext cx="6824354" cy="508000"/>
          </a:xfrm>
        </p:spPr>
        <p:txBody>
          <a:bodyPr>
            <a:noAutofit/>
          </a:bodyPr>
          <a:lstStyle/>
          <a:p>
            <a:pPr eaLnBrk="1" hangingPunct="1"/>
            <a:r>
              <a:rPr lang="en-US" sz="3200" b="1" dirty="0" smtClean="0">
                <a:solidFill>
                  <a:srgbClr val="000090"/>
                </a:solidFill>
                <a:latin typeface="Arial" pitchFamily="-110" charset="0"/>
              </a:rPr>
              <a:t>The photoelectric effect</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42397" y="1109684"/>
            <a:ext cx="8277411" cy="5923308"/>
          </a:xfrm>
        </p:spPr>
        <p:txBody>
          <a:bodyPr>
            <a:normAutofit/>
          </a:bodyPr>
          <a:lstStyle/>
          <a:p>
            <a:pPr>
              <a:buClr>
                <a:schemeClr val="tx1"/>
              </a:buClr>
            </a:pPr>
            <a:endParaRPr lang="en-US" sz="2400" dirty="0" smtClean="0"/>
          </a:p>
          <a:p>
            <a:pPr>
              <a:buClr>
                <a:schemeClr val="tx1"/>
              </a:buClr>
              <a:buFont typeface="Arial"/>
              <a:buChar char="•"/>
            </a:pPr>
            <a:r>
              <a:rPr lang="en-US" sz="2400" dirty="0" smtClean="0"/>
              <a:t> According to classical wave theory, a wave's energy depends on its intensity (which depends on its amplitude), not its frequency. </a:t>
            </a:r>
          </a:p>
          <a:p>
            <a:pPr>
              <a:buClr>
                <a:schemeClr val="tx1"/>
              </a:buClr>
              <a:buFont typeface="Arial"/>
              <a:buChar char="•"/>
            </a:pPr>
            <a:endParaRPr lang="en-US" sz="2400" b="1" i="1" dirty="0" smtClean="0">
              <a:solidFill>
                <a:srgbClr val="000090"/>
              </a:solidFill>
              <a:ea typeface="Osaka" pitchFamily="-110" charset="-128"/>
              <a:cs typeface="Osaka" pitchFamily="-110" charset="-128"/>
            </a:endParaRPr>
          </a:p>
          <a:p>
            <a:pPr>
              <a:buClr>
                <a:schemeClr val="tx1"/>
              </a:buClr>
              <a:buFont typeface="Arial"/>
              <a:buChar char="•"/>
            </a:pPr>
            <a:r>
              <a:rPr lang="en-US" sz="2400" b="1" i="1" dirty="0" smtClean="0">
                <a:solidFill>
                  <a:srgbClr val="000090"/>
                </a:solidFill>
                <a:ea typeface="Osaka" pitchFamily="-110" charset="-128"/>
                <a:cs typeface="Osaka" pitchFamily="-110" charset="-128"/>
              </a:rPr>
              <a:t> </a:t>
            </a:r>
            <a:r>
              <a:rPr lang="en-US" sz="2400" b="1" i="1" dirty="0" smtClean="0">
                <a:solidFill>
                  <a:srgbClr val="000090"/>
                </a:solidFill>
              </a:rPr>
              <a:t>Albert Einstein </a:t>
            </a:r>
            <a:r>
              <a:rPr lang="en-US" sz="2400" dirty="0" smtClean="0"/>
              <a:t>was able to resolve the paradox by incorporating Planck's quantization findings into the particle view of light </a:t>
            </a:r>
            <a:r>
              <a:rPr lang="en-US" sz="2400" b="1" i="1" dirty="0" smtClean="0"/>
              <a:t>(Nobel prize).</a:t>
            </a:r>
          </a:p>
          <a:p>
            <a:pPr>
              <a:buClr>
                <a:schemeClr val="tx1"/>
              </a:buClr>
              <a:buFont typeface="Arial"/>
              <a:buChar char="•"/>
            </a:pPr>
            <a:endParaRPr lang="en-US" sz="2400" b="1" i="1" dirty="0" smtClean="0">
              <a:solidFill>
                <a:srgbClr val="000090"/>
              </a:solidFill>
              <a:ea typeface="Osaka" pitchFamily="-110" charset="-128"/>
              <a:cs typeface="Osaka" pitchFamily="-110" charset="-128"/>
            </a:endParaRPr>
          </a:p>
          <a:p>
            <a:pPr>
              <a:buClr>
                <a:schemeClr val="tx1"/>
              </a:buClr>
              <a:buFont typeface="Arial"/>
              <a:buChar char="•"/>
            </a:pPr>
            <a:r>
              <a:rPr lang="en-US" sz="2400" b="1" i="1" dirty="0" smtClean="0">
                <a:solidFill>
                  <a:srgbClr val="000090"/>
                </a:solidFill>
                <a:ea typeface="Osaka" pitchFamily="-110" charset="-128"/>
                <a:cs typeface="Osaka" pitchFamily="-110" charset="-128"/>
              </a:rPr>
              <a:t> </a:t>
            </a:r>
            <a:r>
              <a:rPr lang="en-US" sz="2400" dirty="0" smtClean="0"/>
              <a:t>Light striking the metal surface should not be viewed as a wave, but instead as a stream of particles (later called </a:t>
            </a:r>
            <a:r>
              <a:rPr lang="en-US" sz="2400" b="1" i="1" dirty="0" smtClean="0">
                <a:solidFill>
                  <a:srgbClr val="000090"/>
                </a:solidFill>
              </a:rPr>
              <a:t>photons</a:t>
            </a:r>
            <a:r>
              <a:rPr lang="en-US" sz="2400" dirty="0" smtClean="0"/>
              <a:t>). </a:t>
            </a:r>
            <a:endParaRPr lang="en-US" sz="2400" b="1" i="1" dirty="0">
              <a:solidFill>
                <a:srgbClr val="000090"/>
              </a:solidFill>
              <a:ea typeface="Osaka" pitchFamily="-110" charset="-128"/>
              <a:cs typeface="Osaka" pitchFamily="-110" charset="-128"/>
            </a:endParaRPr>
          </a:p>
        </p:txBody>
      </p:sp>
      <p:pic>
        <p:nvPicPr>
          <p:cNvPr id="4" name="Picture 3"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3059833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636630" y="581915"/>
            <a:ext cx="6824354" cy="508000"/>
          </a:xfrm>
        </p:spPr>
        <p:txBody>
          <a:bodyPr>
            <a:noAutofit/>
          </a:bodyPr>
          <a:lstStyle/>
          <a:p>
            <a:pPr eaLnBrk="1" hangingPunct="1"/>
            <a:r>
              <a:rPr lang="en-US" sz="3200" b="1" dirty="0" smtClean="0">
                <a:solidFill>
                  <a:srgbClr val="000090"/>
                </a:solidFill>
                <a:latin typeface="Arial" pitchFamily="-110" charset="0"/>
              </a:rPr>
              <a:t>The photoelectric effect</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42397" y="1109684"/>
            <a:ext cx="8277411" cy="5923308"/>
          </a:xfrm>
        </p:spPr>
        <p:txBody>
          <a:bodyPr>
            <a:normAutofit/>
          </a:bodyPr>
          <a:lstStyle/>
          <a:p>
            <a:pPr>
              <a:buClr>
                <a:schemeClr val="tx1"/>
              </a:buClr>
            </a:pPr>
            <a:endParaRPr lang="en-US" sz="2400" dirty="0" smtClean="0"/>
          </a:p>
          <a:p>
            <a:pPr>
              <a:buClr>
                <a:schemeClr val="tx1"/>
              </a:buClr>
              <a:buFont typeface="Arial"/>
              <a:buChar char="•"/>
            </a:pPr>
            <a:r>
              <a:rPr lang="en-US" sz="2400" dirty="0" smtClean="0"/>
              <a:t> The energy of the photons depended on their frequency.</a:t>
            </a:r>
          </a:p>
          <a:p>
            <a:pPr>
              <a:buClr>
                <a:schemeClr val="tx1"/>
              </a:buClr>
              <a:buFont typeface="Arial"/>
              <a:buChar char="•"/>
            </a:pPr>
            <a:endParaRPr lang="en-US" sz="2400" dirty="0" smtClean="0"/>
          </a:p>
          <a:p>
            <a:pPr>
              <a:buClr>
                <a:schemeClr val="tx1"/>
              </a:buClr>
              <a:buFont typeface="Arial"/>
              <a:buChar char="•"/>
            </a:pPr>
            <a:r>
              <a:rPr lang="en-US" sz="2400" dirty="0" smtClean="0"/>
              <a:t> According to Planck's formula:</a:t>
            </a:r>
            <a:endParaRPr lang="en-US" sz="2400" b="1" i="1" dirty="0">
              <a:solidFill>
                <a:srgbClr val="000090"/>
              </a:solidFill>
              <a:ea typeface="Osaka" pitchFamily="-110" charset="-128"/>
              <a:cs typeface="Osaka" pitchFamily="-110" charset="-128"/>
            </a:endParaRPr>
          </a:p>
        </p:txBody>
      </p:sp>
      <p:pic>
        <p:nvPicPr>
          <p:cNvPr id="4" name="Picture 3" descr="OSX-Stacked-TM-RGB-300dpi-2016.jpg"/>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graphicFrame>
        <p:nvGraphicFramePr>
          <p:cNvPr id="5" name="Object 4"/>
          <p:cNvGraphicFramePr>
            <a:graphicFrameLocks noChangeAspect="1"/>
          </p:cNvGraphicFramePr>
          <p:nvPr/>
        </p:nvGraphicFramePr>
        <p:xfrm>
          <a:off x="1229284" y="3359150"/>
          <a:ext cx="2270347" cy="674968"/>
        </p:xfrm>
        <a:graphic>
          <a:graphicData uri="http://schemas.openxmlformats.org/presentationml/2006/ole">
            <p:oleObj spid="_x0000_s370712" name="Equation" r:id="rId4" imgW="469900" imgH="139700" progId="Equation.3">
              <p:embed/>
            </p:oleObj>
          </a:graphicData>
        </a:graphic>
      </p:graphicFrame>
      <p:graphicFrame>
        <p:nvGraphicFramePr>
          <p:cNvPr id="370691" name="Object 3"/>
          <p:cNvGraphicFramePr>
            <a:graphicFrameLocks noChangeAspect="1"/>
          </p:cNvGraphicFramePr>
          <p:nvPr/>
        </p:nvGraphicFramePr>
        <p:xfrm>
          <a:off x="5786905" y="4034118"/>
          <a:ext cx="1325096" cy="1237288"/>
        </p:xfrm>
        <a:graphic>
          <a:graphicData uri="http://schemas.openxmlformats.org/presentationml/2006/ole">
            <p:oleObj spid="_x0000_s370713" name="Equation" r:id="rId5" imgW="381000" imgH="355600" progId="Equation.3">
              <p:embed/>
            </p:oleObj>
          </a:graphicData>
        </a:graphic>
      </p:graphicFrame>
      <p:graphicFrame>
        <p:nvGraphicFramePr>
          <p:cNvPr id="370692" name="Object 4"/>
          <p:cNvGraphicFramePr>
            <a:graphicFrameLocks noChangeAspect="1"/>
          </p:cNvGraphicFramePr>
          <p:nvPr/>
        </p:nvGraphicFramePr>
        <p:xfrm>
          <a:off x="1320800" y="4738688"/>
          <a:ext cx="2332038" cy="1717675"/>
        </p:xfrm>
        <a:graphic>
          <a:graphicData uri="http://schemas.openxmlformats.org/presentationml/2006/ole">
            <p:oleObj spid="_x0000_s370714" name="Equation" r:id="rId6" imgW="469900" imgH="355600" progId="Equation.3">
              <p:embed/>
            </p:oleObj>
          </a:graphicData>
        </a:graphic>
      </p:graphicFrame>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3059833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636630" y="581915"/>
            <a:ext cx="6824354" cy="508000"/>
          </a:xfrm>
        </p:spPr>
        <p:txBody>
          <a:bodyPr>
            <a:noAutofit/>
          </a:bodyPr>
          <a:lstStyle/>
          <a:p>
            <a:pPr eaLnBrk="1" hangingPunct="1"/>
            <a:r>
              <a:rPr lang="en-US" sz="3200" b="1" dirty="0" smtClean="0">
                <a:solidFill>
                  <a:srgbClr val="000090"/>
                </a:solidFill>
                <a:latin typeface="Arial" pitchFamily="-110" charset="0"/>
              </a:rPr>
              <a:t>The photoelectric effect</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42397" y="1109684"/>
            <a:ext cx="8277411" cy="5923308"/>
          </a:xfrm>
        </p:spPr>
        <p:txBody>
          <a:bodyPr>
            <a:normAutofit/>
          </a:bodyPr>
          <a:lstStyle/>
          <a:p>
            <a:pPr>
              <a:buClr>
                <a:schemeClr val="tx1"/>
              </a:buClr>
            </a:pPr>
            <a:endParaRPr lang="en-US" sz="2400" dirty="0" smtClean="0"/>
          </a:p>
          <a:p>
            <a:pPr>
              <a:buClr>
                <a:schemeClr val="tx1"/>
              </a:buClr>
            </a:pPr>
            <a:endParaRPr lang="en-US" sz="2400" dirty="0" smtClean="0"/>
          </a:p>
          <a:p>
            <a:pPr>
              <a:buClr>
                <a:schemeClr val="tx1"/>
              </a:buClr>
            </a:pPr>
            <a:endParaRPr lang="en-US" sz="2400" dirty="0" smtClean="0"/>
          </a:p>
          <a:p>
            <a:pPr>
              <a:buClr>
                <a:schemeClr val="tx1"/>
              </a:buClr>
              <a:buFont typeface="Arial"/>
              <a:buChar char="•"/>
            </a:pPr>
            <a:r>
              <a:rPr lang="en-US" sz="2400" dirty="0" smtClean="0"/>
              <a:t> Electrons were ejected when hit by photons having sufficient energy (a frequency greater than the threshold).</a:t>
            </a:r>
          </a:p>
          <a:p>
            <a:pPr>
              <a:buClr>
                <a:schemeClr val="tx1"/>
              </a:buClr>
              <a:buFont typeface="Arial"/>
              <a:buChar char="•"/>
            </a:pPr>
            <a:endParaRPr lang="en-US" sz="2400" dirty="0" smtClean="0"/>
          </a:p>
          <a:p>
            <a:pPr>
              <a:buClr>
                <a:schemeClr val="tx1"/>
              </a:buClr>
              <a:buFont typeface="Arial"/>
              <a:buChar char="•"/>
            </a:pPr>
            <a:r>
              <a:rPr lang="en-US" sz="2400" dirty="0" smtClean="0"/>
              <a:t> The greater the frequency, the greater the kinetic energy imparted to the escaping electrons by the collisions. </a:t>
            </a:r>
          </a:p>
          <a:p>
            <a:pPr>
              <a:buClr>
                <a:schemeClr val="tx1"/>
              </a:buClr>
              <a:buFont typeface="Arial"/>
              <a:buChar char="•"/>
            </a:pPr>
            <a:endParaRPr lang="en-US" sz="2400" b="1" i="1" dirty="0" smtClean="0">
              <a:solidFill>
                <a:srgbClr val="000090"/>
              </a:solidFill>
              <a:ea typeface="Osaka" pitchFamily="-110" charset="-128"/>
              <a:cs typeface="Osaka" pitchFamily="-110" charset="-128"/>
            </a:endParaRPr>
          </a:p>
          <a:p>
            <a:pPr>
              <a:buClr>
                <a:schemeClr val="tx1"/>
              </a:buClr>
              <a:buFont typeface="Arial"/>
              <a:buChar char="•"/>
            </a:pPr>
            <a:r>
              <a:rPr lang="en-US" sz="2400" dirty="0" smtClean="0">
                <a:ea typeface="Osaka" pitchFamily="-110" charset="-128"/>
                <a:cs typeface="Osaka" pitchFamily="-110" charset="-128"/>
              </a:rPr>
              <a:t> </a:t>
            </a:r>
            <a:r>
              <a:rPr lang="en-US" sz="2400" dirty="0" smtClean="0"/>
              <a:t>Somehow, at a deep fundamental level still not fully understood, light is both wavelike and particle-</a:t>
            </a:r>
            <a:r>
              <a:rPr lang="en-US" sz="2400" dirty="0" smtClean="0"/>
              <a:t>like. This </a:t>
            </a:r>
            <a:r>
              <a:rPr lang="en-US" sz="2400" dirty="0" smtClean="0"/>
              <a:t>is known as </a:t>
            </a:r>
            <a:r>
              <a:rPr lang="en-US" sz="2400" b="1" i="1" dirty="0" smtClean="0">
                <a:solidFill>
                  <a:srgbClr val="000090"/>
                </a:solidFill>
              </a:rPr>
              <a:t>wave-particle duality.</a:t>
            </a:r>
            <a:endParaRPr lang="en-US" sz="2400" b="1" i="1" dirty="0">
              <a:solidFill>
                <a:srgbClr val="000090"/>
              </a:solidFill>
              <a:ea typeface="Osaka" pitchFamily="-110" charset="-128"/>
              <a:cs typeface="Osaka" pitchFamily="-110" charset="-128"/>
            </a:endParaRPr>
          </a:p>
        </p:txBody>
      </p:sp>
      <p:pic>
        <p:nvPicPr>
          <p:cNvPr id="4" name="Picture 3" descr="OSX-Stacked-TM-RGB-300dpi-2016.jpg"/>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graphicFrame>
        <p:nvGraphicFramePr>
          <p:cNvPr id="5" name="Object 4"/>
          <p:cNvGraphicFramePr>
            <a:graphicFrameLocks noChangeAspect="1"/>
          </p:cNvGraphicFramePr>
          <p:nvPr/>
        </p:nvGraphicFramePr>
        <p:xfrm>
          <a:off x="3291167" y="1389529"/>
          <a:ext cx="2270347" cy="674968"/>
        </p:xfrm>
        <a:graphic>
          <a:graphicData uri="http://schemas.openxmlformats.org/presentationml/2006/ole">
            <p:oleObj spid="_x0000_s371722" name="Equation" r:id="rId4" imgW="469900" imgH="139700" progId="Equation.3">
              <p:embed/>
            </p:oleObj>
          </a:graphicData>
        </a:graphic>
      </p:graphicFrame>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3059833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Figure </a:t>
            </a:r>
            <a:r>
              <a:rPr lang="en-US" dirty="0" smtClean="0"/>
              <a:t>6.11</a:t>
            </a:r>
            <a:endParaRPr lang="en-US" dirty="0"/>
          </a:p>
        </p:txBody>
      </p:sp>
      <p:pic>
        <p:nvPicPr>
          <p:cNvPr id="2" name="Picture Placeholder 1" descr="CNX_Chem_06_01_Ephoton.jpg"/>
          <p:cNvPicPr>
            <a:picLocks noGrp="1" noChangeAspect="1"/>
          </p:cNvPicPr>
          <p:nvPr>
            <p:ph type="pic" sz="quarter" idx="13"/>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18653" b="-18653"/>
          <a:stretch>
            <a:fillRect/>
          </a:stretch>
        </p:blipFill>
        <p:spPr>
          <a:xfrm>
            <a:off x="290528" y="1122386"/>
            <a:ext cx="8573227" cy="3721596"/>
          </a:xfrm>
        </p:spPr>
      </p:pic>
      <p:sp>
        <p:nvSpPr>
          <p:cNvPr id="7" name="Text Placeholder 6"/>
          <p:cNvSpPr>
            <a:spLocks noGrp="1"/>
          </p:cNvSpPr>
          <p:nvPr>
            <p:ph type="body" sz="quarter" idx="14"/>
          </p:nvPr>
        </p:nvSpPr>
        <p:spPr>
          <a:xfrm>
            <a:off x="457200" y="4873864"/>
            <a:ext cx="8062912" cy="1166382"/>
          </a:xfrm>
        </p:spPr>
        <p:txBody>
          <a:bodyPr>
            <a:noAutofit/>
          </a:bodyPr>
          <a:lstStyle/>
          <a:p>
            <a:r>
              <a:rPr lang="en-US" sz="1800" dirty="0"/>
              <a:t>Photons with low frequencies do not have enough energy to cause electrons to be ejected via </a:t>
            </a:r>
            <a:r>
              <a:rPr lang="en-US" sz="1800" dirty="0" smtClean="0"/>
              <a:t>the photoelectric </a:t>
            </a:r>
            <a:r>
              <a:rPr lang="en-US" sz="1800" dirty="0"/>
              <a:t>effect. For any frequency of light above the threshold frequency, the kinetic energy of ejected </a:t>
            </a:r>
            <a:r>
              <a:rPr lang="en-US" sz="1800" dirty="0" smtClean="0"/>
              <a:t>electron will </a:t>
            </a:r>
            <a:r>
              <a:rPr lang="en-US" sz="1800" dirty="0"/>
              <a:t>be proportional to the energy of the incoming photon.</a:t>
            </a:r>
          </a:p>
        </p:txBody>
      </p:sp>
      <p:pic>
        <p:nvPicPr>
          <p:cNvPr id="6" name="Picture 5" descr="OSX-Stacked-TM-RGB-300dpi-2016.jpg"/>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92906203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800" dirty="0"/>
              <a:t>Example</a:t>
            </a:r>
            <a:r>
              <a:rPr lang="en-US" sz="2800" dirty="0" smtClean="0"/>
              <a:t> 6.2</a:t>
            </a:r>
            <a:endParaRPr lang="en-US" sz="2800" dirty="0"/>
          </a:p>
        </p:txBody>
      </p:sp>
      <p:sp>
        <p:nvSpPr>
          <p:cNvPr id="7" name="Text Placeholder 6"/>
          <p:cNvSpPr>
            <a:spLocks noGrp="1"/>
          </p:cNvSpPr>
          <p:nvPr>
            <p:ph type="body" sz="quarter" idx="14"/>
          </p:nvPr>
        </p:nvSpPr>
        <p:spPr>
          <a:xfrm>
            <a:off x="594909" y="1162828"/>
            <a:ext cx="8062912" cy="1166382"/>
          </a:xfrm>
        </p:spPr>
        <p:txBody>
          <a:bodyPr>
            <a:noAutofit/>
          </a:bodyPr>
          <a:lstStyle/>
          <a:p>
            <a:r>
              <a:rPr lang="en-US" sz="2400" dirty="0" smtClean="0"/>
              <a:t>When we see light from a neon sign, we are observing radiation from excited neon atoms. If this radiation has a wavelength of 640 nm, what is the energy of the photon being emitted?</a:t>
            </a:r>
          </a:p>
          <a:p>
            <a:r>
              <a:rPr lang="en-US" sz="2400" dirty="0" smtClean="0"/>
              <a:t>We use the form of Planck's equation that includes the wavelength, </a:t>
            </a:r>
            <a:r>
              <a:rPr lang="en-US" sz="2400" i="1" dirty="0" err="1" smtClean="0"/>
              <a:t>λ</a:t>
            </a:r>
            <a:r>
              <a:rPr lang="en-US" sz="2400" dirty="0" smtClean="0"/>
              <a:t>, and convert units of nanometers to meters so that the units of </a:t>
            </a:r>
            <a:r>
              <a:rPr lang="en-US" sz="2400" i="1" dirty="0" err="1" smtClean="0"/>
              <a:t>λ</a:t>
            </a:r>
            <a:r>
              <a:rPr lang="en-US" sz="2400" dirty="0" smtClean="0"/>
              <a:t> and </a:t>
            </a:r>
            <a:r>
              <a:rPr lang="en-US" sz="2400" i="1" dirty="0" err="1" smtClean="0"/>
              <a:t>c</a:t>
            </a:r>
            <a:r>
              <a:rPr lang="en-US" sz="2400" dirty="0" smtClean="0"/>
              <a:t> are the same.</a:t>
            </a:r>
          </a:p>
          <a:p>
            <a:endParaRPr lang="en-US" sz="2400" dirty="0" smtClean="0"/>
          </a:p>
        </p:txBody>
      </p:sp>
      <p:pic>
        <p:nvPicPr>
          <p:cNvPr id="6" name="Picture 5" descr="OSX-Stacked-TM-RGB-300dpi-2016.jpg"/>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graphicFrame>
        <p:nvGraphicFramePr>
          <p:cNvPr id="373763" name="Object 3"/>
          <p:cNvGraphicFramePr>
            <a:graphicFrameLocks noChangeAspect="1"/>
          </p:cNvGraphicFramePr>
          <p:nvPr/>
        </p:nvGraphicFramePr>
        <p:xfrm>
          <a:off x="779463" y="4160838"/>
          <a:ext cx="7227887" cy="2297112"/>
        </p:xfrm>
        <a:graphic>
          <a:graphicData uri="http://schemas.openxmlformats.org/presentationml/2006/ole">
            <p:oleObj spid="_x0000_s373771" name="Equation" r:id="rId4" imgW="2997200" imgH="952500" progId="Equation.3">
              <p:embed/>
            </p:oleObj>
          </a:graphicData>
        </a:graphic>
      </p:graphicFrame>
      <p:cxnSp>
        <p:nvCxnSpPr>
          <p:cNvPr id="8" name="Straight Connector 7"/>
          <p:cNvCxnSpPr/>
          <p:nvPr/>
        </p:nvCxnSpPr>
        <p:spPr>
          <a:xfrm rot="5400000">
            <a:off x="4646705" y="4250485"/>
            <a:ext cx="537883" cy="35858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a:off x="7341145" y="4250485"/>
            <a:ext cx="537883" cy="35858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a:off x="6863028" y="4280367"/>
            <a:ext cx="537883" cy="35858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rot="5400000">
            <a:off x="5647764" y="4930590"/>
            <a:ext cx="537883" cy="35858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5400000">
            <a:off x="4467410" y="5199531"/>
            <a:ext cx="537883" cy="35858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a:off x="5812120" y="5468473"/>
            <a:ext cx="537883" cy="35858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3706410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636630" y="581915"/>
            <a:ext cx="6824354" cy="508000"/>
          </a:xfrm>
        </p:spPr>
        <p:txBody>
          <a:bodyPr>
            <a:noAutofit/>
          </a:bodyPr>
          <a:lstStyle/>
          <a:p>
            <a:pPr eaLnBrk="1" hangingPunct="1"/>
            <a:r>
              <a:rPr lang="en-US" sz="3200" b="1" dirty="0" smtClean="0">
                <a:solidFill>
                  <a:srgbClr val="000090"/>
                </a:solidFill>
                <a:latin typeface="Arial" pitchFamily="-110" charset="0"/>
              </a:rPr>
              <a:t>Line spectra</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42397" y="1109684"/>
            <a:ext cx="8277411" cy="5923308"/>
          </a:xfrm>
        </p:spPr>
        <p:txBody>
          <a:bodyPr>
            <a:normAutofit/>
          </a:bodyPr>
          <a:lstStyle/>
          <a:p>
            <a:pPr>
              <a:buClr>
                <a:schemeClr val="tx1"/>
              </a:buClr>
              <a:buFont typeface="Arial"/>
              <a:buChar char="•"/>
            </a:pPr>
            <a:endParaRPr lang="en-US" sz="2400" dirty="0" smtClean="0"/>
          </a:p>
          <a:p>
            <a:pPr>
              <a:buClr>
                <a:schemeClr val="tx1"/>
              </a:buClr>
              <a:buFont typeface="Arial"/>
              <a:buChar char="•"/>
            </a:pPr>
            <a:r>
              <a:rPr lang="en-US" sz="2400" dirty="0" smtClean="0"/>
              <a:t> Scientists in the late nineteenth century struggled with understanding the light emitted from atoms and molecules. </a:t>
            </a:r>
          </a:p>
          <a:p>
            <a:pPr>
              <a:buClr>
                <a:schemeClr val="tx1"/>
              </a:buClr>
              <a:buFont typeface="Arial"/>
              <a:buChar char="•"/>
            </a:pPr>
            <a:endParaRPr lang="en-US" sz="2400" b="1" i="1" dirty="0" smtClean="0">
              <a:solidFill>
                <a:srgbClr val="000090"/>
              </a:solidFill>
              <a:ea typeface="Osaka" pitchFamily="-110" charset="-128"/>
              <a:cs typeface="Osaka" pitchFamily="-110" charset="-128"/>
            </a:endParaRPr>
          </a:p>
          <a:p>
            <a:pPr>
              <a:buClr>
                <a:schemeClr val="tx1"/>
              </a:buClr>
              <a:buFont typeface="Arial"/>
              <a:buChar char="•"/>
            </a:pPr>
            <a:r>
              <a:rPr lang="en-US" sz="2400" b="1" i="1" dirty="0" smtClean="0">
                <a:solidFill>
                  <a:srgbClr val="000090"/>
                </a:solidFill>
                <a:ea typeface="Osaka" pitchFamily="-110" charset="-128"/>
                <a:cs typeface="Osaka" pitchFamily="-110" charset="-128"/>
              </a:rPr>
              <a:t> </a:t>
            </a:r>
            <a:r>
              <a:rPr lang="en-US" sz="2400" dirty="0" smtClean="0"/>
              <a:t>When solids, liquids, or condensed gases are heated sufficiently, they radiate some of the excess energy as light.</a:t>
            </a:r>
          </a:p>
          <a:p>
            <a:pPr>
              <a:buClr>
                <a:schemeClr val="tx1"/>
              </a:buClr>
              <a:buFont typeface="Arial"/>
              <a:buChar char="•"/>
            </a:pPr>
            <a:endParaRPr lang="en-US" sz="2400" dirty="0" smtClean="0"/>
          </a:p>
          <a:p>
            <a:pPr>
              <a:buClr>
                <a:schemeClr val="tx1"/>
              </a:buClr>
              <a:buFont typeface="Arial"/>
              <a:buChar char="•"/>
            </a:pPr>
            <a:r>
              <a:rPr lang="en-US" sz="2400" dirty="0" smtClean="0"/>
              <a:t> Photons produced in this manner have a range of energies, and thereby produce a </a:t>
            </a:r>
            <a:r>
              <a:rPr lang="en-US" sz="2400" b="1" i="1" dirty="0" smtClean="0">
                <a:solidFill>
                  <a:srgbClr val="000090"/>
                </a:solidFill>
              </a:rPr>
              <a:t>continuous spectrum </a:t>
            </a:r>
            <a:r>
              <a:rPr lang="en-US" sz="2400" dirty="0" smtClean="0"/>
              <a:t>in which an unbroken series of wavelengths is present.</a:t>
            </a:r>
            <a:endParaRPr lang="en-US" sz="2400" b="1" i="1" dirty="0">
              <a:solidFill>
                <a:srgbClr val="000090"/>
              </a:solidFill>
              <a:ea typeface="Osaka" pitchFamily="-110" charset="-128"/>
              <a:cs typeface="Osaka" pitchFamily="-110" charset="-128"/>
            </a:endParaRPr>
          </a:p>
        </p:txBody>
      </p:sp>
      <p:pic>
        <p:nvPicPr>
          <p:cNvPr id="4" name="Picture 3"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3059833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636630" y="581915"/>
            <a:ext cx="6824354" cy="508000"/>
          </a:xfrm>
        </p:spPr>
        <p:txBody>
          <a:bodyPr>
            <a:noAutofit/>
          </a:bodyPr>
          <a:lstStyle/>
          <a:p>
            <a:pPr eaLnBrk="1" hangingPunct="1"/>
            <a:r>
              <a:rPr lang="en-US" sz="3200" b="1" dirty="0" smtClean="0">
                <a:solidFill>
                  <a:srgbClr val="000090"/>
                </a:solidFill>
                <a:latin typeface="Arial" pitchFamily="-110" charset="0"/>
              </a:rPr>
              <a:t>Line spectra</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42397" y="1109684"/>
            <a:ext cx="8277411" cy="5923308"/>
          </a:xfrm>
        </p:spPr>
        <p:txBody>
          <a:bodyPr>
            <a:normAutofit/>
          </a:bodyPr>
          <a:lstStyle/>
          <a:p>
            <a:pPr>
              <a:buClr>
                <a:schemeClr val="tx1"/>
              </a:buClr>
            </a:pPr>
            <a:endParaRPr lang="en-US" sz="2400" dirty="0" smtClean="0"/>
          </a:p>
          <a:p>
            <a:pPr>
              <a:buClr>
                <a:schemeClr val="tx1"/>
              </a:buClr>
              <a:buFont typeface="Arial"/>
              <a:buChar char="•"/>
            </a:pPr>
            <a:r>
              <a:rPr lang="en-US" sz="2400" dirty="0" smtClean="0"/>
              <a:t> In contrast to continuous spectra, light can also occur as discrete or </a:t>
            </a:r>
            <a:r>
              <a:rPr lang="en-US" sz="2400" b="1" i="1" dirty="0" smtClean="0">
                <a:solidFill>
                  <a:srgbClr val="000090"/>
                </a:solidFill>
              </a:rPr>
              <a:t>line spectra </a:t>
            </a:r>
            <a:r>
              <a:rPr lang="en-US" sz="2400" dirty="0" smtClean="0"/>
              <a:t>having very narrow line widths interspersed throughout the spectral regions.</a:t>
            </a:r>
          </a:p>
          <a:p>
            <a:pPr>
              <a:buClr>
                <a:schemeClr val="tx1"/>
              </a:buClr>
              <a:buFont typeface="Arial"/>
              <a:buChar char="•"/>
            </a:pPr>
            <a:endParaRPr lang="en-US" sz="2400" dirty="0" smtClean="0"/>
          </a:p>
          <a:p>
            <a:pPr>
              <a:buClr>
                <a:schemeClr val="tx1"/>
              </a:buClr>
              <a:buFont typeface="Arial"/>
              <a:buChar char="•"/>
            </a:pPr>
            <a:r>
              <a:rPr lang="en-US" sz="2400" dirty="0" smtClean="0"/>
              <a:t> Exciting a gas at low partial pressure using an electrical current, or heating it, will produce line spectra. </a:t>
            </a:r>
          </a:p>
          <a:p>
            <a:pPr>
              <a:buClr>
                <a:schemeClr val="tx1"/>
              </a:buClr>
              <a:buFont typeface="Arial"/>
              <a:buChar char="•"/>
            </a:pPr>
            <a:endParaRPr lang="en-US" sz="2400" dirty="0" smtClean="0"/>
          </a:p>
          <a:p>
            <a:pPr>
              <a:buClr>
                <a:schemeClr val="tx1"/>
              </a:buClr>
              <a:buFont typeface="Arial"/>
              <a:buChar char="•"/>
            </a:pPr>
            <a:r>
              <a:rPr lang="en-US" sz="2400" dirty="0" smtClean="0"/>
              <a:t> Each element displays its own characteristic set of lines.</a:t>
            </a:r>
            <a:endParaRPr lang="en-US" sz="2400" b="1" i="1" dirty="0">
              <a:solidFill>
                <a:srgbClr val="000090"/>
              </a:solidFill>
              <a:ea typeface="Osaka" pitchFamily="-110" charset="-128"/>
              <a:cs typeface="Osaka" pitchFamily="-110" charset="-128"/>
            </a:endParaRPr>
          </a:p>
        </p:txBody>
      </p:sp>
      <p:pic>
        <p:nvPicPr>
          <p:cNvPr id="4" name="Picture 3"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305983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728492" y="761207"/>
            <a:ext cx="6553200" cy="508000"/>
          </a:xfrm>
        </p:spPr>
        <p:txBody>
          <a:bodyPr>
            <a:noAutofit/>
          </a:bodyPr>
          <a:lstStyle/>
          <a:p>
            <a:pPr eaLnBrk="1" hangingPunct="1"/>
            <a:r>
              <a:rPr lang="en-US" sz="3200" b="1" dirty="0" smtClean="0">
                <a:solidFill>
                  <a:srgbClr val="000090"/>
                </a:solidFill>
                <a:latin typeface="Arial" pitchFamily="-110" charset="0"/>
              </a:rPr>
              <a:t>6.1 electromagnetic energy</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72279" y="1005097"/>
            <a:ext cx="8277411" cy="5923308"/>
          </a:xfrm>
        </p:spPr>
        <p:txBody>
          <a:bodyPr>
            <a:normAutofit/>
          </a:bodyPr>
          <a:lstStyle/>
          <a:p>
            <a:pPr>
              <a:buClrTx/>
              <a:buFont typeface="Arial"/>
              <a:buChar char="•"/>
            </a:pPr>
            <a:endParaRPr lang="en-US" sz="2400" b="1" dirty="0" smtClean="0">
              <a:latin typeface="Arial" pitchFamily="-110" charset="0"/>
            </a:endParaRPr>
          </a:p>
          <a:p>
            <a:pPr>
              <a:buClrTx/>
              <a:buFont typeface="Arial"/>
              <a:buChar char="•"/>
            </a:pPr>
            <a:r>
              <a:rPr lang="en-US" sz="2400" dirty="0" smtClean="0"/>
              <a:t> The nature of light has been a subject of inquiry since antiquity. </a:t>
            </a:r>
          </a:p>
          <a:p>
            <a:pPr>
              <a:buClrTx/>
              <a:buFont typeface="Arial"/>
              <a:buChar char="•"/>
            </a:pPr>
            <a:endParaRPr lang="en-US" sz="2400" dirty="0" smtClean="0"/>
          </a:p>
          <a:p>
            <a:pPr>
              <a:buClrTx/>
              <a:buFont typeface="Arial"/>
              <a:buChar char="•"/>
            </a:pPr>
            <a:r>
              <a:rPr lang="en-US" sz="2400" b="1" dirty="0" smtClean="0"/>
              <a:t> In the seventeenth century, Isaac Newton: </a:t>
            </a:r>
          </a:p>
          <a:p>
            <a:pPr lvl="1">
              <a:buClrTx/>
              <a:buFont typeface="Arial"/>
              <a:buChar char="•"/>
            </a:pPr>
            <a:r>
              <a:rPr lang="en-US" sz="2400" b="1" i="1" dirty="0" smtClean="0">
                <a:solidFill>
                  <a:srgbClr val="000090"/>
                </a:solidFill>
              </a:rPr>
              <a:t>White light consists of the individual colors of the rainbow combined together. </a:t>
            </a:r>
          </a:p>
          <a:p>
            <a:pPr lvl="1">
              <a:buClrTx/>
              <a:buNone/>
            </a:pPr>
            <a:endParaRPr lang="en-US" sz="2400" b="1" i="1" dirty="0" smtClean="0">
              <a:solidFill>
                <a:srgbClr val="000090"/>
              </a:solidFill>
            </a:endParaRPr>
          </a:p>
          <a:p>
            <a:pPr lvl="1">
              <a:buClrTx/>
              <a:buFont typeface="Arial"/>
              <a:buChar char="•"/>
            </a:pPr>
            <a:r>
              <a:rPr lang="en-US" sz="2400" b="1" i="1" dirty="0" smtClean="0">
                <a:solidFill>
                  <a:srgbClr val="000090"/>
                </a:solidFill>
              </a:rPr>
              <a:t>Light was composed of streams of extremely tiny particles</a:t>
            </a:r>
            <a:r>
              <a:rPr lang="en-US" sz="2400" dirty="0" smtClean="0"/>
              <a:t> travelling at high speeds according to Newton's laws of motion. </a:t>
            </a:r>
            <a:endParaRPr lang="en-US" sz="2200" dirty="0" smtClean="0">
              <a:cs typeface="MS PGothic" pitchFamily="34" charset="-128"/>
            </a:endParaRPr>
          </a:p>
          <a:p>
            <a:pPr>
              <a:buClrTx/>
            </a:pPr>
            <a:endParaRPr lang="en-US" sz="2400" dirty="0" smtClean="0">
              <a:solidFill>
                <a:srgbClr val="000000"/>
              </a:solidFill>
              <a:cs typeface="MS PGothic" pitchFamily="34" charset="-128"/>
            </a:endParaRPr>
          </a:p>
          <a:p>
            <a:pPr>
              <a:buClrTx/>
              <a:buFont typeface="Arial"/>
              <a:buChar char="•"/>
            </a:pPr>
            <a:endParaRPr lang="en-US" sz="2400" dirty="0">
              <a:solidFill>
                <a:srgbClr val="000000"/>
              </a:solidFill>
              <a:cs typeface="MS PGothic" pitchFamily="34" charset="-128"/>
            </a:endParaRPr>
          </a:p>
        </p:txBody>
      </p:sp>
      <p:pic>
        <p:nvPicPr>
          <p:cNvPr id="4" name="Picture 3"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3059833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Figure </a:t>
            </a:r>
            <a:r>
              <a:rPr lang="en-US" dirty="0" smtClean="0"/>
              <a:t>6.12</a:t>
            </a:r>
            <a:endParaRPr lang="en-US" dirty="0"/>
          </a:p>
        </p:txBody>
      </p:sp>
      <p:pic>
        <p:nvPicPr>
          <p:cNvPr id="2" name="Picture Placeholder 1" descr="CNX_Chem_06_01_neon.jpg"/>
          <p:cNvPicPr>
            <a:picLocks noGrp="1" noChangeAspect="1"/>
          </p:cNvPicPr>
          <p:nvPr>
            <p:ph type="pic" sz="quarter" idx="13"/>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32931" r="-32931"/>
          <a:stretch>
            <a:fillRect/>
          </a:stretch>
        </p:blipFill>
        <p:spPr>
          <a:xfrm>
            <a:off x="219620" y="1391324"/>
            <a:ext cx="8703899" cy="3778320"/>
          </a:xfrm>
        </p:spPr>
      </p:pic>
      <p:sp>
        <p:nvSpPr>
          <p:cNvPr id="7" name="Text Placeholder 6"/>
          <p:cNvSpPr>
            <a:spLocks noGrp="1"/>
          </p:cNvSpPr>
          <p:nvPr>
            <p:ph type="body" sz="quarter" idx="14"/>
          </p:nvPr>
        </p:nvSpPr>
        <p:spPr>
          <a:xfrm>
            <a:off x="457200" y="5427173"/>
            <a:ext cx="8062912" cy="1166382"/>
          </a:xfrm>
        </p:spPr>
        <p:txBody>
          <a:bodyPr>
            <a:normAutofit/>
          </a:bodyPr>
          <a:lstStyle/>
          <a:p>
            <a:r>
              <a:rPr lang="en-US" sz="1800" dirty="0"/>
              <a:t>Neon signs operate by exciting a gas at low partial pressure using an electrical current. This sign </a:t>
            </a:r>
            <a:r>
              <a:rPr lang="en-US" sz="1800" dirty="0" smtClean="0"/>
              <a:t>show the </a:t>
            </a:r>
            <a:r>
              <a:rPr lang="en-US" sz="1800" dirty="0"/>
              <a:t>elaborate artistic effects that can be achieved. (credit: Dave Shaver)</a:t>
            </a:r>
          </a:p>
        </p:txBody>
      </p:sp>
      <p:pic>
        <p:nvPicPr>
          <p:cNvPr id="6" name="Picture 5" descr="OSX-Stacked-TM-RGB-300dpi-2016.jpg"/>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5704436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636630" y="581915"/>
            <a:ext cx="6824354" cy="508000"/>
          </a:xfrm>
        </p:spPr>
        <p:txBody>
          <a:bodyPr>
            <a:noAutofit/>
          </a:bodyPr>
          <a:lstStyle/>
          <a:p>
            <a:pPr eaLnBrk="1" hangingPunct="1"/>
            <a:r>
              <a:rPr lang="en-US" sz="3200" b="1" dirty="0" smtClean="0">
                <a:solidFill>
                  <a:srgbClr val="000090"/>
                </a:solidFill>
                <a:latin typeface="Arial" pitchFamily="-110" charset="0"/>
              </a:rPr>
              <a:t>Line spectra</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42397" y="960274"/>
            <a:ext cx="8277411" cy="5923308"/>
          </a:xfrm>
        </p:spPr>
        <p:txBody>
          <a:bodyPr>
            <a:normAutofit/>
          </a:bodyPr>
          <a:lstStyle/>
          <a:p>
            <a:pPr>
              <a:buClr>
                <a:schemeClr val="tx1"/>
              </a:buClr>
            </a:pPr>
            <a:endParaRPr lang="en-US" sz="2400" dirty="0" smtClean="0"/>
          </a:p>
          <a:p>
            <a:pPr>
              <a:buClr>
                <a:schemeClr val="tx1"/>
              </a:buClr>
              <a:buFont typeface="Arial"/>
              <a:buChar char="•"/>
            </a:pPr>
            <a:r>
              <a:rPr lang="en-US" sz="2400" dirty="0" smtClean="0"/>
              <a:t> Each emission line consists of a </a:t>
            </a:r>
            <a:r>
              <a:rPr lang="en-US" sz="2400" b="1" i="1" dirty="0" smtClean="0">
                <a:solidFill>
                  <a:srgbClr val="000090"/>
                </a:solidFill>
              </a:rPr>
              <a:t>single wavelength of light</a:t>
            </a:r>
            <a:r>
              <a:rPr lang="en-US" sz="2400" dirty="0" smtClean="0"/>
              <a:t>. </a:t>
            </a:r>
          </a:p>
          <a:p>
            <a:pPr>
              <a:buClr>
                <a:schemeClr val="tx1"/>
              </a:buClr>
              <a:buFont typeface="Arial"/>
              <a:buChar char="•"/>
            </a:pPr>
            <a:endParaRPr lang="en-US" sz="2400" dirty="0" smtClean="0"/>
          </a:p>
          <a:p>
            <a:pPr>
              <a:buClr>
                <a:schemeClr val="tx1"/>
              </a:buClr>
              <a:buFont typeface="Arial"/>
              <a:buChar char="•"/>
            </a:pPr>
            <a:r>
              <a:rPr lang="en-US" sz="2400" dirty="0" smtClean="0"/>
              <a:t> This implies that the light emitted by a gas consists of a set of </a:t>
            </a:r>
            <a:r>
              <a:rPr lang="en-US" sz="2400" b="1" i="1" dirty="0" smtClean="0">
                <a:solidFill>
                  <a:srgbClr val="000090"/>
                </a:solidFill>
              </a:rPr>
              <a:t>discrete energies. </a:t>
            </a:r>
          </a:p>
          <a:p>
            <a:pPr>
              <a:buClr>
                <a:schemeClr val="tx1"/>
              </a:buClr>
              <a:buFont typeface="Arial"/>
              <a:buChar char="•"/>
            </a:pPr>
            <a:endParaRPr lang="en-US" sz="2400" b="1" i="1" dirty="0" smtClean="0">
              <a:solidFill>
                <a:srgbClr val="000090"/>
              </a:solidFill>
              <a:ea typeface="Osaka" pitchFamily="-110" charset="-128"/>
              <a:cs typeface="Osaka" pitchFamily="-110" charset="-128"/>
            </a:endParaRPr>
          </a:p>
          <a:p>
            <a:pPr>
              <a:buClr>
                <a:schemeClr val="tx1"/>
              </a:buClr>
              <a:buFont typeface="Arial"/>
              <a:buChar char="•"/>
            </a:pPr>
            <a:r>
              <a:rPr lang="en-US" sz="2400" b="1" i="1" dirty="0" smtClean="0">
                <a:solidFill>
                  <a:srgbClr val="000090"/>
                </a:solidFill>
                <a:ea typeface="Osaka" pitchFamily="-110" charset="-128"/>
                <a:cs typeface="Osaka" pitchFamily="-110" charset="-128"/>
              </a:rPr>
              <a:t> </a:t>
            </a:r>
            <a:r>
              <a:rPr lang="en-US" sz="2400" dirty="0" smtClean="0"/>
              <a:t>The origin of discrete spectra in atoms and molecules was extremely puzzling to scientists. </a:t>
            </a:r>
          </a:p>
          <a:p>
            <a:pPr>
              <a:buClr>
                <a:schemeClr val="tx1"/>
              </a:buClr>
              <a:buFont typeface="Arial"/>
              <a:buChar char="•"/>
            </a:pPr>
            <a:endParaRPr lang="en-US" sz="2400" dirty="0" smtClean="0"/>
          </a:p>
          <a:p>
            <a:pPr>
              <a:buClr>
                <a:schemeClr val="tx1"/>
              </a:buClr>
              <a:buFont typeface="Arial"/>
              <a:buChar char="•"/>
            </a:pPr>
            <a:r>
              <a:rPr lang="en-US" sz="2400" dirty="0" smtClean="0"/>
              <a:t> According to classical electromagnetic theory, only continuous spectra should be observed.</a:t>
            </a:r>
          </a:p>
          <a:p>
            <a:pPr>
              <a:buClr>
                <a:schemeClr val="tx1"/>
              </a:buClr>
              <a:buFont typeface="Arial"/>
              <a:buChar char="•"/>
            </a:pPr>
            <a:endParaRPr lang="en-US" sz="2400" b="1" i="1" dirty="0" smtClean="0">
              <a:solidFill>
                <a:srgbClr val="000090"/>
              </a:solidFill>
              <a:ea typeface="Osaka" pitchFamily="-110" charset="-128"/>
              <a:cs typeface="Osaka" pitchFamily="-110" charset="-128"/>
            </a:endParaRPr>
          </a:p>
        </p:txBody>
      </p:sp>
      <p:pic>
        <p:nvPicPr>
          <p:cNvPr id="4" name="Picture 3"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3059833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Figure </a:t>
            </a:r>
            <a:r>
              <a:rPr lang="en-US" dirty="0" smtClean="0"/>
              <a:t>6.13</a:t>
            </a:r>
            <a:endParaRPr lang="en-US" dirty="0"/>
          </a:p>
        </p:txBody>
      </p:sp>
      <p:pic>
        <p:nvPicPr>
          <p:cNvPr id="2" name="Picture Placeholder 1" descr="CNX_Chem_06_01_2spectra.jpg"/>
          <p:cNvPicPr>
            <a:picLocks noGrp="1" noChangeAspect="1"/>
          </p:cNvPicPr>
          <p:nvPr>
            <p:ph type="pic" sz="quarter" idx="13"/>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5040" r="-5040"/>
          <a:stretch>
            <a:fillRect/>
          </a:stretch>
        </p:blipFill>
        <p:spPr>
          <a:xfrm>
            <a:off x="911413" y="1122386"/>
            <a:ext cx="7201646" cy="4604650"/>
          </a:xfrm>
        </p:spPr>
      </p:pic>
      <p:sp>
        <p:nvSpPr>
          <p:cNvPr id="7" name="Text Placeholder 6"/>
          <p:cNvSpPr>
            <a:spLocks noGrp="1"/>
          </p:cNvSpPr>
          <p:nvPr>
            <p:ph type="body" sz="quarter" idx="14"/>
          </p:nvPr>
        </p:nvSpPr>
        <p:spPr>
          <a:xfrm>
            <a:off x="427318" y="5770816"/>
            <a:ext cx="8062912" cy="1166382"/>
          </a:xfrm>
        </p:spPr>
        <p:txBody>
          <a:bodyPr>
            <a:normAutofit/>
          </a:bodyPr>
          <a:lstStyle/>
          <a:p>
            <a:r>
              <a:rPr lang="en-US" sz="1800" dirty="0"/>
              <a:t>Compare the two types of emission spectra: continuous spectrum of white light (top) and the </a:t>
            </a:r>
            <a:r>
              <a:rPr lang="en-US" sz="1800" dirty="0" smtClean="0"/>
              <a:t>line spectra </a:t>
            </a:r>
            <a:r>
              <a:rPr lang="en-US" sz="1800" dirty="0"/>
              <a:t>of the light from excited sodium, hydrogen, calcium, and mercury atoms.</a:t>
            </a:r>
          </a:p>
        </p:txBody>
      </p:sp>
      <p:pic>
        <p:nvPicPr>
          <p:cNvPr id="6" name="Picture 5" descr="OSX-Stacked-TM-RGB-300dpi-2016.jpg"/>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9850626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636630" y="581915"/>
            <a:ext cx="6824354" cy="508000"/>
          </a:xfrm>
        </p:spPr>
        <p:txBody>
          <a:bodyPr>
            <a:noAutofit/>
          </a:bodyPr>
          <a:lstStyle/>
          <a:p>
            <a:pPr eaLnBrk="1" hangingPunct="1"/>
            <a:r>
              <a:rPr lang="en-US" sz="3200" b="1" dirty="0" smtClean="0">
                <a:solidFill>
                  <a:srgbClr val="000090"/>
                </a:solidFill>
                <a:latin typeface="Arial" pitchFamily="-110" charset="0"/>
              </a:rPr>
              <a:t>Line spectra</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42397" y="975215"/>
            <a:ext cx="8277411" cy="5923308"/>
          </a:xfrm>
        </p:spPr>
        <p:txBody>
          <a:bodyPr>
            <a:normAutofit/>
          </a:bodyPr>
          <a:lstStyle/>
          <a:p>
            <a:pPr>
              <a:buClr>
                <a:schemeClr val="tx1"/>
              </a:buClr>
            </a:pPr>
            <a:endParaRPr lang="en-US" sz="2400" b="1" i="1" dirty="0" smtClean="0">
              <a:solidFill>
                <a:srgbClr val="000090"/>
              </a:solidFill>
              <a:ea typeface="Osaka" pitchFamily="-110" charset="-128"/>
              <a:cs typeface="Osaka" pitchFamily="-110" charset="-128"/>
            </a:endParaRPr>
          </a:p>
          <a:p>
            <a:pPr>
              <a:buClr>
                <a:schemeClr val="tx1"/>
              </a:buClr>
              <a:buFont typeface="Arial"/>
              <a:buChar char="•"/>
            </a:pPr>
            <a:r>
              <a:rPr lang="en-US" sz="2400" b="1" i="1" dirty="0" smtClean="0">
                <a:solidFill>
                  <a:srgbClr val="000090"/>
                </a:solidFill>
                <a:ea typeface="Osaka" pitchFamily="-110" charset="-128"/>
                <a:cs typeface="Osaka" pitchFamily="-110" charset="-128"/>
              </a:rPr>
              <a:t> I</a:t>
            </a:r>
            <a:r>
              <a:rPr lang="en-US" sz="2400" b="1" i="1" dirty="0" smtClean="0">
                <a:solidFill>
                  <a:srgbClr val="000090"/>
                </a:solidFill>
              </a:rPr>
              <a:t>n 1885, Johann </a:t>
            </a:r>
            <a:r>
              <a:rPr lang="en-US" sz="2400" b="1" i="1" dirty="0" err="1" smtClean="0">
                <a:solidFill>
                  <a:srgbClr val="000090"/>
                </a:solidFill>
              </a:rPr>
              <a:t>Balmer</a:t>
            </a:r>
            <a:r>
              <a:rPr lang="en-US" sz="2400" b="1" i="1" dirty="0" smtClean="0">
                <a:solidFill>
                  <a:srgbClr val="000090"/>
                </a:solidFill>
              </a:rPr>
              <a:t> </a:t>
            </a:r>
            <a:r>
              <a:rPr lang="en-US" sz="2400" dirty="0" smtClean="0"/>
              <a:t>was able to derive an empirical equation.</a:t>
            </a:r>
          </a:p>
          <a:p>
            <a:pPr>
              <a:buClr>
                <a:schemeClr val="tx1"/>
              </a:buClr>
              <a:buFont typeface="Arial"/>
              <a:buChar char="•"/>
            </a:pPr>
            <a:endParaRPr lang="en-US" sz="2400" dirty="0" smtClean="0"/>
          </a:p>
          <a:p>
            <a:pPr>
              <a:buClr>
                <a:schemeClr val="tx1"/>
              </a:buClr>
              <a:buFont typeface="Arial"/>
              <a:buChar char="•"/>
            </a:pPr>
            <a:r>
              <a:rPr lang="en-US" sz="2400" dirty="0" smtClean="0"/>
              <a:t> The equation related the four visible wavelengths of light emitted by hydrogen atoms to whole integers.</a:t>
            </a:r>
          </a:p>
          <a:p>
            <a:pPr>
              <a:buClr>
                <a:schemeClr val="tx1"/>
              </a:buClr>
              <a:buFont typeface="Arial"/>
              <a:buChar char="•"/>
            </a:pPr>
            <a:endParaRPr lang="en-US" sz="2400" b="1" i="1" dirty="0" smtClean="0">
              <a:solidFill>
                <a:srgbClr val="000090"/>
              </a:solidFill>
              <a:ea typeface="Osaka" pitchFamily="-110" charset="-128"/>
              <a:cs typeface="Osaka" pitchFamily="-110" charset="-128"/>
            </a:endParaRPr>
          </a:p>
          <a:p>
            <a:pPr>
              <a:buClr>
                <a:schemeClr val="tx1"/>
              </a:buClr>
              <a:buFont typeface="Arial"/>
              <a:buChar char="•"/>
            </a:pPr>
            <a:endParaRPr lang="en-US" sz="2400" b="1" i="1" dirty="0" smtClean="0">
              <a:solidFill>
                <a:srgbClr val="000090"/>
              </a:solidFill>
              <a:ea typeface="Osaka" pitchFamily="-110" charset="-128"/>
              <a:cs typeface="Osaka" pitchFamily="-110" charset="-128"/>
            </a:endParaRPr>
          </a:p>
          <a:p>
            <a:pPr>
              <a:buClr>
                <a:schemeClr val="tx1"/>
              </a:buClr>
              <a:buFont typeface="Arial"/>
              <a:buChar char="•"/>
            </a:pPr>
            <a:endParaRPr lang="en-US" sz="2400" b="1" i="1" dirty="0" smtClean="0">
              <a:solidFill>
                <a:srgbClr val="000090"/>
              </a:solidFill>
              <a:ea typeface="Osaka" pitchFamily="-110" charset="-128"/>
              <a:cs typeface="Osaka" pitchFamily="-110" charset="-128"/>
            </a:endParaRPr>
          </a:p>
          <a:p>
            <a:pPr>
              <a:buClr>
                <a:schemeClr val="tx1"/>
              </a:buClr>
              <a:buFont typeface="Arial"/>
              <a:buChar char="•"/>
            </a:pPr>
            <a:endParaRPr lang="en-US" sz="2400" b="1" i="1" dirty="0" smtClean="0">
              <a:solidFill>
                <a:srgbClr val="000090"/>
              </a:solidFill>
              <a:ea typeface="Osaka" pitchFamily="-110" charset="-128"/>
              <a:cs typeface="Osaka" pitchFamily="-110" charset="-128"/>
            </a:endParaRPr>
          </a:p>
          <a:p>
            <a:pPr>
              <a:buClr>
                <a:schemeClr val="tx1"/>
              </a:buClr>
              <a:buFont typeface="Arial"/>
              <a:buChar char="•"/>
            </a:pPr>
            <a:r>
              <a:rPr lang="en-US" sz="2400" b="1" i="1" dirty="0" smtClean="0">
                <a:solidFill>
                  <a:srgbClr val="000090"/>
                </a:solidFill>
                <a:ea typeface="Osaka" pitchFamily="-110" charset="-128"/>
                <a:cs typeface="Osaka" pitchFamily="-110" charset="-128"/>
              </a:rPr>
              <a:t> </a:t>
            </a:r>
            <a:r>
              <a:rPr lang="en-US" sz="2400" dirty="0" smtClean="0"/>
              <a:t>Other discrete lines for the hydrogen atom were found in the UV and IR regions. </a:t>
            </a:r>
          </a:p>
          <a:p>
            <a:pPr>
              <a:buClr>
                <a:schemeClr val="tx1"/>
              </a:buClr>
            </a:pPr>
            <a:endParaRPr lang="en-US" sz="2400" b="1" i="1" dirty="0">
              <a:solidFill>
                <a:srgbClr val="000090"/>
              </a:solidFill>
              <a:ea typeface="Osaka" pitchFamily="-110" charset="-128"/>
              <a:cs typeface="Osaka" pitchFamily="-110" charset="-128"/>
            </a:endParaRPr>
          </a:p>
        </p:txBody>
      </p:sp>
      <p:pic>
        <p:nvPicPr>
          <p:cNvPr id="4" name="Picture 3" descr="OSX-Stacked-TM-RGB-300dpi-2016.jpg"/>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graphicFrame>
        <p:nvGraphicFramePr>
          <p:cNvPr id="5" name="Object 4"/>
          <p:cNvGraphicFramePr>
            <a:graphicFrameLocks noChangeAspect="1"/>
          </p:cNvGraphicFramePr>
          <p:nvPr/>
        </p:nvGraphicFramePr>
        <p:xfrm>
          <a:off x="1683146" y="4158504"/>
          <a:ext cx="5777838" cy="1235262"/>
        </p:xfrm>
        <a:graphic>
          <a:graphicData uri="http://schemas.openxmlformats.org/presentationml/2006/ole">
            <p:oleObj spid="_x0000_s378890" name="Equation" r:id="rId4" imgW="1841500" imgH="393700" progId="Equation.3">
              <p:embed/>
            </p:oleObj>
          </a:graphicData>
        </a:graphic>
      </p:graphicFrame>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3059833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636630" y="581915"/>
            <a:ext cx="6824354" cy="508000"/>
          </a:xfrm>
        </p:spPr>
        <p:txBody>
          <a:bodyPr>
            <a:noAutofit/>
          </a:bodyPr>
          <a:lstStyle/>
          <a:p>
            <a:pPr eaLnBrk="1" hangingPunct="1"/>
            <a:r>
              <a:rPr lang="en-US" sz="3200" b="1" dirty="0" smtClean="0">
                <a:solidFill>
                  <a:srgbClr val="000090"/>
                </a:solidFill>
                <a:latin typeface="Arial" pitchFamily="-110" charset="0"/>
              </a:rPr>
              <a:t>Line spectra</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517102" y="930392"/>
            <a:ext cx="8277411" cy="5923308"/>
          </a:xfrm>
        </p:spPr>
        <p:txBody>
          <a:bodyPr>
            <a:normAutofit lnSpcReduction="10000"/>
          </a:bodyPr>
          <a:lstStyle/>
          <a:p>
            <a:pPr>
              <a:buClr>
                <a:schemeClr val="tx1"/>
              </a:buClr>
            </a:pPr>
            <a:endParaRPr lang="en-US" sz="2400" dirty="0" smtClean="0"/>
          </a:p>
          <a:p>
            <a:pPr>
              <a:buClr>
                <a:schemeClr val="tx1"/>
              </a:buClr>
              <a:buFont typeface="Arial"/>
              <a:buChar char="•"/>
            </a:pPr>
            <a:r>
              <a:rPr lang="en-US" sz="2400" dirty="0" smtClean="0"/>
              <a:t> </a:t>
            </a:r>
            <a:r>
              <a:rPr lang="en-US" sz="2400" b="1" i="1" dirty="0" smtClean="0">
                <a:solidFill>
                  <a:srgbClr val="000090"/>
                </a:solidFill>
              </a:rPr>
              <a:t>Johannes </a:t>
            </a:r>
            <a:r>
              <a:rPr lang="en-US" sz="2400" b="1" i="1" dirty="0" err="1" smtClean="0">
                <a:solidFill>
                  <a:srgbClr val="000090"/>
                </a:solidFill>
              </a:rPr>
              <a:t>Rydberg</a:t>
            </a:r>
            <a:r>
              <a:rPr lang="en-US" sz="2400" b="1" i="1" dirty="0" smtClean="0">
                <a:solidFill>
                  <a:srgbClr val="000090"/>
                </a:solidFill>
              </a:rPr>
              <a:t> </a:t>
            </a:r>
            <a:r>
              <a:rPr lang="en-US" sz="2400" dirty="0" smtClean="0"/>
              <a:t>generalized </a:t>
            </a:r>
            <a:r>
              <a:rPr lang="en-US" sz="2400" dirty="0" err="1" smtClean="0"/>
              <a:t>Balmer's</a:t>
            </a:r>
            <a:r>
              <a:rPr lang="en-US" sz="2400" dirty="0" smtClean="0"/>
              <a:t> work. </a:t>
            </a:r>
          </a:p>
          <a:p>
            <a:pPr>
              <a:buClr>
                <a:schemeClr val="tx1"/>
              </a:buClr>
              <a:buFont typeface="Arial"/>
              <a:buChar char="•"/>
            </a:pPr>
            <a:endParaRPr lang="en-US" sz="2400" dirty="0" smtClean="0"/>
          </a:p>
          <a:p>
            <a:pPr>
              <a:buClr>
                <a:schemeClr val="tx1"/>
              </a:buClr>
              <a:buFont typeface="Arial"/>
              <a:buChar char="•"/>
            </a:pPr>
            <a:r>
              <a:rPr lang="en-US" sz="2400" dirty="0" smtClean="0"/>
              <a:t> He developed an empirical formula that predicted all of hydrogen's emission lines.</a:t>
            </a:r>
          </a:p>
          <a:p>
            <a:pPr>
              <a:buClr>
                <a:schemeClr val="tx1"/>
              </a:buClr>
              <a:buFont typeface="Arial"/>
              <a:buChar char="•"/>
            </a:pPr>
            <a:endParaRPr lang="en-US" sz="2400" i="1" dirty="0" smtClean="0"/>
          </a:p>
          <a:p>
            <a:pPr>
              <a:buClr>
                <a:schemeClr val="tx1"/>
              </a:buClr>
              <a:buFont typeface="Arial"/>
              <a:buChar char="•"/>
            </a:pPr>
            <a:endParaRPr lang="en-US" sz="2400" i="1" dirty="0" smtClean="0"/>
          </a:p>
          <a:p>
            <a:pPr>
              <a:buClr>
                <a:schemeClr val="tx1"/>
              </a:buClr>
              <a:buFont typeface="Arial"/>
              <a:buChar char="•"/>
            </a:pPr>
            <a:endParaRPr lang="en-US" sz="2400" i="1" dirty="0" smtClean="0"/>
          </a:p>
          <a:p>
            <a:pPr>
              <a:buClr>
                <a:schemeClr val="tx1"/>
              </a:buClr>
              <a:buFont typeface="Arial"/>
              <a:buChar char="•"/>
            </a:pPr>
            <a:endParaRPr lang="en-US" sz="2400" i="1" dirty="0" smtClean="0"/>
          </a:p>
          <a:p>
            <a:pPr>
              <a:buClr>
                <a:schemeClr val="tx1"/>
              </a:buClr>
              <a:buFont typeface="Arial"/>
              <a:buChar char="•"/>
            </a:pPr>
            <a:r>
              <a:rPr lang="en-US" sz="2400" i="1" dirty="0" smtClean="0"/>
              <a:t> n</a:t>
            </a:r>
            <a:r>
              <a:rPr lang="en-US" sz="2400" baseline="-25000" dirty="0" smtClean="0"/>
              <a:t>1</a:t>
            </a:r>
            <a:r>
              <a:rPr lang="en-US" sz="2400" dirty="0" smtClean="0"/>
              <a:t> and </a:t>
            </a:r>
            <a:r>
              <a:rPr lang="en-US" sz="2400" i="1" dirty="0" smtClean="0"/>
              <a:t>n</a:t>
            </a:r>
            <a:r>
              <a:rPr lang="en-US" sz="2400" baseline="-25000" dirty="0" smtClean="0"/>
              <a:t>2</a:t>
            </a:r>
            <a:r>
              <a:rPr lang="en-US" sz="2400" dirty="0" smtClean="0"/>
              <a:t> are integers</a:t>
            </a:r>
          </a:p>
          <a:p>
            <a:pPr>
              <a:buClr>
                <a:schemeClr val="tx1"/>
              </a:buClr>
              <a:buFont typeface="Arial"/>
              <a:buChar char="•"/>
            </a:pPr>
            <a:r>
              <a:rPr lang="en-US" sz="2400" i="1" dirty="0" smtClean="0"/>
              <a:t> n</a:t>
            </a:r>
            <a:r>
              <a:rPr lang="en-US" sz="2400" baseline="-25000" dirty="0" smtClean="0"/>
              <a:t>1</a:t>
            </a:r>
            <a:r>
              <a:rPr lang="en-US" sz="2400" dirty="0" smtClean="0"/>
              <a:t> &lt; </a:t>
            </a:r>
            <a:r>
              <a:rPr lang="en-US" sz="2400" i="1" dirty="0" smtClean="0"/>
              <a:t>n</a:t>
            </a:r>
            <a:r>
              <a:rPr lang="en-US" sz="2400" baseline="-25000" dirty="0" smtClean="0"/>
              <a:t>2</a:t>
            </a:r>
            <a:endParaRPr lang="en-US" sz="2400" dirty="0" smtClean="0"/>
          </a:p>
          <a:p>
            <a:pPr>
              <a:buClr>
                <a:schemeClr val="tx1"/>
              </a:buClr>
              <a:buFont typeface="Arial"/>
              <a:buChar char="•"/>
            </a:pPr>
            <a:r>
              <a:rPr lang="en-US" sz="2400" i="1" dirty="0" smtClean="0"/>
              <a:t> R</a:t>
            </a:r>
            <a:r>
              <a:rPr lang="en-US" sz="2400" baseline="-25000" dirty="0" smtClean="0"/>
              <a:t>∞</a:t>
            </a:r>
            <a:r>
              <a:rPr lang="en-US" sz="2400" dirty="0" smtClean="0"/>
              <a:t> is the </a:t>
            </a:r>
            <a:r>
              <a:rPr lang="en-US" sz="2400" b="1" i="1" dirty="0" err="1" smtClean="0">
                <a:solidFill>
                  <a:srgbClr val="000090"/>
                </a:solidFill>
              </a:rPr>
              <a:t>Rydberg</a:t>
            </a:r>
            <a:r>
              <a:rPr lang="en-US" sz="2400" b="1" i="1" dirty="0" smtClean="0">
                <a:solidFill>
                  <a:srgbClr val="000090"/>
                </a:solidFill>
              </a:rPr>
              <a:t> constant (1.097 × 10</a:t>
            </a:r>
            <a:r>
              <a:rPr lang="en-US" sz="2400" b="1" i="1" baseline="30000" dirty="0" smtClean="0">
                <a:solidFill>
                  <a:srgbClr val="000090"/>
                </a:solidFill>
              </a:rPr>
              <a:t>7</a:t>
            </a:r>
            <a:r>
              <a:rPr lang="en-US" sz="2400" b="1" i="1" dirty="0" smtClean="0">
                <a:solidFill>
                  <a:srgbClr val="000090"/>
                </a:solidFill>
              </a:rPr>
              <a:t> m</a:t>
            </a:r>
            <a:r>
              <a:rPr lang="en-US" sz="2400" b="1" i="1" baseline="30000" dirty="0" smtClean="0">
                <a:solidFill>
                  <a:srgbClr val="000090"/>
                </a:solidFill>
              </a:rPr>
              <a:t>−1</a:t>
            </a:r>
            <a:r>
              <a:rPr lang="en-US" sz="2400" b="1" i="1" dirty="0" smtClean="0">
                <a:solidFill>
                  <a:srgbClr val="000090"/>
                </a:solidFill>
              </a:rPr>
              <a:t>)</a:t>
            </a:r>
          </a:p>
          <a:p>
            <a:pPr>
              <a:buClr>
                <a:schemeClr val="tx1"/>
              </a:buClr>
              <a:buFont typeface="Arial"/>
              <a:buChar char="•"/>
            </a:pPr>
            <a:endParaRPr lang="en-US" sz="2400" b="1" i="1" dirty="0">
              <a:solidFill>
                <a:srgbClr val="000090"/>
              </a:solidFill>
              <a:ea typeface="Osaka" pitchFamily="-110" charset="-128"/>
              <a:cs typeface="Osaka" pitchFamily="-110" charset="-128"/>
            </a:endParaRPr>
          </a:p>
        </p:txBody>
      </p:sp>
      <p:pic>
        <p:nvPicPr>
          <p:cNvPr id="4" name="Picture 3" descr="OSX-Stacked-TM-RGB-300dpi-2016.jpg"/>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graphicFrame>
        <p:nvGraphicFramePr>
          <p:cNvPr id="5" name="Object 4"/>
          <p:cNvGraphicFramePr>
            <a:graphicFrameLocks noChangeAspect="1"/>
          </p:cNvGraphicFramePr>
          <p:nvPr/>
        </p:nvGraphicFramePr>
        <p:xfrm>
          <a:off x="2838450" y="3427314"/>
          <a:ext cx="3467100" cy="1393825"/>
        </p:xfrm>
        <a:graphic>
          <a:graphicData uri="http://schemas.openxmlformats.org/presentationml/2006/ole">
            <p:oleObj spid="_x0000_s380938" name="Equation" r:id="rId4" imgW="1104900" imgH="444500" progId="Equation.3">
              <p:embed/>
            </p:oleObj>
          </a:graphicData>
        </a:graphic>
      </p:graphicFrame>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3059833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758374" y="552033"/>
            <a:ext cx="6553200" cy="508000"/>
          </a:xfrm>
        </p:spPr>
        <p:txBody>
          <a:bodyPr>
            <a:noAutofit/>
          </a:bodyPr>
          <a:lstStyle/>
          <a:p>
            <a:pPr eaLnBrk="1" hangingPunct="1"/>
            <a:r>
              <a:rPr lang="en-US" sz="3200" b="1" dirty="0" smtClean="0">
                <a:solidFill>
                  <a:srgbClr val="000090"/>
                </a:solidFill>
                <a:latin typeface="Arial" pitchFamily="-110" charset="0"/>
              </a:rPr>
              <a:t>6.2 </a:t>
            </a:r>
            <a:r>
              <a:rPr lang="en-US" sz="3200" b="1" dirty="0" err="1" smtClean="0">
                <a:solidFill>
                  <a:srgbClr val="000090"/>
                </a:solidFill>
                <a:latin typeface="Arial" pitchFamily="-110" charset="0"/>
              </a:rPr>
              <a:t>bohr</a:t>
            </a:r>
            <a:r>
              <a:rPr lang="en-US" sz="3200" b="1" dirty="0" smtClean="0">
                <a:solidFill>
                  <a:srgbClr val="000090"/>
                </a:solidFill>
                <a:latin typeface="Arial" pitchFamily="-110" charset="0"/>
              </a:rPr>
              <a:t> model</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72279" y="1005097"/>
            <a:ext cx="8277411" cy="5923308"/>
          </a:xfrm>
        </p:spPr>
        <p:txBody>
          <a:bodyPr>
            <a:normAutofit/>
          </a:bodyPr>
          <a:lstStyle/>
          <a:p>
            <a:pPr>
              <a:buClr>
                <a:schemeClr val="tx1"/>
              </a:buClr>
              <a:buFont typeface="Arial"/>
              <a:buChar char="•"/>
            </a:pPr>
            <a:endParaRPr lang="en-US" sz="2400" b="1" dirty="0" smtClean="0">
              <a:latin typeface="Arial" pitchFamily="-110" charset="0"/>
            </a:endParaRPr>
          </a:p>
          <a:p>
            <a:pPr>
              <a:buClr>
                <a:schemeClr val="tx1"/>
              </a:buClr>
              <a:buFont typeface="Arial"/>
              <a:buChar char="•"/>
            </a:pPr>
            <a:r>
              <a:rPr lang="en-US" sz="2400" dirty="0" smtClean="0"/>
              <a:t> The emission spectra for hydrogen was eventually explained by</a:t>
            </a:r>
            <a:r>
              <a:rPr lang="en-US" sz="2400" b="1" i="1" dirty="0" smtClean="0">
                <a:solidFill>
                  <a:srgbClr val="000090"/>
                </a:solidFill>
              </a:rPr>
              <a:t> </a:t>
            </a:r>
            <a:r>
              <a:rPr lang="en-US" sz="2400" b="1" i="1" dirty="0" err="1" smtClean="0">
                <a:solidFill>
                  <a:srgbClr val="000090"/>
                </a:solidFill>
              </a:rPr>
              <a:t>Neils</a:t>
            </a:r>
            <a:r>
              <a:rPr lang="en-US" sz="2400" b="1" i="1" dirty="0" smtClean="0">
                <a:solidFill>
                  <a:srgbClr val="000090"/>
                </a:solidFill>
              </a:rPr>
              <a:t> Bohr in 1913.</a:t>
            </a:r>
          </a:p>
          <a:p>
            <a:pPr>
              <a:buClr>
                <a:schemeClr val="tx1"/>
              </a:buClr>
            </a:pPr>
            <a:endParaRPr lang="en-US" sz="2400" b="1" i="1" dirty="0" smtClean="0">
              <a:solidFill>
                <a:srgbClr val="000090"/>
              </a:solidFill>
            </a:endParaRPr>
          </a:p>
          <a:p>
            <a:pPr>
              <a:buClr>
                <a:schemeClr val="tx1"/>
              </a:buClr>
              <a:buFont typeface="Arial"/>
              <a:buChar char="•"/>
            </a:pPr>
            <a:r>
              <a:rPr lang="en-US" sz="2400" b="1" i="1" dirty="0" smtClean="0">
                <a:solidFill>
                  <a:srgbClr val="000090"/>
                </a:solidFill>
              </a:rPr>
              <a:t> </a:t>
            </a:r>
            <a:r>
              <a:rPr lang="en-US" sz="2400" dirty="0" smtClean="0"/>
              <a:t>Bohr’s work convinced scientists to abandon classical physics and spurred the development of modern </a:t>
            </a:r>
            <a:r>
              <a:rPr lang="en-US" sz="2400" b="1" i="1" dirty="0" smtClean="0">
                <a:solidFill>
                  <a:srgbClr val="000090"/>
                </a:solidFill>
              </a:rPr>
              <a:t>quantum mechanics.</a:t>
            </a:r>
          </a:p>
          <a:p>
            <a:pPr>
              <a:buClr>
                <a:schemeClr val="tx1"/>
              </a:buClr>
              <a:buFont typeface="Arial"/>
              <a:buChar char="•"/>
            </a:pPr>
            <a:endParaRPr lang="en-US" sz="2400" dirty="0" smtClean="0">
              <a:solidFill>
                <a:srgbClr val="000000"/>
              </a:solidFill>
              <a:cs typeface="MS PGothic" pitchFamily="34" charset="-128"/>
            </a:endParaRPr>
          </a:p>
          <a:p>
            <a:pPr>
              <a:buClr>
                <a:schemeClr val="tx1"/>
              </a:buClr>
              <a:buFont typeface="Arial"/>
              <a:buChar char="•"/>
            </a:pPr>
            <a:endParaRPr lang="en-US" sz="2400" dirty="0">
              <a:solidFill>
                <a:srgbClr val="000000"/>
              </a:solidFill>
              <a:cs typeface="MS PGothic" pitchFamily="34" charset="-128"/>
            </a:endParaRPr>
          </a:p>
        </p:txBody>
      </p:sp>
      <p:pic>
        <p:nvPicPr>
          <p:cNvPr id="4" name="Picture 3"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3059833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623905" y="552033"/>
            <a:ext cx="6553200" cy="508000"/>
          </a:xfrm>
        </p:spPr>
        <p:txBody>
          <a:bodyPr>
            <a:noAutofit/>
          </a:bodyPr>
          <a:lstStyle/>
          <a:p>
            <a:pPr eaLnBrk="1" hangingPunct="1"/>
            <a:r>
              <a:rPr lang="en-US" sz="3200" b="1" dirty="0" smtClean="0">
                <a:solidFill>
                  <a:srgbClr val="000090"/>
                </a:solidFill>
                <a:latin typeface="Arial" pitchFamily="-110" charset="0"/>
              </a:rPr>
              <a:t>atomic model prior to Bohr</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72279" y="1005097"/>
            <a:ext cx="8277411" cy="5923308"/>
          </a:xfrm>
        </p:spPr>
        <p:txBody>
          <a:bodyPr>
            <a:normAutofit/>
          </a:bodyPr>
          <a:lstStyle/>
          <a:p>
            <a:pPr>
              <a:buClr>
                <a:schemeClr val="tx1"/>
              </a:buClr>
              <a:buFont typeface="Arial"/>
              <a:buChar char="•"/>
            </a:pPr>
            <a:endParaRPr lang="en-US" sz="2400" b="1" dirty="0" smtClean="0">
              <a:latin typeface="Arial" pitchFamily="-110" charset="0"/>
            </a:endParaRPr>
          </a:p>
          <a:p>
            <a:pPr>
              <a:buClr>
                <a:schemeClr val="tx1"/>
              </a:buClr>
              <a:buFont typeface="Arial"/>
              <a:buChar char="•"/>
            </a:pPr>
            <a:r>
              <a:rPr lang="en-US" sz="2400" dirty="0" smtClean="0"/>
              <a:t> Atoms consisted of tiny dense nuclei surrounded by lighter and even tinier electrons continually moving about the nucleus.</a:t>
            </a:r>
          </a:p>
          <a:p>
            <a:pPr>
              <a:buClr>
                <a:schemeClr val="tx1"/>
              </a:buClr>
              <a:buFont typeface="Arial"/>
              <a:buChar char="•"/>
            </a:pPr>
            <a:endParaRPr lang="en-US" sz="2400" dirty="0" smtClean="0">
              <a:solidFill>
                <a:srgbClr val="000000"/>
              </a:solidFill>
              <a:cs typeface="MS PGothic" pitchFamily="34" charset="-128"/>
            </a:endParaRPr>
          </a:p>
          <a:p>
            <a:pPr>
              <a:buClr>
                <a:schemeClr val="tx1"/>
              </a:buClr>
              <a:buFont typeface="Arial"/>
              <a:buChar char="•"/>
            </a:pPr>
            <a:r>
              <a:rPr lang="en-US" sz="2400" dirty="0" smtClean="0">
                <a:solidFill>
                  <a:srgbClr val="000000"/>
                </a:solidFill>
                <a:cs typeface="MS PGothic" pitchFamily="34" charset="-128"/>
              </a:rPr>
              <a:t> </a:t>
            </a:r>
            <a:r>
              <a:rPr lang="en-US" sz="2400" dirty="0" smtClean="0"/>
              <a:t>This classical mechanical description of the atom is incomplete, since an electron moving in an elliptical orbit would be accelerating.</a:t>
            </a:r>
          </a:p>
          <a:p>
            <a:pPr>
              <a:buClr>
                <a:schemeClr val="tx1"/>
              </a:buClr>
            </a:pPr>
            <a:endParaRPr lang="en-US" sz="2400" dirty="0" smtClean="0"/>
          </a:p>
          <a:p>
            <a:pPr>
              <a:buClr>
                <a:schemeClr val="tx1"/>
              </a:buClr>
              <a:buFont typeface="Arial"/>
              <a:buChar char="•"/>
            </a:pPr>
            <a:r>
              <a:rPr lang="en-US" sz="2400" dirty="0" smtClean="0"/>
              <a:t> According to classical electromagnetism, the electron should continuously emit electromagnetic radiation. </a:t>
            </a:r>
          </a:p>
          <a:p>
            <a:pPr>
              <a:buClr>
                <a:schemeClr val="tx1"/>
              </a:buClr>
            </a:pPr>
            <a:endParaRPr lang="en-US" sz="2400" dirty="0">
              <a:solidFill>
                <a:srgbClr val="000000"/>
              </a:solidFill>
              <a:cs typeface="MS PGothic" pitchFamily="34" charset="-128"/>
            </a:endParaRPr>
          </a:p>
        </p:txBody>
      </p:sp>
      <p:pic>
        <p:nvPicPr>
          <p:cNvPr id="4" name="Picture 3"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3059833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640246" y="552033"/>
            <a:ext cx="6553200" cy="508000"/>
          </a:xfrm>
        </p:spPr>
        <p:txBody>
          <a:bodyPr>
            <a:noAutofit/>
          </a:bodyPr>
          <a:lstStyle/>
          <a:p>
            <a:pPr eaLnBrk="1" hangingPunct="1"/>
            <a:r>
              <a:rPr lang="en-US" sz="3200" b="1" dirty="0" smtClean="0">
                <a:solidFill>
                  <a:srgbClr val="000090"/>
                </a:solidFill>
                <a:latin typeface="Arial" pitchFamily="-110" charset="0"/>
              </a:rPr>
              <a:t>atomic model prior to </a:t>
            </a:r>
            <a:r>
              <a:rPr lang="en-US" sz="3200" b="1" dirty="0" err="1" smtClean="0">
                <a:solidFill>
                  <a:srgbClr val="000090"/>
                </a:solidFill>
                <a:latin typeface="Arial" pitchFamily="-110" charset="0"/>
              </a:rPr>
              <a:t>bohr</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72279" y="1005097"/>
            <a:ext cx="8277411" cy="5923308"/>
          </a:xfrm>
        </p:spPr>
        <p:txBody>
          <a:bodyPr>
            <a:normAutofit/>
          </a:bodyPr>
          <a:lstStyle/>
          <a:p>
            <a:pPr>
              <a:buClr>
                <a:schemeClr val="tx1"/>
              </a:buClr>
              <a:buFont typeface="Arial"/>
              <a:buChar char="•"/>
            </a:pPr>
            <a:endParaRPr lang="en-US" sz="2400" b="1" dirty="0" smtClean="0">
              <a:latin typeface="Arial" pitchFamily="-110" charset="0"/>
            </a:endParaRPr>
          </a:p>
          <a:p>
            <a:pPr>
              <a:buClr>
                <a:schemeClr val="tx1"/>
              </a:buClr>
              <a:buFont typeface="Arial"/>
              <a:buChar char="•"/>
            </a:pPr>
            <a:r>
              <a:rPr lang="en-US" sz="2400" dirty="0" smtClean="0"/>
              <a:t> This loss in orbital energy should result in the electron’s orbit getting continually smaller until it spirals into the nucleus.</a:t>
            </a:r>
          </a:p>
          <a:p>
            <a:pPr>
              <a:buClr>
                <a:schemeClr val="tx1"/>
              </a:buClr>
            </a:pPr>
            <a:endParaRPr lang="en-US" sz="2400" dirty="0" smtClean="0"/>
          </a:p>
          <a:p>
            <a:pPr>
              <a:buClr>
                <a:schemeClr val="tx1"/>
              </a:buClr>
              <a:buFont typeface="Arial"/>
              <a:buChar char="•"/>
            </a:pPr>
            <a:r>
              <a:rPr lang="en-US" sz="2400" dirty="0" smtClean="0"/>
              <a:t> </a:t>
            </a:r>
            <a:r>
              <a:rPr lang="en-US" sz="2400" dirty="0" err="1" smtClean="0"/>
              <a:t>Neils</a:t>
            </a:r>
            <a:r>
              <a:rPr lang="en-US" sz="2400" dirty="0" smtClean="0"/>
              <a:t> Bohr attempted to resolve the atomic paradox by ignoring classical electromagnetism’s prediction that the orbiting electron in hydrogen would continuously emit light.</a:t>
            </a:r>
          </a:p>
          <a:p>
            <a:pPr>
              <a:buClr>
                <a:schemeClr val="tx1"/>
              </a:buClr>
              <a:buFont typeface="Arial"/>
              <a:buChar char="•"/>
            </a:pPr>
            <a:endParaRPr lang="en-US" sz="2400" dirty="0" smtClean="0">
              <a:solidFill>
                <a:srgbClr val="000000"/>
              </a:solidFill>
              <a:cs typeface="MS PGothic" pitchFamily="34" charset="-128"/>
            </a:endParaRPr>
          </a:p>
          <a:p>
            <a:pPr>
              <a:buClr>
                <a:schemeClr val="tx1"/>
              </a:buClr>
            </a:pPr>
            <a:endParaRPr lang="en-US" sz="2400" dirty="0">
              <a:solidFill>
                <a:srgbClr val="000000"/>
              </a:solidFill>
              <a:cs typeface="MS PGothic" pitchFamily="34" charset="-128"/>
            </a:endParaRPr>
          </a:p>
        </p:txBody>
      </p:sp>
      <p:pic>
        <p:nvPicPr>
          <p:cNvPr id="4" name="Picture 3"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3059833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758374" y="552033"/>
            <a:ext cx="6553200" cy="508000"/>
          </a:xfrm>
        </p:spPr>
        <p:txBody>
          <a:bodyPr>
            <a:noAutofit/>
          </a:bodyPr>
          <a:lstStyle/>
          <a:p>
            <a:pPr eaLnBrk="1" hangingPunct="1"/>
            <a:r>
              <a:rPr lang="en-US" sz="3200" b="1" dirty="0" smtClean="0">
                <a:solidFill>
                  <a:srgbClr val="000090"/>
                </a:solidFill>
                <a:latin typeface="Arial" pitchFamily="-110" charset="0"/>
              </a:rPr>
              <a:t>Bohr Model</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72279" y="855687"/>
            <a:ext cx="8277411" cy="5923308"/>
          </a:xfrm>
        </p:spPr>
        <p:txBody>
          <a:bodyPr>
            <a:normAutofit/>
          </a:bodyPr>
          <a:lstStyle/>
          <a:p>
            <a:pPr>
              <a:buClr>
                <a:schemeClr val="tx1"/>
              </a:buClr>
              <a:buFont typeface="Arial"/>
              <a:buChar char="•"/>
            </a:pPr>
            <a:endParaRPr lang="en-US" sz="2400" b="1" dirty="0" smtClean="0">
              <a:latin typeface="Arial" pitchFamily="-110" charset="0"/>
            </a:endParaRPr>
          </a:p>
          <a:p>
            <a:pPr>
              <a:buClr>
                <a:schemeClr val="tx1"/>
              </a:buClr>
              <a:buFont typeface="Arial"/>
              <a:buChar char="•"/>
            </a:pPr>
            <a:r>
              <a:rPr lang="en-US" sz="2400" dirty="0" smtClean="0"/>
              <a:t> Bohr incorporated the following into the classical mechanics description of the atom. </a:t>
            </a:r>
          </a:p>
          <a:p>
            <a:pPr lvl="1">
              <a:buClr>
                <a:schemeClr val="tx1"/>
              </a:buClr>
              <a:buFont typeface="Arial"/>
              <a:buChar char="•"/>
            </a:pPr>
            <a:r>
              <a:rPr lang="en-US" sz="2400" dirty="0" smtClean="0"/>
              <a:t>Planck’s ideas of quantization.</a:t>
            </a:r>
          </a:p>
          <a:p>
            <a:pPr lvl="1">
              <a:buClr>
                <a:schemeClr val="tx1"/>
              </a:buClr>
              <a:buFont typeface="Arial"/>
              <a:buChar char="•"/>
            </a:pPr>
            <a:r>
              <a:rPr lang="en-US" sz="2400" dirty="0" smtClean="0"/>
              <a:t>Einstein’s finding that light consists of photons whose energy is proportional to their frequency.</a:t>
            </a:r>
          </a:p>
          <a:p>
            <a:pPr>
              <a:buClr>
                <a:schemeClr val="tx1"/>
              </a:buClr>
              <a:buFont typeface="Arial"/>
              <a:buChar char="•"/>
            </a:pPr>
            <a:endParaRPr lang="en-US" sz="2400" dirty="0" smtClean="0">
              <a:solidFill>
                <a:srgbClr val="000000"/>
              </a:solidFill>
              <a:cs typeface="MS PGothic" pitchFamily="34" charset="-128"/>
            </a:endParaRPr>
          </a:p>
          <a:p>
            <a:pPr>
              <a:buClr>
                <a:schemeClr val="tx1"/>
              </a:buClr>
              <a:buFont typeface="Arial"/>
              <a:buChar char="•"/>
            </a:pPr>
            <a:r>
              <a:rPr lang="en-US" sz="2400" dirty="0" smtClean="0">
                <a:solidFill>
                  <a:srgbClr val="000000"/>
                </a:solidFill>
                <a:cs typeface="MS PGothic" pitchFamily="34" charset="-128"/>
              </a:rPr>
              <a:t> </a:t>
            </a:r>
            <a:r>
              <a:rPr lang="en-US" sz="2400" dirty="0" smtClean="0"/>
              <a:t>Bohr assumed that the electron orbiting the nucleus would not normally emit any </a:t>
            </a:r>
            <a:r>
              <a:rPr lang="en-US" sz="2400" dirty="0" smtClean="0"/>
              <a:t>radiation.</a:t>
            </a:r>
          </a:p>
          <a:p>
            <a:pPr>
              <a:buClr>
                <a:schemeClr val="tx1"/>
              </a:buClr>
              <a:buFont typeface="Arial"/>
              <a:buChar char="•"/>
            </a:pPr>
            <a:endParaRPr lang="en-US" sz="2400" dirty="0" smtClean="0"/>
          </a:p>
          <a:p>
            <a:pPr>
              <a:buClr>
                <a:schemeClr val="tx1"/>
              </a:buClr>
              <a:buFont typeface="Arial"/>
              <a:buChar char="•"/>
            </a:pPr>
            <a:r>
              <a:rPr lang="en-US" sz="2400" dirty="0" smtClean="0"/>
              <a:t> Rather the electron emits or absorbs a photon if it moved to a different orbit. </a:t>
            </a:r>
            <a:endParaRPr lang="en-US" sz="2400" dirty="0" smtClean="0">
              <a:solidFill>
                <a:srgbClr val="000000"/>
              </a:solidFill>
              <a:cs typeface="MS PGothic" pitchFamily="34" charset="-128"/>
            </a:endParaRPr>
          </a:p>
          <a:p>
            <a:pPr>
              <a:buClr>
                <a:schemeClr val="tx1"/>
              </a:buClr>
              <a:buFont typeface="Arial"/>
              <a:buChar char="•"/>
            </a:pPr>
            <a:endParaRPr lang="en-US" sz="2400" dirty="0">
              <a:solidFill>
                <a:srgbClr val="000000"/>
              </a:solidFill>
              <a:cs typeface="MS PGothic" pitchFamily="34" charset="-128"/>
            </a:endParaRPr>
          </a:p>
        </p:txBody>
      </p:sp>
      <p:pic>
        <p:nvPicPr>
          <p:cNvPr id="4" name="Picture 3"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3059833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758374" y="552033"/>
            <a:ext cx="6553200" cy="508000"/>
          </a:xfrm>
        </p:spPr>
        <p:txBody>
          <a:bodyPr>
            <a:noAutofit/>
          </a:bodyPr>
          <a:lstStyle/>
          <a:p>
            <a:pPr eaLnBrk="1" hangingPunct="1"/>
            <a:r>
              <a:rPr lang="en-US" sz="3200" b="1" dirty="0" smtClean="0">
                <a:solidFill>
                  <a:srgbClr val="000090"/>
                </a:solidFill>
                <a:latin typeface="Arial" pitchFamily="-110" charset="0"/>
              </a:rPr>
              <a:t>Bohr Model</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72279" y="1005097"/>
            <a:ext cx="8277411" cy="5923308"/>
          </a:xfrm>
        </p:spPr>
        <p:txBody>
          <a:bodyPr>
            <a:normAutofit/>
          </a:bodyPr>
          <a:lstStyle/>
          <a:p>
            <a:pPr>
              <a:buClr>
                <a:schemeClr val="tx1"/>
              </a:buClr>
              <a:buFont typeface="Arial"/>
              <a:buChar char="•"/>
            </a:pPr>
            <a:endParaRPr lang="en-US" sz="2400" b="1" dirty="0" smtClean="0">
              <a:latin typeface="Arial" pitchFamily="-110" charset="0"/>
            </a:endParaRPr>
          </a:p>
          <a:p>
            <a:pPr>
              <a:buClr>
                <a:schemeClr val="tx1"/>
              </a:buClr>
              <a:buFont typeface="Arial"/>
              <a:buChar char="•"/>
            </a:pPr>
            <a:r>
              <a:rPr lang="en-US" sz="2400" dirty="0" smtClean="0"/>
              <a:t> The energy absorbed or emitted would reflect differences in the orbital energies according to this equation:</a:t>
            </a:r>
          </a:p>
          <a:p>
            <a:pPr>
              <a:buClr>
                <a:schemeClr val="tx1"/>
              </a:buClr>
              <a:buFont typeface="Arial"/>
              <a:buChar char="•"/>
            </a:pPr>
            <a:endParaRPr lang="en-US" sz="2400" dirty="0" smtClean="0">
              <a:solidFill>
                <a:srgbClr val="000000"/>
              </a:solidFill>
              <a:cs typeface="MS PGothic" pitchFamily="34" charset="-128"/>
            </a:endParaRPr>
          </a:p>
          <a:p>
            <a:pPr>
              <a:buClr>
                <a:schemeClr val="tx1"/>
              </a:buClr>
              <a:buFont typeface="Arial"/>
              <a:buChar char="•"/>
            </a:pPr>
            <a:endParaRPr lang="en-US" sz="2400" dirty="0" smtClean="0">
              <a:solidFill>
                <a:srgbClr val="000000"/>
              </a:solidFill>
              <a:cs typeface="MS PGothic" pitchFamily="34" charset="-128"/>
            </a:endParaRPr>
          </a:p>
          <a:p>
            <a:pPr>
              <a:buClr>
                <a:schemeClr val="tx1"/>
              </a:buClr>
              <a:buFont typeface="Arial"/>
              <a:buChar char="•"/>
            </a:pPr>
            <a:endParaRPr lang="en-US" sz="2400" dirty="0" smtClean="0">
              <a:solidFill>
                <a:srgbClr val="000000"/>
              </a:solidFill>
              <a:cs typeface="MS PGothic" pitchFamily="34" charset="-128"/>
            </a:endParaRPr>
          </a:p>
          <a:p>
            <a:pPr>
              <a:buClr>
                <a:schemeClr val="tx1"/>
              </a:buClr>
              <a:buFont typeface="Arial"/>
              <a:buChar char="•"/>
            </a:pPr>
            <a:endParaRPr lang="en-US" sz="2400" dirty="0" smtClean="0">
              <a:solidFill>
                <a:srgbClr val="000000"/>
              </a:solidFill>
              <a:cs typeface="MS PGothic" pitchFamily="34" charset="-128"/>
            </a:endParaRPr>
          </a:p>
          <a:p>
            <a:pPr>
              <a:buClr>
                <a:schemeClr val="tx1"/>
              </a:buClr>
              <a:buFont typeface="Arial"/>
              <a:buChar char="•"/>
            </a:pPr>
            <a:r>
              <a:rPr lang="en-US" sz="2400" i="1" dirty="0" smtClean="0">
                <a:solidFill>
                  <a:srgbClr val="000000"/>
                </a:solidFill>
                <a:cs typeface="MS PGothic" pitchFamily="34" charset="-128"/>
              </a:rPr>
              <a:t> </a:t>
            </a:r>
            <a:r>
              <a:rPr lang="en-US" sz="2400" i="1" dirty="0" err="1" smtClean="0"/>
              <a:t>E</a:t>
            </a:r>
            <a:r>
              <a:rPr lang="en-US" sz="2400" i="1" baseline="-25000" dirty="0" err="1" smtClean="0"/>
              <a:t>i</a:t>
            </a:r>
            <a:r>
              <a:rPr lang="en-US" sz="2400" dirty="0" smtClean="0"/>
              <a:t> and </a:t>
            </a:r>
            <a:r>
              <a:rPr lang="en-US" sz="2400" i="1" dirty="0" err="1" smtClean="0"/>
              <a:t>E</a:t>
            </a:r>
            <a:r>
              <a:rPr lang="en-US" sz="2400" i="1" baseline="-25000" dirty="0" err="1" smtClean="0"/>
              <a:t>f</a:t>
            </a:r>
            <a:r>
              <a:rPr lang="en-US" sz="2400" dirty="0" smtClean="0"/>
              <a:t> are the initial and final orbital energies.</a:t>
            </a:r>
          </a:p>
          <a:p>
            <a:pPr>
              <a:buClr>
                <a:schemeClr val="tx1"/>
              </a:buClr>
              <a:buFont typeface="Arial"/>
              <a:buChar char="•"/>
            </a:pPr>
            <a:endParaRPr lang="en-US" sz="2400" dirty="0" smtClean="0">
              <a:solidFill>
                <a:srgbClr val="000000"/>
              </a:solidFill>
              <a:cs typeface="MS PGothic" pitchFamily="34" charset="-128"/>
            </a:endParaRPr>
          </a:p>
          <a:p>
            <a:pPr>
              <a:buClr>
                <a:schemeClr val="tx1"/>
              </a:buClr>
              <a:buFont typeface="Arial"/>
              <a:buChar char="•"/>
            </a:pPr>
            <a:r>
              <a:rPr lang="en-US" sz="2400" dirty="0" smtClean="0">
                <a:solidFill>
                  <a:srgbClr val="000000"/>
                </a:solidFill>
                <a:cs typeface="MS PGothic" pitchFamily="34" charset="-128"/>
              </a:rPr>
              <a:t> </a:t>
            </a:r>
            <a:r>
              <a:rPr lang="en-US" sz="2400" dirty="0" smtClean="0"/>
              <a:t>Bohr assumed only discrete values </a:t>
            </a:r>
            <a:r>
              <a:rPr lang="en-US" sz="2400" dirty="0" smtClean="0"/>
              <a:t>for</a:t>
            </a:r>
            <a:r>
              <a:rPr lang="en-US" sz="2400" dirty="0" smtClean="0"/>
              <a:t> </a:t>
            </a:r>
            <a:r>
              <a:rPr lang="en-US" sz="2400" dirty="0" smtClean="0"/>
              <a:t>the </a:t>
            </a:r>
            <a:r>
              <a:rPr lang="en-US" sz="2400" dirty="0" smtClean="0"/>
              <a:t>energy difference (</a:t>
            </a:r>
            <a:r>
              <a:rPr lang="en-US" sz="2400" dirty="0" smtClean="0">
                <a:latin typeface="Symbol"/>
              </a:rPr>
              <a:t>D</a:t>
            </a:r>
            <a:r>
              <a:rPr lang="en-US" sz="2400" dirty="0" smtClean="0"/>
              <a:t>E) were possible.  </a:t>
            </a:r>
            <a:endParaRPr lang="en-US" sz="2400" dirty="0" smtClean="0">
              <a:solidFill>
                <a:srgbClr val="000000"/>
              </a:solidFill>
              <a:cs typeface="MS PGothic" pitchFamily="34" charset="-128"/>
            </a:endParaRPr>
          </a:p>
          <a:p>
            <a:pPr>
              <a:buClr>
                <a:schemeClr val="tx1"/>
              </a:buClr>
              <a:buFont typeface="Arial"/>
              <a:buChar char="•"/>
            </a:pPr>
            <a:endParaRPr lang="en-US" sz="2400" dirty="0">
              <a:solidFill>
                <a:srgbClr val="000000"/>
              </a:solidFill>
              <a:cs typeface="MS PGothic" pitchFamily="34" charset="-128"/>
            </a:endParaRPr>
          </a:p>
        </p:txBody>
      </p:sp>
      <p:pic>
        <p:nvPicPr>
          <p:cNvPr id="4" name="Picture 3" descr="OSX-Stacked-TM-RGB-300dpi-2016.jpg"/>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graphicFrame>
        <p:nvGraphicFramePr>
          <p:cNvPr id="417794" name="Object 2"/>
          <p:cNvGraphicFramePr>
            <a:graphicFrameLocks noChangeAspect="1"/>
          </p:cNvGraphicFramePr>
          <p:nvPr/>
        </p:nvGraphicFramePr>
        <p:xfrm>
          <a:off x="1655484" y="2660242"/>
          <a:ext cx="5411694" cy="1193086"/>
        </p:xfrm>
        <a:graphic>
          <a:graphicData uri="http://schemas.openxmlformats.org/presentationml/2006/ole">
            <p:oleObj spid="_x0000_s417802" name="Equation" r:id="rId4" imgW="1612900" imgH="355600" progId="Equation.3">
              <p:embed/>
            </p:oleObj>
          </a:graphicData>
        </a:graphic>
      </p:graphicFrame>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305983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728492" y="537092"/>
            <a:ext cx="6553200" cy="508000"/>
          </a:xfrm>
        </p:spPr>
        <p:txBody>
          <a:bodyPr>
            <a:noAutofit/>
          </a:bodyPr>
          <a:lstStyle/>
          <a:p>
            <a:pPr eaLnBrk="1" hangingPunct="1"/>
            <a:r>
              <a:rPr lang="en-US" sz="3200" b="1" dirty="0" smtClean="0">
                <a:solidFill>
                  <a:srgbClr val="000090"/>
                </a:solidFill>
                <a:latin typeface="Arial" pitchFamily="-110" charset="0"/>
              </a:rPr>
              <a:t>light</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72279" y="825805"/>
            <a:ext cx="8277411" cy="5923308"/>
          </a:xfrm>
        </p:spPr>
        <p:txBody>
          <a:bodyPr>
            <a:normAutofit/>
          </a:bodyPr>
          <a:lstStyle/>
          <a:p>
            <a:pPr>
              <a:buClrTx/>
              <a:buFont typeface="Arial"/>
              <a:buChar char="•"/>
            </a:pPr>
            <a:endParaRPr lang="en-US" sz="2400" b="1" dirty="0" smtClean="0">
              <a:latin typeface="Arial" pitchFamily="-110" charset="0"/>
            </a:endParaRPr>
          </a:p>
          <a:p>
            <a:pPr>
              <a:buClrTx/>
              <a:buFont typeface="Arial"/>
              <a:buChar char="•"/>
            </a:pPr>
            <a:r>
              <a:rPr lang="en-US" sz="2400" b="1" dirty="0" smtClean="0"/>
              <a:t> Early in the nineteenth century, Thomas Young: </a:t>
            </a:r>
          </a:p>
          <a:p>
            <a:pPr lvl="1">
              <a:buClrTx/>
              <a:buFont typeface="Arial"/>
              <a:buChar char="•"/>
            </a:pPr>
            <a:r>
              <a:rPr lang="en-US" sz="2400" dirty="0" smtClean="0"/>
              <a:t>Light passing through narrow, closely spaced slits produced interference patterns.</a:t>
            </a:r>
          </a:p>
          <a:p>
            <a:pPr lvl="1">
              <a:buClrTx/>
              <a:buFont typeface="Arial"/>
              <a:buChar char="•"/>
            </a:pPr>
            <a:r>
              <a:rPr lang="en-US" sz="2400" dirty="0" smtClean="0"/>
              <a:t>Could not be explained in terms of Newtonian particles but could be easily </a:t>
            </a:r>
            <a:r>
              <a:rPr lang="en-US" sz="2400" b="1" i="1" dirty="0" smtClean="0">
                <a:solidFill>
                  <a:srgbClr val="000090"/>
                </a:solidFill>
              </a:rPr>
              <a:t>explained in terms of waves.</a:t>
            </a:r>
          </a:p>
          <a:p>
            <a:pPr>
              <a:buClrTx/>
              <a:buFont typeface="Arial"/>
              <a:buChar char="•"/>
            </a:pPr>
            <a:endParaRPr lang="en-US" sz="2400" dirty="0" smtClean="0">
              <a:solidFill>
                <a:srgbClr val="000000"/>
              </a:solidFill>
              <a:cs typeface="MS PGothic" pitchFamily="34" charset="-128"/>
            </a:endParaRPr>
          </a:p>
          <a:p>
            <a:pPr>
              <a:buClrTx/>
              <a:buFont typeface="Arial"/>
              <a:buChar char="•"/>
            </a:pPr>
            <a:r>
              <a:rPr lang="en-US" sz="2400" dirty="0" smtClean="0">
                <a:solidFill>
                  <a:srgbClr val="000000"/>
                </a:solidFill>
                <a:cs typeface="MS PGothic" pitchFamily="34" charset="-128"/>
              </a:rPr>
              <a:t> </a:t>
            </a:r>
            <a:r>
              <a:rPr lang="en-US" sz="2400" b="1" dirty="0" smtClean="0"/>
              <a:t>James Clerk Maxwell:</a:t>
            </a:r>
          </a:p>
          <a:p>
            <a:pPr lvl="1">
              <a:buClrTx/>
              <a:buFont typeface="Arial"/>
              <a:buChar char="•"/>
            </a:pPr>
            <a:r>
              <a:rPr lang="en-US" sz="2400" b="1" i="1" dirty="0" smtClean="0">
                <a:solidFill>
                  <a:srgbClr val="000090"/>
                </a:solidFill>
              </a:rPr>
              <a:t>Light was the visible part of a vast spectrum of electromagnetic waves.</a:t>
            </a:r>
          </a:p>
          <a:p>
            <a:pPr>
              <a:buClrTx/>
              <a:buFont typeface="Arial"/>
              <a:buChar char="•"/>
            </a:pPr>
            <a:endParaRPr lang="en-US" sz="2400" dirty="0" smtClean="0"/>
          </a:p>
          <a:p>
            <a:pPr>
              <a:buClrTx/>
              <a:buFont typeface="Arial"/>
              <a:buChar char="•"/>
            </a:pPr>
            <a:r>
              <a:rPr lang="en-US" sz="2400" dirty="0" smtClean="0"/>
              <a:t> Particles and waves are connected on a fundamental level called </a:t>
            </a:r>
            <a:r>
              <a:rPr lang="en-US" sz="2400" b="1" i="1" dirty="0" smtClean="0">
                <a:solidFill>
                  <a:srgbClr val="000090"/>
                </a:solidFill>
              </a:rPr>
              <a:t>wave-particle duality.</a:t>
            </a:r>
            <a:endParaRPr lang="en-US" sz="2400" b="1" i="1" dirty="0" smtClean="0">
              <a:solidFill>
                <a:srgbClr val="000090"/>
              </a:solidFill>
              <a:cs typeface="MS PGothic" pitchFamily="34" charset="-128"/>
            </a:endParaRPr>
          </a:p>
          <a:p>
            <a:pPr>
              <a:buClrTx/>
              <a:buFont typeface="Arial"/>
              <a:buChar char="•"/>
            </a:pPr>
            <a:endParaRPr lang="en-US" sz="2400" dirty="0">
              <a:solidFill>
                <a:srgbClr val="000000"/>
              </a:solidFill>
              <a:cs typeface="MS PGothic" pitchFamily="34" charset="-128"/>
            </a:endParaRPr>
          </a:p>
        </p:txBody>
      </p:sp>
      <p:pic>
        <p:nvPicPr>
          <p:cNvPr id="4" name="Picture 3"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3059833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758374" y="552033"/>
            <a:ext cx="6553200" cy="508000"/>
          </a:xfrm>
        </p:spPr>
        <p:txBody>
          <a:bodyPr>
            <a:noAutofit/>
          </a:bodyPr>
          <a:lstStyle/>
          <a:p>
            <a:pPr eaLnBrk="1" hangingPunct="1"/>
            <a:r>
              <a:rPr lang="en-US" sz="3200" b="1" dirty="0" smtClean="0">
                <a:solidFill>
                  <a:srgbClr val="000090"/>
                </a:solidFill>
                <a:latin typeface="Arial" pitchFamily="-110" charset="0"/>
              </a:rPr>
              <a:t>Bohr Model</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72279" y="1005097"/>
            <a:ext cx="8277411" cy="5923308"/>
          </a:xfrm>
        </p:spPr>
        <p:txBody>
          <a:bodyPr>
            <a:normAutofit/>
          </a:bodyPr>
          <a:lstStyle/>
          <a:p>
            <a:pPr>
              <a:buClr>
                <a:schemeClr val="tx1"/>
              </a:buClr>
              <a:buFont typeface="Arial"/>
              <a:buChar char="•"/>
            </a:pPr>
            <a:endParaRPr lang="en-US" sz="2400" b="1" dirty="0" smtClean="0">
              <a:latin typeface="Arial" pitchFamily="-110" charset="0"/>
            </a:endParaRPr>
          </a:p>
          <a:p>
            <a:pPr>
              <a:buClr>
                <a:schemeClr val="tx1"/>
              </a:buClr>
              <a:buFont typeface="Arial"/>
              <a:buChar char="•"/>
            </a:pPr>
            <a:r>
              <a:rPr lang="en-US" sz="2400" dirty="0" smtClean="0"/>
              <a:t> Bohr’s expression for the quantized energies:</a:t>
            </a:r>
          </a:p>
          <a:p>
            <a:pPr>
              <a:buClr>
                <a:schemeClr val="tx1"/>
              </a:buClr>
              <a:buFont typeface="Arial"/>
              <a:buChar char="•"/>
            </a:pPr>
            <a:endParaRPr lang="en-US" sz="2400" dirty="0" smtClean="0">
              <a:solidFill>
                <a:srgbClr val="000000"/>
              </a:solidFill>
              <a:cs typeface="MS PGothic" pitchFamily="34" charset="-128"/>
            </a:endParaRPr>
          </a:p>
          <a:p>
            <a:pPr>
              <a:buClr>
                <a:schemeClr val="tx1"/>
              </a:buClr>
              <a:buFont typeface="Arial"/>
              <a:buChar char="•"/>
            </a:pPr>
            <a:endParaRPr lang="en-US" sz="2400" dirty="0" smtClean="0">
              <a:solidFill>
                <a:srgbClr val="000000"/>
              </a:solidFill>
              <a:cs typeface="MS PGothic" pitchFamily="34" charset="-128"/>
            </a:endParaRPr>
          </a:p>
          <a:p>
            <a:pPr>
              <a:buClr>
                <a:schemeClr val="tx1"/>
              </a:buClr>
              <a:buFont typeface="Arial"/>
              <a:buChar char="•"/>
            </a:pPr>
            <a:endParaRPr lang="en-US" sz="2400" dirty="0" smtClean="0">
              <a:solidFill>
                <a:srgbClr val="000000"/>
              </a:solidFill>
              <a:cs typeface="MS PGothic" pitchFamily="34" charset="-128"/>
            </a:endParaRPr>
          </a:p>
          <a:p>
            <a:pPr>
              <a:buClr>
                <a:schemeClr val="tx1"/>
              </a:buClr>
              <a:buFont typeface="Arial"/>
              <a:buChar char="•"/>
            </a:pPr>
            <a:endParaRPr lang="en-US" sz="2400" dirty="0" smtClean="0">
              <a:solidFill>
                <a:srgbClr val="000000"/>
              </a:solidFill>
              <a:cs typeface="MS PGothic" pitchFamily="34" charset="-128"/>
            </a:endParaRPr>
          </a:p>
          <a:p>
            <a:pPr>
              <a:buClr>
                <a:schemeClr val="tx1"/>
              </a:buClr>
              <a:buFont typeface="Arial"/>
              <a:buChar char="•"/>
            </a:pPr>
            <a:r>
              <a:rPr lang="en-US" sz="2400" i="1" dirty="0" smtClean="0">
                <a:solidFill>
                  <a:srgbClr val="000000"/>
                </a:solidFill>
                <a:cs typeface="MS PGothic" pitchFamily="34" charset="-128"/>
              </a:rPr>
              <a:t> </a:t>
            </a:r>
            <a:r>
              <a:rPr lang="en-US" sz="2400" i="1" dirty="0" err="1" smtClean="0"/>
              <a:t>k</a:t>
            </a:r>
            <a:r>
              <a:rPr lang="en-US" sz="2400" dirty="0" smtClean="0"/>
              <a:t> is a constant comprising fundamental constants such as the electron mass and charge and Planck’s constant.</a:t>
            </a:r>
            <a:endParaRPr lang="en-US" sz="2400" dirty="0">
              <a:solidFill>
                <a:srgbClr val="000000"/>
              </a:solidFill>
              <a:cs typeface="MS PGothic" pitchFamily="34" charset="-128"/>
            </a:endParaRPr>
          </a:p>
        </p:txBody>
      </p:sp>
      <p:pic>
        <p:nvPicPr>
          <p:cNvPr id="4" name="Picture 3" descr="OSX-Stacked-TM-RGB-300dpi-2016.jpg"/>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graphicFrame>
        <p:nvGraphicFramePr>
          <p:cNvPr id="417794" name="Object 2"/>
          <p:cNvGraphicFramePr>
            <a:graphicFrameLocks noChangeAspect="1"/>
          </p:cNvGraphicFramePr>
          <p:nvPr/>
        </p:nvGraphicFramePr>
        <p:xfrm>
          <a:off x="1592263" y="2541588"/>
          <a:ext cx="5540375" cy="1192212"/>
        </p:xfrm>
        <a:graphic>
          <a:graphicData uri="http://schemas.openxmlformats.org/presentationml/2006/ole">
            <p:oleObj spid="_x0000_s418826" name="Equation" r:id="rId4" imgW="1651000" imgH="355600" progId="Equation.3">
              <p:embed/>
            </p:oleObj>
          </a:graphicData>
        </a:graphic>
      </p:graphicFrame>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3059833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758374" y="552033"/>
            <a:ext cx="6553200" cy="508000"/>
          </a:xfrm>
        </p:spPr>
        <p:txBody>
          <a:bodyPr>
            <a:noAutofit/>
          </a:bodyPr>
          <a:lstStyle/>
          <a:p>
            <a:pPr eaLnBrk="1" hangingPunct="1"/>
            <a:r>
              <a:rPr lang="en-US" sz="3200" b="1" dirty="0" smtClean="0">
                <a:solidFill>
                  <a:srgbClr val="000090"/>
                </a:solidFill>
                <a:latin typeface="Arial" pitchFamily="-110" charset="0"/>
              </a:rPr>
              <a:t>Bohr Model</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72279" y="1005097"/>
            <a:ext cx="8277411" cy="5923308"/>
          </a:xfrm>
        </p:spPr>
        <p:txBody>
          <a:bodyPr>
            <a:normAutofit/>
          </a:bodyPr>
          <a:lstStyle/>
          <a:p>
            <a:pPr>
              <a:buClr>
                <a:schemeClr val="tx1"/>
              </a:buClr>
              <a:buFont typeface="Arial"/>
              <a:buChar char="•"/>
            </a:pPr>
            <a:endParaRPr lang="en-US" sz="2400" b="1" dirty="0" smtClean="0">
              <a:latin typeface="Arial" pitchFamily="-110" charset="0"/>
            </a:endParaRPr>
          </a:p>
          <a:p>
            <a:pPr>
              <a:buClr>
                <a:schemeClr val="tx1"/>
              </a:buClr>
              <a:buFont typeface="Arial"/>
              <a:buChar char="•"/>
            </a:pPr>
            <a:r>
              <a:rPr lang="en-US" sz="2400" dirty="0" smtClean="0"/>
              <a:t> Inserting the expression for the orbit energies into the equation for Δ</a:t>
            </a:r>
            <a:r>
              <a:rPr lang="en-US" sz="2400" i="1" dirty="0" smtClean="0"/>
              <a:t>E</a:t>
            </a:r>
            <a:r>
              <a:rPr lang="en-US" sz="2400" dirty="0" smtClean="0"/>
              <a:t> gives</a:t>
            </a:r>
          </a:p>
          <a:p>
            <a:pPr>
              <a:buClr>
                <a:schemeClr val="tx1"/>
              </a:buClr>
            </a:pPr>
            <a:endParaRPr lang="en-US" sz="2400" dirty="0" smtClean="0"/>
          </a:p>
          <a:p>
            <a:pPr>
              <a:buClr>
                <a:schemeClr val="tx1"/>
              </a:buClr>
            </a:pPr>
            <a:endParaRPr lang="en-US" sz="2400" dirty="0" smtClean="0">
              <a:solidFill>
                <a:srgbClr val="000000"/>
              </a:solidFill>
              <a:cs typeface="MS PGothic" pitchFamily="34" charset="-128"/>
            </a:endParaRPr>
          </a:p>
          <a:p>
            <a:pPr>
              <a:buClr>
                <a:schemeClr val="tx1"/>
              </a:buClr>
            </a:pPr>
            <a:endParaRPr lang="en-US" sz="2400" dirty="0" smtClean="0">
              <a:solidFill>
                <a:srgbClr val="000000"/>
              </a:solidFill>
              <a:cs typeface="MS PGothic" pitchFamily="34" charset="-128"/>
            </a:endParaRPr>
          </a:p>
          <a:p>
            <a:pPr>
              <a:buClr>
                <a:schemeClr val="tx1"/>
              </a:buClr>
              <a:buFont typeface="Arial"/>
              <a:buChar char="•"/>
            </a:pPr>
            <a:r>
              <a:rPr lang="en-US" sz="2400" i="1" dirty="0" smtClean="0">
                <a:solidFill>
                  <a:srgbClr val="000000"/>
                </a:solidFill>
                <a:cs typeface="MS PGothic" pitchFamily="34" charset="-128"/>
              </a:rPr>
              <a:t> </a:t>
            </a:r>
            <a:r>
              <a:rPr lang="en-US" sz="2400" i="1" dirty="0" smtClean="0"/>
              <a:t>or</a:t>
            </a:r>
          </a:p>
          <a:p>
            <a:pPr>
              <a:buClr>
                <a:schemeClr val="tx1"/>
              </a:buClr>
              <a:buFont typeface="Arial"/>
              <a:buChar char="•"/>
            </a:pPr>
            <a:endParaRPr lang="en-US" sz="2400" i="1" dirty="0" smtClean="0">
              <a:solidFill>
                <a:srgbClr val="000000"/>
              </a:solidFill>
              <a:cs typeface="MS PGothic" pitchFamily="34" charset="-128"/>
            </a:endParaRPr>
          </a:p>
          <a:p>
            <a:pPr>
              <a:buClr>
                <a:schemeClr val="tx1"/>
              </a:buClr>
              <a:buFont typeface="Arial"/>
              <a:buChar char="•"/>
            </a:pPr>
            <a:endParaRPr lang="en-US" sz="2400" i="1" dirty="0" smtClean="0">
              <a:solidFill>
                <a:srgbClr val="000000"/>
              </a:solidFill>
              <a:cs typeface="MS PGothic" pitchFamily="34" charset="-128"/>
            </a:endParaRPr>
          </a:p>
          <a:p>
            <a:pPr>
              <a:buClr>
                <a:schemeClr val="tx1"/>
              </a:buClr>
              <a:buFont typeface="Arial"/>
              <a:buChar char="•"/>
            </a:pPr>
            <a:endParaRPr lang="en-US" sz="2400" i="1" dirty="0" smtClean="0">
              <a:solidFill>
                <a:srgbClr val="000000"/>
              </a:solidFill>
              <a:cs typeface="MS PGothic" pitchFamily="34" charset="-128"/>
            </a:endParaRPr>
          </a:p>
          <a:p>
            <a:pPr>
              <a:buClr>
                <a:schemeClr val="tx1"/>
              </a:buClr>
              <a:buFont typeface="Arial"/>
              <a:buChar char="•"/>
            </a:pPr>
            <a:r>
              <a:rPr lang="en-US" sz="2400" i="1" dirty="0" smtClean="0">
                <a:solidFill>
                  <a:srgbClr val="000000"/>
                </a:solidFill>
                <a:cs typeface="MS PGothic" pitchFamily="34" charset="-128"/>
              </a:rPr>
              <a:t> </a:t>
            </a:r>
            <a:r>
              <a:rPr lang="en-US" sz="2400" dirty="0" smtClean="0"/>
              <a:t>Which is identical to the </a:t>
            </a:r>
            <a:r>
              <a:rPr lang="en-US" sz="2400" dirty="0" err="1" smtClean="0"/>
              <a:t>Rydberg</a:t>
            </a:r>
            <a:r>
              <a:rPr lang="en-US" sz="2400" dirty="0" smtClean="0"/>
              <a:t> equation for </a:t>
            </a:r>
            <a:endParaRPr lang="en-US" sz="2400" dirty="0">
              <a:solidFill>
                <a:srgbClr val="000000"/>
              </a:solidFill>
              <a:cs typeface="MS PGothic" pitchFamily="34" charset="-128"/>
            </a:endParaRPr>
          </a:p>
        </p:txBody>
      </p:sp>
      <p:pic>
        <p:nvPicPr>
          <p:cNvPr id="4" name="Picture 3" descr="OSX-Stacked-TM-RGB-300dpi-2016.jpg"/>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graphicFrame>
        <p:nvGraphicFramePr>
          <p:cNvPr id="419843" name="Object 2"/>
          <p:cNvGraphicFramePr>
            <a:graphicFrameLocks noChangeAspect="1"/>
          </p:cNvGraphicFramePr>
          <p:nvPr/>
        </p:nvGraphicFramePr>
        <p:xfrm>
          <a:off x="3210298" y="4419274"/>
          <a:ext cx="3200400" cy="1287463"/>
        </p:xfrm>
        <a:graphic>
          <a:graphicData uri="http://schemas.openxmlformats.org/presentationml/2006/ole">
            <p:oleObj spid="_x0000_s419866" name="Equation" r:id="rId4" imgW="1104900" imgH="444500" progId="Equation.3">
              <p:embed/>
            </p:oleObj>
          </a:graphicData>
        </a:graphic>
      </p:graphicFrame>
      <p:graphicFrame>
        <p:nvGraphicFramePr>
          <p:cNvPr id="419845" name="Object 2"/>
          <p:cNvGraphicFramePr>
            <a:graphicFrameLocks noChangeAspect="1"/>
          </p:cNvGraphicFramePr>
          <p:nvPr/>
        </p:nvGraphicFramePr>
        <p:xfrm>
          <a:off x="2435225" y="2523943"/>
          <a:ext cx="4154488" cy="1287463"/>
        </p:xfrm>
        <a:graphic>
          <a:graphicData uri="http://schemas.openxmlformats.org/presentationml/2006/ole">
            <p:oleObj spid="_x0000_s419867" name="Equation" r:id="rId5" imgW="1435100" imgH="444500" progId="Equation.3">
              <p:embed/>
            </p:oleObj>
          </a:graphicData>
        </a:graphic>
      </p:graphicFrame>
      <p:graphicFrame>
        <p:nvGraphicFramePr>
          <p:cNvPr id="419846" name="Object 2"/>
          <p:cNvGraphicFramePr>
            <a:graphicFrameLocks noChangeAspect="1"/>
          </p:cNvGraphicFramePr>
          <p:nvPr/>
        </p:nvGraphicFramePr>
        <p:xfrm>
          <a:off x="6957778" y="5813112"/>
          <a:ext cx="1259872" cy="820117"/>
        </p:xfrm>
        <a:graphic>
          <a:graphicData uri="http://schemas.openxmlformats.org/presentationml/2006/ole">
            <p:oleObj spid="_x0000_s419868" name="Equation" r:id="rId6" imgW="533400" imgH="355600" progId="Equation.3">
              <p:embed/>
            </p:oleObj>
          </a:graphicData>
        </a:graphic>
      </p:graphicFrame>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3059833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Figure </a:t>
            </a:r>
            <a:r>
              <a:rPr lang="en-US" dirty="0" smtClean="0"/>
              <a:t>6.14</a:t>
            </a:r>
            <a:endParaRPr lang="en-US" dirty="0"/>
          </a:p>
        </p:txBody>
      </p:sp>
      <p:pic>
        <p:nvPicPr>
          <p:cNvPr id="2" name="Picture Placeholder 1" descr="CNX_Chem_06_02_Hlevels.jpg"/>
          <p:cNvPicPr>
            <a:picLocks noGrp="1" noChangeAspect="1"/>
          </p:cNvPicPr>
          <p:nvPr>
            <p:ph type="pic" sz="quarter" idx="13"/>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21268" r="-21268"/>
          <a:stretch>
            <a:fillRect/>
          </a:stretch>
        </p:blipFill>
        <p:spPr>
          <a:xfrm>
            <a:off x="641278" y="1122386"/>
            <a:ext cx="7878834" cy="4643170"/>
          </a:xfrm>
        </p:spPr>
      </p:pic>
      <p:sp>
        <p:nvSpPr>
          <p:cNvPr id="7" name="Text Placeholder 6"/>
          <p:cNvSpPr>
            <a:spLocks noGrp="1"/>
          </p:cNvSpPr>
          <p:nvPr>
            <p:ph type="body" sz="quarter" idx="14"/>
          </p:nvPr>
        </p:nvSpPr>
        <p:spPr>
          <a:xfrm>
            <a:off x="487082" y="5979498"/>
            <a:ext cx="8062912" cy="1166382"/>
          </a:xfrm>
        </p:spPr>
        <p:txBody>
          <a:bodyPr>
            <a:normAutofit/>
          </a:bodyPr>
          <a:lstStyle/>
          <a:p>
            <a:r>
              <a:rPr lang="en-US" dirty="0"/>
              <a:t>Quantum numbers and energy levels in a hydrogen atom. The more negative the calculated value, </a:t>
            </a:r>
            <a:r>
              <a:rPr lang="en-US" dirty="0" smtClean="0"/>
              <a:t>the lower </a:t>
            </a:r>
            <a:r>
              <a:rPr lang="en-US" dirty="0"/>
              <a:t>the energy.</a:t>
            </a:r>
          </a:p>
        </p:txBody>
      </p:sp>
      <p:pic>
        <p:nvPicPr>
          <p:cNvPr id="6" name="Picture 5" descr="OSX-Stacked-TM-RGB-300dpi-2016.jpg"/>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0888298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758374" y="552033"/>
            <a:ext cx="6553200" cy="508000"/>
          </a:xfrm>
        </p:spPr>
        <p:txBody>
          <a:bodyPr>
            <a:noAutofit/>
          </a:bodyPr>
          <a:lstStyle/>
          <a:p>
            <a:pPr eaLnBrk="1" hangingPunct="1"/>
            <a:r>
              <a:rPr lang="en-US" sz="3200" b="1" dirty="0" smtClean="0">
                <a:solidFill>
                  <a:srgbClr val="000090"/>
                </a:solidFill>
                <a:latin typeface="Arial" pitchFamily="-110" charset="0"/>
              </a:rPr>
              <a:t>Bohr Model</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72279" y="1079802"/>
            <a:ext cx="8277411" cy="5923308"/>
          </a:xfrm>
        </p:spPr>
        <p:txBody>
          <a:bodyPr>
            <a:normAutofit/>
          </a:bodyPr>
          <a:lstStyle/>
          <a:p>
            <a:pPr>
              <a:buClr>
                <a:schemeClr val="tx1"/>
              </a:buClr>
              <a:buFont typeface="Arial"/>
              <a:buChar char="•"/>
            </a:pPr>
            <a:endParaRPr lang="en-US" sz="2400" b="1" dirty="0" smtClean="0">
              <a:latin typeface="Arial" pitchFamily="-110" charset="0"/>
            </a:endParaRPr>
          </a:p>
          <a:p>
            <a:pPr>
              <a:buClr>
                <a:schemeClr val="tx1"/>
              </a:buClr>
              <a:buFont typeface="Arial"/>
              <a:buChar char="•"/>
            </a:pPr>
            <a:r>
              <a:rPr lang="en-US" sz="2400" dirty="0" smtClean="0"/>
              <a:t> One of the fundamental laws of physics is that matter is most stable</a:t>
            </a:r>
            <a:r>
              <a:rPr lang="en-US" sz="2400" dirty="0" smtClean="0"/>
              <a:t> when it has the lowest </a:t>
            </a:r>
            <a:r>
              <a:rPr lang="en-US" sz="2400" dirty="0" smtClean="0"/>
              <a:t>possible energy. </a:t>
            </a:r>
          </a:p>
          <a:p>
            <a:pPr>
              <a:buClr>
                <a:schemeClr val="tx1"/>
              </a:buClr>
            </a:pPr>
            <a:endParaRPr lang="en-US" sz="2400" dirty="0" smtClean="0"/>
          </a:p>
          <a:p>
            <a:pPr>
              <a:buClr>
                <a:schemeClr val="tx1"/>
              </a:buClr>
              <a:buFont typeface="Arial"/>
              <a:buChar char="•"/>
            </a:pPr>
            <a:r>
              <a:rPr lang="en-US" sz="2400" dirty="0" smtClean="0"/>
              <a:t> When the electron is in this lowest energy orbit (</a:t>
            </a:r>
            <a:r>
              <a:rPr lang="en-US" sz="2400" dirty="0" err="1" smtClean="0"/>
              <a:t>n</a:t>
            </a:r>
            <a:r>
              <a:rPr lang="en-US" sz="2400" dirty="0" smtClean="0"/>
              <a:t> = 1), the atom is said to be in its </a:t>
            </a:r>
            <a:r>
              <a:rPr lang="en-US" sz="2400" b="1" i="1" dirty="0" smtClean="0">
                <a:solidFill>
                  <a:srgbClr val="000090"/>
                </a:solidFill>
              </a:rPr>
              <a:t>ground state. </a:t>
            </a:r>
          </a:p>
          <a:p>
            <a:pPr>
              <a:buClr>
                <a:schemeClr val="tx1"/>
              </a:buClr>
              <a:buFont typeface="Arial"/>
              <a:buChar char="•"/>
            </a:pPr>
            <a:endParaRPr lang="en-US" sz="2400" dirty="0" smtClean="0"/>
          </a:p>
          <a:p>
            <a:pPr>
              <a:buClr>
                <a:schemeClr val="tx1"/>
              </a:buClr>
              <a:buFont typeface="Arial"/>
              <a:buChar char="•"/>
            </a:pPr>
            <a:r>
              <a:rPr lang="en-US" sz="2400" dirty="0" smtClean="0"/>
              <a:t> If the atom receives energy from an outside source, it is possible for the electron to move to an orbit with a higher </a:t>
            </a:r>
            <a:r>
              <a:rPr lang="en-US" sz="2400" i="1" dirty="0" err="1" smtClean="0"/>
              <a:t>n</a:t>
            </a:r>
            <a:r>
              <a:rPr lang="en-US" sz="2400" i="1" dirty="0" smtClean="0"/>
              <a:t> </a:t>
            </a:r>
            <a:r>
              <a:rPr lang="en-US" sz="2400" dirty="0" smtClean="0"/>
              <a:t>value </a:t>
            </a:r>
            <a:r>
              <a:rPr lang="en-US" sz="2400" b="1" i="1" dirty="0" smtClean="0">
                <a:solidFill>
                  <a:srgbClr val="000090"/>
                </a:solidFill>
              </a:rPr>
              <a:t>(excited state)</a:t>
            </a:r>
            <a:r>
              <a:rPr lang="en-US" sz="2400" dirty="0" smtClean="0"/>
              <a:t>, which has a higher energy. </a:t>
            </a:r>
          </a:p>
        </p:txBody>
      </p:sp>
      <p:pic>
        <p:nvPicPr>
          <p:cNvPr id="4" name="Picture 3"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3059833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758374" y="552033"/>
            <a:ext cx="6553200" cy="508000"/>
          </a:xfrm>
        </p:spPr>
        <p:txBody>
          <a:bodyPr>
            <a:noAutofit/>
          </a:bodyPr>
          <a:lstStyle/>
          <a:p>
            <a:pPr eaLnBrk="1" hangingPunct="1"/>
            <a:r>
              <a:rPr lang="en-US" sz="3200" b="1" dirty="0" smtClean="0">
                <a:solidFill>
                  <a:srgbClr val="000090"/>
                </a:solidFill>
                <a:latin typeface="Arial" pitchFamily="-110" charset="0"/>
              </a:rPr>
              <a:t>Bohr Model</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72279" y="855687"/>
            <a:ext cx="8277411" cy="5923308"/>
          </a:xfrm>
        </p:spPr>
        <p:txBody>
          <a:bodyPr>
            <a:normAutofit/>
          </a:bodyPr>
          <a:lstStyle/>
          <a:p>
            <a:pPr>
              <a:buClr>
                <a:schemeClr val="tx1"/>
              </a:buClr>
              <a:buFont typeface="Arial"/>
              <a:buChar char="•"/>
            </a:pPr>
            <a:endParaRPr lang="en-US" sz="2400" b="1" dirty="0" smtClean="0">
              <a:latin typeface="Arial" pitchFamily="-110" charset="0"/>
            </a:endParaRPr>
          </a:p>
          <a:p>
            <a:pPr>
              <a:buClr>
                <a:schemeClr val="tx1"/>
              </a:buClr>
              <a:buFont typeface="Arial"/>
              <a:buChar char="•"/>
            </a:pPr>
            <a:r>
              <a:rPr lang="en-US" sz="2400" dirty="0" smtClean="0"/>
              <a:t> When the atom </a:t>
            </a:r>
            <a:r>
              <a:rPr lang="en-US" sz="2400" b="1" i="1" dirty="0" smtClean="0">
                <a:solidFill>
                  <a:srgbClr val="000090"/>
                </a:solidFill>
              </a:rPr>
              <a:t>absorbs energy as a photon,</a:t>
            </a:r>
            <a:r>
              <a:rPr lang="en-US" sz="2400" dirty="0" smtClean="0"/>
              <a:t> the electron moves from an orbit with a </a:t>
            </a:r>
            <a:r>
              <a:rPr lang="en-US" sz="2400" b="1" i="1" dirty="0" smtClean="0">
                <a:solidFill>
                  <a:srgbClr val="000090"/>
                </a:solidFill>
              </a:rPr>
              <a:t>lower </a:t>
            </a:r>
            <a:r>
              <a:rPr lang="en-US" sz="2400" b="1" i="1" dirty="0" err="1" smtClean="0">
                <a:solidFill>
                  <a:srgbClr val="000090"/>
                </a:solidFill>
              </a:rPr>
              <a:t>n</a:t>
            </a:r>
            <a:r>
              <a:rPr lang="en-US" sz="2400" b="1" i="1" dirty="0" smtClean="0">
                <a:solidFill>
                  <a:srgbClr val="000090"/>
                </a:solidFill>
              </a:rPr>
              <a:t> to a higher </a:t>
            </a:r>
            <a:r>
              <a:rPr lang="en-US" sz="2400" b="1" i="1" dirty="0" err="1" smtClean="0">
                <a:solidFill>
                  <a:srgbClr val="000090"/>
                </a:solidFill>
              </a:rPr>
              <a:t>n</a:t>
            </a:r>
            <a:r>
              <a:rPr lang="en-US" sz="2400" b="1" i="1" dirty="0" smtClean="0">
                <a:solidFill>
                  <a:srgbClr val="000090"/>
                </a:solidFill>
              </a:rPr>
              <a:t>. </a:t>
            </a:r>
          </a:p>
          <a:p>
            <a:pPr marL="457200" indent="-457200">
              <a:buClr>
                <a:schemeClr val="tx1"/>
              </a:buClr>
              <a:buFont typeface="Arial"/>
              <a:buChar char="•"/>
            </a:pPr>
            <a:endParaRPr lang="en-US" sz="2400" dirty="0" smtClean="0"/>
          </a:p>
          <a:p>
            <a:pPr>
              <a:buClr>
                <a:schemeClr val="tx1"/>
              </a:buClr>
              <a:buFont typeface="Arial"/>
              <a:buChar char="•"/>
            </a:pPr>
            <a:r>
              <a:rPr lang="en-US" sz="2400" dirty="0" smtClean="0"/>
              <a:t> When an electron falls from an orbit with a </a:t>
            </a:r>
            <a:r>
              <a:rPr lang="en-US" sz="2400" b="1" i="1" dirty="0" smtClean="0">
                <a:solidFill>
                  <a:srgbClr val="FF0000"/>
                </a:solidFill>
              </a:rPr>
              <a:t>higher </a:t>
            </a:r>
            <a:r>
              <a:rPr lang="en-US" sz="2400" b="1" i="1" dirty="0" err="1" smtClean="0">
                <a:solidFill>
                  <a:srgbClr val="FF0000"/>
                </a:solidFill>
              </a:rPr>
              <a:t>n</a:t>
            </a:r>
            <a:r>
              <a:rPr lang="en-US" sz="2400" b="1" i="1" dirty="0" smtClean="0">
                <a:solidFill>
                  <a:srgbClr val="FF0000"/>
                </a:solidFill>
              </a:rPr>
              <a:t> to a lower </a:t>
            </a:r>
            <a:r>
              <a:rPr lang="en-US" sz="2400" b="1" i="1" dirty="0" err="1" smtClean="0">
                <a:solidFill>
                  <a:srgbClr val="FF0000"/>
                </a:solidFill>
              </a:rPr>
              <a:t>n</a:t>
            </a:r>
            <a:r>
              <a:rPr lang="en-US" sz="2400" b="1" i="1" dirty="0" smtClean="0">
                <a:solidFill>
                  <a:srgbClr val="FF0000"/>
                </a:solidFill>
              </a:rPr>
              <a:t>, the atoms emits energy as a photon.  </a:t>
            </a:r>
          </a:p>
          <a:p>
            <a:pPr>
              <a:buClr>
                <a:schemeClr val="tx1"/>
              </a:buClr>
              <a:buFont typeface="Arial"/>
              <a:buChar char="•"/>
            </a:pPr>
            <a:endParaRPr lang="en-US" sz="2400" b="1" i="1" dirty="0" smtClean="0">
              <a:solidFill>
                <a:srgbClr val="FF0000"/>
              </a:solidFill>
            </a:endParaRPr>
          </a:p>
          <a:p>
            <a:pPr>
              <a:buClr>
                <a:schemeClr val="tx1"/>
              </a:buClr>
              <a:buFont typeface="Arial"/>
              <a:buChar char="•"/>
            </a:pPr>
            <a:r>
              <a:rPr lang="en-US" sz="2400" b="1" i="1" dirty="0" smtClean="0">
                <a:solidFill>
                  <a:srgbClr val="FF0000"/>
                </a:solidFill>
              </a:rPr>
              <a:t> </a:t>
            </a:r>
            <a:r>
              <a:rPr lang="en-US" sz="2400" dirty="0" smtClean="0"/>
              <a:t>Since </a:t>
            </a:r>
            <a:r>
              <a:rPr lang="en-US" sz="2400" dirty="0" smtClean="0">
                <a:latin typeface="Symbol"/>
              </a:rPr>
              <a:t>D</a:t>
            </a:r>
            <a:r>
              <a:rPr lang="en-US" sz="2400" dirty="0" smtClean="0"/>
              <a:t>E can only be discrete values, the </a:t>
            </a:r>
            <a:r>
              <a:rPr lang="en-US" sz="2400" b="1" i="1" dirty="0" smtClean="0"/>
              <a:t>photon absorbed or emitted can</a:t>
            </a:r>
            <a:r>
              <a:rPr lang="en-US" sz="2400" b="1" i="1" dirty="0" smtClean="0"/>
              <a:t> </a:t>
            </a:r>
            <a:r>
              <a:rPr lang="en-US" sz="2400" b="1" i="1" dirty="0" smtClean="0"/>
              <a:t>only have a wavelength with a </a:t>
            </a:r>
            <a:r>
              <a:rPr lang="en-US" sz="2400" b="1" i="1" dirty="0" smtClean="0"/>
              <a:t>discrete value </a:t>
            </a:r>
            <a:r>
              <a:rPr lang="en-US" sz="2400" dirty="0" smtClean="0"/>
              <a:t>(not continuous).</a:t>
            </a:r>
          </a:p>
          <a:p>
            <a:pPr>
              <a:buClr>
                <a:schemeClr val="tx1"/>
              </a:buClr>
              <a:buFont typeface="Arial"/>
              <a:buChar char="•"/>
            </a:pPr>
            <a:endParaRPr lang="en-US" sz="2400" b="1" i="1" dirty="0" smtClean="0">
              <a:solidFill>
                <a:srgbClr val="FF0000"/>
              </a:solidFill>
            </a:endParaRPr>
          </a:p>
          <a:p>
            <a:pPr>
              <a:buClr>
                <a:schemeClr val="tx1"/>
              </a:buClr>
              <a:buFont typeface="Arial"/>
              <a:buChar char="•"/>
            </a:pPr>
            <a:r>
              <a:rPr lang="en-US" sz="2400" b="1" i="1" dirty="0" smtClean="0">
                <a:solidFill>
                  <a:srgbClr val="FF0000"/>
                </a:solidFill>
              </a:rPr>
              <a:t> </a:t>
            </a:r>
            <a:r>
              <a:rPr lang="en-US" sz="2400" b="1" i="1" dirty="0" smtClean="0"/>
              <a:t>This explained the line spectra for the hydrogen atom. </a:t>
            </a:r>
          </a:p>
        </p:txBody>
      </p:sp>
      <p:pic>
        <p:nvPicPr>
          <p:cNvPr id="4" name="Picture 3"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3059833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Figure </a:t>
            </a:r>
            <a:r>
              <a:rPr lang="en-US" dirty="0" smtClean="0"/>
              <a:t>6.15</a:t>
            </a:r>
            <a:endParaRPr lang="en-US" dirty="0"/>
          </a:p>
        </p:txBody>
      </p:sp>
      <p:pic>
        <p:nvPicPr>
          <p:cNvPr id="2" name="Picture Placeholder 1" descr="CNX_Chem_06_02_BohrArrows.jpg"/>
          <p:cNvPicPr>
            <a:picLocks noGrp="1" noChangeAspect="1"/>
          </p:cNvPicPr>
          <p:nvPr>
            <p:ph type="pic" sz="quarter" idx="13"/>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66" r="166"/>
          <a:stretch>
            <a:fillRect/>
          </a:stretch>
        </p:blipFill>
        <p:spPr>
          <a:xfrm>
            <a:off x="1407857" y="1002857"/>
            <a:ext cx="6692105" cy="4648431"/>
          </a:xfrm>
        </p:spPr>
      </p:pic>
      <p:sp>
        <p:nvSpPr>
          <p:cNvPr id="7" name="Text Placeholder 6"/>
          <p:cNvSpPr>
            <a:spLocks noGrp="1"/>
          </p:cNvSpPr>
          <p:nvPr>
            <p:ph type="body" sz="quarter" idx="14"/>
          </p:nvPr>
        </p:nvSpPr>
        <p:spPr>
          <a:xfrm>
            <a:off x="457200" y="5770816"/>
            <a:ext cx="8062912" cy="1166382"/>
          </a:xfrm>
        </p:spPr>
        <p:txBody>
          <a:bodyPr>
            <a:normAutofit/>
          </a:bodyPr>
          <a:lstStyle/>
          <a:p>
            <a:r>
              <a:rPr lang="en-US" sz="1600" dirty="0"/>
              <a:t>The horizontal lines show the relative energy of orbits in the Bohr model of </a:t>
            </a:r>
            <a:r>
              <a:rPr lang="en-US" sz="1600" dirty="0" smtClean="0"/>
              <a:t>the hydrogen </a:t>
            </a:r>
            <a:r>
              <a:rPr lang="en-US" sz="1600" dirty="0"/>
              <a:t>atom, and </a:t>
            </a:r>
            <a:r>
              <a:rPr lang="en-US" sz="1600" dirty="0" smtClean="0"/>
              <a:t>the vertical </a:t>
            </a:r>
            <a:r>
              <a:rPr lang="en-US" sz="1600" dirty="0"/>
              <a:t>arrows depict the energy of photons absorbed (left</a:t>
            </a:r>
            <a:r>
              <a:rPr lang="en-US" sz="1600" dirty="0" smtClean="0"/>
              <a:t>) or </a:t>
            </a:r>
            <a:r>
              <a:rPr lang="en-US" sz="1600" dirty="0"/>
              <a:t>emitted (right) as electrons move between these orbits.</a:t>
            </a:r>
          </a:p>
        </p:txBody>
      </p:sp>
      <p:pic>
        <p:nvPicPr>
          <p:cNvPr id="6" name="Picture 5" descr="OSX-Stacked-TM-RGB-300dpi-2016.jpg"/>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396534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800" dirty="0"/>
              <a:t>Example</a:t>
            </a:r>
            <a:r>
              <a:rPr lang="en-US" sz="2800" dirty="0" smtClean="0"/>
              <a:t> 6.5</a:t>
            </a:r>
            <a:endParaRPr lang="en-US" sz="2800" dirty="0"/>
          </a:p>
        </p:txBody>
      </p:sp>
      <p:sp>
        <p:nvSpPr>
          <p:cNvPr id="7" name="Text Placeholder 6"/>
          <p:cNvSpPr>
            <a:spLocks noGrp="1"/>
          </p:cNvSpPr>
          <p:nvPr>
            <p:ph type="body" sz="quarter" idx="14"/>
          </p:nvPr>
        </p:nvSpPr>
        <p:spPr>
          <a:xfrm>
            <a:off x="594909" y="1162828"/>
            <a:ext cx="8062912" cy="1166382"/>
          </a:xfrm>
        </p:spPr>
        <p:txBody>
          <a:bodyPr>
            <a:noAutofit/>
          </a:bodyPr>
          <a:lstStyle/>
          <a:p>
            <a:r>
              <a:rPr lang="en-US" sz="2400" dirty="0" smtClean="0"/>
              <a:t>What is the energy (in joules) and the wavelength (in meters) of the line in the spectrum of hydrogen that represents the movement of an electron from Bohr orbit with </a:t>
            </a:r>
            <a:r>
              <a:rPr lang="en-US" sz="2400" i="1" dirty="0" err="1" smtClean="0"/>
              <a:t>n</a:t>
            </a:r>
            <a:r>
              <a:rPr lang="en-US" sz="2400" dirty="0" smtClean="0"/>
              <a:t> = 4 to the orbit with </a:t>
            </a:r>
            <a:r>
              <a:rPr lang="en-US" sz="2400" i="1" dirty="0" err="1" smtClean="0"/>
              <a:t>n</a:t>
            </a:r>
            <a:r>
              <a:rPr lang="en-US" sz="2400" dirty="0" smtClean="0"/>
              <a:t> = 6? In what part of the electromagnetic spectrum do we find this radiation?</a:t>
            </a:r>
          </a:p>
          <a:p>
            <a:endParaRPr lang="en-US" sz="2400" dirty="0" smtClean="0"/>
          </a:p>
          <a:p>
            <a:r>
              <a:rPr lang="en-US" sz="2400" dirty="0" smtClean="0"/>
              <a:t>In this case, the electron starts out with </a:t>
            </a:r>
            <a:r>
              <a:rPr lang="en-US" sz="2400" i="1" dirty="0" err="1" smtClean="0"/>
              <a:t>n</a:t>
            </a:r>
            <a:r>
              <a:rPr lang="en-US" sz="2400" dirty="0" smtClean="0"/>
              <a:t> = 4, so </a:t>
            </a:r>
            <a:r>
              <a:rPr lang="en-US" sz="2400" i="1" dirty="0" smtClean="0"/>
              <a:t>n</a:t>
            </a:r>
            <a:r>
              <a:rPr lang="en-US" sz="2400" baseline="-25000" dirty="0" smtClean="0"/>
              <a:t>1</a:t>
            </a:r>
            <a:r>
              <a:rPr lang="en-US" sz="2400" dirty="0" smtClean="0"/>
              <a:t> = 4. It comes to rest in the </a:t>
            </a:r>
            <a:r>
              <a:rPr lang="en-US" sz="2400" i="1" dirty="0" err="1" smtClean="0"/>
              <a:t>n</a:t>
            </a:r>
            <a:r>
              <a:rPr lang="en-US" sz="2400" dirty="0" smtClean="0"/>
              <a:t> = 6 orbit, so </a:t>
            </a:r>
            <a:r>
              <a:rPr lang="en-US" sz="2400" i="1" dirty="0" smtClean="0"/>
              <a:t>n</a:t>
            </a:r>
            <a:r>
              <a:rPr lang="en-US" sz="2400" baseline="-25000" dirty="0" smtClean="0"/>
              <a:t>2</a:t>
            </a:r>
            <a:r>
              <a:rPr lang="en-US" sz="2400" dirty="0" smtClean="0"/>
              <a:t> = 6. The difference in energy between the two states is given by this expression where </a:t>
            </a:r>
            <a:r>
              <a:rPr lang="en-US" sz="2400" dirty="0" err="1" smtClean="0"/>
              <a:t>k</a:t>
            </a:r>
            <a:r>
              <a:rPr lang="en-US" sz="2400" dirty="0" smtClean="0"/>
              <a:t> = 2.179 × 10</a:t>
            </a:r>
            <a:r>
              <a:rPr lang="en-US" sz="2400" baseline="30000" dirty="0" smtClean="0"/>
              <a:t>–18</a:t>
            </a:r>
            <a:r>
              <a:rPr lang="en-US" sz="2400" dirty="0" smtClean="0"/>
              <a:t> J:</a:t>
            </a:r>
          </a:p>
          <a:p>
            <a:endParaRPr lang="en-US" sz="2400" dirty="0" smtClean="0"/>
          </a:p>
          <a:p>
            <a:endParaRPr lang="en-US" sz="2400" dirty="0" smtClean="0"/>
          </a:p>
        </p:txBody>
      </p:sp>
      <p:pic>
        <p:nvPicPr>
          <p:cNvPr id="6" name="Picture 5" descr="OSX-Stacked-TM-RGB-300dpi-2016.jpg"/>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graphicFrame>
        <p:nvGraphicFramePr>
          <p:cNvPr id="429060" name="Object 4"/>
          <p:cNvGraphicFramePr>
            <a:graphicFrameLocks noChangeAspect="1"/>
          </p:cNvGraphicFramePr>
          <p:nvPr/>
        </p:nvGraphicFramePr>
        <p:xfrm>
          <a:off x="2917825" y="5319058"/>
          <a:ext cx="3160713" cy="1287462"/>
        </p:xfrm>
        <a:graphic>
          <a:graphicData uri="http://schemas.openxmlformats.org/presentationml/2006/ole">
            <p:oleObj spid="_x0000_s429068" name="Equation" r:id="rId4" imgW="1092200" imgH="444500" progId="Equation.3">
              <p:embed/>
            </p:oleObj>
          </a:graphicData>
        </a:graphic>
      </p:graphicFrame>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3706410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800" dirty="0"/>
              <a:t>Example</a:t>
            </a:r>
            <a:r>
              <a:rPr lang="en-US" sz="2800" dirty="0" smtClean="0"/>
              <a:t> 6.5</a:t>
            </a:r>
            <a:endParaRPr lang="en-US" sz="2800" dirty="0"/>
          </a:p>
        </p:txBody>
      </p:sp>
      <p:sp>
        <p:nvSpPr>
          <p:cNvPr id="7" name="Text Placeholder 6"/>
          <p:cNvSpPr>
            <a:spLocks noGrp="1"/>
          </p:cNvSpPr>
          <p:nvPr>
            <p:ph type="body" sz="quarter" idx="14"/>
          </p:nvPr>
        </p:nvSpPr>
        <p:spPr>
          <a:xfrm>
            <a:off x="594909" y="1162828"/>
            <a:ext cx="8062912" cy="1166382"/>
          </a:xfrm>
        </p:spPr>
        <p:txBody>
          <a:bodyPr>
            <a:noAutofit/>
          </a:bodyPr>
          <a:lstStyle/>
          <a:p>
            <a:endParaRPr lang="en-US" sz="2400" dirty="0" smtClean="0"/>
          </a:p>
          <a:p>
            <a:endParaRPr lang="en-US" sz="2400" dirty="0" smtClean="0"/>
          </a:p>
          <a:p>
            <a:endParaRPr lang="en-US" sz="2400" dirty="0" smtClean="0"/>
          </a:p>
          <a:p>
            <a:endParaRPr lang="en-US" sz="2400" dirty="0" smtClean="0"/>
          </a:p>
          <a:p>
            <a:endParaRPr lang="en-US" sz="2400" dirty="0" smtClean="0"/>
          </a:p>
        </p:txBody>
      </p:sp>
      <p:pic>
        <p:nvPicPr>
          <p:cNvPr id="6" name="Picture 5" descr="OSX-Stacked-TM-RGB-300dpi-2016.jpg"/>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graphicFrame>
        <p:nvGraphicFramePr>
          <p:cNvPr id="431107" name="Object 3"/>
          <p:cNvGraphicFramePr>
            <a:graphicFrameLocks noChangeAspect="1"/>
          </p:cNvGraphicFramePr>
          <p:nvPr/>
        </p:nvGraphicFramePr>
        <p:xfrm>
          <a:off x="195759" y="1480674"/>
          <a:ext cx="8640762" cy="1141413"/>
        </p:xfrm>
        <a:graphic>
          <a:graphicData uri="http://schemas.openxmlformats.org/presentationml/2006/ole">
            <p:oleObj spid="_x0000_s431122" name="Equation" r:id="rId4" imgW="2984500" imgH="393700" progId="Equation.3">
              <p:embed/>
            </p:oleObj>
          </a:graphicData>
        </a:graphic>
      </p:graphicFrame>
      <p:sp>
        <p:nvSpPr>
          <p:cNvPr id="8" name="Text Placeholder 6"/>
          <p:cNvSpPr txBox="1">
            <a:spLocks/>
          </p:cNvSpPr>
          <p:nvPr/>
        </p:nvSpPr>
        <p:spPr>
          <a:xfrm>
            <a:off x="594909" y="2801379"/>
            <a:ext cx="8062912" cy="1166382"/>
          </a:xfrm>
          <a:prstGeom prst="rect">
            <a:avLst/>
          </a:prstGeom>
        </p:spPr>
        <p:txBody>
          <a:bodyPr vert="horz" lIns="91440" tIns="45720" rIns="91440" bIns="45720" rtlCol="0">
            <a:noAutofit/>
          </a:bodyPr>
          <a:lstStyle/>
          <a:p>
            <a:pPr marL="0" marR="0" lvl="0" indent="0" algn="l" defTabSz="914400" rtl="0" eaLnBrk="1" fontAlgn="auto" latinLnBrk="0" hangingPunct="1">
              <a:lnSpc>
                <a:spcPct val="100000"/>
              </a:lnSpc>
              <a:spcBef>
                <a:spcPct val="20000"/>
              </a:spcBef>
              <a:spcAft>
                <a:spcPts val="600"/>
              </a:spcAft>
              <a:buClr>
                <a:srgbClr val="6CB255"/>
              </a:buClr>
              <a:buSzTx/>
              <a:buFont typeface="Arial" pitchFamily="34" charset="0"/>
              <a:buNone/>
              <a:tabLst/>
              <a:defRPr/>
            </a:pPr>
            <a:r>
              <a:rPr kumimoji="0" lang="en-US" sz="2400" b="0" i="0" u="none" strike="noStrike" kern="1200" cap="none" spc="0" normalizeH="0" baseline="0" noProof="0" dirty="0" smtClean="0">
                <a:ln>
                  <a:noFill/>
                </a:ln>
                <a:solidFill>
                  <a:srgbClr val="000000"/>
                </a:solidFill>
                <a:effectLst/>
                <a:uLnTx/>
                <a:uFillTx/>
                <a:latin typeface="+mn-lt"/>
                <a:ea typeface="+mn-ea"/>
                <a:cs typeface="+mn-cs"/>
              </a:rPr>
              <a:t>This energy difference is positive, indicating a photon enters the system (is absorbed) to excite the electron from the </a:t>
            </a:r>
            <a:r>
              <a:rPr kumimoji="0" lang="en-US" sz="2400" b="0" i="1" u="none" strike="noStrike" kern="1200" cap="none" spc="0" normalizeH="0" baseline="0" noProof="0" dirty="0" err="1" smtClean="0">
                <a:ln>
                  <a:noFill/>
                </a:ln>
                <a:solidFill>
                  <a:srgbClr val="000000"/>
                </a:solidFill>
                <a:effectLst/>
                <a:uLnTx/>
                <a:uFillTx/>
                <a:latin typeface="+mn-lt"/>
                <a:ea typeface="+mn-ea"/>
                <a:cs typeface="+mn-cs"/>
              </a:rPr>
              <a:t>n</a:t>
            </a:r>
            <a:r>
              <a:rPr kumimoji="0" lang="en-US" sz="2400" b="0" i="0" u="none" strike="noStrike" kern="1200" cap="none" spc="0" normalizeH="0" baseline="0" noProof="0" dirty="0" smtClean="0">
                <a:ln>
                  <a:noFill/>
                </a:ln>
                <a:solidFill>
                  <a:srgbClr val="000000"/>
                </a:solidFill>
                <a:effectLst/>
                <a:uLnTx/>
                <a:uFillTx/>
                <a:latin typeface="+mn-lt"/>
                <a:ea typeface="+mn-ea"/>
                <a:cs typeface="+mn-cs"/>
              </a:rPr>
              <a:t> = 4 orbit up to the </a:t>
            </a:r>
            <a:r>
              <a:rPr kumimoji="0" lang="en-US" sz="2400" b="0" i="1" u="none" strike="noStrike" kern="1200" cap="none" spc="0" normalizeH="0" baseline="0" noProof="0" dirty="0" err="1" smtClean="0">
                <a:ln>
                  <a:noFill/>
                </a:ln>
                <a:solidFill>
                  <a:srgbClr val="000000"/>
                </a:solidFill>
                <a:effectLst/>
                <a:uLnTx/>
                <a:uFillTx/>
                <a:latin typeface="+mn-lt"/>
                <a:ea typeface="+mn-ea"/>
                <a:cs typeface="+mn-cs"/>
              </a:rPr>
              <a:t>n</a:t>
            </a:r>
            <a:r>
              <a:rPr kumimoji="0" lang="en-US" sz="2400" b="0" i="0" u="none" strike="noStrike" kern="1200" cap="none" spc="0" normalizeH="0" baseline="0" noProof="0" dirty="0" smtClean="0">
                <a:ln>
                  <a:noFill/>
                </a:ln>
                <a:solidFill>
                  <a:srgbClr val="000000"/>
                </a:solidFill>
                <a:effectLst/>
                <a:uLnTx/>
                <a:uFillTx/>
                <a:latin typeface="+mn-lt"/>
                <a:ea typeface="+mn-ea"/>
                <a:cs typeface="+mn-cs"/>
              </a:rPr>
              <a:t> = 6 orbit. The wavelength of a photon with this energy is found by the expression: </a:t>
            </a:r>
          </a:p>
          <a:p>
            <a:pPr marL="0" marR="0" lvl="0" indent="0" algn="l" defTabSz="914400" rtl="0" eaLnBrk="1" fontAlgn="auto" latinLnBrk="0" hangingPunct="1">
              <a:lnSpc>
                <a:spcPct val="100000"/>
              </a:lnSpc>
              <a:spcBef>
                <a:spcPct val="20000"/>
              </a:spcBef>
              <a:spcAft>
                <a:spcPts val="600"/>
              </a:spcAft>
              <a:buClr>
                <a:srgbClr val="6CB255"/>
              </a:buClr>
              <a:buSzTx/>
              <a:buFont typeface="Arial" pitchFamily="34" charset="0"/>
              <a:buNone/>
              <a:tabLst/>
              <a:defRPr/>
            </a:pPr>
            <a:endParaRPr kumimoji="0" lang="en-US" sz="2400" b="0" i="0" u="none" strike="noStrike" kern="1200" cap="none" spc="0" normalizeH="0" baseline="0" noProof="0" dirty="0" smtClean="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600"/>
              </a:spcAft>
              <a:buClr>
                <a:srgbClr val="6CB255"/>
              </a:buClr>
              <a:buSzTx/>
              <a:buFont typeface="Arial" pitchFamily="34" charset="0"/>
              <a:buNone/>
              <a:tabLst/>
              <a:defRPr/>
            </a:pPr>
            <a:endParaRPr kumimoji="0" lang="en-US" sz="2400" b="0" i="0" u="none" strike="noStrike" kern="1200" cap="none" spc="0" normalizeH="0" baseline="0" noProof="0" dirty="0" smtClean="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600"/>
              </a:spcAft>
              <a:buClr>
                <a:srgbClr val="6CB255"/>
              </a:buClr>
              <a:buSzTx/>
              <a:buFont typeface="Arial" pitchFamily="34" charset="0"/>
              <a:buNone/>
              <a:tabLst/>
              <a:defRPr/>
            </a:pPr>
            <a:endParaRPr kumimoji="0" lang="en-US" sz="2400" b="0" i="0" u="none" strike="noStrike" kern="1200" cap="none" spc="0" normalizeH="0" baseline="0" noProof="0" dirty="0" smtClean="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600"/>
              </a:spcAft>
              <a:buClr>
                <a:srgbClr val="6CB255"/>
              </a:buClr>
              <a:buSzTx/>
              <a:buFont typeface="Arial" pitchFamily="34" charset="0"/>
              <a:buNone/>
              <a:tabLst/>
              <a:defRPr/>
            </a:pPr>
            <a:endParaRPr kumimoji="0" lang="en-US" sz="2400" b="0" i="0" u="none" strike="noStrike" kern="1200" cap="none" spc="0" normalizeH="0" baseline="0" noProof="0" dirty="0" smtClean="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600"/>
              </a:spcAft>
              <a:buClr>
                <a:srgbClr val="6CB255"/>
              </a:buClr>
              <a:buSzTx/>
              <a:buFont typeface="Arial" pitchFamily="34" charset="0"/>
              <a:buNone/>
              <a:tabLst/>
              <a:defRPr/>
            </a:pPr>
            <a:endParaRPr kumimoji="0" lang="en-US" sz="2400" b="0" i="0" u="none" strike="noStrike" kern="1200" cap="none" spc="0" normalizeH="0" baseline="0" noProof="0" dirty="0" smtClean="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600"/>
              </a:spcAft>
              <a:buClr>
                <a:srgbClr val="6CB255"/>
              </a:buClr>
              <a:buSzTx/>
              <a:buFont typeface="Arial" pitchFamily="34" charset="0"/>
              <a:buNone/>
              <a:tabLst/>
              <a:defRPr/>
            </a:pPr>
            <a:endParaRPr kumimoji="0" lang="en-US" sz="2400" b="0" i="0" u="none" strike="noStrike" kern="1200" cap="none" spc="0" normalizeH="0" baseline="0" noProof="0" dirty="0" smtClean="0">
              <a:ln>
                <a:noFill/>
              </a:ln>
              <a:solidFill>
                <a:srgbClr val="000000"/>
              </a:solidFill>
              <a:effectLst/>
              <a:uLnTx/>
              <a:uFillTx/>
              <a:latin typeface="+mn-lt"/>
              <a:ea typeface="+mn-ea"/>
              <a:cs typeface="+mn-cs"/>
            </a:endParaRPr>
          </a:p>
        </p:txBody>
      </p:sp>
      <p:graphicFrame>
        <p:nvGraphicFramePr>
          <p:cNvPr id="431108" name="Object 4"/>
          <p:cNvGraphicFramePr>
            <a:graphicFrameLocks noChangeAspect="1"/>
          </p:cNvGraphicFramePr>
          <p:nvPr/>
        </p:nvGraphicFramePr>
        <p:xfrm>
          <a:off x="3670300" y="4825998"/>
          <a:ext cx="1654175" cy="1030287"/>
        </p:xfrm>
        <a:graphic>
          <a:graphicData uri="http://schemas.openxmlformats.org/presentationml/2006/ole">
            <p:oleObj spid="_x0000_s431123" name="Equation" r:id="rId5" imgW="571500" imgH="355600" progId="Equation.3">
              <p:embed/>
            </p:oleObj>
          </a:graphicData>
        </a:graphic>
      </p:graphicFrame>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3706410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800" dirty="0"/>
              <a:t>Example</a:t>
            </a:r>
            <a:r>
              <a:rPr lang="en-US" sz="2800" dirty="0" smtClean="0"/>
              <a:t> 6.5</a:t>
            </a:r>
            <a:endParaRPr lang="en-US" sz="2800" dirty="0"/>
          </a:p>
        </p:txBody>
      </p:sp>
      <p:sp>
        <p:nvSpPr>
          <p:cNvPr id="7" name="Text Placeholder 6"/>
          <p:cNvSpPr>
            <a:spLocks noGrp="1"/>
          </p:cNvSpPr>
          <p:nvPr>
            <p:ph type="body" sz="quarter" idx="14"/>
          </p:nvPr>
        </p:nvSpPr>
        <p:spPr>
          <a:xfrm>
            <a:off x="594909" y="1162828"/>
            <a:ext cx="8062912" cy="1166382"/>
          </a:xfrm>
        </p:spPr>
        <p:txBody>
          <a:bodyPr>
            <a:noAutofit/>
          </a:bodyPr>
          <a:lstStyle/>
          <a:p>
            <a:r>
              <a:rPr lang="en-US" sz="2400" dirty="0" smtClean="0"/>
              <a:t>Rearrangement gives:</a:t>
            </a:r>
          </a:p>
          <a:p>
            <a:endParaRPr lang="en-US" sz="2400" dirty="0" smtClean="0"/>
          </a:p>
          <a:p>
            <a:endParaRPr lang="en-US" sz="2400" dirty="0" smtClean="0"/>
          </a:p>
          <a:p>
            <a:endParaRPr lang="en-US" sz="2400" dirty="0" smtClean="0"/>
          </a:p>
          <a:p>
            <a:endParaRPr lang="en-US" sz="2400" dirty="0" smtClean="0"/>
          </a:p>
          <a:p>
            <a:endParaRPr lang="en-US" sz="2400" dirty="0" smtClean="0"/>
          </a:p>
          <a:p>
            <a:endParaRPr lang="en-US" sz="2400" dirty="0" smtClean="0"/>
          </a:p>
          <a:p>
            <a:endParaRPr lang="en-US" sz="2400" dirty="0" smtClean="0"/>
          </a:p>
          <a:p>
            <a:r>
              <a:rPr lang="en-US" sz="2400" dirty="0" smtClean="0"/>
              <a:t>This wavelength is found in the infrared portion of the electromagnetic spectrum. </a:t>
            </a:r>
          </a:p>
          <a:p>
            <a:endParaRPr lang="en-US" sz="2400" dirty="0" smtClean="0"/>
          </a:p>
          <a:p>
            <a:endParaRPr lang="en-US" sz="2400" dirty="0" smtClean="0"/>
          </a:p>
          <a:p>
            <a:endParaRPr lang="en-US" sz="2400" dirty="0" smtClean="0"/>
          </a:p>
          <a:p>
            <a:endParaRPr lang="en-US" sz="2400" dirty="0" smtClean="0"/>
          </a:p>
        </p:txBody>
      </p:sp>
      <p:pic>
        <p:nvPicPr>
          <p:cNvPr id="6" name="Picture 5" descr="OSX-Stacked-TM-RGB-300dpi-2016.jpg"/>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graphicFrame>
        <p:nvGraphicFramePr>
          <p:cNvPr id="432132" name="Object 4"/>
          <p:cNvGraphicFramePr>
            <a:graphicFrameLocks noChangeAspect="1"/>
          </p:cNvGraphicFramePr>
          <p:nvPr/>
        </p:nvGraphicFramePr>
        <p:xfrm>
          <a:off x="423114" y="1946742"/>
          <a:ext cx="8399058" cy="2612228"/>
        </p:xfrm>
        <a:graphic>
          <a:graphicData uri="http://schemas.openxmlformats.org/presentationml/2006/ole">
            <p:oleObj spid="_x0000_s432140" name="Equation" r:id="rId4" imgW="3022600" imgH="927100" progId="Equation.3">
              <p:embed/>
            </p:oleObj>
          </a:graphicData>
        </a:graphic>
      </p:graphicFrame>
      <p:cxnSp>
        <p:nvCxnSpPr>
          <p:cNvPr id="8" name="Straight Connector 7"/>
          <p:cNvCxnSpPr/>
          <p:nvPr/>
        </p:nvCxnSpPr>
        <p:spPr>
          <a:xfrm rot="5400000">
            <a:off x="4557056" y="2149915"/>
            <a:ext cx="537883" cy="35858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a:off x="6409766" y="2747562"/>
            <a:ext cx="537883" cy="35858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a:off x="5005294" y="2134974"/>
            <a:ext cx="537883" cy="35858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rot="5400000">
            <a:off x="7997171" y="2149915"/>
            <a:ext cx="537883" cy="35858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3706410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758374" y="880735"/>
            <a:ext cx="6553200" cy="508000"/>
          </a:xfrm>
        </p:spPr>
        <p:txBody>
          <a:bodyPr>
            <a:noAutofit/>
          </a:bodyPr>
          <a:lstStyle/>
          <a:p>
            <a:pPr eaLnBrk="1" hangingPunct="1"/>
            <a:r>
              <a:rPr lang="en-US" sz="3200" b="1" dirty="0" smtClean="0">
                <a:solidFill>
                  <a:srgbClr val="000090"/>
                </a:solidFill>
                <a:latin typeface="Arial" pitchFamily="-110" charset="0"/>
              </a:rPr>
              <a:t>Limitations of the Bohr Model</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72279" y="1393563"/>
            <a:ext cx="8277411" cy="5923308"/>
          </a:xfrm>
        </p:spPr>
        <p:txBody>
          <a:bodyPr>
            <a:normAutofit/>
          </a:bodyPr>
          <a:lstStyle/>
          <a:p>
            <a:pPr>
              <a:buClr>
                <a:schemeClr val="tx1"/>
              </a:buClr>
            </a:pPr>
            <a:endParaRPr lang="en-US" sz="2400" dirty="0" smtClean="0"/>
          </a:p>
          <a:p>
            <a:pPr>
              <a:buClr>
                <a:schemeClr val="tx1"/>
              </a:buClr>
              <a:buFont typeface="Arial"/>
              <a:buChar char="•"/>
            </a:pPr>
            <a:r>
              <a:rPr lang="en-US" sz="2400" dirty="0" smtClean="0"/>
              <a:t> Bohr was unable to extend his theory to the next simplest atom, He, which only has two electrons.</a:t>
            </a:r>
          </a:p>
          <a:p>
            <a:pPr>
              <a:buClr>
                <a:schemeClr val="tx1"/>
              </a:buClr>
              <a:buFont typeface="Arial"/>
              <a:buChar char="•"/>
            </a:pPr>
            <a:endParaRPr lang="en-US" sz="2400" dirty="0" smtClean="0"/>
          </a:p>
          <a:p>
            <a:pPr>
              <a:buClr>
                <a:schemeClr val="tx1"/>
              </a:buClr>
              <a:buFont typeface="Arial"/>
              <a:buChar char="•"/>
            </a:pPr>
            <a:r>
              <a:rPr lang="en-US" sz="2400" dirty="0" smtClean="0"/>
              <a:t> It is does not account for electron–electron interactions in atoms with more than one electron.</a:t>
            </a:r>
          </a:p>
          <a:p>
            <a:pPr>
              <a:buClr>
                <a:schemeClr val="tx1"/>
              </a:buClr>
              <a:buFont typeface="Arial"/>
              <a:buChar char="•"/>
            </a:pPr>
            <a:endParaRPr lang="en-US" sz="2400" dirty="0" smtClean="0"/>
          </a:p>
          <a:p>
            <a:pPr>
              <a:buClr>
                <a:schemeClr val="tx1"/>
              </a:buClr>
              <a:buFont typeface="Arial"/>
              <a:buChar char="•"/>
            </a:pPr>
            <a:r>
              <a:rPr lang="en-US" sz="2400" dirty="0" smtClean="0"/>
              <a:t> Bohr’s model was severely flawed, since it was still based on the classical mechanics notion of precise orbits.</a:t>
            </a:r>
          </a:p>
          <a:p>
            <a:pPr>
              <a:buClr>
                <a:schemeClr val="tx1"/>
              </a:buClr>
            </a:pPr>
            <a:endParaRPr lang="en-US" sz="2400" dirty="0" smtClean="0"/>
          </a:p>
          <a:p>
            <a:pPr>
              <a:buClr>
                <a:schemeClr val="tx1"/>
              </a:buClr>
            </a:pPr>
            <a:endParaRPr lang="en-US" sz="2400" dirty="0" smtClean="0"/>
          </a:p>
        </p:txBody>
      </p:sp>
      <p:pic>
        <p:nvPicPr>
          <p:cNvPr id="4" name="Picture 3"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305983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728492" y="522151"/>
            <a:ext cx="6553200" cy="508000"/>
          </a:xfrm>
        </p:spPr>
        <p:txBody>
          <a:bodyPr>
            <a:noAutofit/>
          </a:bodyPr>
          <a:lstStyle/>
          <a:p>
            <a:pPr eaLnBrk="1" hangingPunct="1"/>
            <a:r>
              <a:rPr lang="en-US" sz="3200" b="1" dirty="0" smtClean="0">
                <a:solidFill>
                  <a:srgbClr val="000090"/>
                </a:solidFill>
                <a:latin typeface="Arial" pitchFamily="-110" charset="0"/>
              </a:rPr>
              <a:t>waves</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72279" y="1005097"/>
            <a:ext cx="8277411" cy="5923308"/>
          </a:xfrm>
        </p:spPr>
        <p:txBody>
          <a:bodyPr>
            <a:normAutofit/>
          </a:bodyPr>
          <a:lstStyle/>
          <a:p>
            <a:pPr>
              <a:buClrTx/>
              <a:buFont typeface="Arial"/>
              <a:buChar char="•"/>
            </a:pPr>
            <a:endParaRPr lang="en-US" sz="2400" b="1" dirty="0" smtClean="0">
              <a:latin typeface="Arial" pitchFamily="-110" charset="0"/>
            </a:endParaRPr>
          </a:p>
          <a:p>
            <a:pPr>
              <a:buClrTx/>
              <a:buFont typeface="Arial"/>
              <a:buChar char="•"/>
            </a:pPr>
            <a:r>
              <a:rPr lang="en-US" sz="2400" dirty="0" smtClean="0"/>
              <a:t> A </a:t>
            </a:r>
            <a:r>
              <a:rPr lang="en-US" sz="2400" b="1" i="1" dirty="0" smtClean="0">
                <a:solidFill>
                  <a:srgbClr val="000090"/>
                </a:solidFill>
              </a:rPr>
              <a:t>wave</a:t>
            </a:r>
            <a:r>
              <a:rPr lang="en-US" sz="2400" dirty="0" smtClean="0"/>
              <a:t> is an oscillation or periodic movement that can transport energy from one point in space to another. </a:t>
            </a:r>
          </a:p>
          <a:p>
            <a:pPr>
              <a:buClrTx/>
              <a:buFont typeface="Arial"/>
              <a:buChar char="•"/>
            </a:pPr>
            <a:endParaRPr lang="en-US" sz="2400" dirty="0" smtClean="0"/>
          </a:p>
          <a:p>
            <a:pPr>
              <a:buClrTx/>
              <a:buFont typeface="Arial"/>
              <a:buChar char="•"/>
            </a:pPr>
            <a:r>
              <a:rPr lang="en-US" sz="2400" b="1" dirty="0" smtClean="0"/>
              <a:t> Examples of waves:</a:t>
            </a:r>
          </a:p>
          <a:p>
            <a:pPr lvl="1">
              <a:buClrTx/>
              <a:buFont typeface="Arial"/>
              <a:buChar char="•"/>
            </a:pPr>
            <a:r>
              <a:rPr lang="en-US" sz="2400" dirty="0" smtClean="0"/>
              <a:t>Shaking the end of a rope</a:t>
            </a:r>
          </a:p>
          <a:p>
            <a:pPr lvl="1">
              <a:buClrTx/>
              <a:buFont typeface="Arial"/>
              <a:buChar char="•"/>
            </a:pPr>
            <a:r>
              <a:rPr lang="en-US" sz="2400" dirty="0" smtClean="0"/>
              <a:t>Dropping a pebble into a pond.</a:t>
            </a:r>
          </a:p>
          <a:p>
            <a:pPr lvl="1">
              <a:buClrTx/>
              <a:buFont typeface="Arial"/>
              <a:buChar char="•"/>
            </a:pPr>
            <a:r>
              <a:rPr lang="en-US" sz="2400" dirty="0" smtClean="0"/>
              <a:t>The expansion of air that accompanies a lightning strike.</a:t>
            </a:r>
          </a:p>
          <a:p>
            <a:pPr>
              <a:buClrTx/>
            </a:pPr>
            <a:endParaRPr lang="en-US" sz="2400" dirty="0" smtClean="0">
              <a:solidFill>
                <a:srgbClr val="000000"/>
              </a:solidFill>
              <a:cs typeface="MS PGothic" pitchFamily="34" charset="-128"/>
            </a:endParaRPr>
          </a:p>
          <a:p>
            <a:pPr>
              <a:buClrTx/>
              <a:buFont typeface="Arial"/>
              <a:buChar char="•"/>
            </a:pPr>
            <a:r>
              <a:rPr lang="en-US" sz="2400" dirty="0" smtClean="0">
                <a:solidFill>
                  <a:srgbClr val="000000"/>
                </a:solidFill>
                <a:cs typeface="MS PGothic" pitchFamily="34" charset="-128"/>
              </a:rPr>
              <a:t> </a:t>
            </a:r>
            <a:r>
              <a:rPr lang="en-US" sz="2400" dirty="0" smtClean="0"/>
              <a:t>In each of these cases, </a:t>
            </a:r>
            <a:r>
              <a:rPr lang="en-US" sz="2400" b="1" i="1" dirty="0" smtClean="0"/>
              <a:t>kinetic energy is transferred through matter</a:t>
            </a:r>
            <a:r>
              <a:rPr lang="en-US" sz="2400" dirty="0" smtClean="0"/>
              <a:t> (the rope, water, or air) while the matter remains essentially in place.</a:t>
            </a:r>
            <a:endParaRPr lang="en-US" sz="2400" dirty="0">
              <a:solidFill>
                <a:srgbClr val="000000"/>
              </a:solidFill>
              <a:cs typeface="MS PGothic" pitchFamily="34" charset="-128"/>
            </a:endParaRPr>
          </a:p>
        </p:txBody>
      </p:sp>
      <p:pic>
        <p:nvPicPr>
          <p:cNvPr id="4" name="Picture 3"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3059833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758374" y="522145"/>
            <a:ext cx="6553200" cy="508000"/>
          </a:xfrm>
        </p:spPr>
        <p:txBody>
          <a:bodyPr>
            <a:noAutofit/>
          </a:bodyPr>
          <a:lstStyle/>
          <a:p>
            <a:pPr eaLnBrk="1" hangingPunct="1"/>
            <a:r>
              <a:rPr lang="en-US" sz="3200" b="1" dirty="0" smtClean="0">
                <a:solidFill>
                  <a:srgbClr val="000090"/>
                </a:solidFill>
                <a:latin typeface="Arial" pitchFamily="-110" charset="0"/>
              </a:rPr>
              <a:t>the Bohr Model</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42397" y="915451"/>
            <a:ext cx="8277411" cy="5923308"/>
          </a:xfrm>
        </p:spPr>
        <p:txBody>
          <a:bodyPr>
            <a:normAutofit/>
          </a:bodyPr>
          <a:lstStyle/>
          <a:p>
            <a:pPr>
              <a:buClr>
                <a:schemeClr val="tx1"/>
              </a:buClr>
            </a:pPr>
            <a:endParaRPr lang="en-US" sz="2400" dirty="0" smtClean="0"/>
          </a:p>
          <a:p>
            <a:pPr>
              <a:buClr>
                <a:schemeClr val="tx1"/>
              </a:buClr>
              <a:buFont typeface="Arial"/>
              <a:buChar char="•"/>
            </a:pPr>
            <a:r>
              <a:rPr lang="en-US" sz="2400" dirty="0" smtClean="0"/>
              <a:t> The Bohr model does introduce several important features of all models used to describe the distribution of electrons in an atom. </a:t>
            </a:r>
          </a:p>
          <a:p>
            <a:pPr lvl="1">
              <a:buClr>
                <a:schemeClr val="tx1"/>
              </a:buClr>
              <a:buFont typeface="Arial"/>
              <a:buChar char="•"/>
            </a:pPr>
            <a:r>
              <a:rPr lang="en-US" sz="2400" dirty="0" smtClean="0"/>
              <a:t>The energies of electrons (energy levels) in an atom are quantized, described by </a:t>
            </a:r>
            <a:r>
              <a:rPr lang="en-US" sz="2400" b="1" i="1" dirty="0" smtClean="0">
                <a:solidFill>
                  <a:srgbClr val="000090"/>
                </a:solidFill>
              </a:rPr>
              <a:t>quantum numbers</a:t>
            </a:r>
            <a:r>
              <a:rPr lang="en-US" sz="2400" dirty="0" smtClean="0"/>
              <a:t>: integer numbers having only specific allowed values and used to characterize the arrangement of electrons in an atom.</a:t>
            </a:r>
          </a:p>
          <a:p>
            <a:pPr lvl="1">
              <a:buClr>
                <a:schemeClr val="tx1"/>
              </a:buClr>
              <a:buNone/>
            </a:pPr>
            <a:endParaRPr lang="en-US" sz="2400" dirty="0" smtClean="0"/>
          </a:p>
          <a:p>
            <a:pPr lvl="1">
              <a:buClr>
                <a:schemeClr val="tx1"/>
              </a:buClr>
              <a:buFont typeface="Arial"/>
              <a:buChar char="•"/>
            </a:pPr>
            <a:r>
              <a:rPr lang="en-US" sz="2400" dirty="0" smtClean="0"/>
              <a:t>An electron’s energy increases with increasing distance from the nucleus.</a:t>
            </a:r>
          </a:p>
          <a:p>
            <a:pPr lvl="1">
              <a:buClr>
                <a:schemeClr val="tx1"/>
              </a:buClr>
              <a:buNone/>
            </a:pPr>
            <a:endParaRPr lang="en-US" sz="2400" dirty="0" smtClean="0"/>
          </a:p>
          <a:p>
            <a:pPr lvl="1">
              <a:buClr>
                <a:schemeClr val="tx1"/>
              </a:buClr>
              <a:buFont typeface="Arial"/>
              <a:buChar char="•"/>
            </a:pPr>
            <a:r>
              <a:rPr lang="en-US" sz="2400" dirty="0" smtClean="0"/>
              <a:t>The discrete energies (lines) in the spectra of the elements result from quantized electronic energies.</a:t>
            </a:r>
          </a:p>
          <a:p>
            <a:pPr>
              <a:buClr>
                <a:schemeClr val="tx1"/>
              </a:buClr>
              <a:buFont typeface="Arial"/>
              <a:buChar char="•"/>
            </a:pPr>
            <a:endParaRPr lang="en-US" sz="2400" b="1" i="1" dirty="0" smtClean="0"/>
          </a:p>
        </p:txBody>
      </p:sp>
      <p:pic>
        <p:nvPicPr>
          <p:cNvPr id="4" name="Picture 3"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3059833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758374" y="552033"/>
            <a:ext cx="6553200" cy="508000"/>
          </a:xfrm>
        </p:spPr>
        <p:txBody>
          <a:bodyPr>
            <a:noAutofit/>
          </a:bodyPr>
          <a:lstStyle/>
          <a:p>
            <a:pPr eaLnBrk="1" hangingPunct="1"/>
            <a:r>
              <a:rPr lang="en-US" sz="3200" b="1" dirty="0" smtClean="0">
                <a:solidFill>
                  <a:srgbClr val="000090"/>
                </a:solidFill>
                <a:latin typeface="Arial" pitchFamily="-110" charset="0"/>
              </a:rPr>
              <a:t>Moving forward</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72279" y="1064861"/>
            <a:ext cx="8277411" cy="5923308"/>
          </a:xfrm>
        </p:spPr>
        <p:txBody>
          <a:bodyPr>
            <a:normAutofit/>
          </a:bodyPr>
          <a:lstStyle/>
          <a:p>
            <a:pPr>
              <a:buClr>
                <a:schemeClr val="tx1"/>
              </a:buClr>
              <a:buFont typeface="Arial"/>
              <a:buChar char="•"/>
            </a:pPr>
            <a:endParaRPr lang="en-US" sz="2400" b="1" dirty="0" smtClean="0">
              <a:latin typeface="Arial" pitchFamily="-110" charset="0"/>
            </a:endParaRPr>
          </a:p>
          <a:p>
            <a:pPr>
              <a:buClr>
                <a:schemeClr val="tx1"/>
              </a:buClr>
              <a:buFont typeface="Arial"/>
              <a:buChar char="•"/>
            </a:pPr>
            <a:r>
              <a:rPr lang="en-US" sz="2400" dirty="0" smtClean="0"/>
              <a:t> Bohr won a Nobel Prize in Physics for his contributions.</a:t>
            </a:r>
          </a:p>
          <a:p>
            <a:pPr>
              <a:buClr>
                <a:schemeClr val="tx1"/>
              </a:buClr>
            </a:pPr>
            <a:endParaRPr lang="en-US" sz="2400" dirty="0" smtClean="0"/>
          </a:p>
          <a:p>
            <a:pPr>
              <a:buClr>
                <a:schemeClr val="tx1"/>
              </a:buClr>
              <a:buFont typeface="Arial"/>
              <a:buChar char="•"/>
            </a:pPr>
            <a:r>
              <a:rPr lang="en-US" sz="2400" dirty="0" smtClean="0"/>
              <a:t> It became clear to most physicists at that time that the classical theories that worked so well in the macroscopic world were fundamentally flawed and could not be extended down into the microscopic domain of atoms and molecules.</a:t>
            </a:r>
          </a:p>
          <a:p>
            <a:pPr>
              <a:buClr>
                <a:schemeClr val="tx1"/>
              </a:buClr>
              <a:buFont typeface="Arial"/>
              <a:buChar char="•"/>
            </a:pPr>
            <a:endParaRPr lang="en-US" sz="2400" dirty="0" smtClean="0"/>
          </a:p>
          <a:p>
            <a:pPr>
              <a:buClr>
                <a:schemeClr val="tx1"/>
              </a:buClr>
              <a:buFont typeface="Arial"/>
              <a:buChar char="•"/>
            </a:pPr>
            <a:r>
              <a:rPr lang="en-US" sz="2400" dirty="0" smtClean="0"/>
              <a:t> A proper model of quantum mechanics was later developed to supersede classical mechanics. </a:t>
            </a:r>
          </a:p>
          <a:p>
            <a:pPr>
              <a:buClr>
                <a:schemeClr val="tx1"/>
              </a:buClr>
              <a:buFont typeface="Arial"/>
              <a:buChar char="•"/>
            </a:pPr>
            <a:endParaRPr lang="en-US" sz="2400" dirty="0" smtClean="0"/>
          </a:p>
          <a:p>
            <a:pPr>
              <a:buClr>
                <a:schemeClr val="tx1"/>
              </a:buClr>
              <a:buFont typeface="Arial"/>
              <a:buChar char="•"/>
            </a:pPr>
            <a:endParaRPr lang="en-US" sz="2400" b="1" i="1" dirty="0" smtClean="0"/>
          </a:p>
        </p:txBody>
      </p:sp>
      <p:pic>
        <p:nvPicPr>
          <p:cNvPr id="4" name="Picture 3"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3059833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758374" y="746266"/>
            <a:ext cx="6553200" cy="508000"/>
          </a:xfrm>
        </p:spPr>
        <p:txBody>
          <a:bodyPr>
            <a:noAutofit/>
          </a:bodyPr>
          <a:lstStyle/>
          <a:p>
            <a:pPr eaLnBrk="1" hangingPunct="1"/>
            <a:r>
              <a:rPr lang="en-US" sz="3200" b="1" dirty="0" smtClean="0">
                <a:solidFill>
                  <a:srgbClr val="000090"/>
                </a:solidFill>
                <a:latin typeface="Arial" pitchFamily="-110" charset="0"/>
              </a:rPr>
              <a:t>6.3 development of quantum theory</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72279" y="1184389"/>
            <a:ext cx="8277411" cy="5923308"/>
          </a:xfrm>
        </p:spPr>
        <p:txBody>
          <a:bodyPr>
            <a:normAutofit/>
          </a:bodyPr>
          <a:lstStyle/>
          <a:p>
            <a:pPr>
              <a:buClr>
                <a:schemeClr val="tx1"/>
              </a:buClr>
              <a:buFont typeface="Arial"/>
              <a:buChar char="•"/>
            </a:pPr>
            <a:endParaRPr lang="en-US" sz="2400" b="1" dirty="0" smtClean="0">
              <a:latin typeface="Arial" pitchFamily="-110" charset="0"/>
            </a:endParaRPr>
          </a:p>
          <a:p>
            <a:pPr>
              <a:buClr>
                <a:schemeClr val="tx1"/>
              </a:buClr>
              <a:buFont typeface="Arial"/>
              <a:buChar char="•"/>
            </a:pPr>
            <a:r>
              <a:rPr lang="en-US" sz="2400" dirty="0" smtClean="0"/>
              <a:t> Particles and waves are very different phenomena in the macroscopic realm.</a:t>
            </a:r>
          </a:p>
          <a:p>
            <a:pPr>
              <a:buClr>
                <a:schemeClr val="tx1"/>
              </a:buClr>
              <a:buFont typeface="Arial"/>
              <a:buChar char="•"/>
            </a:pPr>
            <a:endParaRPr lang="en-US" sz="2400" dirty="0" smtClean="0">
              <a:solidFill>
                <a:srgbClr val="000000"/>
              </a:solidFill>
              <a:cs typeface="MS PGothic" pitchFamily="34" charset="-128"/>
            </a:endParaRPr>
          </a:p>
          <a:p>
            <a:pPr>
              <a:buClr>
                <a:schemeClr val="tx1"/>
              </a:buClr>
              <a:buFont typeface="Arial"/>
              <a:buChar char="•"/>
            </a:pPr>
            <a:r>
              <a:rPr lang="en-US" sz="2400" dirty="0" smtClean="0">
                <a:solidFill>
                  <a:srgbClr val="000000"/>
                </a:solidFill>
                <a:cs typeface="MS PGothic" pitchFamily="34" charset="-128"/>
              </a:rPr>
              <a:t> </a:t>
            </a:r>
            <a:r>
              <a:rPr lang="en-US" sz="2400" dirty="0" smtClean="0"/>
              <a:t>By the 1920s it became increasingly clear that very small pieces of matter follow a different set of rules from those we observe for large objects. </a:t>
            </a:r>
          </a:p>
          <a:p>
            <a:pPr>
              <a:buClr>
                <a:schemeClr val="tx1"/>
              </a:buClr>
              <a:buFont typeface="Arial"/>
              <a:buChar char="•"/>
            </a:pPr>
            <a:endParaRPr lang="en-US" sz="2400" dirty="0" smtClean="0"/>
          </a:p>
          <a:p>
            <a:pPr>
              <a:buClr>
                <a:schemeClr val="tx1"/>
              </a:buClr>
              <a:buFont typeface="Arial"/>
              <a:buChar char="•"/>
            </a:pPr>
            <a:r>
              <a:rPr lang="en-US" sz="2400" dirty="0" smtClean="0"/>
              <a:t> The unquestionable separation of waves and particles was no longer the case for the microscopic world.</a:t>
            </a:r>
            <a:endParaRPr lang="en-US" sz="2400" dirty="0">
              <a:solidFill>
                <a:srgbClr val="000000"/>
              </a:solidFill>
              <a:cs typeface="MS PGothic" pitchFamily="34" charset="-128"/>
            </a:endParaRPr>
          </a:p>
        </p:txBody>
      </p:sp>
      <p:pic>
        <p:nvPicPr>
          <p:cNvPr id="4" name="Picture 3"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3059833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Figure </a:t>
            </a:r>
            <a:r>
              <a:rPr lang="en-US" dirty="0" smtClean="0"/>
              <a:t>6.16</a:t>
            </a:r>
            <a:endParaRPr lang="en-US" dirty="0"/>
          </a:p>
        </p:txBody>
      </p:sp>
      <p:pic>
        <p:nvPicPr>
          <p:cNvPr id="2" name="Picture Placeholder 1" descr="CNX_Chem_06_03_waterw.jpg"/>
          <p:cNvPicPr>
            <a:picLocks noGrp="1" noChangeAspect="1"/>
          </p:cNvPicPr>
          <p:nvPr>
            <p:ph type="pic" sz="quarter" idx="13"/>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26769" r="-26769"/>
          <a:stretch>
            <a:fillRect/>
          </a:stretch>
        </p:blipFill>
        <p:spPr>
          <a:xfrm>
            <a:off x="730902" y="1241913"/>
            <a:ext cx="7755681" cy="4180901"/>
          </a:xfrm>
        </p:spPr>
      </p:pic>
      <p:sp>
        <p:nvSpPr>
          <p:cNvPr id="7" name="Text Placeholder 6"/>
          <p:cNvSpPr>
            <a:spLocks noGrp="1"/>
          </p:cNvSpPr>
          <p:nvPr>
            <p:ph type="body" sz="quarter" idx="14"/>
          </p:nvPr>
        </p:nvSpPr>
        <p:spPr>
          <a:xfrm>
            <a:off x="457200" y="5531268"/>
            <a:ext cx="8062912" cy="1166382"/>
          </a:xfrm>
        </p:spPr>
        <p:txBody>
          <a:bodyPr>
            <a:normAutofit/>
          </a:bodyPr>
          <a:lstStyle/>
          <a:p>
            <a:r>
              <a:rPr lang="en-US" dirty="0"/>
              <a:t>An interference pattern on the water surface is formed by interacting waves. The waves are caused </a:t>
            </a:r>
            <a:r>
              <a:rPr lang="en-US" dirty="0" smtClean="0"/>
              <a:t>by reflection </a:t>
            </a:r>
            <a:r>
              <a:rPr lang="en-US" dirty="0"/>
              <a:t>of water from the rocks. (credit: modification of work by </a:t>
            </a:r>
            <a:r>
              <a:rPr lang="en-US" dirty="0" err="1"/>
              <a:t>Sukanto</a:t>
            </a:r>
            <a:r>
              <a:rPr lang="en-US" dirty="0"/>
              <a:t> </a:t>
            </a:r>
            <a:r>
              <a:rPr lang="en-US" dirty="0" err="1"/>
              <a:t>Debnath</a:t>
            </a:r>
            <a:r>
              <a:rPr lang="en-US" dirty="0"/>
              <a:t>)</a:t>
            </a:r>
          </a:p>
        </p:txBody>
      </p:sp>
      <p:pic>
        <p:nvPicPr>
          <p:cNvPr id="6" name="Picture 5" descr="OSX-Stacked-TM-RGB-300dpi-2016.jpg"/>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4630824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579082" y="552033"/>
            <a:ext cx="6553200" cy="508000"/>
          </a:xfrm>
        </p:spPr>
        <p:txBody>
          <a:bodyPr>
            <a:noAutofit/>
          </a:bodyPr>
          <a:lstStyle/>
          <a:p>
            <a:pPr eaLnBrk="1" hangingPunct="1"/>
            <a:r>
              <a:rPr lang="en-US" sz="3200" b="1" dirty="0" smtClean="0">
                <a:solidFill>
                  <a:srgbClr val="000090"/>
                </a:solidFill>
                <a:latin typeface="Arial" pitchFamily="-110" charset="0"/>
              </a:rPr>
              <a:t>Louis de </a:t>
            </a:r>
            <a:r>
              <a:rPr lang="en-US" sz="3200" b="1" dirty="0" err="1" smtClean="0">
                <a:solidFill>
                  <a:srgbClr val="000090"/>
                </a:solidFill>
                <a:latin typeface="Arial" pitchFamily="-110" charset="0"/>
              </a:rPr>
              <a:t>broglie</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72279" y="1184389"/>
            <a:ext cx="8277411" cy="5923308"/>
          </a:xfrm>
        </p:spPr>
        <p:txBody>
          <a:bodyPr>
            <a:normAutofit/>
          </a:bodyPr>
          <a:lstStyle/>
          <a:p>
            <a:pPr>
              <a:buClr>
                <a:schemeClr val="tx1"/>
              </a:buClr>
              <a:buFont typeface="Arial"/>
              <a:buChar char="•"/>
            </a:pPr>
            <a:endParaRPr lang="en-US" sz="2400" b="1" dirty="0" smtClean="0">
              <a:latin typeface="Arial" pitchFamily="-110" charset="0"/>
            </a:endParaRPr>
          </a:p>
          <a:p>
            <a:pPr>
              <a:buClr>
                <a:schemeClr val="tx1"/>
              </a:buClr>
              <a:buFont typeface="Arial"/>
              <a:buChar char="•"/>
            </a:pPr>
            <a:r>
              <a:rPr lang="en-US" sz="2400" dirty="0" smtClean="0"/>
              <a:t> </a:t>
            </a:r>
            <a:r>
              <a:rPr lang="en-US" sz="2400" b="1" i="1" dirty="0" smtClean="0"/>
              <a:t>If electromagnetic radiation can have particle-like character, can electrons and other submicroscopic particles exhibit wavelike character?</a:t>
            </a:r>
          </a:p>
          <a:p>
            <a:pPr>
              <a:buClr>
                <a:schemeClr val="tx1"/>
              </a:buClr>
              <a:buFont typeface="Arial"/>
              <a:buChar char="•"/>
            </a:pPr>
            <a:endParaRPr lang="en-US" sz="2400" dirty="0" smtClean="0">
              <a:solidFill>
                <a:srgbClr val="000000"/>
              </a:solidFill>
              <a:cs typeface="MS PGothic" pitchFamily="34" charset="-128"/>
            </a:endParaRPr>
          </a:p>
          <a:p>
            <a:pPr>
              <a:buClr>
                <a:schemeClr val="tx1"/>
              </a:buClr>
              <a:buFont typeface="Arial"/>
              <a:buChar char="•"/>
            </a:pPr>
            <a:r>
              <a:rPr lang="en-US" sz="2400" dirty="0" smtClean="0">
                <a:solidFill>
                  <a:srgbClr val="000000"/>
                </a:solidFill>
                <a:cs typeface="MS PGothic" pitchFamily="34" charset="-128"/>
              </a:rPr>
              <a:t> </a:t>
            </a:r>
            <a:r>
              <a:rPr lang="en-US" sz="2400" dirty="0" smtClean="0"/>
              <a:t>In 1925 </a:t>
            </a:r>
            <a:r>
              <a:rPr lang="en-US" sz="2400" b="1" i="1" dirty="0" smtClean="0">
                <a:solidFill>
                  <a:srgbClr val="000090"/>
                </a:solidFill>
              </a:rPr>
              <a:t>Louis de Broglie </a:t>
            </a:r>
            <a:r>
              <a:rPr lang="en-US" sz="2400" dirty="0" smtClean="0"/>
              <a:t>extended the wave–particle duality of light that Einstein used to resolve the photoelectric-effect paradox to material particles.</a:t>
            </a:r>
            <a:endParaRPr lang="en-US" sz="2400" dirty="0">
              <a:solidFill>
                <a:srgbClr val="000000"/>
              </a:solidFill>
              <a:cs typeface="MS PGothic" pitchFamily="34" charset="-128"/>
            </a:endParaRPr>
          </a:p>
        </p:txBody>
      </p:sp>
      <p:pic>
        <p:nvPicPr>
          <p:cNvPr id="4" name="Picture 3"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3059833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564141" y="552033"/>
            <a:ext cx="6553200" cy="508000"/>
          </a:xfrm>
        </p:spPr>
        <p:txBody>
          <a:bodyPr>
            <a:noAutofit/>
          </a:bodyPr>
          <a:lstStyle/>
          <a:p>
            <a:pPr eaLnBrk="1" hangingPunct="1"/>
            <a:r>
              <a:rPr lang="en-US" sz="3200" b="1" dirty="0" smtClean="0">
                <a:solidFill>
                  <a:srgbClr val="000090"/>
                </a:solidFill>
                <a:latin typeface="Arial" pitchFamily="-110" charset="0"/>
              </a:rPr>
              <a:t>de </a:t>
            </a:r>
            <a:r>
              <a:rPr lang="en-US" sz="3200" b="1" dirty="0" err="1" smtClean="0">
                <a:solidFill>
                  <a:srgbClr val="000090"/>
                </a:solidFill>
                <a:latin typeface="Arial" pitchFamily="-110" charset="0"/>
              </a:rPr>
              <a:t>broglie</a:t>
            </a:r>
            <a:r>
              <a:rPr lang="en-US" sz="3200" b="1" dirty="0" smtClean="0">
                <a:solidFill>
                  <a:srgbClr val="000090"/>
                </a:solidFill>
                <a:latin typeface="Arial" pitchFamily="-110" charset="0"/>
              </a:rPr>
              <a:t> wavelength</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72279" y="1184389"/>
            <a:ext cx="8277411" cy="5923308"/>
          </a:xfrm>
        </p:spPr>
        <p:txBody>
          <a:bodyPr>
            <a:normAutofit/>
          </a:bodyPr>
          <a:lstStyle/>
          <a:p>
            <a:pPr>
              <a:buClr>
                <a:schemeClr val="tx1"/>
              </a:buClr>
            </a:pPr>
            <a:endParaRPr lang="en-US" sz="2400" b="1" dirty="0" smtClean="0">
              <a:latin typeface="Arial" pitchFamily="-110" charset="0"/>
            </a:endParaRPr>
          </a:p>
          <a:p>
            <a:pPr>
              <a:buClr>
                <a:schemeClr val="tx1"/>
              </a:buClr>
            </a:pPr>
            <a:endParaRPr lang="en-US" sz="2400" b="1" dirty="0" smtClean="0">
              <a:latin typeface="Arial" pitchFamily="-110" charset="0"/>
            </a:endParaRPr>
          </a:p>
          <a:p>
            <a:pPr>
              <a:buClr>
                <a:schemeClr val="tx1"/>
              </a:buClr>
            </a:pPr>
            <a:endParaRPr lang="en-US" sz="2400" b="1" dirty="0" smtClean="0">
              <a:latin typeface="Arial" pitchFamily="-110" charset="0"/>
            </a:endParaRPr>
          </a:p>
          <a:p>
            <a:pPr>
              <a:buClr>
                <a:schemeClr val="tx1"/>
              </a:buClr>
              <a:buFont typeface="Arial"/>
              <a:buChar char="•"/>
            </a:pPr>
            <a:r>
              <a:rPr lang="en-US" sz="2400" dirty="0" smtClean="0"/>
              <a:t> </a:t>
            </a:r>
            <a:r>
              <a:rPr lang="en-US" sz="2400" dirty="0" err="1" smtClean="0"/>
              <a:t>h</a:t>
            </a:r>
            <a:r>
              <a:rPr lang="en-US" sz="2400" dirty="0" smtClean="0"/>
              <a:t> = Planck’s constant</a:t>
            </a:r>
          </a:p>
          <a:p>
            <a:pPr>
              <a:buClr>
                <a:schemeClr val="tx1"/>
              </a:buClr>
              <a:buFont typeface="Arial"/>
              <a:buChar char="•"/>
            </a:pPr>
            <a:r>
              <a:rPr lang="en-US" sz="2400" dirty="0" smtClean="0">
                <a:solidFill>
                  <a:srgbClr val="000000"/>
                </a:solidFill>
                <a:cs typeface="MS PGothic" pitchFamily="34" charset="-128"/>
              </a:rPr>
              <a:t> </a:t>
            </a:r>
            <a:r>
              <a:rPr lang="en-US" sz="2400" dirty="0" err="1" smtClean="0">
                <a:solidFill>
                  <a:srgbClr val="000000"/>
                </a:solidFill>
                <a:cs typeface="MS PGothic" pitchFamily="34" charset="-128"/>
              </a:rPr>
              <a:t>m</a:t>
            </a:r>
            <a:r>
              <a:rPr lang="en-US" sz="2400" dirty="0" smtClean="0">
                <a:solidFill>
                  <a:srgbClr val="000000"/>
                </a:solidFill>
                <a:cs typeface="MS PGothic" pitchFamily="34" charset="-128"/>
              </a:rPr>
              <a:t> = particle mass</a:t>
            </a:r>
          </a:p>
          <a:p>
            <a:pPr>
              <a:buClr>
                <a:schemeClr val="tx1"/>
              </a:buClr>
              <a:buFont typeface="Arial"/>
              <a:buChar char="•"/>
            </a:pPr>
            <a:r>
              <a:rPr lang="en-US" sz="2400" dirty="0" smtClean="0">
                <a:solidFill>
                  <a:srgbClr val="000000"/>
                </a:solidFill>
                <a:cs typeface="MS PGothic" pitchFamily="34" charset="-128"/>
              </a:rPr>
              <a:t> </a:t>
            </a:r>
            <a:r>
              <a:rPr lang="en-US" sz="2400" dirty="0" err="1" smtClean="0">
                <a:solidFill>
                  <a:srgbClr val="000000"/>
                </a:solidFill>
                <a:cs typeface="MS PGothic" pitchFamily="34" charset="-128"/>
              </a:rPr>
              <a:t>v</a:t>
            </a:r>
            <a:r>
              <a:rPr lang="en-US" sz="2400" dirty="0" smtClean="0">
                <a:solidFill>
                  <a:srgbClr val="000000"/>
                </a:solidFill>
                <a:cs typeface="MS PGothic" pitchFamily="34" charset="-128"/>
              </a:rPr>
              <a:t> = particle velocity</a:t>
            </a:r>
          </a:p>
          <a:p>
            <a:pPr>
              <a:buClr>
                <a:schemeClr val="tx1"/>
              </a:buClr>
              <a:buFont typeface="Arial"/>
              <a:buChar char="•"/>
            </a:pPr>
            <a:r>
              <a:rPr lang="en-US" sz="2400" dirty="0" smtClean="0">
                <a:solidFill>
                  <a:srgbClr val="000000"/>
                </a:solidFill>
                <a:cs typeface="MS PGothic" pitchFamily="34" charset="-128"/>
              </a:rPr>
              <a:t> </a:t>
            </a:r>
            <a:r>
              <a:rPr lang="en-US" sz="2400" dirty="0" err="1" smtClean="0">
                <a:solidFill>
                  <a:srgbClr val="000000"/>
                </a:solidFill>
                <a:cs typeface="MS PGothic" pitchFamily="34" charset="-128"/>
              </a:rPr>
              <a:t>p</a:t>
            </a:r>
            <a:r>
              <a:rPr lang="en-US" sz="2400" dirty="0" smtClean="0">
                <a:solidFill>
                  <a:srgbClr val="000000"/>
                </a:solidFill>
                <a:cs typeface="MS PGothic" pitchFamily="34" charset="-128"/>
              </a:rPr>
              <a:t> = particle momentum</a:t>
            </a:r>
          </a:p>
          <a:p>
            <a:pPr>
              <a:buClr>
                <a:schemeClr val="tx1"/>
              </a:buClr>
              <a:buFont typeface="Arial"/>
              <a:buChar char="•"/>
            </a:pPr>
            <a:r>
              <a:rPr lang="en-US" sz="2400" dirty="0" smtClean="0">
                <a:solidFill>
                  <a:srgbClr val="000000"/>
                </a:solidFill>
                <a:latin typeface="Symbol"/>
                <a:cs typeface="MS PGothic" pitchFamily="34" charset="-128"/>
              </a:rPr>
              <a:t> </a:t>
            </a:r>
            <a:r>
              <a:rPr lang="en-US" sz="2400" dirty="0" err="1" smtClean="0">
                <a:solidFill>
                  <a:srgbClr val="000000"/>
                </a:solidFill>
                <a:latin typeface="Symbol"/>
                <a:cs typeface="MS PGothic" pitchFamily="34" charset="-128"/>
              </a:rPr>
              <a:t>l</a:t>
            </a:r>
            <a:r>
              <a:rPr lang="en-US" sz="2400" dirty="0" smtClean="0">
                <a:solidFill>
                  <a:srgbClr val="000000"/>
                </a:solidFill>
                <a:latin typeface="Symbol"/>
                <a:cs typeface="MS PGothic" pitchFamily="34" charset="-128"/>
              </a:rPr>
              <a:t> </a:t>
            </a:r>
            <a:r>
              <a:rPr lang="en-US" sz="2400" dirty="0" smtClean="0">
                <a:solidFill>
                  <a:srgbClr val="000000"/>
                </a:solidFill>
                <a:cs typeface="MS PGothic" pitchFamily="34" charset="-128"/>
              </a:rPr>
              <a:t>= de Broglie wavelength</a:t>
            </a:r>
          </a:p>
          <a:p>
            <a:pPr>
              <a:buClr>
                <a:schemeClr val="tx1"/>
              </a:buClr>
              <a:buFont typeface="Arial"/>
              <a:buChar char="•"/>
            </a:pPr>
            <a:endParaRPr lang="en-US" sz="2400" dirty="0" smtClean="0">
              <a:solidFill>
                <a:srgbClr val="000000"/>
              </a:solidFill>
              <a:cs typeface="MS PGothic" pitchFamily="34" charset="-128"/>
            </a:endParaRPr>
          </a:p>
          <a:p>
            <a:pPr>
              <a:buClr>
                <a:schemeClr val="tx1"/>
              </a:buClr>
              <a:buFont typeface="Arial"/>
              <a:buChar char="•"/>
            </a:pPr>
            <a:r>
              <a:rPr lang="en-US" sz="2400" dirty="0" smtClean="0">
                <a:solidFill>
                  <a:srgbClr val="000000"/>
                </a:solidFill>
                <a:cs typeface="MS PGothic" pitchFamily="34" charset="-128"/>
              </a:rPr>
              <a:t> T</a:t>
            </a:r>
            <a:r>
              <a:rPr lang="en-US" sz="2400" dirty="0" smtClean="0"/>
              <a:t>he </a:t>
            </a:r>
            <a:r>
              <a:rPr lang="en-US" sz="2400" b="1" i="1" dirty="0" smtClean="0">
                <a:solidFill>
                  <a:srgbClr val="000090"/>
                </a:solidFill>
              </a:rPr>
              <a:t>de Broglie wavelength </a:t>
            </a:r>
            <a:r>
              <a:rPr lang="en-US" sz="2400" dirty="0" smtClean="0"/>
              <a:t>is a characteristic of particles, not electromagnetic </a:t>
            </a:r>
            <a:r>
              <a:rPr lang="en-US" sz="2400" dirty="0" smtClean="0"/>
              <a:t>radiation.</a:t>
            </a:r>
            <a:endParaRPr lang="en-US" sz="2400" dirty="0">
              <a:solidFill>
                <a:srgbClr val="000000"/>
              </a:solidFill>
              <a:cs typeface="MS PGothic" pitchFamily="34" charset="-128"/>
            </a:endParaRPr>
          </a:p>
        </p:txBody>
      </p:sp>
      <p:pic>
        <p:nvPicPr>
          <p:cNvPr id="4" name="Picture 3" descr="OSX-Stacked-TM-RGB-300dpi-2016.jpg"/>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graphicFrame>
        <p:nvGraphicFramePr>
          <p:cNvPr id="5" name="Object 4"/>
          <p:cNvGraphicFramePr>
            <a:graphicFrameLocks noChangeAspect="1"/>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17640320"/>
              </p:ext>
            </p:extLst>
          </p:nvPr>
        </p:nvGraphicFramePr>
        <p:xfrm>
          <a:off x="3054350" y="1358900"/>
          <a:ext cx="2363788" cy="1181100"/>
        </p:xfrm>
        <a:graphic>
          <a:graphicData uri="http://schemas.openxmlformats.org/presentationml/2006/ole">
            <p:oleObj spid="_x0000_s437259" name="Equation" r:id="rId4" imgW="774700" imgH="393700" progId="Equation.3">
              <p:embed/>
            </p:oleObj>
          </a:graphicData>
        </a:graphic>
      </p:graphicFrame>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3059833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564141" y="552033"/>
            <a:ext cx="6553200" cy="508000"/>
          </a:xfrm>
        </p:spPr>
        <p:txBody>
          <a:bodyPr>
            <a:noAutofit/>
          </a:bodyPr>
          <a:lstStyle/>
          <a:p>
            <a:pPr eaLnBrk="1" hangingPunct="1"/>
            <a:r>
              <a:rPr lang="en-US" sz="3200" b="1" dirty="0" smtClean="0">
                <a:solidFill>
                  <a:srgbClr val="000090"/>
                </a:solidFill>
                <a:latin typeface="Arial" pitchFamily="-110" charset="0"/>
              </a:rPr>
              <a:t>de </a:t>
            </a:r>
            <a:r>
              <a:rPr lang="en-US" sz="3200" b="1" dirty="0" err="1" smtClean="0">
                <a:solidFill>
                  <a:srgbClr val="000090"/>
                </a:solidFill>
                <a:latin typeface="Arial" pitchFamily="-110" charset="0"/>
              </a:rPr>
              <a:t>broglie</a:t>
            </a:r>
            <a:r>
              <a:rPr lang="en-US" sz="3200" b="1" dirty="0" smtClean="0">
                <a:solidFill>
                  <a:srgbClr val="000090"/>
                </a:solidFill>
                <a:latin typeface="Arial" pitchFamily="-110" charset="0"/>
              </a:rPr>
              <a:t> wavelength</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72279" y="1184389"/>
            <a:ext cx="8277411" cy="5923308"/>
          </a:xfrm>
        </p:spPr>
        <p:txBody>
          <a:bodyPr>
            <a:normAutofit/>
          </a:bodyPr>
          <a:lstStyle/>
          <a:p>
            <a:pPr>
              <a:buClr>
                <a:schemeClr val="tx1"/>
              </a:buClr>
            </a:pPr>
            <a:endParaRPr lang="en-US" sz="2400" b="1" dirty="0" smtClean="0">
              <a:latin typeface="Arial" pitchFamily="-110" charset="0"/>
            </a:endParaRPr>
          </a:p>
          <a:p>
            <a:pPr>
              <a:buClr>
                <a:schemeClr val="tx1"/>
              </a:buClr>
              <a:buFont typeface="Arial"/>
              <a:buChar char="•"/>
            </a:pPr>
            <a:r>
              <a:rPr lang="en-US" sz="2400" dirty="0" smtClean="0"/>
              <a:t> Bohr had postulated the electron as being a particle orbiting the nucleus in quantized orbits. </a:t>
            </a:r>
          </a:p>
          <a:p>
            <a:pPr>
              <a:buClr>
                <a:schemeClr val="tx1"/>
              </a:buClr>
              <a:buFont typeface="Arial"/>
              <a:buChar char="•"/>
            </a:pPr>
            <a:endParaRPr lang="en-US" sz="2400" dirty="0" smtClean="0">
              <a:solidFill>
                <a:srgbClr val="000000"/>
              </a:solidFill>
              <a:cs typeface="MS PGothic" pitchFamily="34" charset="-128"/>
            </a:endParaRPr>
          </a:p>
          <a:p>
            <a:pPr>
              <a:buClr>
                <a:schemeClr val="tx1"/>
              </a:buClr>
              <a:buFont typeface="Arial"/>
              <a:buChar char="•"/>
            </a:pPr>
            <a:r>
              <a:rPr lang="en-US" sz="2400" dirty="0" smtClean="0">
                <a:solidFill>
                  <a:srgbClr val="000000"/>
                </a:solidFill>
                <a:cs typeface="MS PGothic" pitchFamily="34" charset="-128"/>
              </a:rPr>
              <a:t> </a:t>
            </a:r>
            <a:r>
              <a:rPr lang="en-US" sz="2400" dirty="0" smtClean="0"/>
              <a:t>de Broglie argued that Bohr’s assumption of quantization can be explained if the electron is considered a circular standing wave.</a:t>
            </a:r>
          </a:p>
          <a:p>
            <a:pPr>
              <a:buClr>
                <a:schemeClr val="tx1"/>
              </a:buClr>
              <a:buFont typeface="Arial"/>
              <a:buChar char="•"/>
            </a:pPr>
            <a:endParaRPr lang="en-US" sz="2400" dirty="0" smtClean="0"/>
          </a:p>
          <a:p>
            <a:pPr>
              <a:buClr>
                <a:schemeClr val="tx1"/>
              </a:buClr>
              <a:buFont typeface="Arial"/>
              <a:buChar char="•"/>
            </a:pPr>
            <a:r>
              <a:rPr lang="en-US" sz="2400" dirty="0" smtClean="0"/>
              <a:t> Only an integer number of wavelengths can fit exactly within the orbit. </a:t>
            </a:r>
            <a:endParaRPr lang="en-US" sz="2400" dirty="0">
              <a:solidFill>
                <a:srgbClr val="000000"/>
              </a:solidFill>
              <a:cs typeface="MS PGothic" pitchFamily="34" charset="-128"/>
            </a:endParaRPr>
          </a:p>
        </p:txBody>
      </p:sp>
      <p:pic>
        <p:nvPicPr>
          <p:cNvPr id="4" name="Picture 3"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3059833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Figure </a:t>
            </a:r>
            <a:r>
              <a:rPr lang="en-US" dirty="0" smtClean="0"/>
              <a:t>6.17</a:t>
            </a:r>
            <a:endParaRPr lang="en-US" dirty="0"/>
          </a:p>
        </p:txBody>
      </p:sp>
      <p:pic>
        <p:nvPicPr>
          <p:cNvPr id="2" name="Picture Placeholder 1" descr="CNX_Chem_06_03_elecw.jpg"/>
          <p:cNvPicPr>
            <a:picLocks noGrp="1" noChangeAspect="1"/>
          </p:cNvPicPr>
          <p:nvPr>
            <p:ph type="pic" sz="quarter" idx="13"/>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326" r="-326"/>
          <a:stretch>
            <a:fillRect/>
          </a:stretch>
        </p:blipFill>
        <p:spPr>
          <a:xfrm>
            <a:off x="9751" y="1406265"/>
            <a:ext cx="9116929" cy="3957614"/>
          </a:xfrm>
        </p:spPr>
      </p:pic>
      <p:sp>
        <p:nvSpPr>
          <p:cNvPr id="7" name="Text Placeholder 6"/>
          <p:cNvSpPr>
            <a:spLocks noGrp="1"/>
          </p:cNvSpPr>
          <p:nvPr>
            <p:ph type="body" sz="quarter" idx="14"/>
          </p:nvPr>
        </p:nvSpPr>
        <p:spPr>
          <a:xfrm>
            <a:off x="457200" y="5561150"/>
            <a:ext cx="8062912" cy="1166382"/>
          </a:xfrm>
        </p:spPr>
        <p:txBody>
          <a:bodyPr>
            <a:normAutofit/>
          </a:bodyPr>
          <a:lstStyle/>
          <a:p>
            <a:r>
              <a:rPr lang="en-US" dirty="0"/>
              <a:t>If an electron is viewed as a wave circling around the nucleus, an integer number of wavelengths </a:t>
            </a:r>
            <a:r>
              <a:rPr lang="en-US" dirty="0" smtClean="0"/>
              <a:t>must fit </a:t>
            </a:r>
            <a:r>
              <a:rPr lang="en-US" dirty="0"/>
              <a:t>into the orbit for this standing wave behavior to be possible.</a:t>
            </a:r>
          </a:p>
        </p:txBody>
      </p:sp>
      <p:pic>
        <p:nvPicPr>
          <p:cNvPr id="6" name="Picture 5" descr="OSX-Stacked-TM-RGB-300dpi-2016.jpg"/>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23764376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564141" y="552033"/>
            <a:ext cx="6553200" cy="508000"/>
          </a:xfrm>
        </p:spPr>
        <p:txBody>
          <a:bodyPr>
            <a:noAutofit/>
          </a:bodyPr>
          <a:lstStyle/>
          <a:p>
            <a:pPr eaLnBrk="1" hangingPunct="1"/>
            <a:r>
              <a:rPr lang="en-US" sz="3200" b="1" dirty="0" smtClean="0">
                <a:solidFill>
                  <a:srgbClr val="000090"/>
                </a:solidFill>
                <a:latin typeface="Arial" pitchFamily="-110" charset="0"/>
              </a:rPr>
              <a:t>de </a:t>
            </a:r>
            <a:r>
              <a:rPr lang="en-US" sz="3200" b="1" dirty="0" err="1" smtClean="0">
                <a:solidFill>
                  <a:srgbClr val="000090"/>
                </a:solidFill>
                <a:latin typeface="Arial" pitchFamily="-110" charset="0"/>
              </a:rPr>
              <a:t>broglie</a:t>
            </a:r>
            <a:r>
              <a:rPr lang="en-US" sz="3200" b="1" dirty="0" smtClean="0">
                <a:solidFill>
                  <a:srgbClr val="000090"/>
                </a:solidFill>
                <a:latin typeface="Arial" pitchFamily="-110" charset="0"/>
              </a:rPr>
              <a:t> wavelength</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502161" y="1034979"/>
            <a:ext cx="8277411" cy="5923308"/>
          </a:xfrm>
        </p:spPr>
        <p:txBody>
          <a:bodyPr>
            <a:normAutofit/>
          </a:bodyPr>
          <a:lstStyle/>
          <a:p>
            <a:pPr>
              <a:buClr>
                <a:schemeClr val="tx1"/>
              </a:buClr>
            </a:pPr>
            <a:endParaRPr lang="en-US" sz="2400" b="1" dirty="0" smtClean="0">
              <a:latin typeface="Arial" pitchFamily="-110" charset="0"/>
            </a:endParaRPr>
          </a:p>
          <a:p>
            <a:pPr>
              <a:buClr>
                <a:schemeClr val="tx1"/>
              </a:buClr>
              <a:buFont typeface="Arial"/>
              <a:buChar char="•"/>
            </a:pPr>
            <a:r>
              <a:rPr lang="en-US" sz="2400" dirty="0" smtClean="0"/>
              <a:t> For a circular orbit of radius </a:t>
            </a:r>
            <a:r>
              <a:rPr lang="en-US" sz="2400" i="1" dirty="0" err="1" smtClean="0"/>
              <a:t>r</a:t>
            </a:r>
            <a:r>
              <a:rPr lang="en-US" sz="2400" dirty="0" smtClean="0"/>
              <a:t>, the circumference is 2</a:t>
            </a:r>
            <a:r>
              <a:rPr lang="en-US" sz="2400" i="1" dirty="0" smtClean="0"/>
              <a:t>πr</a:t>
            </a:r>
            <a:r>
              <a:rPr lang="en-US" sz="2400" dirty="0" smtClean="0"/>
              <a:t>, and so de Broglie’s condition is:</a:t>
            </a:r>
          </a:p>
          <a:p>
            <a:pPr>
              <a:buClr>
                <a:schemeClr val="tx1"/>
              </a:buClr>
            </a:pPr>
            <a:endParaRPr lang="en-US" sz="2400" dirty="0" smtClean="0"/>
          </a:p>
          <a:p>
            <a:pPr>
              <a:buClr>
                <a:schemeClr val="tx1"/>
              </a:buClr>
              <a:buFont typeface="Arial"/>
              <a:buChar char="•"/>
            </a:pPr>
            <a:endParaRPr lang="en-US" sz="2400" dirty="0" smtClean="0">
              <a:solidFill>
                <a:srgbClr val="000000"/>
              </a:solidFill>
              <a:cs typeface="MS PGothic" pitchFamily="34" charset="-128"/>
            </a:endParaRPr>
          </a:p>
          <a:p>
            <a:pPr>
              <a:buClr>
                <a:schemeClr val="tx1"/>
              </a:buClr>
              <a:buFont typeface="Arial"/>
              <a:buChar char="•"/>
            </a:pPr>
            <a:endParaRPr lang="en-US" sz="2400" dirty="0" smtClean="0">
              <a:solidFill>
                <a:srgbClr val="000000"/>
              </a:solidFill>
              <a:cs typeface="MS PGothic" pitchFamily="34" charset="-128"/>
            </a:endParaRPr>
          </a:p>
          <a:p>
            <a:pPr>
              <a:buClr>
                <a:schemeClr val="tx1"/>
              </a:buClr>
              <a:buFont typeface="Arial"/>
              <a:buChar char="•"/>
            </a:pPr>
            <a:r>
              <a:rPr lang="en-US" sz="2400" dirty="0" smtClean="0">
                <a:solidFill>
                  <a:srgbClr val="000000"/>
                </a:solidFill>
                <a:cs typeface="MS PGothic" pitchFamily="34" charset="-128"/>
              </a:rPr>
              <a:t> </a:t>
            </a:r>
            <a:r>
              <a:rPr lang="en-US" sz="2400" dirty="0" smtClean="0"/>
              <a:t>Since the de Broglie expression relates the wavelength to the momentum and, hence, velocity, this implies:</a:t>
            </a:r>
            <a:endParaRPr lang="en-US" sz="2400" dirty="0">
              <a:solidFill>
                <a:srgbClr val="000000"/>
              </a:solidFill>
              <a:cs typeface="MS PGothic" pitchFamily="34" charset="-128"/>
            </a:endParaRPr>
          </a:p>
        </p:txBody>
      </p:sp>
      <p:pic>
        <p:nvPicPr>
          <p:cNvPr id="4" name="Picture 3" descr="OSX-Stacked-TM-RGB-300dpi-2016.jpg"/>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graphicFrame>
        <p:nvGraphicFramePr>
          <p:cNvPr id="506882" name="Object 2"/>
          <p:cNvGraphicFramePr>
            <a:graphicFrameLocks noChangeAspect="1"/>
          </p:cNvGraphicFramePr>
          <p:nvPr/>
        </p:nvGraphicFramePr>
        <p:xfrm>
          <a:off x="2196166" y="2970213"/>
          <a:ext cx="4210050" cy="512762"/>
        </p:xfrm>
        <a:graphic>
          <a:graphicData uri="http://schemas.openxmlformats.org/presentationml/2006/ole">
            <p:oleObj spid="_x0000_s507921" name="Equation" r:id="rId4" imgW="1447800" imgH="177800" progId="Equation.3">
              <p:embed/>
            </p:oleObj>
          </a:graphicData>
        </a:graphic>
      </p:graphicFrame>
      <p:graphicFrame>
        <p:nvGraphicFramePr>
          <p:cNvPr id="506883" name="Object 3"/>
          <p:cNvGraphicFramePr>
            <a:graphicFrameLocks noChangeAspect="1"/>
          </p:cNvGraphicFramePr>
          <p:nvPr/>
        </p:nvGraphicFramePr>
        <p:xfrm>
          <a:off x="1276723" y="5276373"/>
          <a:ext cx="6113463" cy="1135062"/>
        </p:xfrm>
        <a:graphic>
          <a:graphicData uri="http://schemas.openxmlformats.org/presentationml/2006/ole">
            <p:oleObj spid="_x0000_s507922" name="Equation" r:id="rId5" imgW="2120900" imgH="393700" progId="Equation.3">
              <p:embed/>
            </p:oleObj>
          </a:graphicData>
        </a:graphic>
      </p:graphicFrame>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3059833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564141" y="552033"/>
            <a:ext cx="6553200" cy="508000"/>
          </a:xfrm>
        </p:spPr>
        <p:txBody>
          <a:bodyPr>
            <a:noAutofit/>
          </a:bodyPr>
          <a:lstStyle/>
          <a:p>
            <a:pPr eaLnBrk="1" hangingPunct="1"/>
            <a:r>
              <a:rPr lang="en-US" sz="3200" b="1" dirty="0" smtClean="0">
                <a:solidFill>
                  <a:srgbClr val="000090"/>
                </a:solidFill>
                <a:latin typeface="Arial" pitchFamily="-110" charset="0"/>
              </a:rPr>
              <a:t>de </a:t>
            </a:r>
            <a:r>
              <a:rPr lang="en-US" sz="3200" b="1" dirty="0" err="1" smtClean="0">
                <a:solidFill>
                  <a:srgbClr val="000090"/>
                </a:solidFill>
                <a:latin typeface="Arial" pitchFamily="-110" charset="0"/>
              </a:rPr>
              <a:t>broglie</a:t>
            </a:r>
            <a:r>
              <a:rPr lang="en-US" sz="3200" b="1" dirty="0" smtClean="0">
                <a:solidFill>
                  <a:srgbClr val="000090"/>
                </a:solidFill>
                <a:latin typeface="Arial" pitchFamily="-110" charset="0"/>
              </a:rPr>
              <a:t> wavelength</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502161" y="1034979"/>
            <a:ext cx="8277411" cy="5923308"/>
          </a:xfrm>
        </p:spPr>
        <p:txBody>
          <a:bodyPr>
            <a:normAutofit/>
          </a:bodyPr>
          <a:lstStyle/>
          <a:p>
            <a:pPr>
              <a:buClr>
                <a:schemeClr val="tx1"/>
              </a:buClr>
            </a:pPr>
            <a:endParaRPr lang="en-US" sz="2400" b="1" dirty="0" smtClean="0">
              <a:latin typeface="Arial" pitchFamily="-110" charset="0"/>
            </a:endParaRPr>
          </a:p>
          <a:p>
            <a:pPr>
              <a:buClr>
                <a:schemeClr val="tx1"/>
              </a:buClr>
              <a:buFont typeface="Arial"/>
              <a:buChar char="•"/>
            </a:pPr>
            <a:r>
              <a:rPr lang="en-US" sz="2400" dirty="0" smtClean="0"/>
              <a:t> Classical angular momentum </a:t>
            </a:r>
            <a:r>
              <a:rPr lang="en-US" sz="2400" i="1" dirty="0" smtClean="0"/>
              <a:t>L</a:t>
            </a:r>
            <a:r>
              <a:rPr lang="en-US" sz="2400" dirty="0" smtClean="0"/>
              <a:t> for a circular motion is equal to</a:t>
            </a:r>
          </a:p>
          <a:p>
            <a:pPr>
              <a:buClr>
                <a:schemeClr val="tx1"/>
              </a:buClr>
              <a:buFont typeface="Arial"/>
              <a:buChar char="•"/>
            </a:pPr>
            <a:endParaRPr lang="en-US" sz="2400" dirty="0" smtClean="0"/>
          </a:p>
          <a:p>
            <a:pPr>
              <a:buClr>
                <a:schemeClr val="tx1"/>
              </a:buClr>
              <a:buFont typeface="Arial"/>
              <a:buChar char="•"/>
            </a:pPr>
            <a:endParaRPr lang="en-US" sz="2400" dirty="0" smtClean="0"/>
          </a:p>
          <a:p>
            <a:pPr>
              <a:buClr>
                <a:schemeClr val="tx1"/>
              </a:buClr>
            </a:pPr>
            <a:endParaRPr lang="en-US" sz="2400" dirty="0" smtClean="0"/>
          </a:p>
          <a:p>
            <a:pPr>
              <a:buClr>
                <a:schemeClr val="tx1"/>
              </a:buClr>
              <a:buFont typeface="Arial"/>
              <a:buChar char="•"/>
            </a:pPr>
            <a:r>
              <a:rPr lang="en-US" sz="2400" dirty="0" smtClean="0"/>
              <a:t> This expression can be rearranged to give Bohr’s formula for the quantization of the angular momentum:</a:t>
            </a:r>
          </a:p>
          <a:p>
            <a:pPr>
              <a:buClr>
                <a:schemeClr val="tx1"/>
              </a:buClr>
            </a:pPr>
            <a:endParaRPr lang="en-US" sz="2400" dirty="0" smtClean="0"/>
          </a:p>
          <a:p>
            <a:pPr>
              <a:buClr>
                <a:schemeClr val="tx1"/>
              </a:buClr>
              <a:buFont typeface="Arial"/>
              <a:buChar char="•"/>
            </a:pPr>
            <a:endParaRPr lang="en-US" sz="2400" dirty="0" smtClean="0">
              <a:solidFill>
                <a:srgbClr val="000000"/>
              </a:solidFill>
              <a:cs typeface="MS PGothic" pitchFamily="34" charset="-128"/>
            </a:endParaRPr>
          </a:p>
          <a:p>
            <a:pPr>
              <a:buClr>
                <a:schemeClr val="tx1"/>
              </a:buClr>
            </a:pPr>
            <a:endParaRPr lang="en-US" sz="2400" dirty="0" smtClean="0">
              <a:solidFill>
                <a:srgbClr val="000000"/>
              </a:solidFill>
              <a:cs typeface="MS PGothic" pitchFamily="34" charset="-128"/>
            </a:endParaRPr>
          </a:p>
        </p:txBody>
      </p:sp>
      <p:pic>
        <p:nvPicPr>
          <p:cNvPr id="4" name="Picture 3" descr="OSX-Stacked-TM-RGB-300dpi-2016.jpg"/>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graphicFrame>
        <p:nvGraphicFramePr>
          <p:cNvPr id="506882" name="Object 2"/>
          <p:cNvGraphicFramePr>
            <a:graphicFrameLocks noChangeAspect="1"/>
          </p:cNvGraphicFramePr>
          <p:nvPr/>
        </p:nvGraphicFramePr>
        <p:xfrm>
          <a:off x="1298575" y="2713832"/>
          <a:ext cx="6003925" cy="512762"/>
        </p:xfrm>
        <a:graphic>
          <a:graphicData uri="http://schemas.openxmlformats.org/presentationml/2006/ole">
            <p:oleObj spid="_x0000_s506897" name="Equation" r:id="rId4" imgW="2082800" imgH="177800" progId="Equation.3">
              <p:embed/>
            </p:oleObj>
          </a:graphicData>
        </a:graphic>
      </p:graphicFrame>
      <p:graphicFrame>
        <p:nvGraphicFramePr>
          <p:cNvPr id="506883" name="Object 3"/>
          <p:cNvGraphicFramePr>
            <a:graphicFrameLocks noChangeAspect="1"/>
          </p:cNvGraphicFramePr>
          <p:nvPr/>
        </p:nvGraphicFramePr>
        <p:xfrm>
          <a:off x="1268693" y="5019675"/>
          <a:ext cx="5195888" cy="1025525"/>
        </p:xfrm>
        <a:graphic>
          <a:graphicData uri="http://schemas.openxmlformats.org/presentationml/2006/ole">
            <p:oleObj spid="_x0000_s506898" name="Equation" r:id="rId5" imgW="1803400" imgH="355600" progId="Equation.3">
              <p:embed/>
            </p:oleObj>
          </a:graphicData>
        </a:graphic>
      </p:graphicFrame>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305983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728492" y="522151"/>
            <a:ext cx="6553200" cy="508000"/>
          </a:xfrm>
        </p:spPr>
        <p:txBody>
          <a:bodyPr>
            <a:noAutofit/>
          </a:bodyPr>
          <a:lstStyle/>
          <a:p>
            <a:pPr eaLnBrk="1" hangingPunct="1"/>
            <a:r>
              <a:rPr lang="en-US" sz="3200" b="1" dirty="0" smtClean="0">
                <a:solidFill>
                  <a:srgbClr val="000090"/>
                </a:solidFill>
                <a:latin typeface="Arial" pitchFamily="-110" charset="0"/>
              </a:rPr>
              <a:t>Speed of light</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72279" y="1005097"/>
            <a:ext cx="8277411" cy="5923308"/>
          </a:xfrm>
        </p:spPr>
        <p:txBody>
          <a:bodyPr>
            <a:normAutofit lnSpcReduction="10000"/>
          </a:bodyPr>
          <a:lstStyle/>
          <a:p>
            <a:pPr>
              <a:buClrTx/>
              <a:buFont typeface="Arial"/>
              <a:buChar char="•"/>
            </a:pPr>
            <a:endParaRPr lang="en-US" sz="2400" b="1" dirty="0" smtClean="0">
              <a:latin typeface="Arial" pitchFamily="-110" charset="0"/>
            </a:endParaRPr>
          </a:p>
          <a:p>
            <a:pPr>
              <a:buClrTx/>
              <a:buFont typeface="Arial"/>
              <a:buChar char="•"/>
            </a:pPr>
            <a:r>
              <a:rPr lang="en-US" sz="2400" dirty="0" smtClean="0"/>
              <a:t> Waves are not restricted to travel through only matter.</a:t>
            </a:r>
          </a:p>
          <a:p>
            <a:pPr>
              <a:buClrTx/>
              <a:buFont typeface="Arial"/>
              <a:buChar char="•"/>
            </a:pPr>
            <a:endParaRPr lang="en-US" sz="2400" dirty="0" smtClean="0"/>
          </a:p>
          <a:p>
            <a:pPr>
              <a:buClrTx/>
              <a:buFont typeface="Arial"/>
              <a:buChar char="•"/>
            </a:pPr>
            <a:r>
              <a:rPr lang="en-US" sz="2400" dirty="0" smtClean="0"/>
              <a:t> </a:t>
            </a:r>
            <a:r>
              <a:rPr lang="en-US" sz="2400" b="1" i="1" dirty="0" smtClean="0">
                <a:solidFill>
                  <a:srgbClr val="000090"/>
                </a:solidFill>
              </a:rPr>
              <a:t>Electromagnetic waves </a:t>
            </a:r>
            <a:r>
              <a:rPr lang="en-US" sz="2400" dirty="0" smtClean="0"/>
              <a:t>consist of an electric field oscillating in step with a perpendicular magnetic field, both of which are perpendicular to the direction of travel. </a:t>
            </a:r>
          </a:p>
          <a:p>
            <a:pPr>
              <a:buClrTx/>
              <a:buFont typeface="Arial"/>
              <a:buChar char="•"/>
            </a:pPr>
            <a:endParaRPr lang="en-US" sz="2400" dirty="0" smtClean="0">
              <a:solidFill>
                <a:srgbClr val="000000"/>
              </a:solidFill>
              <a:cs typeface="MS PGothic" pitchFamily="34" charset="-128"/>
            </a:endParaRPr>
          </a:p>
          <a:p>
            <a:pPr>
              <a:buClrTx/>
              <a:buFont typeface="Arial"/>
              <a:buChar char="•"/>
            </a:pPr>
            <a:r>
              <a:rPr lang="en-US" sz="2400" dirty="0" smtClean="0">
                <a:solidFill>
                  <a:srgbClr val="000000"/>
                </a:solidFill>
                <a:cs typeface="MS PGothic" pitchFamily="34" charset="-128"/>
              </a:rPr>
              <a:t> </a:t>
            </a:r>
            <a:r>
              <a:rPr lang="en-US" sz="2400" dirty="0" smtClean="0">
                <a:cs typeface="MS PGothic" pitchFamily="34" charset="-128"/>
              </a:rPr>
              <a:t>Electromagnetic </a:t>
            </a:r>
            <a:r>
              <a:rPr lang="en-US" sz="2400" dirty="0" smtClean="0"/>
              <a:t>waves can travel through a vacuum at a constant speed.</a:t>
            </a:r>
          </a:p>
          <a:p>
            <a:pPr>
              <a:buClrTx/>
              <a:buFont typeface="Arial"/>
              <a:buChar char="•"/>
            </a:pPr>
            <a:endParaRPr lang="en-US" sz="2400" dirty="0" smtClean="0"/>
          </a:p>
          <a:p>
            <a:pPr>
              <a:buClrTx/>
              <a:buFont typeface="Arial"/>
              <a:buChar char="•"/>
            </a:pPr>
            <a:r>
              <a:rPr lang="en-US" sz="2400" dirty="0" smtClean="0"/>
              <a:t> This speed is known as the </a:t>
            </a:r>
            <a:r>
              <a:rPr lang="en-US" sz="2400" b="1" i="1" dirty="0" smtClean="0">
                <a:solidFill>
                  <a:srgbClr val="000090"/>
                </a:solidFill>
              </a:rPr>
              <a:t>speed of light (</a:t>
            </a:r>
            <a:r>
              <a:rPr lang="en-US" sz="2400" b="1" i="1" dirty="0" err="1" smtClean="0">
                <a:solidFill>
                  <a:srgbClr val="000090"/>
                </a:solidFill>
              </a:rPr>
              <a:t>c</a:t>
            </a:r>
            <a:r>
              <a:rPr lang="en-US" sz="2400" b="1" i="1" dirty="0" smtClean="0">
                <a:solidFill>
                  <a:srgbClr val="000090"/>
                </a:solidFill>
              </a:rPr>
              <a:t>).</a:t>
            </a:r>
          </a:p>
          <a:p>
            <a:pPr>
              <a:buClrTx/>
              <a:buFont typeface="Arial"/>
              <a:buChar char="•"/>
            </a:pPr>
            <a:endParaRPr lang="en-US" sz="2400" dirty="0" smtClean="0">
              <a:solidFill>
                <a:srgbClr val="000000"/>
              </a:solidFill>
              <a:cs typeface="MS PGothic" pitchFamily="34" charset="-128"/>
            </a:endParaRPr>
          </a:p>
          <a:p>
            <a:pPr>
              <a:buClrTx/>
              <a:buFont typeface="Arial"/>
              <a:buChar char="•"/>
            </a:pPr>
            <a:r>
              <a:rPr lang="en-US" sz="2400" b="1" i="1" dirty="0" smtClean="0">
                <a:solidFill>
                  <a:srgbClr val="000090"/>
                </a:solidFill>
                <a:cs typeface="MS PGothic" pitchFamily="34" charset="-128"/>
              </a:rPr>
              <a:t> </a:t>
            </a:r>
            <a:r>
              <a:rPr lang="en-US" sz="2400" b="1" i="1" dirty="0" err="1" smtClean="0">
                <a:solidFill>
                  <a:srgbClr val="000090"/>
                </a:solidFill>
              </a:rPr>
              <a:t>c</a:t>
            </a:r>
            <a:r>
              <a:rPr lang="en-US" sz="2400" b="1" i="1" dirty="0" smtClean="0">
                <a:solidFill>
                  <a:srgbClr val="000090"/>
                </a:solidFill>
              </a:rPr>
              <a:t> = 2.998 × 10</a:t>
            </a:r>
            <a:r>
              <a:rPr lang="en-US" sz="2400" b="1" i="1" baseline="30000" dirty="0" smtClean="0">
                <a:solidFill>
                  <a:srgbClr val="000090"/>
                </a:solidFill>
              </a:rPr>
              <a:t>8</a:t>
            </a:r>
            <a:r>
              <a:rPr lang="en-US" sz="2400" b="1" i="1" dirty="0" smtClean="0">
                <a:solidFill>
                  <a:srgbClr val="000090"/>
                </a:solidFill>
              </a:rPr>
              <a:t> </a:t>
            </a:r>
            <a:r>
              <a:rPr lang="en-US" sz="2400" b="1" i="1" dirty="0" err="1" smtClean="0">
                <a:solidFill>
                  <a:srgbClr val="000090"/>
                </a:solidFill>
              </a:rPr>
              <a:t>m/s</a:t>
            </a:r>
            <a:endParaRPr lang="en-US" sz="2400" b="1" i="1" dirty="0">
              <a:solidFill>
                <a:srgbClr val="000090"/>
              </a:solidFill>
              <a:cs typeface="MS PGothic" pitchFamily="34" charset="-128"/>
            </a:endParaRPr>
          </a:p>
        </p:txBody>
      </p:sp>
      <p:pic>
        <p:nvPicPr>
          <p:cNvPr id="4" name="Picture 3"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3059833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Figure </a:t>
            </a:r>
            <a:r>
              <a:rPr lang="en-US" dirty="0" smtClean="0"/>
              <a:t>6.18</a:t>
            </a:r>
            <a:endParaRPr lang="en-US" dirty="0"/>
          </a:p>
        </p:txBody>
      </p:sp>
      <p:pic>
        <p:nvPicPr>
          <p:cNvPr id="2" name="Picture Placeholder 1" descr="CNX_Chem_06_03_angm.jpg"/>
          <p:cNvPicPr>
            <a:picLocks noGrp="1" noChangeAspect="1"/>
          </p:cNvPicPr>
          <p:nvPr>
            <p:ph type="pic" sz="quarter" idx="13"/>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27261" r="-27261"/>
          <a:stretch>
            <a:fillRect/>
          </a:stretch>
        </p:blipFill>
        <p:spPr>
          <a:xfrm>
            <a:off x="53792" y="1555675"/>
            <a:ext cx="9013670" cy="3912790"/>
          </a:xfrm>
        </p:spPr>
      </p:pic>
      <p:sp>
        <p:nvSpPr>
          <p:cNvPr id="7" name="Text Placeholder 6"/>
          <p:cNvSpPr>
            <a:spLocks noGrp="1"/>
          </p:cNvSpPr>
          <p:nvPr>
            <p:ph type="body" sz="quarter" idx="14"/>
          </p:nvPr>
        </p:nvSpPr>
        <p:spPr>
          <a:xfrm>
            <a:off x="457200" y="5965049"/>
            <a:ext cx="8062912" cy="1166382"/>
          </a:xfrm>
        </p:spPr>
        <p:txBody>
          <a:bodyPr>
            <a:normAutofit/>
          </a:bodyPr>
          <a:lstStyle/>
          <a:p>
            <a:r>
              <a:rPr lang="en-US" dirty="0"/>
              <a:t>The diagram shows angular momentum for a circular motion.</a:t>
            </a:r>
          </a:p>
        </p:txBody>
      </p:sp>
      <p:pic>
        <p:nvPicPr>
          <p:cNvPr id="6" name="Picture 5" descr="OSX-Stacked-TM-RGB-300dpi-2016.jpg"/>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1836191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564141" y="552033"/>
            <a:ext cx="6553200" cy="508000"/>
          </a:xfrm>
        </p:spPr>
        <p:txBody>
          <a:bodyPr>
            <a:noAutofit/>
          </a:bodyPr>
          <a:lstStyle/>
          <a:p>
            <a:pPr eaLnBrk="1" hangingPunct="1"/>
            <a:r>
              <a:rPr lang="en-US" sz="3200" b="1" dirty="0" smtClean="0">
                <a:solidFill>
                  <a:srgbClr val="000090"/>
                </a:solidFill>
                <a:latin typeface="Arial" pitchFamily="-110" charset="0"/>
              </a:rPr>
              <a:t>Wave nature of electrons</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502161" y="1034979"/>
            <a:ext cx="8277411" cy="5923308"/>
          </a:xfrm>
        </p:spPr>
        <p:txBody>
          <a:bodyPr>
            <a:normAutofit/>
          </a:bodyPr>
          <a:lstStyle/>
          <a:p>
            <a:pPr>
              <a:buClr>
                <a:schemeClr val="tx1"/>
              </a:buClr>
            </a:pPr>
            <a:endParaRPr lang="en-US" sz="2400" b="1" dirty="0" smtClean="0">
              <a:latin typeface="Arial" pitchFamily="-110" charset="0"/>
            </a:endParaRPr>
          </a:p>
          <a:p>
            <a:pPr>
              <a:buClr>
                <a:schemeClr val="tx1"/>
              </a:buClr>
              <a:buFont typeface="Arial"/>
              <a:buChar char="•"/>
            </a:pPr>
            <a:r>
              <a:rPr lang="en-US" sz="2400" b="1" i="1" dirty="0" smtClean="0">
                <a:solidFill>
                  <a:srgbClr val="000090"/>
                </a:solidFill>
              </a:rPr>
              <a:t> </a:t>
            </a:r>
            <a:r>
              <a:rPr lang="en-US" sz="2400" dirty="0" smtClean="0"/>
              <a:t>C. J. Davisson and L. H. </a:t>
            </a:r>
            <a:r>
              <a:rPr lang="en-US" sz="2400" dirty="0" err="1" smtClean="0"/>
              <a:t>Germer</a:t>
            </a:r>
            <a:r>
              <a:rPr lang="en-US" sz="2400" dirty="0" smtClean="0"/>
              <a:t>, demonstrated experimentally that </a:t>
            </a:r>
            <a:r>
              <a:rPr lang="en-US" sz="2400" b="1" i="1" dirty="0" smtClean="0">
                <a:solidFill>
                  <a:srgbClr val="000090"/>
                </a:solidFill>
              </a:rPr>
              <a:t>electrons can exhibit wavelike behavior.</a:t>
            </a:r>
          </a:p>
          <a:p>
            <a:pPr>
              <a:buClr>
                <a:schemeClr val="tx1"/>
              </a:buClr>
              <a:buFont typeface="Arial"/>
              <a:buChar char="•"/>
            </a:pPr>
            <a:endParaRPr lang="en-US" sz="2400" dirty="0" smtClean="0"/>
          </a:p>
          <a:p>
            <a:pPr>
              <a:buClr>
                <a:schemeClr val="tx1"/>
              </a:buClr>
              <a:buFont typeface="Arial"/>
              <a:buChar char="•"/>
            </a:pPr>
            <a:r>
              <a:rPr lang="en-US" sz="2400" dirty="0" smtClean="0"/>
              <a:t> They showed that electrons travelling through a regular atomic pattern in a crystal produced an interference pattern.</a:t>
            </a:r>
            <a:endParaRPr lang="en-US" sz="2400" dirty="0" smtClean="0">
              <a:solidFill>
                <a:srgbClr val="000000"/>
              </a:solidFill>
              <a:cs typeface="MS PGothic" pitchFamily="34" charset="-128"/>
            </a:endParaRPr>
          </a:p>
          <a:p>
            <a:pPr>
              <a:buClr>
                <a:schemeClr val="tx1"/>
              </a:buClr>
              <a:buFont typeface="Arial"/>
              <a:buChar char="•"/>
            </a:pPr>
            <a:endParaRPr lang="en-US" sz="2400" dirty="0" smtClean="0">
              <a:solidFill>
                <a:srgbClr val="000000"/>
              </a:solidFill>
              <a:cs typeface="MS PGothic" pitchFamily="34" charset="-128"/>
            </a:endParaRPr>
          </a:p>
          <a:p>
            <a:pPr>
              <a:buClr>
                <a:schemeClr val="tx1"/>
              </a:buClr>
              <a:buFont typeface="Arial"/>
              <a:buChar char="•"/>
            </a:pPr>
            <a:r>
              <a:rPr lang="en-US" sz="2400" dirty="0" smtClean="0">
                <a:solidFill>
                  <a:srgbClr val="000000"/>
                </a:solidFill>
                <a:cs typeface="MS PGothic" pitchFamily="34" charset="-128"/>
              </a:rPr>
              <a:t> </a:t>
            </a:r>
            <a:r>
              <a:rPr lang="en-US" sz="2400" dirty="0" smtClean="0"/>
              <a:t>The interference pattern is strikingly similar to the interference patterns for light.  </a:t>
            </a:r>
          </a:p>
        </p:txBody>
      </p:sp>
      <p:pic>
        <p:nvPicPr>
          <p:cNvPr id="4" name="Picture 3"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3059833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Figure </a:t>
            </a:r>
            <a:r>
              <a:rPr lang="en-US" dirty="0" smtClean="0"/>
              <a:t>6.19</a:t>
            </a:r>
            <a:endParaRPr lang="en-US" dirty="0"/>
          </a:p>
        </p:txBody>
      </p:sp>
      <p:pic>
        <p:nvPicPr>
          <p:cNvPr id="2" name="Picture Placeholder 1"/>
          <p:cNvPicPr>
            <a:picLocks noGrp="1" noChangeAspect="1"/>
          </p:cNvPicPr>
          <p:nvPr>
            <p:ph type="pic" sz="quarter" idx="13"/>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a:xfrm>
            <a:off x="1994973" y="1047681"/>
            <a:ext cx="4921744" cy="3721596"/>
          </a:xfrm>
        </p:spPr>
      </p:pic>
      <p:sp>
        <p:nvSpPr>
          <p:cNvPr id="7" name="Text Placeholder 6"/>
          <p:cNvSpPr>
            <a:spLocks noGrp="1"/>
          </p:cNvSpPr>
          <p:nvPr>
            <p:ph type="body" sz="quarter" idx="14"/>
          </p:nvPr>
        </p:nvSpPr>
        <p:spPr/>
        <p:txBody>
          <a:bodyPr>
            <a:noAutofit/>
          </a:bodyPr>
          <a:lstStyle/>
          <a:p>
            <a:pPr marL="342900" indent="-342900">
              <a:buAutoNum type="alphaLcParenBoth"/>
            </a:pPr>
            <a:r>
              <a:rPr lang="en-US" sz="1200" dirty="0" smtClean="0"/>
              <a:t>The </a:t>
            </a:r>
            <a:r>
              <a:rPr lang="en-US" sz="1200" dirty="0"/>
              <a:t>interference pattern for electrons passing through very closely spaced slits demonstrates </a:t>
            </a:r>
            <a:r>
              <a:rPr lang="en-US" sz="1200" dirty="0" smtClean="0"/>
              <a:t>that quantum </a:t>
            </a:r>
            <a:r>
              <a:rPr lang="en-US" sz="1200" dirty="0"/>
              <a:t>particles such as electrons can exhibit wavelike behavior</a:t>
            </a:r>
            <a:r>
              <a:rPr lang="en-US" sz="1200" dirty="0" smtClean="0"/>
              <a:t>.</a:t>
            </a:r>
          </a:p>
          <a:p>
            <a:pPr marL="342900" indent="-342900">
              <a:buAutoNum type="alphaLcParenBoth"/>
            </a:pPr>
            <a:r>
              <a:rPr lang="en-US" sz="1200" dirty="0" smtClean="0"/>
              <a:t>The </a:t>
            </a:r>
            <a:r>
              <a:rPr lang="en-US" sz="1200" dirty="0"/>
              <a:t>experimental results illustrated </a:t>
            </a:r>
            <a:r>
              <a:rPr lang="en-US" sz="1200" dirty="0" smtClean="0"/>
              <a:t>here demonstrate </a:t>
            </a:r>
            <a:r>
              <a:rPr lang="en-US" sz="1200" dirty="0"/>
              <a:t>the wave–particle duality in electrons. The electrons pass through very closely spaced slits, forming </a:t>
            </a:r>
            <a:r>
              <a:rPr lang="en-US" sz="1200" dirty="0" smtClean="0"/>
              <a:t>an interference </a:t>
            </a:r>
            <a:r>
              <a:rPr lang="en-US" sz="1200" dirty="0"/>
              <a:t>pattern, with increasing numbers of electrons being recorded from the left image to the right. With only </a:t>
            </a:r>
            <a:r>
              <a:rPr lang="en-US" sz="1200" dirty="0" smtClean="0"/>
              <a:t>a few </a:t>
            </a:r>
            <a:r>
              <a:rPr lang="en-US" sz="1200" dirty="0"/>
              <a:t>electrons recorded, it is clear that the electrons arrive as individual localized “particles,” but in a </a:t>
            </a:r>
            <a:r>
              <a:rPr lang="en-US" sz="1200" dirty="0" smtClean="0"/>
              <a:t>seemingly random </a:t>
            </a:r>
            <a:r>
              <a:rPr lang="en-US" sz="1200" dirty="0"/>
              <a:t>pattern. As more electrons arrive, a wavelike interference pattern begins to emerge. Note that the </a:t>
            </a:r>
            <a:r>
              <a:rPr lang="en-US" sz="1200" dirty="0" smtClean="0"/>
              <a:t>probability of </a:t>
            </a:r>
            <a:r>
              <a:rPr lang="en-US" sz="1200" dirty="0"/>
              <a:t>the final electron location is still governed by the wave-type distribution, even for a single electron, but it can </a:t>
            </a:r>
            <a:r>
              <a:rPr lang="en-US" sz="1200" dirty="0" smtClean="0"/>
              <a:t>be observed </a:t>
            </a:r>
            <a:r>
              <a:rPr lang="en-US" sz="1200" dirty="0"/>
              <a:t>more easily if many electron collisions have been recorded.</a:t>
            </a:r>
          </a:p>
        </p:txBody>
      </p:sp>
      <p:pic>
        <p:nvPicPr>
          <p:cNvPr id="6" name="Picture 5" descr="OSX-Stacked-TM-RGB-300dpi-2016.jpg"/>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5631247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564141" y="552033"/>
            <a:ext cx="6553200" cy="508000"/>
          </a:xfrm>
        </p:spPr>
        <p:txBody>
          <a:bodyPr>
            <a:noAutofit/>
          </a:bodyPr>
          <a:lstStyle/>
          <a:p>
            <a:pPr eaLnBrk="1" hangingPunct="1"/>
            <a:r>
              <a:rPr lang="en-US" sz="3200" b="1" dirty="0" smtClean="0">
                <a:solidFill>
                  <a:srgbClr val="000090"/>
                </a:solidFill>
                <a:latin typeface="Arial" pitchFamily="-110" charset="0"/>
              </a:rPr>
              <a:t>Wave-particle duality</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502161" y="1034979"/>
            <a:ext cx="8277411" cy="5923308"/>
          </a:xfrm>
        </p:spPr>
        <p:txBody>
          <a:bodyPr>
            <a:normAutofit/>
          </a:bodyPr>
          <a:lstStyle/>
          <a:p>
            <a:pPr>
              <a:buClr>
                <a:schemeClr val="tx1"/>
              </a:buClr>
            </a:pPr>
            <a:endParaRPr lang="en-US" sz="2400" b="1" dirty="0" smtClean="0">
              <a:latin typeface="Arial" pitchFamily="-110" charset="0"/>
            </a:endParaRPr>
          </a:p>
          <a:p>
            <a:pPr>
              <a:buClr>
                <a:schemeClr val="tx1"/>
              </a:buClr>
              <a:buFont typeface="Arial"/>
              <a:buChar char="•"/>
            </a:pPr>
            <a:r>
              <a:rPr lang="en-US" sz="2400" b="1" i="1" dirty="0" smtClean="0">
                <a:solidFill>
                  <a:srgbClr val="000090"/>
                </a:solidFill>
              </a:rPr>
              <a:t> </a:t>
            </a:r>
            <a:r>
              <a:rPr lang="en-US" sz="2400" dirty="0" smtClean="0"/>
              <a:t>Thus, it appears that while electrons are small localized particles, their motion does not follow the equations of motion implied by classical mechanics.</a:t>
            </a:r>
          </a:p>
          <a:p>
            <a:pPr>
              <a:buClr>
                <a:schemeClr val="tx1"/>
              </a:buClr>
              <a:buFont typeface="Arial"/>
              <a:buChar char="•"/>
            </a:pPr>
            <a:endParaRPr lang="en-US" sz="2400" dirty="0" smtClean="0"/>
          </a:p>
          <a:p>
            <a:pPr>
              <a:buClr>
                <a:schemeClr val="tx1"/>
              </a:buClr>
              <a:buFont typeface="Arial"/>
              <a:buChar char="•"/>
            </a:pPr>
            <a:r>
              <a:rPr lang="en-US" sz="2400" dirty="0" smtClean="0"/>
              <a:t> Instead some type of wave equation governs a probability distribution for an electron’s motion. </a:t>
            </a:r>
          </a:p>
          <a:p>
            <a:pPr>
              <a:buClr>
                <a:schemeClr val="tx1"/>
              </a:buClr>
              <a:buFont typeface="Arial"/>
              <a:buChar char="•"/>
            </a:pPr>
            <a:endParaRPr lang="en-US" sz="2400" dirty="0" smtClean="0"/>
          </a:p>
          <a:p>
            <a:pPr>
              <a:buClr>
                <a:schemeClr val="tx1"/>
              </a:buClr>
              <a:buFont typeface="Arial"/>
              <a:buChar char="•"/>
            </a:pPr>
            <a:r>
              <a:rPr lang="en-US" sz="2400" dirty="0" smtClean="0"/>
              <a:t> Thus the </a:t>
            </a:r>
            <a:r>
              <a:rPr lang="en-US" sz="2400" b="1" i="1" dirty="0" smtClean="0">
                <a:solidFill>
                  <a:srgbClr val="000090"/>
                </a:solidFill>
              </a:rPr>
              <a:t>wave–particle duality </a:t>
            </a:r>
            <a:r>
              <a:rPr lang="en-US" sz="2400" dirty="0" smtClean="0"/>
              <a:t>first observed with photons is actually a fundamental behavior intrinsic to all quantum particles.</a:t>
            </a:r>
          </a:p>
        </p:txBody>
      </p:sp>
      <p:pic>
        <p:nvPicPr>
          <p:cNvPr id="4" name="Picture 3"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3059833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549200" y="835912"/>
            <a:ext cx="6553200" cy="508000"/>
          </a:xfrm>
        </p:spPr>
        <p:txBody>
          <a:bodyPr>
            <a:noAutofit/>
          </a:bodyPr>
          <a:lstStyle/>
          <a:p>
            <a:pPr eaLnBrk="1" hangingPunct="1"/>
            <a:r>
              <a:rPr lang="en-US" sz="3200" b="1" dirty="0" smtClean="0">
                <a:solidFill>
                  <a:srgbClr val="000090"/>
                </a:solidFill>
                <a:latin typeface="Arial" pitchFamily="-110" charset="0"/>
              </a:rPr>
              <a:t>Heisenberg uncertainty principle</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502161" y="1124625"/>
            <a:ext cx="8277411" cy="5923308"/>
          </a:xfrm>
        </p:spPr>
        <p:txBody>
          <a:bodyPr>
            <a:normAutofit/>
          </a:bodyPr>
          <a:lstStyle/>
          <a:p>
            <a:pPr>
              <a:buClr>
                <a:schemeClr val="tx1"/>
              </a:buClr>
            </a:pPr>
            <a:endParaRPr lang="en-US" sz="2400" b="1" dirty="0" smtClean="0">
              <a:latin typeface="Arial" pitchFamily="-110" charset="0"/>
            </a:endParaRPr>
          </a:p>
          <a:p>
            <a:pPr>
              <a:buClr>
                <a:schemeClr val="tx1"/>
              </a:buClr>
              <a:buFont typeface="Arial"/>
              <a:buChar char="•"/>
            </a:pPr>
            <a:r>
              <a:rPr lang="en-US" sz="2400" b="1" i="1" dirty="0" smtClean="0">
                <a:solidFill>
                  <a:srgbClr val="000090"/>
                </a:solidFill>
              </a:rPr>
              <a:t> Werner Heisenberg </a:t>
            </a:r>
            <a:r>
              <a:rPr lang="en-US" sz="2400" dirty="0" smtClean="0"/>
              <a:t>determined that there is a fundamental limit to how accurately one can measure both a particle’s position and its momentum simultaneously.</a:t>
            </a:r>
          </a:p>
          <a:p>
            <a:pPr>
              <a:buClr>
                <a:schemeClr val="tx1"/>
              </a:buClr>
              <a:buFont typeface="Arial"/>
              <a:buChar char="•"/>
            </a:pPr>
            <a:endParaRPr lang="en-US" sz="2400" dirty="0" smtClean="0"/>
          </a:p>
          <a:p>
            <a:pPr>
              <a:buClr>
                <a:schemeClr val="tx1"/>
              </a:buClr>
              <a:buFont typeface="Arial"/>
              <a:buChar char="•"/>
            </a:pPr>
            <a:r>
              <a:rPr lang="en-US" sz="2400" dirty="0" smtClean="0"/>
              <a:t> The more accurately we measure the momentum of a particle, the less accurately we can determine its position at that time, and vice versa. </a:t>
            </a:r>
          </a:p>
          <a:p>
            <a:pPr>
              <a:buClr>
                <a:schemeClr val="tx1"/>
              </a:buClr>
              <a:buFont typeface="Arial"/>
              <a:buChar char="•"/>
            </a:pPr>
            <a:endParaRPr lang="en-US" sz="2400" dirty="0" smtClean="0"/>
          </a:p>
          <a:p>
            <a:pPr>
              <a:buClr>
                <a:schemeClr val="tx1"/>
              </a:buClr>
              <a:buFont typeface="Arial"/>
              <a:buChar char="•"/>
            </a:pPr>
            <a:r>
              <a:rPr lang="en-US" sz="2400" dirty="0" smtClean="0"/>
              <a:t> </a:t>
            </a:r>
            <a:r>
              <a:rPr lang="en-US" sz="2400" b="1" i="1" dirty="0" smtClean="0">
                <a:solidFill>
                  <a:srgbClr val="000090"/>
                </a:solidFill>
              </a:rPr>
              <a:t>Heisenberg Uncertainty Principle: </a:t>
            </a:r>
            <a:r>
              <a:rPr lang="en-US" sz="2400" i="1" dirty="0" smtClean="0"/>
              <a:t>It is fundamentally impossible to determine simultaneously and exactly both the momentum and the position of a particle</a:t>
            </a:r>
            <a:r>
              <a:rPr lang="en-US" sz="2400" dirty="0" smtClean="0"/>
              <a:t>.</a:t>
            </a:r>
          </a:p>
        </p:txBody>
      </p:sp>
      <p:pic>
        <p:nvPicPr>
          <p:cNvPr id="4" name="Picture 3"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3059833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549200" y="835912"/>
            <a:ext cx="6553200" cy="508000"/>
          </a:xfrm>
        </p:spPr>
        <p:txBody>
          <a:bodyPr>
            <a:noAutofit/>
          </a:bodyPr>
          <a:lstStyle/>
          <a:p>
            <a:pPr eaLnBrk="1" hangingPunct="1"/>
            <a:r>
              <a:rPr lang="en-US" sz="3200" b="1" dirty="0" smtClean="0">
                <a:solidFill>
                  <a:srgbClr val="000090"/>
                </a:solidFill>
                <a:latin typeface="Arial" pitchFamily="-110" charset="0"/>
              </a:rPr>
              <a:t>Heisenberg uncertainty principle</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502162" y="1124625"/>
            <a:ext cx="7973666" cy="5923308"/>
          </a:xfrm>
        </p:spPr>
        <p:txBody>
          <a:bodyPr>
            <a:normAutofit/>
          </a:bodyPr>
          <a:lstStyle/>
          <a:p>
            <a:pPr>
              <a:buClr>
                <a:schemeClr val="tx1"/>
              </a:buClr>
            </a:pPr>
            <a:endParaRPr lang="en-US" sz="2400" b="1" dirty="0" smtClean="0">
              <a:latin typeface="Arial" pitchFamily="-110" charset="0"/>
            </a:endParaRPr>
          </a:p>
          <a:p>
            <a:pPr>
              <a:buClr>
                <a:schemeClr val="tx1"/>
              </a:buClr>
            </a:pPr>
            <a:endParaRPr lang="en-US" sz="2400" dirty="0" smtClean="0"/>
          </a:p>
          <a:p>
            <a:pPr>
              <a:buClr>
                <a:schemeClr val="tx1"/>
              </a:buClr>
            </a:pPr>
            <a:endParaRPr lang="en-US" sz="2400" dirty="0" smtClean="0"/>
          </a:p>
          <a:p>
            <a:pPr>
              <a:buClr>
                <a:schemeClr val="tx1"/>
              </a:buClr>
            </a:pPr>
            <a:endParaRPr lang="en-US" sz="2400" dirty="0" smtClean="0"/>
          </a:p>
          <a:p>
            <a:pPr>
              <a:buClr>
                <a:schemeClr val="tx1"/>
              </a:buClr>
              <a:buFont typeface="Arial"/>
              <a:buChar char="•"/>
            </a:pPr>
            <a:r>
              <a:rPr lang="en-US" sz="2400" dirty="0" smtClean="0"/>
              <a:t> </a:t>
            </a:r>
            <a:r>
              <a:rPr lang="en-US" sz="2400" dirty="0" err="1" smtClean="0"/>
              <a:t>Δ</a:t>
            </a:r>
            <a:r>
              <a:rPr lang="en-US" sz="2400" i="1" dirty="0" err="1" smtClean="0"/>
              <a:t>x</a:t>
            </a:r>
            <a:r>
              <a:rPr lang="en-US" sz="2400" i="1" dirty="0" smtClean="0"/>
              <a:t> = </a:t>
            </a:r>
            <a:r>
              <a:rPr lang="en-US" sz="2400" dirty="0" smtClean="0"/>
              <a:t>uncertainty in the position of the particle </a:t>
            </a:r>
          </a:p>
          <a:p>
            <a:pPr>
              <a:buClr>
                <a:schemeClr val="tx1"/>
              </a:buClr>
              <a:buFont typeface="Arial"/>
              <a:buChar char="•"/>
            </a:pPr>
            <a:endParaRPr lang="en-US" sz="2400" dirty="0" smtClean="0"/>
          </a:p>
          <a:p>
            <a:pPr>
              <a:buClr>
                <a:schemeClr val="tx1"/>
              </a:buClr>
              <a:buFont typeface="Arial"/>
              <a:buChar char="•"/>
            </a:pPr>
            <a:r>
              <a:rPr lang="en-US" sz="2400" dirty="0" smtClean="0"/>
              <a:t> </a:t>
            </a:r>
            <a:r>
              <a:rPr lang="en-US" sz="2400" dirty="0" err="1" smtClean="0"/>
              <a:t>Δ</a:t>
            </a:r>
            <a:r>
              <a:rPr lang="en-US" sz="2400" i="1" dirty="0" err="1" smtClean="0"/>
              <a:t>p</a:t>
            </a:r>
            <a:r>
              <a:rPr lang="en-US" sz="2400" i="1" baseline="-25000" dirty="0" err="1" smtClean="0"/>
              <a:t>x</a:t>
            </a:r>
            <a:r>
              <a:rPr lang="en-US" sz="2400" i="1" baseline="-25000" dirty="0" smtClean="0"/>
              <a:t> </a:t>
            </a:r>
            <a:r>
              <a:rPr lang="en-US" sz="2400" dirty="0" smtClean="0"/>
              <a:t>= uncertainty in the momentum of the particle in the </a:t>
            </a:r>
            <a:r>
              <a:rPr lang="en-US" sz="2400" dirty="0" err="1" smtClean="0"/>
              <a:t>x</a:t>
            </a:r>
            <a:r>
              <a:rPr lang="en-US" sz="2400" dirty="0" smtClean="0"/>
              <a:t>-direction. </a:t>
            </a:r>
          </a:p>
        </p:txBody>
      </p:sp>
      <p:pic>
        <p:nvPicPr>
          <p:cNvPr id="4" name="Picture 3" descr="OSX-Stacked-TM-RGB-300dpi-2016.jpg"/>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graphicFrame>
        <p:nvGraphicFramePr>
          <p:cNvPr id="5" name="Object 4"/>
          <p:cNvGraphicFramePr>
            <a:graphicFrameLocks noChangeAspect="1"/>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46176339"/>
              </p:ext>
            </p:extLst>
          </p:nvPr>
        </p:nvGraphicFramePr>
        <p:xfrm>
          <a:off x="3084513" y="1673225"/>
          <a:ext cx="2841625" cy="1257300"/>
        </p:xfrm>
        <a:graphic>
          <a:graphicData uri="http://schemas.openxmlformats.org/presentationml/2006/ole">
            <p:oleObj spid="_x0000_s514059" name="Equation" r:id="rId4" imgW="889000" imgH="393700" progId="Equation.3">
              <p:embed/>
            </p:oleObj>
          </a:graphicData>
        </a:graphic>
      </p:graphicFrame>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3059833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549200" y="835912"/>
            <a:ext cx="6553200" cy="508000"/>
          </a:xfrm>
        </p:spPr>
        <p:txBody>
          <a:bodyPr>
            <a:noAutofit/>
          </a:bodyPr>
          <a:lstStyle/>
          <a:p>
            <a:pPr eaLnBrk="1" hangingPunct="1"/>
            <a:r>
              <a:rPr lang="en-US" sz="3200" b="1" dirty="0" smtClean="0">
                <a:solidFill>
                  <a:srgbClr val="000090"/>
                </a:solidFill>
                <a:latin typeface="Arial" pitchFamily="-110" charset="0"/>
              </a:rPr>
              <a:t>The quantum-mechanical model of an atom</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502161" y="1343912"/>
            <a:ext cx="8277411" cy="5923308"/>
          </a:xfrm>
        </p:spPr>
        <p:txBody>
          <a:bodyPr>
            <a:normAutofit/>
          </a:bodyPr>
          <a:lstStyle/>
          <a:p>
            <a:pPr>
              <a:buClr>
                <a:schemeClr val="tx1"/>
              </a:buClr>
            </a:pPr>
            <a:endParaRPr lang="en-US" sz="2400" b="1" dirty="0" smtClean="0">
              <a:latin typeface="Arial" pitchFamily="-110" charset="0"/>
            </a:endParaRPr>
          </a:p>
          <a:p>
            <a:pPr>
              <a:buClr>
                <a:schemeClr val="tx1"/>
              </a:buClr>
              <a:buFont typeface="Arial"/>
              <a:buChar char="•"/>
            </a:pPr>
            <a:r>
              <a:rPr lang="en-US" sz="2400" b="1" i="1" dirty="0" smtClean="0">
                <a:solidFill>
                  <a:srgbClr val="000090"/>
                </a:solidFill>
              </a:rPr>
              <a:t> Erwin Schrödinger </a:t>
            </a:r>
            <a:r>
              <a:rPr lang="en-US" sz="2400" dirty="0" smtClean="0"/>
              <a:t>extended de Broglie’s work by incorporating the de Broglie relation into a wave equation.</a:t>
            </a:r>
          </a:p>
          <a:p>
            <a:pPr>
              <a:buClr>
                <a:schemeClr val="tx1"/>
              </a:buClr>
              <a:buFont typeface="Arial"/>
              <a:buChar char="•"/>
            </a:pPr>
            <a:endParaRPr lang="en-US" sz="2400" dirty="0" smtClean="0"/>
          </a:p>
          <a:p>
            <a:pPr>
              <a:buClr>
                <a:schemeClr val="tx1"/>
              </a:buClr>
              <a:buFont typeface="Arial"/>
              <a:buChar char="•"/>
            </a:pPr>
            <a:r>
              <a:rPr lang="en-US" sz="2400" dirty="0" smtClean="0"/>
              <a:t> Today this equation is know as the </a:t>
            </a:r>
            <a:r>
              <a:rPr lang="en-US" sz="2400" b="1" i="1" dirty="0" smtClean="0">
                <a:solidFill>
                  <a:srgbClr val="000090"/>
                </a:solidFill>
              </a:rPr>
              <a:t>Schrödinger equation.</a:t>
            </a:r>
          </a:p>
          <a:p>
            <a:pPr>
              <a:buClr>
                <a:schemeClr val="tx1"/>
              </a:buClr>
            </a:pPr>
            <a:endParaRPr lang="en-US" sz="2400" dirty="0" smtClean="0"/>
          </a:p>
          <a:p>
            <a:pPr>
              <a:buClr>
                <a:schemeClr val="tx1"/>
              </a:buClr>
              <a:buFont typeface="Arial"/>
              <a:buChar char="•"/>
            </a:pPr>
            <a:r>
              <a:rPr lang="en-US" sz="2400" dirty="0" smtClean="0"/>
              <a:t> Schrödinger properly thought of the electron in terms of a three-dimensional stationary wave, or </a:t>
            </a:r>
            <a:r>
              <a:rPr lang="en-US" sz="2400" b="1" i="1" dirty="0" err="1" smtClean="0">
                <a:solidFill>
                  <a:srgbClr val="000090"/>
                </a:solidFill>
              </a:rPr>
              <a:t>wavefunction</a:t>
            </a:r>
            <a:r>
              <a:rPr lang="en-US" sz="2400" dirty="0" smtClean="0"/>
              <a:t>, represented by the Greek letter psi,</a:t>
            </a:r>
            <a:r>
              <a:rPr lang="en-US" sz="2400" b="1" i="1" dirty="0" smtClean="0">
                <a:solidFill>
                  <a:srgbClr val="000090"/>
                </a:solidFill>
              </a:rPr>
              <a:t> </a:t>
            </a:r>
            <a:r>
              <a:rPr lang="en-US" sz="2400" b="1" i="1" dirty="0" err="1" smtClean="0">
                <a:solidFill>
                  <a:srgbClr val="000090"/>
                </a:solidFill>
              </a:rPr>
              <a:t>ψ</a:t>
            </a:r>
            <a:r>
              <a:rPr lang="en-US" sz="2400" b="1" i="1" dirty="0" smtClean="0">
                <a:solidFill>
                  <a:srgbClr val="000090"/>
                </a:solidFill>
              </a:rPr>
              <a:t>.</a:t>
            </a:r>
          </a:p>
        </p:txBody>
      </p:sp>
      <p:pic>
        <p:nvPicPr>
          <p:cNvPr id="4" name="Picture 3"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3059833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549200" y="835912"/>
            <a:ext cx="6553200" cy="508000"/>
          </a:xfrm>
        </p:spPr>
        <p:txBody>
          <a:bodyPr>
            <a:noAutofit/>
          </a:bodyPr>
          <a:lstStyle/>
          <a:p>
            <a:pPr eaLnBrk="1" hangingPunct="1"/>
            <a:r>
              <a:rPr lang="en-US" sz="3200" b="1" dirty="0" smtClean="0">
                <a:solidFill>
                  <a:srgbClr val="000090"/>
                </a:solidFill>
                <a:latin typeface="Arial" pitchFamily="-110" charset="0"/>
              </a:rPr>
              <a:t>The quantum-mechanical model of an atom</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502161" y="1124625"/>
            <a:ext cx="8277411" cy="5923308"/>
          </a:xfrm>
        </p:spPr>
        <p:txBody>
          <a:bodyPr>
            <a:normAutofit/>
          </a:bodyPr>
          <a:lstStyle/>
          <a:p>
            <a:pPr>
              <a:buClr>
                <a:schemeClr val="tx1"/>
              </a:buClr>
            </a:pPr>
            <a:endParaRPr lang="en-US" sz="2400" b="1" dirty="0" smtClean="0">
              <a:latin typeface="Arial" pitchFamily="-110" charset="0"/>
            </a:endParaRPr>
          </a:p>
          <a:p>
            <a:pPr>
              <a:buClr>
                <a:schemeClr val="tx1"/>
              </a:buClr>
              <a:buFont typeface="Arial"/>
              <a:buChar char="•"/>
            </a:pPr>
            <a:r>
              <a:rPr lang="en-US" sz="2400" b="1" i="1" dirty="0" smtClean="0">
                <a:solidFill>
                  <a:srgbClr val="000090"/>
                </a:solidFill>
              </a:rPr>
              <a:t> </a:t>
            </a:r>
            <a:r>
              <a:rPr lang="en-US" sz="2400" dirty="0" smtClean="0"/>
              <a:t>A few years later, </a:t>
            </a:r>
            <a:r>
              <a:rPr lang="en-US" sz="2400" b="1" i="1" dirty="0" smtClean="0">
                <a:solidFill>
                  <a:srgbClr val="000090"/>
                </a:solidFill>
              </a:rPr>
              <a:t>Max Born: </a:t>
            </a:r>
            <a:r>
              <a:rPr lang="en-US" sz="2400" i="1" dirty="0" smtClean="0"/>
              <a:t>Electrons are still particles, and so the waves represented by </a:t>
            </a:r>
            <a:r>
              <a:rPr lang="en-US" sz="2400" i="1" dirty="0" err="1" smtClean="0"/>
              <a:t>ψ</a:t>
            </a:r>
            <a:r>
              <a:rPr lang="en-US" sz="2400" i="1" dirty="0" smtClean="0"/>
              <a:t> are not physical waves but, instead, are complex probability amplitudes.</a:t>
            </a:r>
          </a:p>
          <a:p>
            <a:pPr>
              <a:buClr>
                <a:schemeClr val="tx1"/>
              </a:buClr>
              <a:buFont typeface="Arial"/>
              <a:buChar char="•"/>
            </a:pPr>
            <a:endParaRPr lang="en-US" sz="2400" b="1" i="1" dirty="0" smtClean="0">
              <a:solidFill>
                <a:srgbClr val="000090"/>
              </a:solidFill>
            </a:endParaRPr>
          </a:p>
          <a:p>
            <a:pPr>
              <a:buClr>
                <a:schemeClr val="tx1"/>
              </a:buClr>
              <a:buFont typeface="Arial"/>
              <a:buChar char="•"/>
            </a:pPr>
            <a:r>
              <a:rPr lang="en-US" sz="2400" b="1" i="1" dirty="0" smtClean="0">
                <a:solidFill>
                  <a:srgbClr val="000090"/>
                </a:solidFill>
              </a:rPr>
              <a:t> </a:t>
            </a:r>
            <a:r>
              <a:rPr lang="en-US" sz="2400" dirty="0" smtClean="0"/>
              <a:t>The square of the magnitude of a </a:t>
            </a:r>
            <a:r>
              <a:rPr lang="en-US" sz="2400" dirty="0" err="1" smtClean="0"/>
              <a:t>wavefunction</a:t>
            </a:r>
            <a:r>
              <a:rPr lang="en-US" sz="2400" dirty="0" smtClean="0"/>
              <a:t> ∣</a:t>
            </a:r>
            <a:r>
              <a:rPr lang="en-US" sz="2400" i="1" dirty="0" smtClean="0"/>
              <a:t>ψ</a:t>
            </a:r>
            <a:r>
              <a:rPr lang="en-US" sz="2400" dirty="0" smtClean="0"/>
              <a:t>∣</a:t>
            </a:r>
            <a:r>
              <a:rPr lang="en-US" sz="2400" baseline="30000" dirty="0" smtClean="0"/>
              <a:t>2</a:t>
            </a:r>
            <a:r>
              <a:rPr lang="en-US" sz="2400" dirty="0" smtClean="0"/>
              <a:t> describes the probability of the quantum particle being present near a certain location in space. </a:t>
            </a:r>
          </a:p>
          <a:p>
            <a:pPr>
              <a:buClr>
                <a:schemeClr val="tx1"/>
              </a:buClr>
              <a:buFont typeface="Arial"/>
              <a:buChar char="•"/>
            </a:pPr>
            <a:endParaRPr lang="en-US" sz="2400" dirty="0" smtClean="0"/>
          </a:p>
          <a:p>
            <a:pPr>
              <a:buClr>
                <a:schemeClr val="tx1"/>
              </a:buClr>
              <a:buFont typeface="Arial"/>
              <a:buChar char="•"/>
            </a:pPr>
            <a:r>
              <a:rPr lang="en-US" sz="2400" dirty="0" smtClean="0"/>
              <a:t> </a:t>
            </a:r>
            <a:r>
              <a:rPr lang="en-US" sz="2400" dirty="0" err="1" smtClean="0"/>
              <a:t>Wavefunctions</a:t>
            </a:r>
            <a:r>
              <a:rPr lang="en-US" sz="2400" dirty="0" smtClean="0"/>
              <a:t> can be used to determine the distribution of the electron’s density with respect to the nucleus in an atom.</a:t>
            </a:r>
            <a:endParaRPr lang="en-US" sz="2400" b="1" i="1" dirty="0" smtClean="0">
              <a:solidFill>
                <a:srgbClr val="000090"/>
              </a:solidFill>
            </a:endParaRPr>
          </a:p>
        </p:txBody>
      </p:sp>
      <p:pic>
        <p:nvPicPr>
          <p:cNvPr id="4" name="Picture 3"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3059833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549200" y="541920"/>
            <a:ext cx="6553200" cy="508000"/>
          </a:xfrm>
        </p:spPr>
        <p:txBody>
          <a:bodyPr>
            <a:noAutofit/>
          </a:bodyPr>
          <a:lstStyle/>
          <a:p>
            <a:pPr eaLnBrk="1" hangingPunct="1"/>
            <a:r>
              <a:rPr lang="en-US" sz="3200" b="1" dirty="0" smtClean="0">
                <a:solidFill>
                  <a:srgbClr val="000090"/>
                </a:solidFill>
                <a:latin typeface="Arial" pitchFamily="-110" charset="0"/>
              </a:rPr>
              <a:t>The </a:t>
            </a:r>
            <a:r>
              <a:rPr lang="en-US" sz="3200" b="1" dirty="0" err="1" smtClean="0">
                <a:solidFill>
                  <a:srgbClr val="000090"/>
                </a:solidFill>
                <a:latin typeface="Arial" pitchFamily="-110" charset="0"/>
              </a:rPr>
              <a:t>schrÖdinger</a:t>
            </a:r>
            <a:r>
              <a:rPr lang="en-US" sz="3200" b="1" dirty="0" smtClean="0">
                <a:solidFill>
                  <a:srgbClr val="000090"/>
                </a:solidFill>
                <a:latin typeface="Arial" pitchFamily="-110" charset="0"/>
              </a:rPr>
              <a:t> equation</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502161" y="968640"/>
            <a:ext cx="8277411" cy="5923308"/>
          </a:xfrm>
        </p:spPr>
        <p:txBody>
          <a:bodyPr>
            <a:normAutofit/>
          </a:bodyPr>
          <a:lstStyle/>
          <a:p>
            <a:pPr>
              <a:buClr>
                <a:schemeClr val="tx1"/>
              </a:buClr>
            </a:pPr>
            <a:endParaRPr lang="en-US" sz="2400" b="1" dirty="0" smtClean="0">
              <a:latin typeface="Arial" pitchFamily="-110" charset="0"/>
            </a:endParaRPr>
          </a:p>
          <a:p>
            <a:pPr>
              <a:buClr>
                <a:schemeClr val="tx1"/>
              </a:buClr>
              <a:buFont typeface="Arial"/>
              <a:buChar char="•"/>
            </a:pPr>
            <a:r>
              <a:rPr lang="en-US" sz="2400" b="1" i="1" dirty="0" smtClean="0">
                <a:solidFill>
                  <a:srgbClr val="000090"/>
                </a:solidFill>
              </a:rPr>
              <a:t> </a:t>
            </a:r>
            <a:r>
              <a:rPr lang="en-US" sz="2400" dirty="0" smtClean="0"/>
              <a:t>In the most general form, the </a:t>
            </a:r>
            <a:r>
              <a:rPr lang="en-US" sz="2400" b="1" i="1" dirty="0" smtClean="0">
                <a:solidFill>
                  <a:srgbClr val="000090"/>
                </a:solidFill>
              </a:rPr>
              <a:t>Schrödinger equation </a:t>
            </a:r>
            <a:r>
              <a:rPr lang="en-US" sz="2400" dirty="0" smtClean="0"/>
              <a:t>can be written as:</a:t>
            </a:r>
            <a:endParaRPr lang="en-US" sz="2400" b="1" i="1" dirty="0" smtClean="0">
              <a:solidFill>
                <a:srgbClr val="000090"/>
              </a:solidFill>
            </a:endParaRPr>
          </a:p>
          <a:p>
            <a:pPr>
              <a:buClr>
                <a:schemeClr val="tx1"/>
              </a:buClr>
            </a:pPr>
            <a:endParaRPr lang="en-US" sz="2400" dirty="0" smtClean="0"/>
          </a:p>
          <a:p>
            <a:pPr>
              <a:buClr>
                <a:schemeClr val="tx1"/>
              </a:buClr>
            </a:pPr>
            <a:endParaRPr lang="en-US" sz="2400" dirty="0" smtClean="0"/>
          </a:p>
          <a:p>
            <a:pPr>
              <a:buClr>
                <a:schemeClr val="tx1"/>
              </a:buClr>
              <a:buFont typeface="Arial"/>
              <a:buChar char="•"/>
            </a:pPr>
            <a:r>
              <a:rPr lang="en-US" sz="2400" b="1" i="1" dirty="0" smtClean="0">
                <a:solidFill>
                  <a:srgbClr val="000090"/>
                </a:solidFill>
              </a:rPr>
              <a:t> </a:t>
            </a:r>
            <a:r>
              <a:rPr lang="en-US" sz="2400" b="1" i="1" dirty="0" err="1" smtClean="0">
                <a:solidFill>
                  <a:srgbClr val="000090"/>
                </a:solidFill>
              </a:rPr>
              <a:t>Ĥ</a:t>
            </a:r>
            <a:r>
              <a:rPr lang="en-US" sz="2400" b="1" i="1" dirty="0" smtClean="0">
                <a:solidFill>
                  <a:srgbClr val="000090"/>
                </a:solidFill>
              </a:rPr>
              <a:t> is the Hamiltonian operator</a:t>
            </a:r>
            <a:r>
              <a:rPr lang="en-US" sz="2400" dirty="0" smtClean="0"/>
              <a:t>, a set of mathematical operations representing the total energy of the quantum particle. </a:t>
            </a:r>
          </a:p>
          <a:p>
            <a:pPr>
              <a:buClr>
                <a:schemeClr val="tx1"/>
              </a:buClr>
              <a:buFont typeface="Arial"/>
              <a:buChar char="•"/>
            </a:pPr>
            <a:endParaRPr lang="en-US" sz="2400" dirty="0" smtClean="0"/>
          </a:p>
          <a:p>
            <a:pPr>
              <a:buClr>
                <a:schemeClr val="tx1"/>
              </a:buClr>
              <a:buFont typeface="Arial"/>
              <a:buChar char="•"/>
            </a:pPr>
            <a:r>
              <a:rPr lang="en-US" sz="2400" b="1" i="1" dirty="0" smtClean="0">
                <a:solidFill>
                  <a:srgbClr val="000090"/>
                </a:solidFill>
              </a:rPr>
              <a:t> </a:t>
            </a:r>
            <a:r>
              <a:rPr lang="en-US" sz="2400" b="1" i="1" dirty="0" err="1" smtClean="0">
                <a:solidFill>
                  <a:srgbClr val="000090"/>
                </a:solidFill>
              </a:rPr>
              <a:t>ψ</a:t>
            </a:r>
            <a:r>
              <a:rPr lang="en-US" sz="2400" b="1" i="1" dirty="0" smtClean="0">
                <a:solidFill>
                  <a:srgbClr val="000090"/>
                </a:solidFill>
              </a:rPr>
              <a:t> is the </a:t>
            </a:r>
            <a:r>
              <a:rPr lang="en-US" sz="2400" b="1" i="1" dirty="0" err="1" smtClean="0">
                <a:solidFill>
                  <a:srgbClr val="000090"/>
                </a:solidFill>
              </a:rPr>
              <a:t>wavefunction</a:t>
            </a:r>
            <a:r>
              <a:rPr lang="en-US" sz="2400" b="1" i="1" dirty="0" smtClean="0">
                <a:solidFill>
                  <a:srgbClr val="000090"/>
                </a:solidFill>
              </a:rPr>
              <a:t> </a:t>
            </a:r>
            <a:r>
              <a:rPr lang="en-US" sz="2400" dirty="0" smtClean="0"/>
              <a:t>of the particle. </a:t>
            </a:r>
          </a:p>
          <a:p>
            <a:pPr>
              <a:buClr>
                <a:schemeClr val="tx1"/>
              </a:buClr>
              <a:buFont typeface="Arial"/>
              <a:buChar char="•"/>
            </a:pPr>
            <a:endParaRPr lang="en-US" sz="2400" dirty="0" smtClean="0"/>
          </a:p>
          <a:p>
            <a:pPr>
              <a:buClr>
                <a:schemeClr val="tx1"/>
              </a:buClr>
              <a:buFont typeface="Arial"/>
              <a:buChar char="•"/>
            </a:pPr>
            <a:r>
              <a:rPr lang="en-US" sz="2400" b="1" i="1" dirty="0" smtClean="0">
                <a:solidFill>
                  <a:srgbClr val="000090"/>
                </a:solidFill>
              </a:rPr>
              <a:t> E is the total energy </a:t>
            </a:r>
            <a:r>
              <a:rPr lang="en-US" sz="2400" dirty="0" smtClean="0"/>
              <a:t>of the particle. </a:t>
            </a:r>
            <a:endParaRPr lang="en-US" sz="2400" b="1" i="1" dirty="0" smtClean="0">
              <a:solidFill>
                <a:srgbClr val="000090"/>
              </a:solidFill>
            </a:endParaRPr>
          </a:p>
        </p:txBody>
      </p:sp>
      <p:pic>
        <p:nvPicPr>
          <p:cNvPr id="4" name="Picture 3" descr="OSX-Stacked-TM-RGB-300dpi-2016.jpg"/>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graphicFrame>
        <p:nvGraphicFramePr>
          <p:cNvPr id="5" name="Object 4"/>
          <p:cNvGraphicFramePr>
            <a:graphicFrameLocks noChangeAspect="1"/>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32001102"/>
              </p:ext>
            </p:extLst>
          </p:nvPr>
        </p:nvGraphicFramePr>
        <p:xfrm>
          <a:off x="3184556" y="2179621"/>
          <a:ext cx="2101788" cy="951753"/>
        </p:xfrm>
        <a:graphic>
          <a:graphicData uri="http://schemas.openxmlformats.org/presentationml/2006/ole">
            <p:oleObj spid="_x0000_s589835" name="Equation" r:id="rId4" imgW="673100" imgH="304800" progId="Equation.3">
              <p:embed/>
            </p:oleObj>
          </a:graphicData>
        </a:graphic>
      </p:graphicFrame>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3059833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549200" y="541920"/>
            <a:ext cx="6553200" cy="508000"/>
          </a:xfrm>
        </p:spPr>
        <p:txBody>
          <a:bodyPr>
            <a:noAutofit/>
          </a:bodyPr>
          <a:lstStyle/>
          <a:p>
            <a:pPr eaLnBrk="1" hangingPunct="1"/>
            <a:r>
              <a:rPr lang="en-US" sz="3200" b="1" dirty="0" smtClean="0">
                <a:solidFill>
                  <a:srgbClr val="000090"/>
                </a:solidFill>
                <a:latin typeface="Arial" pitchFamily="-110" charset="0"/>
              </a:rPr>
              <a:t>Quantum mechanics</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502161" y="1049920"/>
            <a:ext cx="8277411" cy="5923308"/>
          </a:xfrm>
        </p:spPr>
        <p:txBody>
          <a:bodyPr>
            <a:normAutofit/>
          </a:bodyPr>
          <a:lstStyle/>
          <a:p>
            <a:pPr>
              <a:buClr>
                <a:schemeClr val="tx1"/>
              </a:buClr>
            </a:pPr>
            <a:endParaRPr lang="en-US" sz="2400" b="1" dirty="0" smtClean="0">
              <a:latin typeface="Arial" pitchFamily="-110" charset="0"/>
            </a:endParaRPr>
          </a:p>
          <a:p>
            <a:pPr>
              <a:buClr>
                <a:schemeClr val="tx1"/>
              </a:buClr>
              <a:buFont typeface="Arial"/>
              <a:buChar char="•"/>
            </a:pPr>
            <a:r>
              <a:rPr lang="en-US" sz="2400" b="1" i="1" dirty="0" smtClean="0">
                <a:solidFill>
                  <a:srgbClr val="000090"/>
                </a:solidFill>
              </a:rPr>
              <a:t> </a:t>
            </a:r>
            <a:r>
              <a:rPr lang="en-US" sz="2400" dirty="0" smtClean="0"/>
              <a:t>Schrödinger’s work, as well as that of Heisenberg and many other scientists following in their footsteps, is generally referred to as </a:t>
            </a:r>
            <a:r>
              <a:rPr lang="en-US" sz="2400" b="1" i="1" dirty="0" smtClean="0">
                <a:solidFill>
                  <a:srgbClr val="000090"/>
                </a:solidFill>
              </a:rPr>
              <a:t>quantum mechanics.</a:t>
            </a:r>
          </a:p>
        </p:txBody>
      </p:sp>
      <p:pic>
        <p:nvPicPr>
          <p:cNvPr id="4" name="Picture 3"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305983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728492" y="522151"/>
            <a:ext cx="6553200" cy="508000"/>
          </a:xfrm>
        </p:spPr>
        <p:txBody>
          <a:bodyPr>
            <a:noAutofit/>
          </a:bodyPr>
          <a:lstStyle/>
          <a:p>
            <a:pPr eaLnBrk="1" hangingPunct="1"/>
            <a:r>
              <a:rPr lang="en-US" sz="3200" b="1" dirty="0" smtClean="0">
                <a:solidFill>
                  <a:srgbClr val="000090"/>
                </a:solidFill>
                <a:latin typeface="Arial" pitchFamily="-110" charset="0"/>
              </a:rPr>
              <a:t>Wave properties</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42397" y="855687"/>
            <a:ext cx="8277411" cy="5923308"/>
          </a:xfrm>
        </p:spPr>
        <p:txBody>
          <a:bodyPr>
            <a:normAutofit lnSpcReduction="10000"/>
          </a:bodyPr>
          <a:lstStyle/>
          <a:p>
            <a:pPr>
              <a:buClrTx/>
              <a:buFont typeface="Arial"/>
              <a:buChar char="•"/>
            </a:pPr>
            <a:endParaRPr lang="en-US" sz="2400" b="1" dirty="0" smtClean="0">
              <a:latin typeface="Arial" pitchFamily="-110" charset="0"/>
            </a:endParaRPr>
          </a:p>
          <a:p>
            <a:pPr>
              <a:buClr>
                <a:schemeClr val="tx1"/>
              </a:buClr>
              <a:buFont typeface="Arial"/>
              <a:buChar char="•"/>
            </a:pPr>
            <a:r>
              <a:rPr lang="en-US" sz="2400" dirty="0" smtClean="0"/>
              <a:t> All waves are characterized by the following:</a:t>
            </a:r>
          </a:p>
          <a:p>
            <a:pPr>
              <a:buClr>
                <a:schemeClr val="tx1"/>
              </a:buClr>
            </a:pPr>
            <a:endParaRPr lang="en-US" sz="2400" dirty="0" smtClean="0"/>
          </a:p>
          <a:p>
            <a:r>
              <a:rPr lang="en-US" sz="2400" b="1" dirty="0" smtClean="0">
                <a:solidFill>
                  <a:srgbClr val="000090"/>
                </a:solidFill>
                <a:ea typeface="Osaka" pitchFamily="-110" charset="-128"/>
                <a:cs typeface="Osaka" pitchFamily="-110" charset="-128"/>
              </a:rPr>
              <a:t>1) Wavelength (</a:t>
            </a:r>
            <a:r>
              <a:rPr lang="el-GR" sz="2400" b="1" dirty="0" smtClean="0">
                <a:solidFill>
                  <a:srgbClr val="000090"/>
                </a:solidFill>
                <a:ea typeface="Osaka" pitchFamily="-110" charset="-128"/>
                <a:cs typeface="Osaka" pitchFamily="-110" charset="-128"/>
              </a:rPr>
              <a:t>λ</a:t>
            </a:r>
            <a:r>
              <a:rPr lang="en-US" sz="2400" b="1" dirty="0" smtClean="0">
                <a:solidFill>
                  <a:srgbClr val="000090"/>
                </a:solidFill>
                <a:ea typeface="Osaka" pitchFamily="-110" charset="-128"/>
                <a:cs typeface="Osaka" pitchFamily="-110" charset="-128"/>
              </a:rPr>
              <a:t>)</a:t>
            </a:r>
          </a:p>
          <a:p>
            <a:pPr lvl="1"/>
            <a:r>
              <a:rPr lang="en-US" sz="2400" dirty="0" smtClean="0">
                <a:ea typeface="Osaka" pitchFamily="-110" charset="-128"/>
                <a:cs typeface="Osaka" pitchFamily="-110" charset="-128"/>
              </a:rPr>
              <a:t>Distance between two consecutive peaks or troughs in a wave.</a:t>
            </a:r>
          </a:p>
          <a:p>
            <a:pPr lvl="1">
              <a:buNone/>
            </a:pPr>
            <a:endParaRPr lang="en-US" sz="2400" dirty="0" smtClean="0">
              <a:ea typeface="Osaka" pitchFamily="-110" charset="-128"/>
              <a:cs typeface="Osaka" pitchFamily="-110" charset="-128"/>
            </a:endParaRPr>
          </a:p>
          <a:p>
            <a:r>
              <a:rPr lang="en-US" sz="2400" b="1" dirty="0" smtClean="0">
                <a:solidFill>
                  <a:srgbClr val="000090"/>
                </a:solidFill>
                <a:ea typeface="Osaka" pitchFamily="-110" charset="-128"/>
                <a:cs typeface="Osaka" pitchFamily="-110" charset="-128"/>
              </a:rPr>
              <a:t>2) Frequency (</a:t>
            </a:r>
            <a:r>
              <a:rPr lang="en-US" sz="2400" b="1" dirty="0" err="1" smtClean="0">
                <a:solidFill>
                  <a:srgbClr val="000090"/>
                </a:solidFill>
                <a:latin typeface="Symbol" pitchFamily="-110" charset="2"/>
                <a:ea typeface="Osaka" pitchFamily="-110" charset="-128"/>
                <a:cs typeface="Osaka" pitchFamily="-110" charset="-128"/>
              </a:rPr>
              <a:t>n</a:t>
            </a:r>
            <a:r>
              <a:rPr lang="en-US" sz="2400" b="1" dirty="0" smtClean="0">
                <a:solidFill>
                  <a:srgbClr val="000090"/>
                </a:solidFill>
                <a:ea typeface="Osaka" pitchFamily="-110" charset="-128"/>
                <a:cs typeface="Osaka" pitchFamily="-110" charset="-128"/>
              </a:rPr>
              <a:t>)</a:t>
            </a:r>
          </a:p>
          <a:p>
            <a:pPr lvl="1"/>
            <a:r>
              <a:rPr lang="en-US" sz="2400" dirty="0" smtClean="0">
                <a:ea typeface="Osaka" pitchFamily="-110" charset="-128"/>
                <a:cs typeface="Osaka" pitchFamily="-110" charset="-128"/>
              </a:rPr>
              <a:t>Number of successive wavelengths that pass a given point in a unit time. </a:t>
            </a:r>
          </a:p>
          <a:p>
            <a:pPr lvl="1">
              <a:buNone/>
            </a:pPr>
            <a:endParaRPr lang="en-US" sz="2400" b="1" dirty="0" smtClean="0">
              <a:solidFill>
                <a:srgbClr val="000090"/>
              </a:solidFill>
              <a:ea typeface="Osaka" pitchFamily="-110" charset="-128"/>
              <a:cs typeface="Osaka" pitchFamily="-110" charset="-128"/>
            </a:endParaRPr>
          </a:p>
          <a:p>
            <a:r>
              <a:rPr lang="en-US" sz="2400" b="1" dirty="0" smtClean="0">
                <a:solidFill>
                  <a:srgbClr val="000090"/>
                </a:solidFill>
                <a:ea typeface="Osaka" pitchFamily="-110" charset="-128"/>
                <a:cs typeface="Osaka" pitchFamily="-110" charset="-128"/>
              </a:rPr>
              <a:t>3) Amplitude</a:t>
            </a:r>
          </a:p>
          <a:p>
            <a:pPr lvl="1">
              <a:buClr>
                <a:schemeClr val="tx1"/>
              </a:buClr>
            </a:pPr>
            <a:r>
              <a:rPr lang="en-US" sz="2400" dirty="0" smtClean="0">
                <a:ea typeface="Osaka" pitchFamily="-110" charset="-128"/>
                <a:cs typeface="Osaka" pitchFamily="-110" charset="-128"/>
              </a:rPr>
              <a:t>One half the distance between the peaks and troughs. </a:t>
            </a:r>
            <a:endParaRPr lang="en-US" sz="2400" dirty="0">
              <a:ea typeface="Osaka" pitchFamily="-110" charset="-128"/>
              <a:cs typeface="Osaka" pitchFamily="-110" charset="-128"/>
            </a:endParaRPr>
          </a:p>
        </p:txBody>
      </p:sp>
      <p:pic>
        <p:nvPicPr>
          <p:cNvPr id="4" name="Picture 3"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3059833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579082" y="1303911"/>
            <a:ext cx="6553200" cy="508000"/>
          </a:xfrm>
        </p:spPr>
        <p:txBody>
          <a:bodyPr>
            <a:noAutofit/>
          </a:bodyPr>
          <a:lstStyle/>
          <a:p>
            <a:pPr eaLnBrk="1" hangingPunct="1"/>
            <a:r>
              <a:rPr lang="en-US" sz="3200" b="1" dirty="0" smtClean="0">
                <a:solidFill>
                  <a:srgbClr val="000090"/>
                </a:solidFill>
                <a:latin typeface="Arial" pitchFamily="-110" charset="0"/>
              </a:rPr>
              <a:t>Understanding quantum theory of electrons in atoms</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502161" y="1706604"/>
            <a:ext cx="8277411" cy="5923308"/>
          </a:xfrm>
        </p:spPr>
        <p:txBody>
          <a:bodyPr>
            <a:normAutofit/>
          </a:bodyPr>
          <a:lstStyle/>
          <a:p>
            <a:pPr>
              <a:buClr>
                <a:schemeClr val="tx1"/>
              </a:buClr>
            </a:pPr>
            <a:endParaRPr lang="en-US" sz="2400" b="1" dirty="0" smtClean="0">
              <a:latin typeface="Arial" pitchFamily="-110" charset="0"/>
            </a:endParaRPr>
          </a:p>
          <a:p>
            <a:pPr>
              <a:buClr>
                <a:schemeClr val="tx1"/>
              </a:buClr>
              <a:buFont typeface="Arial"/>
              <a:buChar char="•"/>
            </a:pPr>
            <a:r>
              <a:rPr lang="en-US" sz="2400" b="1" i="1" dirty="0" smtClean="0">
                <a:solidFill>
                  <a:srgbClr val="000090"/>
                </a:solidFill>
              </a:rPr>
              <a:t> </a:t>
            </a:r>
            <a:r>
              <a:rPr lang="en-US" sz="2400" dirty="0" smtClean="0"/>
              <a:t>Electrons in atoms can exist only in discrete energy levels but not between them. </a:t>
            </a:r>
          </a:p>
          <a:p>
            <a:pPr>
              <a:buClr>
                <a:schemeClr val="tx1"/>
              </a:buClr>
              <a:buFont typeface="Arial"/>
              <a:buChar char="•"/>
            </a:pPr>
            <a:endParaRPr lang="en-US" sz="2400" dirty="0" smtClean="0"/>
          </a:p>
          <a:p>
            <a:pPr>
              <a:buClr>
                <a:schemeClr val="tx1"/>
              </a:buClr>
              <a:buFont typeface="Arial"/>
              <a:buChar char="•"/>
            </a:pPr>
            <a:r>
              <a:rPr lang="en-US" sz="2400" dirty="0" smtClean="0"/>
              <a:t> The energy of an electron in an atom is quantized.  </a:t>
            </a:r>
          </a:p>
          <a:p>
            <a:pPr>
              <a:buClr>
                <a:schemeClr val="tx1"/>
              </a:buClr>
              <a:buFont typeface="Arial"/>
              <a:buChar char="•"/>
            </a:pPr>
            <a:endParaRPr lang="en-US" sz="2400" dirty="0" smtClean="0"/>
          </a:p>
          <a:p>
            <a:pPr>
              <a:buClr>
                <a:schemeClr val="tx1"/>
              </a:buClr>
              <a:buFont typeface="Arial"/>
              <a:buChar char="•"/>
            </a:pPr>
            <a:r>
              <a:rPr lang="en-US" sz="2400" dirty="0" smtClean="0"/>
              <a:t> The energy can be equal only to certain specific values and can jump from one energy level to another but not transition smoothly or stay between these levels.</a:t>
            </a:r>
            <a:endParaRPr lang="en-US" sz="2400" b="1" i="1" dirty="0" smtClean="0">
              <a:solidFill>
                <a:srgbClr val="000090"/>
              </a:solidFill>
            </a:endParaRPr>
          </a:p>
        </p:txBody>
      </p:sp>
      <p:pic>
        <p:nvPicPr>
          <p:cNvPr id="4" name="Picture 3"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3059833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579082" y="556861"/>
            <a:ext cx="6553200" cy="508000"/>
          </a:xfrm>
        </p:spPr>
        <p:txBody>
          <a:bodyPr>
            <a:noAutofit/>
          </a:bodyPr>
          <a:lstStyle/>
          <a:p>
            <a:pPr eaLnBrk="1" hangingPunct="1"/>
            <a:r>
              <a:rPr lang="en-US" sz="3200" b="1" dirty="0" smtClean="0">
                <a:solidFill>
                  <a:srgbClr val="000090"/>
                </a:solidFill>
                <a:latin typeface="Arial" pitchFamily="-110" charset="0"/>
              </a:rPr>
              <a:t>Principle quantum number</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87220" y="1004377"/>
            <a:ext cx="8277411" cy="5923308"/>
          </a:xfrm>
        </p:spPr>
        <p:txBody>
          <a:bodyPr>
            <a:normAutofit/>
          </a:bodyPr>
          <a:lstStyle/>
          <a:p>
            <a:pPr>
              <a:buClr>
                <a:schemeClr val="tx1"/>
              </a:buClr>
            </a:pPr>
            <a:endParaRPr lang="en-US" sz="2400" b="1" dirty="0" smtClean="0">
              <a:latin typeface="Arial" pitchFamily="-110" charset="0"/>
            </a:endParaRPr>
          </a:p>
          <a:p>
            <a:pPr>
              <a:buClr>
                <a:schemeClr val="tx1"/>
              </a:buClr>
              <a:buFont typeface="Arial"/>
              <a:buChar char="•"/>
            </a:pPr>
            <a:r>
              <a:rPr lang="en-US" sz="2400" b="1" i="1" dirty="0" smtClean="0">
                <a:solidFill>
                  <a:srgbClr val="000090"/>
                </a:solidFill>
              </a:rPr>
              <a:t> </a:t>
            </a:r>
            <a:r>
              <a:rPr lang="en-US" sz="2400" dirty="0" smtClean="0"/>
              <a:t>The energy levels are labeled with an </a:t>
            </a:r>
            <a:r>
              <a:rPr lang="en-US" sz="2400" b="1" i="1" dirty="0" err="1" smtClean="0">
                <a:solidFill>
                  <a:srgbClr val="000090"/>
                </a:solidFill>
              </a:rPr>
              <a:t>n</a:t>
            </a:r>
            <a:r>
              <a:rPr lang="en-US" sz="2400" b="1" i="1" dirty="0" smtClean="0">
                <a:solidFill>
                  <a:srgbClr val="000090"/>
                </a:solidFill>
              </a:rPr>
              <a:t> value</a:t>
            </a:r>
            <a:r>
              <a:rPr lang="en-US" sz="2400" dirty="0" smtClean="0"/>
              <a:t>, where </a:t>
            </a:r>
            <a:r>
              <a:rPr lang="en-US" sz="2400" i="1" dirty="0" err="1" smtClean="0"/>
              <a:t>n</a:t>
            </a:r>
            <a:r>
              <a:rPr lang="en-US" sz="2400" dirty="0" smtClean="0"/>
              <a:t> = 1, 2, 3, …. </a:t>
            </a:r>
          </a:p>
          <a:p>
            <a:pPr>
              <a:buClr>
                <a:schemeClr val="tx1"/>
              </a:buClr>
              <a:buFont typeface="Arial"/>
              <a:buChar char="•"/>
            </a:pPr>
            <a:endParaRPr lang="en-US" sz="2400" b="1" i="1" dirty="0" smtClean="0">
              <a:solidFill>
                <a:srgbClr val="000090"/>
              </a:solidFill>
            </a:endParaRPr>
          </a:p>
          <a:p>
            <a:pPr>
              <a:buClr>
                <a:schemeClr val="tx1"/>
              </a:buClr>
              <a:buFont typeface="Arial"/>
              <a:buChar char="•"/>
            </a:pPr>
            <a:r>
              <a:rPr lang="en-US" sz="2400" b="1" i="1" dirty="0" smtClean="0">
                <a:solidFill>
                  <a:srgbClr val="000090"/>
                </a:solidFill>
              </a:rPr>
              <a:t> </a:t>
            </a:r>
            <a:r>
              <a:rPr lang="en-US" sz="2400" dirty="0" smtClean="0"/>
              <a:t>Generally speaking, the energy of an electron in an atom is greater for larger values of </a:t>
            </a:r>
            <a:r>
              <a:rPr lang="en-US" sz="2400" i="1" dirty="0" err="1" smtClean="0"/>
              <a:t>n</a:t>
            </a:r>
            <a:r>
              <a:rPr lang="en-US" sz="2400" dirty="0" smtClean="0"/>
              <a:t>. </a:t>
            </a:r>
          </a:p>
          <a:p>
            <a:pPr>
              <a:buClr>
                <a:schemeClr val="tx1"/>
              </a:buClr>
              <a:buFont typeface="Arial"/>
              <a:buChar char="•"/>
            </a:pPr>
            <a:endParaRPr lang="en-US" sz="2400" i="1" dirty="0" smtClean="0"/>
          </a:p>
          <a:p>
            <a:pPr>
              <a:buClr>
                <a:schemeClr val="tx1"/>
              </a:buClr>
              <a:buFont typeface="Arial"/>
              <a:buChar char="•"/>
            </a:pPr>
            <a:r>
              <a:rPr lang="en-US" sz="2400" i="1" dirty="0" smtClean="0"/>
              <a:t> </a:t>
            </a:r>
            <a:r>
              <a:rPr lang="en-US" sz="2400" i="1" dirty="0" err="1" smtClean="0"/>
              <a:t>n</a:t>
            </a:r>
            <a:r>
              <a:rPr lang="en-US" sz="2400" dirty="0" smtClean="0"/>
              <a:t> is referred to as the </a:t>
            </a:r>
            <a:r>
              <a:rPr lang="en-US" sz="2400" b="1" i="1" dirty="0" smtClean="0">
                <a:solidFill>
                  <a:srgbClr val="000090"/>
                </a:solidFill>
              </a:rPr>
              <a:t>principal quantum number or shell number. </a:t>
            </a:r>
          </a:p>
          <a:p>
            <a:pPr>
              <a:buClr>
                <a:schemeClr val="tx1"/>
              </a:buClr>
            </a:pPr>
            <a:endParaRPr lang="en-US" sz="2400" b="1" i="1" dirty="0" smtClean="0">
              <a:solidFill>
                <a:srgbClr val="000090"/>
              </a:solidFill>
            </a:endParaRPr>
          </a:p>
          <a:p>
            <a:pPr>
              <a:buClr>
                <a:schemeClr val="tx1"/>
              </a:buClr>
              <a:buFont typeface="Arial"/>
              <a:buChar char="•"/>
            </a:pPr>
            <a:r>
              <a:rPr lang="en-US" sz="2400" dirty="0" smtClean="0"/>
              <a:t> The principal quantum number defines the </a:t>
            </a:r>
            <a:r>
              <a:rPr lang="en-US" sz="2400" b="1" i="1" dirty="0" smtClean="0">
                <a:solidFill>
                  <a:srgbClr val="000090"/>
                </a:solidFill>
              </a:rPr>
              <a:t>location of the energy level</a:t>
            </a:r>
            <a:r>
              <a:rPr lang="en-US" sz="2400" dirty="0" smtClean="0"/>
              <a:t> and is similar in concept to the Bohr model. </a:t>
            </a:r>
            <a:endParaRPr lang="en-US" sz="2400" b="1" i="1" dirty="0" smtClean="0">
              <a:solidFill>
                <a:srgbClr val="000090"/>
              </a:solidFill>
            </a:endParaRPr>
          </a:p>
        </p:txBody>
      </p:sp>
      <p:pic>
        <p:nvPicPr>
          <p:cNvPr id="4" name="Picture 3"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3059833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Figure </a:t>
            </a:r>
            <a:r>
              <a:rPr lang="en-US" dirty="0" smtClean="0"/>
              <a:t>6.20</a:t>
            </a:r>
            <a:endParaRPr lang="en-US" dirty="0"/>
          </a:p>
        </p:txBody>
      </p:sp>
      <p:pic>
        <p:nvPicPr>
          <p:cNvPr id="2" name="Picture Placeholder 1" descr="CNX_Chem_06_03_Qnumbers.jpg"/>
          <p:cNvPicPr>
            <a:picLocks noGrp="1" noChangeAspect="1"/>
          </p:cNvPicPr>
          <p:nvPr>
            <p:ph type="pic" sz="quarter" idx="13"/>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9846" r="-6769"/>
          <a:stretch>
            <a:fillRect/>
          </a:stretch>
        </p:blipFill>
        <p:spPr>
          <a:xfrm>
            <a:off x="972706" y="1316619"/>
            <a:ext cx="7530072" cy="4390908"/>
          </a:xfrm>
        </p:spPr>
      </p:pic>
      <p:sp>
        <p:nvSpPr>
          <p:cNvPr id="7" name="Text Placeholder 6"/>
          <p:cNvSpPr>
            <a:spLocks noGrp="1"/>
          </p:cNvSpPr>
          <p:nvPr>
            <p:ph type="body" sz="quarter" idx="14"/>
          </p:nvPr>
        </p:nvSpPr>
        <p:spPr>
          <a:xfrm>
            <a:off x="457200" y="5975989"/>
            <a:ext cx="8062912" cy="1166382"/>
          </a:xfrm>
        </p:spPr>
        <p:txBody>
          <a:bodyPr>
            <a:normAutofit/>
          </a:bodyPr>
          <a:lstStyle/>
          <a:p>
            <a:r>
              <a:rPr lang="en-US" dirty="0"/>
              <a:t>Different shells are numbered by principle quantum numbers.</a:t>
            </a:r>
          </a:p>
        </p:txBody>
      </p:sp>
      <p:pic>
        <p:nvPicPr>
          <p:cNvPr id="6" name="Picture 5" descr="OSX-Stacked-TM-RGB-300dpi-2016.jpg"/>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647269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579082" y="556861"/>
            <a:ext cx="6553200" cy="508000"/>
          </a:xfrm>
        </p:spPr>
        <p:txBody>
          <a:bodyPr>
            <a:noAutofit/>
          </a:bodyPr>
          <a:lstStyle/>
          <a:p>
            <a:pPr eaLnBrk="1" hangingPunct="1"/>
            <a:r>
              <a:rPr lang="en-US" sz="3200" b="1" dirty="0" smtClean="0">
                <a:solidFill>
                  <a:srgbClr val="000090"/>
                </a:solidFill>
                <a:latin typeface="Arial" pitchFamily="-110" charset="0"/>
              </a:rPr>
              <a:t>Atomic </a:t>
            </a:r>
            <a:r>
              <a:rPr lang="en-US" sz="3200" b="1" dirty="0" err="1" smtClean="0">
                <a:solidFill>
                  <a:srgbClr val="000090"/>
                </a:solidFill>
                <a:latin typeface="Arial" pitchFamily="-110" charset="0"/>
              </a:rPr>
              <a:t>orbitals</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72279" y="989436"/>
            <a:ext cx="8277411" cy="5923308"/>
          </a:xfrm>
        </p:spPr>
        <p:txBody>
          <a:bodyPr>
            <a:normAutofit/>
          </a:bodyPr>
          <a:lstStyle/>
          <a:p>
            <a:pPr>
              <a:buClr>
                <a:schemeClr val="tx1"/>
              </a:buClr>
            </a:pPr>
            <a:endParaRPr lang="en-US" sz="2400" b="1" dirty="0" smtClean="0">
              <a:latin typeface="Arial" pitchFamily="-110" charset="0"/>
            </a:endParaRPr>
          </a:p>
          <a:p>
            <a:pPr>
              <a:buClr>
                <a:schemeClr val="tx1"/>
              </a:buClr>
              <a:buFont typeface="Arial"/>
              <a:buChar char="•"/>
            </a:pPr>
            <a:r>
              <a:rPr lang="en-US" sz="2400" b="1" i="1" dirty="0" smtClean="0">
                <a:solidFill>
                  <a:srgbClr val="000090"/>
                </a:solidFill>
              </a:rPr>
              <a:t> </a:t>
            </a:r>
            <a:r>
              <a:rPr lang="en-US" sz="2400" dirty="0" smtClean="0"/>
              <a:t>The principal quantum number is one of three quantum numbers used to characterize an </a:t>
            </a:r>
            <a:r>
              <a:rPr lang="en-US" sz="2400" b="1" i="1" dirty="0" smtClean="0">
                <a:solidFill>
                  <a:srgbClr val="000090"/>
                </a:solidFill>
              </a:rPr>
              <a:t>orbital. </a:t>
            </a:r>
          </a:p>
          <a:p>
            <a:pPr>
              <a:buClr>
                <a:schemeClr val="tx1"/>
              </a:buClr>
              <a:buFont typeface="Arial"/>
              <a:buChar char="•"/>
            </a:pPr>
            <a:endParaRPr lang="en-US" sz="2400" dirty="0" smtClean="0"/>
          </a:p>
          <a:p>
            <a:pPr>
              <a:buClr>
                <a:schemeClr val="tx1"/>
              </a:buClr>
              <a:buFont typeface="Arial"/>
              <a:buChar char="•"/>
            </a:pPr>
            <a:r>
              <a:rPr lang="en-US" sz="2400" dirty="0" smtClean="0"/>
              <a:t> An </a:t>
            </a:r>
            <a:r>
              <a:rPr lang="en-US" sz="2400" b="1" i="1" dirty="0" smtClean="0">
                <a:solidFill>
                  <a:srgbClr val="000090"/>
                </a:solidFill>
              </a:rPr>
              <a:t>atomic orbital</a:t>
            </a:r>
            <a:r>
              <a:rPr lang="en-US" sz="2400" dirty="0" smtClean="0"/>
              <a:t> is a general region in an atom that an electron is most probable to reside. </a:t>
            </a:r>
          </a:p>
          <a:p>
            <a:pPr>
              <a:buClr>
                <a:schemeClr val="tx1"/>
              </a:buClr>
              <a:buFont typeface="Arial"/>
              <a:buChar char="•"/>
            </a:pPr>
            <a:endParaRPr lang="en-US" sz="2400" b="1" i="1" dirty="0" smtClean="0">
              <a:solidFill>
                <a:srgbClr val="000090"/>
              </a:solidFill>
            </a:endParaRPr>
          </a:p>
          <a:p>
            <a:pPr>
              <a:buClr>
                <a:schemeClr val="tx1"/>
              </a:buClr>
              <a:buFont typeface="Arial"/>
              <a:buChar char="•"/>
            </a:pPr>
            <a:r>
              <a:rPr lang="en-US" sz="2400" b="1" i="1" dirty="0" smtClean="0">
                <a:solidFill>
                  <a:srgbClr val="000090"/>
                </a:solidFill>
              </a:rPr>
              <a:t> </a:t>
            </a:r>
            <a:r>
              <a:rPr lang="en-US" sz="2400" dirty="0" smtClean="0"/>
              <a:t>An atomic orbital</a:t>
            </a:r>
            <a:r>
              <a:rPr lang="en-US" sz="2400" dirty="0"/>
              <a:t> </a:t>
            </a:r>
            <a:r>
              <a:rPr lang="en-US" sz="2400" dirty="0" smtClean="0"/>
              <a:t>is distinct from an </a:t>
            </a:r>
            <a:r>
              <a:rPr lang="en-US" sz="2400" i="1" dirty="0" smtClean="0"/>
              <a:t>orbit</a:t>
            </a:r>
            <a:r>
              <a:rPr lang="en-US" sz="2400" dirty="0" smtClean="0"/>
              <a:t>. </a:t>
            </a:r>
          </a:p>
          <a:p>
            <a:pPr>
              <a:buClr>
                <a:schemeClr val="tx1"/>
              </a:buClr>
              <a:buFont typeface="Arial"/>
              <a:buChar char="•"/>
            </a:pPr>
            <a:endParaRPr lang="en-US" sz="2400" dirty="0" smtClean="0"/>
          </a:p>
          <a:p>
            <a:pPr>
              <a:buClr>
                <a:schemeClr val="tx1"/>
              </a:buClr>
              <a:buFont typeface="Arial"/>
              <a:buChar char="•"/>
            </a:pPr>
            <a:r>
              <a:rPr lang="en-US" sz="2400" dirty="0" smtClean="0"/>
              <a:t> The quantum mechanical model specifies the probability of finding an electron in a three-dimensional space around the nucleus. </a:t>
            </a:r>
            <a:endParaRPr lang="en-US" sz="2400" b="1" i="1" dirty="0" smtClean="0">
              <a:solidFill>
                <a:srgbClr val="000090"/>
              </a:solidFill>
            </a:endParaRPr>
          </a:p>
        </p:txBody>
      </p:sp>
      <p:pic>
        <p:nvPicPr>
          <p:cNvPr id="4" name="Picture 3"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3059833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594023" y="736153"/>
            <a:ext cx="6553200" cy="508000"/>
          </a:xfrm>
        </p:spPr>
        <p:txBody>
          <a:bodyPr>
            <a:noAutofit/>
          </a:bodyPr>
          <a:lstStyle/>
          <a:p>
            <a:pPr eaLnBrk="1" hangingPunct="1"/>
            <a:r>
              <a:rPr lang="en-US" sz="3200" b="1" dirty="0" smtClean="0">
                <a:solidFill>
                  <a:srgbClr val="000090"/>
                </a:solidFill>
                <a:latin typeface="Arial" pitchFamily="-110" charset="0"/>
              </a:rPr>
              <a:t>Angular momentum quantum number</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87220" y="854967"/>
            <a:ext cx="8277411" cy="5923308"/>
          </a:xfrm>
        </p:spPr>
        <p:txBody>
          <a:bodyPr>
            <a:normAutofit/>
          </a:bodyPr>
          <a:lstStyle/>
          <a:p>
            <a:pPr>
              <a:buClr>
                <a:schemeClr val="tx1"/>
              </a:buClr>
            </a:pPr>
            <a:endParaRPr lang="en-US" sz="2400" b="1" dirty="0" smtClean="0">
              <a:latin typeface="Arial" pitchFamily="-110" charset="0"/>
            </a:endParaRPr>
          </a:p>
          <a:p>
            <a:pPr>
              <a:buClr>
                <a:schemeClr val="tx1"/>
              </a:buClr>
              <a:buFont typeface="Arial"/>
              <a:buChar char="•"/>
            </a:pPr>
            <a:r>
              <a:rPr lang="en-US" sz="2400" b="1" i="1" dirty="0" smtClean="0">
                <a:solidFill>
                  <a:srgbClr val="000090"/>
                </a:solidFill>
              </a:rPr>
              <a:t> </a:t>
            </a:r>
            <a:r>
              <a:rPr lang="en-US" sz="2400" dirty="0" smtClean="0"/>
              <a:t>The </a:t>
            </a:r>
            <a:r>
              <a:rPr lang="en-US" sz="2400" b="1" i="1" dirty="0" smtClean="0">
                <a:solidFill>
                  <a:srgbClr val="000090"/>
                </a:solidFill>
              </a:rPr>
              <a:t>angular momentum quantum number (</a:t>
            </a:r>
            <a:r>
              <a:rPr lang="en-US" sz="2400" b="1" i="1" dirty="0">
                <a:solidFill>
                  <a:srgbClr val="000090"/>
                </a:solidFill>
                <a:ea typeface="Osaka" pitchFamily="-110" charset="-128"/>
                <a:cs typeface="Osaka" pitchFamily="-110" charset="-128"/>
              </a:rPr>
              <a:t>ℓ</a:t>
            </a:r>
            <a:r>
              <a:rPr lang="en-US" sz="2400" b="1" i="1" dirty="0" smtClean="0">
                <a:solidFill>
                  <a:srgbClr val="000090"/>
                </a:solidFill>
              </a:rPr>
              <a:t>) </a:t>
            </a:r>
            <a:r>
              <a:rPr lang="en-US" sz="2400" dirty="0" smtClean="0"/>
              <a:t>is an integer that defines the </a:t>
            </a:r>
            <a:r>
              <a:rPr lang="en-US" sz="2400" b="1" i="1" dirty="0" smtClean="0">
                <a:solidFill>
                  <a:srgbClr val="000090"/>
                </a:solidFill>
              </a:rPr>
              <a:t>shape of the orbital.</a:t>
            </a:r>
          </a:p>
          <a:p>
            <a:pPr>
              <a:buClr>
                <a:schemeClr val="tx1"/>
              </a:buClr>
              <a:buFont typeface="Arial"/>
              <a:buChar char="•"/>
            </a:pPr>
            <a:endParaRPr lang="en-US" sz="2400" b="1" i="1" dirty="0" smtClean="0">
              <a:solidFill>
                <a:srgbClr val="000090"/>
              </a:solidFill>
            </a:endParaRPr>
          </a:p>
          <a:p>
            <a:pPr>
              <a:buClr>
                <a:schemeClr val="tx1"/>
              </a:buClr>
              <a:buFont typeface="Arial"/>
              <a:buChar char="•"/>
            </a:pPr>
            <a:r>
              <a:rPr lang="en-US" sz="2400" b="1" i="1" dirty="0" smtClean="0">
                <a:solidFill>
                  <a:srgbClr val="000090"/>
                </a:solidFill>
              </a:rPr>
              <a:t> </a:t>
            </a:r>
            <a:r>
              <a:rPr lang="en-US" sz="2400" dirty="0">
                <a:ea typeface="Osaka" pitchFamily="-110" charset="-128"/>
                <a:cs typeface="Osaka" pitchFamily="-110" charset="-128"/>
              </a:rPr>
              <a:t>ℓ</a:t>
            </a:r>
            <a:r>
              <a:rPr lang="en-US" sz="2400" b="1" i="1" dirty="0" smtClean="0">
                <a:solidFill>
                  <a:srgbClr val="000090"/>
                </a:solidFill>
              </a:rPr>
              <a:t> </a:t>
            </a:r>
            <a:r>
              <a:rPr lang="en-US" sz="2400" dirty="0" smtClean="0"/>
              <a:t>takes on the values, </a:t>
            </a:r>
            <a:r>
              <a:rPr lang="en-US" sz="2400" dirty="0">
                <a:ea typeface="Osaka" pitchFamily="-110" charset="-128"/>
                <a:cs typeface="Osaka" pitchFamily="-110" charset="-128"/>
              </a:rPr>
              <a:t>ℓ</a:t>
            </a:r>
            <a:r>
              <a:rPr lang="en-US" sz="2400" i="1" dirty="0" smtClean="0"/>
              <a:t> =</a:t>
            </a:r>
            <a:r>
              <a:rPr lang="en-US" sz="2400" dirty="0" smtClean="0"/>
              <a:t> 0, 1, 2, …, </a:t>
            </a:r>
            <a:r>
              <a:rPr lang="en-US" sz="2400" i="1" dirty="0" smtClean="0"/>
              <a:t>n</a:t>
            </a:r>
            <a:r>
              <a:rPr lang="en-US" sz="2400" dirty="0" smtClean="0"/>
              <a:t> – 1.</a:t>
            </a:r>
            <a:endParaRPr lang="en-US" sz="2400" dirty="0" smtClean="0"/>
          </a:p>
          <a:p>
            <a:pPr>
              <a:buClr>
                <a:schemeClr val="tx1"/>
              </a:buClr>
            </a:pPr>
            <a:endParaRPr lang="en-US" sz="2400" dirty="0" smtClean="0"/>
          </a:p>
          <a:p>
            <a:pPr>
              <a:buClr>
                <a:schemeClr val="tx1"/>
              </a:buClr>
              <a:buFont typeface="Arial"/>
              <a:buChar char="•"/>
            </a:pPr>
            <a:r>
              <a:rPr lang="en-US" sz="2400" dirty="0" smtClean="0"/>
              <a:t> For an orbital with </a:t>
            </a:r>
            <a:r>
              <a:rPr lang="en-US" sz="2400" i="1" dirty="0" smtClean="0"/>
              <a:t>n</a:t>
            </a:r>
            <a:r>
              <a:rPr lang="en-US" sz="2400" dirty="0" smtClean="0"/>
              <a:t> = 1; </a:t>
            </a:r>
            <a:r>
              <a:rPr lang="en-US" sz="2400" dirty="0">
                <a:ea typeface="Osaka" pitchFamily="-110" charset="-128"/>
                <a:cs typeface="Osaka" pitchFamily="-110" charset="-128"/>
              </a:rPr>
              <a:t>ℓ</a:t>
            </a:r>
            <a:r>
              <a:rPr lang="en-US" sz="2400" dirty="0" smtClean="0"/>
              <a:t> = 0</a:t>
            </a:r>
          </a:p>
          <a:p>
            <a:pPr>
              <a:buClr>
                <a:schemeClr val="tx1"/>
              </a:buClr>
              <a:buFont typeface="Arial"/>
              <a:buChar char="•"/>
            </a:pPr>
            <a:endParaRPr lang="en-US" sz="2400" b="1" i="1" dirty="0" smtClean="0">
              <a:solidFill>
                <a:srgbClr val="000090"/>
              </a:solidFill>
            </a:endParaRPr>
          </a:p>
          <a:p>
            <a:pPr>
              <a:buClr>
                <a:schemeClr val="tx1"/>
              </a:buClr>
              <a:buFont typeface="Arial"/>
              <a:buChar char="•"/>
            </a:pPr>
            <a:r>
              <a:rPr lang="en-US" sz="2400" b="1" i="1" dirty="0" smtClean="0">
                <a:solidFill>
                  <a:srgbClr val="000090"/>
                </a:solidFill>
              </a:rPr>
              <a:t> </a:t>
            </a:r>
            <a:r>
              <a:rPr lang="en-US" sz="2400" dirty="0" smtClean="0"/>
              <a:t>For an orbital with </a:t>
            </a:r>
            <a:r>
              <a:rPr lang="en-US" sz="2400" i="1" dirty="0" smtClean="0"/>
              <a:t>n</a:t>
            </a:r>
            <a:r>
              <a:rPr lang="en-US" sz="2400" dirty="0" smtClean="0"/>
              <a:t> = 2; </a:t>
            </a:r>
            <a:r>
              <a:rPr lang="en-US" sz="2400" dirty="0">
                <a:ea typeface="Osaka" pitchFamily="-110" charset="-128"/>
                <a:cs typeface="Osaka" pitchFamily="-110" charset="-128"/>
              </a:rPr>
              <a:t>ℓ</a:t>
            </a:r>
            <a:r>
              <a:rPr lang="en-US" sz="2400" dirty="0" smtClean="0"/>
              <a:t> = 0 and </a:t>
            </a:r>
            <a:r>
              <a:rPr lang="en-US" sz="2400" dirty="0" smtClean="0"/>
              <a:t>1</a:t>
            </a:r>
          </a:p>
          <a:p>
            <a:pPr>
              <a:buClr>
                <a:schemeClr val="tx1"/>
              </a:buClr>
              <a:buFont typeface="Arial"/>
              <a:buChar char="•"/>
            </a:pPr>
            <a:endParaRPr lang="en-US" sz="2400" b="1" i="1" dirty="0" smtClean="0">
              <a:solidFill>
                <a:srgbClr val="000090"/>
              </a:solidFill>
            </a:endParaRPr>
          </a:p>
          <a:p>
            <a:pPr>
              <a:buClr>
                <a:schemeClr val="tx1"/>
              </a:buClr>
              <a:buFont typeface="Arial"/>
              <a:buChar char="•"/>
            </a:pPr>
            <a:r>
              <a:rPr lang="en-US" sz="2400" b="1" i="1" dirty="0" smtClean="0">
                <a:solidFill>
                  <a:srgbClr val="000090"/>
                </a:solidFill>
              </a:rPr>
              <a:t> </a:t>
            </a:r>
            <a:r>
              <a:rPr lang="en-US" sz="2400" dirty="0" err="1" smtClean="0"/>
              <a:t>Orbitals</a:t>
            </a:r>
            <a:r>
              <a:rPr lang="en-US" sz="2400" dirty="0" smtClean="0"/>
              <a:t> with the same value of </a:t>
            </a:r>
            <a:r>
              <a:rPr lang="en-US" sz="2400" dirty="0" smtClean="0">
                <a:ea typeface="Osaka" pitchFamily="-110" charset="-128"/>
                <a:cs typeface="Osaka" pitchFamily="-110" charset="-128"/>
              </a:rPr>
              <a:t>ℓ</a:t>
            </a:r>
            <a:r>
              <a:rPr lang="en-US" sz="2400" dirty="0" smtClean="0"/>
              <a:t> form a </a:t>
            </a:r>
            <a:r>
              <a:rPr lang="en-US" sz="2400" b="1" dirty="0" err="1" smtClean="0">
                <a:solidFill>
                  <a:srgbClr val="000090"/>
                </a:solidFill>
              </a:rPr>
              <a:t>subshell</a:t>
            </a:r>
            <a:r>
              <a:rPr lang="en-US" sz="2400" b="1" dirty="0" smtClean="0">
                <a:solidFill>
                  <a:srgbClr val="000090"/>
                </a:solidFill>
              </a:rPr>
              <a:t>.  </a:t>
            </a:r>
          </a:p>
          <a:p>
            <a:pPr>
              <a:buClr>
                <a:schemeClr val="tx1"/>
              </a:buClr>
              <a:buFont typeface="Arial"/>
              <a:buChar char="•"/>
            </a:pPr>
            <a:endParaRPr lang="en-US" sz="2400" b="1" i="1" dirty="0" smtClean="0">
              <a:solidFill>
                <a:srgbClr val="000090"/>
              </a:solidFill>
            </a:endParaRPr>
          </a:p>
        </p:txBody>
      </p:sp>
      <p:pic>
        <p:nvPicPr>
          <p:cNvPr id="4" name="Picture 3"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3059833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623905" y="807551"/>
            <a:ext cx="6553200" cy="508000"/>
          </a:xfrm>
        </p:spPr>
        <p:txBody>
          <a:bodyPr>
            <a:noAutofit/>
          </a:bodyPr>
          <a:lstStyle/>
          <a:p>
            <a:r>
              <a:rPr lang="en-US" sz="3200" b="1" dirty="0" smtClean="0">
                <a:solidFill>
                  <a:srgbClr val="000090"/>
                </a:solidFill>
                <a:latin typeface="Arial" pitchFamily="-110" charset="0"/>
              </a:rPr>
              <a:t>Angular momentum quantum number</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397574" y="1132872"/>
            <a:ext cx="8277411" cy="5923308"/>
          </a:xfrm>
        </p:spPr>
        <p:txBody>
          <a:bodyPr>
            <a:normAutofit/>
          </a:bodyPr>
          <a:lstStyle/>
          <a:p>
            <a:pPr>
              <a:buClr>
                <a:schemeClr val="tx1"/>
              </a:buClr>
              <a:buFont typeface="Arial"/>
              <a:buChar char="•"/>
            </a:pPr>
            <a:endParaRPr lang="en-US" sz="2400" dirty="0" smtClean="0"/>
          </a:p>
          <a:p>
            <a:pPr lvl="1">
              <a:buClr>
                <a:schemeClr val="tx1"/>
              </a:buClr>
              <a:buFont typeface="Arial"/>
              <a:buChar char="•"/>
            </a:pPr>
            <a:r>
              <a:rPr lang="en-US" sz="2400" dirty="0" smtClean="0">
                <a:solidFill>
                  <a:schemeClr val="tx1"/>
                </a:solidFill>
              </a:rPr>
              <a:t> </a:t>
            </a:r>
            <a:r>
              <a:rPr lang="en-US" sz="2400" dirty="0" smtClean="0">
                <a:solidFill>
                  <a:schemeClr val="tx1"/>
                </a:solidFill>
                <a:ea typeface="Osaka" pitchFamily="-110" charset="-128"/>
                <a:cs typeface="Osaka" pitchFamily="-110" charset="-128"/>
              </a:rPr>
              <a:t>Instead of using numbers, the angular momentum quantum number is often designated by letters. </a:t>
            </a:r>
          </a:p>
          <a:p>
            <a:pPr lvl="1">
              <a:buClr>
                <a:schemeClr val="tx1"/>
              </a:buClr>
              <a:buFont typeface="Arial"/>
              <a:buChar char="•"/>
            </a:pPr>
            <a:endParaRPr lang="en-US" sz="2400" dirty="0" smtClean="0">
              <a:solidFill>
                <a:schemeClr val="tx1"/>
              </a:solidFill>
              <a:ea typeface="Osaka" pitchFamily="-110" charset="-128"/>
              <a:cs typeface="Osaka" pitchFamily="-110" charset="-128"/>
            </a:endParaRPr>
          </a:p>
          <a:p>
            <a:pPr lvl="2">
              <a:buClr>
                <a:schemeClr val="tx1"/>
              </a:buClr>
              <a:buFont typeface="Arial"/>
              <a:buChar char="•"/>
            </a:pPr>
            <a:r>
              <a:rPr lang="en-US" sz="2400" dirty="0" smtClean="0">
                <a:solidFill>
                  <a:schemeClr val="tx1"/>
                </a:solidFill>
                <a:ea typeface="Osaka" pitchFamily="-110" charset="-128"/>
                <a:cs typeface="Osaka" pitchFamily="-110" charset="-128"/>
              </a:rPr>
              <a:t>For ℓ = 0: </a:t>
            </a:r>
            <a:r>
              <a:rPr lang="en-US" sz="2400" b="1" i="1" dirty="0" err="1" smtClean="0">
                <a:solidFill>
                  <a:srgbClr val="000090"/>
                </a:solidFill>
                <a:ea typeface="Osaka" pitchFamily="-110" charset="-128"/>
                <a:cs typeface="Osaka" pitchFamily="-110" charset="-128"/>
              </a:rPr>
              <a:t>s</a:t>
            </a:r>
            <a:r>
              <a:rPr lang="en-US" sz="2400" b="1" i="1" dirty="0" smtClean="0">
                <a:solidFill>
                  <a:srgbClr val="000090"/>
                </a:solidFill>
                <a:ea typeface="Osaka" pitchFamily="-110" charset="-128"/>
                <a:cs typeface="Osaka" pitchFamily="-110" charset="-128"/>
              </a:rPr>
              <a:t> orbital</a:t>
            </a:r>
          </a:p>
          <a:p>
            <a:pPr lvl="2">
              <a:buClr>
                <a:schemeClr val="tx1"/>
              </a:buClr>
              <a:buNone/>
            </a:pPr>
            <a:endParaRPr lang="en-US" sz="2400" dirty="0" smtClean="0">
              <a:solidFill>
                <a:schemeClr val="tx1"/>
              </a:solidFill>
              <a:ea typeface="Osaka" pitchFamily="-110" charset="-128"/>
              <a:cs typeface="Osaka" pitchFamily="-110" charset="-128"/>
            </a:endParaRPr>
          </a:p>
          <a:p>
            <a:pPr lvl="2">
              <a:buClr>
                <a:schemeClr val="tx1"/>
              </a:buClr>
              <a:buFont typeface="Arial"/>
              <a:buChar char="•"/>
            </a:pPr>
            <a:r>
              <a:rPr lang="en-US" sz="2400" dirty="0" smtClean="0">
                <a:solidFill>
                  <a:schemeClr val="tx1"/>
                </a:solidFill>
                <a:ea typeface="Osaka" pitchFamily="-110" charset="-128"/>
                <a:cs typeface="Osaka" pitchFamily="-110" charset="-128"/>
              </a:rPr>
              <a:t>For ℓ = 1: </a:t>
            </a:r>
            <a:r>
              <a:rPr lang="en-US" sz="2400" b="1" i="1" dirty="0" err="1" smtClean="0">
                <a:solidFill>
                  <a:srgbClr val="000090"/>
                </a:solidFill>
                <a:ea typeface="Osaka" pitchFamily="-110" charset="-128"/>
                <a:cs typeface="Osaka" pitchFamily="-110" charset="-128"/>
              </a:rPr>
              <a:t>p</a:t>
            </a:r>
            <a:r>
              <a:rPr lang="en-US" sz="2400" b="1" i="1" dirty="0" smtClean="0">
                <a:solidFill>
                  <a:srgbClr val="000090"/>
                </a:solidFill>
                <a:ea typeface="Osaka" pitchFamily="-110" charset="-128"/>
                <a:cs typeface="Osaka" pitchFamily="-110" charset="-128"/>
              </a:rPr>
              <a:t> orbital</a:t>
            </a:r>
          </a:p>
          <a:p>
            <a:pPr lvl="2">
              <a:buClr>
                <a:schemeClr val="tx1"/>
              </a:buClr>
              <a:buFont typeface="Arial"/>
              <a:buChar char="•"/>
            </a:pPr>
            <a:endParaRPr lang="en-US" sz="2400" dirty="0" smtClean="0">
              <a:solidFill>
                <a:schemeClr val="tx1"/>
              </a:solidFill>
              <a:ea typeface="Osaka" pitchFamily="-110" charset="-128"/>
              <a:cs typeface="Osaka" pitchFamily="-110" charset="-128"/>
            </a:endParaRPr>
          </a:p>
          <a:p>
            <a:pPr lvl="2">
              <a:buClr>
                <a:schemeClr val="tx1"/>
              </a:buClr>
              <a:buFont typeface="Arial"/>
              <a:buChar char="•"/>
            </a:pPr>
            <a:r>
              <a:rPr lang="en-US" sz="2400" dirty="0" smtClean="0">
                <a:solidFill>
                  <a:schemeClr val="tx1"/>
                </a:solidFill>
                <a:ea typeface="Osaka" pitchFamily="-110" charset="-128"/>
                <a:cs typeface="Osaka" pitchFamily="-110" charset="-128"/>
              </a:rPr>
              <a:t>For ℓ= 2: </a:t>
            </a:r>
            <a:r>
              <a:rPr lang="en-US" sz="2400" b="1" i="1" dirty="0" err="1" smtClean="0">
                <a:solidFill>
                  <a:srgbClr val="000090"/>
                </a:solidFill>
                <a:ea typeface="Osaka" pitchFamily="-110" charset="-128"/>
                <a:cs typeface="Osaka" pitchFamily="-110" charset="-128"/>
              </a:rPr>
              <a:t>d</a:t>
            </a:r>
            <a:r>
              <a:rPr lang="en-US" sz="2400" b="1" i="1" dirty="0" smtClean="0">
                <a:solidFill>
                  <a:srgbClr val="000090"/>
                </a:solidFill>
                <a:ea typeface="Osaka" pitchFamily="-110" charset="-128"/>
                <a:cs typeface="Osaka" pitchFamily="-110" charset="-128"/>
              </a:rPr>
              <a:t> orbital</a:t>
            </a:r>
          </a:p>
          <a:p>
            <a:pPr lvl="2">
              <a:buClr>
                <a:schemeClr val="tx1"/>
              </a:buClr>
              <a:buFont typeface="Arial"/>
              <a:buChar char="•"/>
            </a:pPr>
            <a:endParaRPr lang="en-US" sz="2400" dirty="0" smtClean="0">
              <a:solidFill>
                <a:schemeClr val="tx1"/>
              </a:solidFill>
              <a:ea typeface="Osaka" pitchFamily="-110" charset="-128"/>
              <a:cs typeface="Osaka" pitchFamily="-110" charset="-128"/>
            </a:endParaRPr>
          </a:p>
          <a:p>
            <a:pPr lvl="2">
              <a:buClr>
                <a:schemeClr val="tx1"/>
              </a:buClr>
              <a:buFont typeface="Arial"/>
              <a:buChar char="•"/>
            </a:pPr>
            <a:r>
              <a:rPr lang="en-US" sz="2400" dirty="0" smtClean="0">
                <a:solidFill>
                  <a:schemeClr val="tx1"/>
                </a:solidFill>
                <a:ea typeface="Osaka" pitchFamily="-110" charset="-128"/>
                <a:cs typeface="Osaka" pitchFamily="-110" charset="-128"/>
              </a:rPr>
              <a:t>For ℓ = 3: </a:t>
            </a:r>
            <a:r>
              <a:rPr lang="en-US" sz="2400" b="1" i="1" dirty="0" err="1" smtClean="0">
                <a:solidFill>
                  <a:srgbClr val="000090"/>
                </a:solidFill>
                <a:ea typeface="Osaka" pitchFamily="-110" charset="-128"/>
                <a:cs typeface="Osaka" pitchFamily="-110" charset="-128"/>
              </a:rPr>
              <a:t>f</a:t>
            </a:r>
            <a:r>
              <a:rPr lang="en-US" sz="2400" b="1" i="1" dirty="0" smtClean="0">
                <a:solidFill>
                  <a:srgbClr val="000090"/>
                </a:solidFill>
                <a:ea typeface="Osaka" pitchFamily="-110" charset="-128"/>
                <a:cs typeface="Osaka" pitchFamily="-110" charset="-128"/>
              </a:rPr>
              <a:t> orbital </a:t>
            </a:r>
            <a:endParaRPr lang="en-US" sz="2400" b="1" i="1" dirty="0">
              <a:solidFill>
                <a:srgbClr val="000090"/>
              </a:solidFill>
              <a:ea typeface="Osaka" pitchFamily="-110" charset="-128"/>
              <a:cs typeface="Osaka" pitchFamily="-110" charset="-128"/>
            </a:endParaRPr>
          </a:p>
        </p:txBody>
      </p:sp>
      <p:pic>
        <p:nvPicPr>
          <p:cNvPr id="4" name="Picture 3"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3059833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579082" y="556861"/>
            <a:ext cx="6553200" cy="508000"/>
          </a:xfrm>
        </p:spPr>
        <p:txBody>
          <a:bodyPr>
            <a:noAutofit/>
          </a:bodyPr>
          <a:lstStyle/>
          <a:p>
            <a:pPr eaLnBrk="1" hangingPunct="1"/>
            <a:r>
              <a:rPr lang="en-US" sz="3200" b="1" dirty="0" smtClean="0">
                <a:solidFill>
                  <a:srgbClr val="000090"/>
                </a:solidFill>
                <a:latin typeface="Arial" pitchFamily="-110" charset="0"/>
              </a:rPr>
              <a:t>Radial nodes</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72279" y="989436"/>
            <a:ext cx="8277411" cy="5923308"/>
          </a:xfrm>
        </p:spPr>
        <p:txBody>
          <a:bodyPr>
            <a:normAutofit/>
          </a:bodyPr>
          <a:lstStyle/>
          <a:p>
            <a:pPr>
              <a:buClr>
                <a:schemeClr val="tx1"/>
              </a:buClr>
            </a:pPr>
            <a:endParaRPr lang="en-US" sz="2400" b="1" dirty="0" smtClean="0">
              <a:latin typeface="Arial" pitchFamily="-110" charset="0"/>
            </a:endParaRPr>
          </a:p>
          <a:p>
            <a:pPr>
              <a:buClr>
                <a:schemeClr val="tx1"/>
              </a:buClr>
              <a:buFont typeface="Arial"/>
              <a:buChar char="•"/>
            </a:pPr>
            <a:r>
              <a:rPr lang="en-US" sz="2400" b="1" i="1" dirty="0" smtClean="0">
                <a:solidFill>
                  <a:srgbClr val="000090"/>
                </a:solidFill>
              </a:rPr>
              <a:t> </a:t>
            </a:r>
            <a:r>
              <a:rPr lang="en-US" sz="2400" dirty="0" smtClean="0"/>
              <a:t>There are certain distances from the nucleus at which the probability density of finding an electron located in a particular orbital is zero. </a:t>
            </a:r>
          </a:p>
          <a:p>
            <a:pPr>
              <a:buClr>
                <a:schemeClr val="tx1"/>
              </a:buClr>
              <a:buFont typeface="Arial"/>
              <a:buChar char="•"/>
            </a:pPr>
            <a:endParaRPr lang="en-US" sz="2400" dirty="0" smtClean="0"/>
          </a:p>
          <a:p>
            <a:pPr>
              <a:buClr>
                <a:schemeClr val="tx1"/>
              </a:buClr>
              <a:buFont typeface="Arial"/>
              <a:buChar char="•"/>
            </a:pPr>
            <a:r>
              <a:rPr lang="en-US" sz="2400" dirty="0" smtClean="0"/>
              <a:t> The value of the </a:t>
            </a:r>
            <a:r>
              <a:rPr lang="en-US" sz="2400" dirty="0" err="1" smtClean="0"/>
              <a:t>wavefunction</a:t>
            </a:r>
            <a:r>
              <a:rPr lang="en-US" sz="2400" dirty="0" smtClean="0"/>
              <a:t> </a:t>
            </a:r>
            <a:r>
              <a:rPr lang="en-US" sz="2400" i="1" dirty="0" err="1" smtClean="0"/>
              <a:t>ψ</a:t>
            </a:r>
            <a:r>
              <a:rPr lang="en-US" sz="2400" dirty="0" smtClean="0"/>
              <a:t> is zero at this distance for this orbital. </a:t>
            </a:r>
          </a:p>
          <a:p>
            <a:pPr>
              <a:buClr>
                <a:schemeClr val="tx1"/>
              </a:buClr>
              <a:buFont typeface="Arial"/>
              <a:buChar char="•"/>
            </a:pPr>
            <a:endParaRPr lang="en-US" sz="2400" dirty="0" smtClean="0"/>
          </a:p>
          <a:p>
            <a:pPr>
              <a:buClr>
                <a:schemeClr val="tx1"/>
              </a:buClr>
              <a:buFont typeface="Arial"/>
              <a:buChar char="•"/>
            </a:pPr>
            <a:r>
              <a:rPr lang="en-US" sz="2400" dirty="0" smtClean="0"/>
              <a:t> Such a value of radius </a:t>
            </a:r>
            <a:r>
              <a:rPr lang="en-US" sz="2400" i="1" dirty="0" err="1" smtClean="0"/>
              <a:t>r</a:t>
            </a:r>
            <a:r>
              <a:rPr lang="en-US" sz="2400" dirty="0" smtClean="0"/>
              <a:t> is called a </a:t>
            </a:r>
            <a:r>
              <a:rPr lang="en-US" sz="2400" b="1" i="1" dirty="0" smtClean="0">
                <a:solidFill>
                  <a:srgbClr val="000090"/>
                </a:solidFill>
              </a:rPr>
              <a:t>radial node. </a:t>
            </a:r>
          </a:p>
          <a:p>
            <a:pPr>
              <a:buClr>
                <a:schemeClr val="tx1"/>
              </a:buClr>
              <a:buFont typeface="Arial"/>
              <a:buChar char="•"/>
            </a:pPr>
            <a:endParaRPr lang="en-US" sz="2400" dirty="0" smtClean="0"/>
          </a:p>
        </p:txBody>
      </p:sp>
      <p:pic>
        <p:nvPicPr>
          <p:cNvPr id="4" name="Picture 3"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3059833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579082" y="556861"/>
            <a:ext cx="6553200" cy="508000"/>
          </a:xfrm>
        </p:spPr>
        <p:txBody>
          <a:bodyPr>
            <a:noAutofit/>
          </a:bodyPr>
          <a:lstStyle/>
          <a:p>
            <a:pPr eaLnBrk="1" hangingPunct="1"/>
            <a:r>
              <a:rPr lang="en-US" sz="3200" b="1" dirty="0" smtClean="0">
                <a:solidFill>
                  <a:srgbClr val="000090"/>
                </a:solidFill>
                <a:latin typeface="Arial" pitchFamily="-110" charset="0"/>
              </a:rPr>
              <a:t>Radial nodes</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72279" y="989436"/>
            <a:ext cx="8277411" cy="5923308"/>
          </a:xfrm>
        </p:spPr>
        <p:txBody>
          <a:bodyPr>
            <a:normAutofit/>
          </a:bodyPr>
          <a:lstStyle/>
          <a:p>
            <a:pPr>
              <a:buClr>
                <a:schemeClr val="tx1"/>
              </a:buClr>
            </a:pPr>
            <a:endParaRPr lang="en-US" sz="2400" b="1" dirty="0" smtClean="0">
              <a:latin typeface="Arial" pitchFamily="-110" charset="0"/>
            </a:endParaRPr>
          </a:p>
          <a:p>
            <a:pPr>
              <a:buClr>
                <a:schemeClr val="tx1"/>
              </a:buClr>
              <a:buFont typeface="Arial"/>
              <a:buChar char="•"/>
            </a:pPr>
            <a:r>
              <a:rPr lang="en-US" sz="2400" b="1" i="1" dirty="0" smtClean="0">
                <a:solidFill>
                  <a:srgbClr val="000090"/>
                </a:solidFill>
              </a:rPr>
              <a:t> </a:t>
            </a:r>
            <a:r>
              <a:rPr lang="en-US" sz="2400" dirty="0" smtClean="0"/>
              <a:t> The number of radial nodes in an orbital is </a:t>
            </a:r>
            <a:r>
              <a:rPr lang="en-US" sz="2400" i="1" dirty="0" smtClean="0"/>
              <a:t>n</a:t>
            </a:r>
            <a:r>
              <a:rPr lang="en-US" sz="2400" dirty="0" smtClean="0"/>
              <a:t> – </a:t>
            </a:r>
            <a:r>
              <a:rPr lang="en-US" sz="2400" dirty="0">
                <a:ea typeface="Osaka" pitchFamily="-110" charset="-128"/>
                <a:cs typeface="Osaka" pitchFamily="-110" charset="-128"/>
              </a:rPr>
              <a:t>ℓ</a:t>
            </a:r>
            <a:r>
              <a:rPr lang="en-US" sz="2400" dirty="0" smtClean="0"/>
              <a:t> – 1.</a:t>
            </a:r>
            <a:endParaRPr lang="en-US" sz="2400" b="1" i="1" dirty="0" smtClean="0">
              <a:solidFill>
                <a:srgbClr val="000090"/>
              </a:solidFill>
            </a:endParaRPr>
          </a:p>
          <a:p>
            <a:pPr>
              <a:buClr>
                <a:schemeClr val="tx1"/>
              </a:buClr>
            </a:pPr>
            <a:endParaRPr lang="en-US" sz="2400" b="1" i="1" dirty="0" smtClean="0">
              <a:solidFill>
                <a:srgbClr val="000090"/>
              </a:solidFill>
            </a:endParaRPr>
          </a:p>
          <a:p>
            <a:pPr>
              <a:buClr>
                <a:schemeClr val="tx1"/>
              </a:buClr>
              <a:buFont typeface="Arial"/>
              <a:buChar char="•"/>
            </a:pPr>
            <a:r>
              <a:rPr lang="en-US" sz="2400" b="1" i="1" dirty="0" smtClean="0">
                <a:solidFill>
                  <a:srgbClr val="000090"/>
                </a:solidFill>
              </a:rPr>
              <a:t> </a:t>
            </a:r>
            <a:r>
              <a:rPr lang="en-US" sz="2400" dirty="0" smtClean="0"/>
              <a:t>For a 1s orbital (n = 1, </a:t>
            </a:r>
            <a:r>
              <a:rPr lang="en-US" sz="2400" dirty="0">
                <a:ea typeface="Osaka" pitchFamily="-110" charset="-128"/>
                <a:cs typeface="Osaka" pitchFamily="-110" charset="-128"/>
              </a:rPr>
              <a:t>ℓ</a:t>
            </a:r>
            <a:r>
              <a:rPr lang="en-US" sz="2400" dirty="0" smtClean="0"/>
              <a:t> = 0)</a:t>
            </a:r>
          </a:p>
          <a:p>
            <a:pPr lvl="1">
              <a:buClr>
                <a:schemeClr val="tx1"/>
              </a:buClr>
              <a:buFont typeface="Arial"/>
              <a:buChar char="•"/>
            </a:pPr>
            <a:r>
              <a:rPr lang="en-US" sz="2400" dirty="0" smtClean="0"/>
              <a:t>The number of nodes = 1 – 0 – 1 = 0</a:t>
            </a:r>
          </a:p>
          <a:p>
            <a:pPr>
              <a:buClr>
                <a:schemeClr val="tx1"/>
              </a:buClr>
              <a:buFont typeface="Arial"/>
              <a:buChar char="•"/>
            </a:pPr>
            <a:endParaRPr lang="en-US" sz="2400" dirty="0" smtClean="0"/>
          </a:p>
          <a:p>
            <a:pPr>
              <a:buClr>
                <a:schemeClr val="tx1"/>
              </a:buClr>
              <a:buFont typeface="Arial"/>
              <a:buChar char="•"/>
            </a:pPr>
            <a:r>
              <a:rPr lang="en-US" sz="2400" dirty="0" smtClean="0"/>
              <a:t> For a 2s orbital (n = 2, </a:t>
            </a:r>
            <a:r>
              <a:rPr lang="en-US" sz="2400" dirty="0">
                <a:ea typeface="Osaka" pitchFamily="-110" charset="-128"/>
                <a:cs typeface="Osaka" pitchFamily="-110" charset="-128"/>
              </a:rPr>
              <a:t>ℓ</a:t>
            </a:r>
            <a:r>
              <a:rPr lang="en-US" sz="2400" dirty="0" smtClean="0"/>
              <a:t> = 0)</a:t>
            </a:r>
          </a:p>
          <a:p>
            <a:pPr lvl="1">
              <a:buClr>
                <a:schemeClr val="tx1"/>
              </a:buClr>
              <a:buFont typeface="Arial"/>
              <a:buChar char="•"/>
            </a:pPr>
            <a:r>
              <a:rPr lang="en-US" sz="2400" dirty="0" smtClean="0"/>
              <a:t>The number of nodes = 2 – 0 – 1 = 1</a:t>
            </a:r>
          </a:p>
          <a:p>
            <a:pPr>
              <a:buClr>
                <a:schemeClr val="tx1"/>
              </a:buClr>
              <a:buFont typeface="Arial"/>
              <a:buChar char="•"/>
            </a:pPr>
            <a:endParaRPr lang="en-US" sz="2400" dirty="0" smtClean="0"/>
          </a:p>
          <a:p>
            <a:pPr>
              <a:buClr>
                <a:schemeClr val="tx1"/>
              </a:buClr>
              <a:buFont typeface="Arial"/>
              <a:buChar char="•"/>
            </a:pPr>
            <a:r>
              <a:rPr lang="en-US" sz="2400" dirty="0" smtClean="0"/>
              <a:t> For a 3s orbital (n = 3, </a:t>
            </a:r>
            <a:r>
              <a:rPr lang="en-US" sz="2400" dirty="0">
                <a:ea typeface="Osaka" pitchFamily="-110" charset="-128"/>
                <a:cs typeface="Osaka" pitchFamily="-110" charset="-128"/>
              </a:rPr>
              <a:t>ℓ</a:t>
            </a:r>
            <a:r>
              <a:rPr lang="en-US" sz="2400" dirty="0" smtClean="0"/>
              <a:t> = 0)</a:t>
            </a:r>
          </a:p>
          <a:p>
            <a:pPr lvl="1">
              <a:buClr>
                <a:schemeClr val="tx1"/>
              </a:buClr>
              <a:buFont typeface="Arial"/>
              <a:buChar char="•"/>
            </a:pPr>
            <a:r>
              <a:rPr lang="en-US" sz="2400" dirty="0" smtClean="0"/>
              <a:t>The number of nodes = 3 – 0 – 1 = 2</a:t>
            </a:r>
          </a:p>
        </p:txBody>
      </p:sp>
      <p:pic>
        <p:nvPicPr>
          <p:cNvPr id="4" name="Picture 3"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3059833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Figure </a:t>
            </a:r>
            <a:r>
              <a:rPr lang="en-US" dirty="0" smtClean="0"/>
              <a:t>6.21</a:t>
            </a:r>
            <a:endParaRPr lang="en-US" dirty="0"/>
          </a:p>
        </p:txBody>
      </p:sp>
      <p:pic>
        <p:nvPicPr>
          <p:cNvPr id="2" name="Picture Placeholder 1" descr="CNX_Chem_06_03_sOrbit.jpg"/>
          <p:cNvPicPr>
            <a:picLocks noGrp="1" noChangeAspect="1"/>
          </p:cNvPicPr>
          <p:nvPr>
            <p:ph type="pic" sz="quarter" idx="13"/>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24154" r="-22615"/>
          <a:stretch>
            <a:fillRect/>
          </a:stretch>
        </p:blipFill>
        <p:spPr>
          <a:xfrm>
            <a:off x="289641" y="1331559"/>
            <a:ext cx="8636525" cy="4571794"/>
          </a:xfrm>
        </p:spPr>
      </p:pic>
      <p:sp>
        <p:nvSpPr>
          <p:cNvPr id="7" name="Text Placeholder 6"/>
          <p:cNvSpPr>
            <a:spLocks noGrp="1"/>
          </p:cNvSpPr>
          <p:nvPr>
            <p:ph type="body" sz="quarter" idx="14"/>
          </p:nvPr>
        </p:nvSpPr>
        <p:spPr>
          <a:xfrm>
            <a:off x="457200" y="5960556"/>
            <a:ext cx="8062912" cy="1166382"/>
          </a:xfrm>
        </p:spPr>
        <p:txBody>
          <a:bodyPr>
            <a:normAutofit/>
          </a:bodyPr>
          <a:lstStyle/>
          <a:p>
            <a:r>
              <a:rPr lang="en-US" dirty="0"/>
              <a:t>The graphs show the probability (</a:t>
            </a:r>
            <a:r>
              <a:rPr lang="en-US" i="1" dirty="0"/>
              <a:t>y </a:t>
            </a:r>
            <a:r>
              <a:rPr lang="en-US" dirty="0"/>
              <a:t>axis) of finding an electron for the 1</a:t>
            </a:r>
            <a:r>
              <a:rPr lang="en-US" i="1" dirty="0"/>
              <a:t>s</a:t>
            </a:r>
            <a:r>
              <a:rPr lang="en-US" dirty="0"/>
              <a:t>, 2</a:t>
            </a:r>
            <a:r>
              <a:rPr lang="en-US" i="1" dirty="0"/>
              <a:t>s</a:t>
            </a:r>
            <a:r>
              <a:rPr lang="en-US" dirty="0"/>
              <a:t>, 3</a:t>
            </a:r>
            <a:r>
              <a:rPr lang="en-US" i="1" dirty="0"/>
              <a:t>s </a:t>
            </a:r>
            <a:r>
              <a:rPr lang="en-US" dirty="0"/>
              <a:t>orbitals as a function </a:t>
            </a:r>
            <a:r>
              <a:rPr lang="en-US" dirty="0" smtClean="0"/>
              <a:t>of distance </a:t>
            </a:r>
            <a:r>
              <a:rPr lang="en-US" dirty="0"/>
              <a:t>from the nucleus.</a:t>
            </a:r>
          </a:p>
        </p:txBody>
      </p:sp>
      <p:pic>
        <p:nvPicPr>
          <p:cNvPr id="6" name="Picture 5" descr="OSX-Stacked-TM-RGB-300dpi-2016.jpg"/>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77252428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623905" y="512038"/>
            <a:ext cx="6553200" cy="508000"/>
          </a:xfrm>
        </p:spPr>
        <p:txBody>
          <a:bodyPr>
            <a:noAutofit/>
          </a:bodyPr>
          <a:lstStyle/>
          <a:p>
            <a:pPr eaLnBrk="1" hangingPunct="1"/>
            <a:r>
              <a:rPr lang="en-US" sz="3200" b="1" dirty="0" smtClean="0">
                <a:solidFill>
                  <a:srgbClr val="000090"/>
                </a:solidFill>
                <a:latin typeface="Arial" pitchFamily="-110" charset="0"/>
              </a:rPr>
              <a:t>Orbital shapes</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367692" y="1153787"/>
            <a:ext cx="8277411" cy="5923308"/>
          </a:xfrm>
        </p:spPr>
        <p:txBody>
          <a:bodyPr>
            <a:normAutofit/>
          </a:bodyPr>
          <a:lstStyle/>
          <a:p>
            <a:pPr>
              <a:buClr>
                <a:schemeClr val="tx1"/>
              </a:buClr>
              <a:buFont typeface="Arial"/>
              <a:buChar char="•"/>
            </a:pPr>
            <a:endParaRPr lang="en-US" sz="2400" dirty="0" smtClean="0"/>
          </a:p>
          <a:p>
            <a:pPr lvl="1">
              <a:buClr>
                <a:schemeClr val="tx1"/>
              </a:buClr>
              <a:buFont typeface="Arial"/>
              <a:buChar char="•"/>
            </a:pPr>
            <a:r>
              <a:rPr lang="en-US" sz="2400" dirty="0" smtClean="0">
                <a:solidFill>
                  <a:schemeClr val="tx1"/>
                </a:solidFill>
              </a:rPr>
              <a:t> </a:t>
            </a:r>
            <a:r>
              <a:rPr lang="en-US" sz="2400" dirty="0" smtClean="0"/>
              <a:t>The </a:t>
            </a:r>
            <a:r>
              <a:rPr lang="en-US" sz="2400" b="1" i="1" dirty="0" smtClean="0">
                <a:solidFill>
                  <a:srgbClr val="000090"/>
                </a:solidFill>
              </a:rPr>
              <a:t>s subshell </a:t>
            </a:r>
            <a:r>
              <a:rPr lang="en-US" sz="2400" dirty="0" smtClean="0"/>
              <a:t>has a </a:t>
            </a:r>
            <a:r>
              <a:rPr lang="en-US" sz="2400" b="1" i="1" dirty="0" smtClean="0">
                <a:solidFill>
                  <a:srgbClr val="000090"/>
                </a:solidFill>
              </a:rPr>
              <a:t>spherical </a:t>
            </a:r>
            <a:r>
              <a:rPr lang="en-US" sz="2400" dirty="0" smtClean="0"/>
              <a:t>shape. </a:t>
            </a:r>
          </a:p>
          <a:p>
            <a:pPr lvl="1">
              <a:buClr>
                <a:schemeClr val="tx1"/>
              </a:buClr>
              <a:buFont typeface="Arial"/>
              <a:buChar char="•"/>
            </a:pPr>
            <a:endParaRPr lang="en-US" sz="2400" dirty="0" smtClean="0"/>
          </a:p>
          <a:p>
            <a:pPr lvl="1">
              <a:buClr>
                <a:schemeClr val="tx1"/>
              </a:buClr>
              <a:buFont typeface="Arial"/>
              <a:buChar char="•"/>
            </a:pPr>
            <a:r>
              <a:rPr lang="en-US" sz="2400" dirty="0" smtClean="0"/>
              <a:t> The </a:t>
            </a:r>
            <a:r>
              <a:rPr lang="en-US" sz="2400" b="1" i="1" dirty="0" err="1" smtClean="0">
                <a:solidFill>
                  <a:srgbClr val="000090"/>
                </a:solidFill>
              </a:rPr>
              <a:t>p</a:t>
            </a:r>
            <a:r>
              <a:rPr lang="en-US" sz="2400" b="1" i="1" dirty="0" smtClean="0">
                <a:solidFill>
                  <a:srgbClr val="000090"/>
                </a:solidFill>
              </a:rPr>
              <a:t> </a:t>
            </a:r>
            <a:r>
              <a:rPr lang="en-US" sz="2400" b="1" i="1" dirty="0" err="1" smtClean="0">
                <a:solidFill>
                  <a:srgbClr val="000090"/>
                </a:solidFill>
              </a:rPr>
              <a:t>subshell</a:t>
            </a:r>
            <a:r>
              <a:rPr lang="en-US" sz="2400" b="1" i="1" dirty="0" smtClean="0">
                <a:solidFill>
                  <a:srgbClr val="000090"/>
                </a:solidFill>
              </a:rPr>
              <a:t> </a:t>
            </a:r>
            <a:r>
              <a:rPr lang="en-US" sz="2400" dirty="0" smtClean="0"/>
              <a:t>has a </a:t>
            </a:r>
            <a:r>
              <a:rPr lang="en-US" sz="2400" b="1" i="1" dirty="0" smtClean="0">
                <a:solidFill>
                  <a:srgbClr val="000090"/>
                </a:solidFill>
              </a:rPr>
              <a:t>dumbbell </a:t>
            </a:r>
            <a:r>
              <a:rPr lang="en-US" sz="2400" dirty="0" smtClean="0"/>
              <a:t>shape. </a:t>
            </a:r>
          </a:p>
          <a:p>
            <a:pPr lvl="1">
              <a:buClr>
                <a:schemeClr val="tx1"/>
              </a:buClr>
              <a:buFont typeface="Arial"/>
              <a:buChar char="•"/>
            </a:pPr>
            <a:endParaRPr lang="en-US" sz="2400" dirty="0" smtClean="0"/>
          </a:p>
          <a:p>
            <a:pPr lvl="1">
              <a:buClr>
                <a:schemeClr val="tx1"/>
              </a:buClr>
              <a:buFont typeface="Arial"/>
              <a:buChar char="•"/>
            </a:pPr>
            <a:r>
              <a:rPr lang="en-US" sz="2400" dirty="0" smtClean="0"/>
              <a:t> The </a:t>
            </a:r>
            <a:r>
              <a:rPr lang="en-US" sz="2400" b="1" i="1" dirty="0" err="1" smtClean="0">
                <a:solidFill>
                  <a:srgbClr val="000090"/>
                </a:solidFill>
              </a:rPr>
              <a:t>d</a:t>
            </a:r>
            <a:r>
              <a:rPr lang="en-US" sz="2400" b="1" i="1" dirty="0" smtClean="0">
                <a:solidFill>
                  <a:srgbClr val="000090"/>
                </a:solidFill>
              </a:rPr>
              <a:t> and </a:t>
            </a:r>
            <a:r>
              <a:rPr lang="en-US" sz="2400" b="1" i="1" dirty="0" err="1" smtClean="0">
                <a:solidFill>
                  <a:srgbClr val="000090"/>
                </a:solidFill>
              </a:rPr>
              <a:t>f</a:t>
            </a:r>
            <a:r>
              <a:rPr lang="en-US" sz="2400" b="1" i="1" dirty="0" smtClean="0">
                <a:solidFill>
                  <a:srgbClr val="000090"/>
                </a:solidFill>
              </a:rPr>
              <a:t> </a:t>
            </a:r>
            <a:r>
              <a:rPr lang="en-US" sz="2400" b="1" i="1" dirty="0" err="1" smtClean="0">
                <a:solidFill>
                  <a:srgbClr val="000090"/>
                </a:solidFill>
              </a:rPr>
              <a:t>orbitals</a:t>
            </a:r>
            <a:r>
              <a:rPr lang="en-US" sz="2400" b="1" i="1" dirty="0" smtClean="0">
                <a:solidFill>
                  <a:srgbClr val="000090"/>
                </a:solidFill>
              </a:rPr>
              <a:t> </a:t>
            </a:r>
            <a:r>
              <a:rPr lang="en-US" sz="2400" dirty="0" smtClean="0"/>
              <a:t>are more </a:t>
            </a:r>
            <a:r>
              <a:rPr lang="en-US" sz="2400" b="1" i="1" dirty="0" smtClean="0">
                <a:solidFill>
                  <a:srgbClr val="000090"/>
                </a:solidFill>
              </a:rPr>
              <a:t>complex. </a:t>
            </a:r>
          </a:p>
          <a:p>
            <a:pPr lvl="1">
              <a:buClr>
                <a:schemeClr val="tx1"/>
              </a:buClr>
              <a:buFont typeface="Arial"/>
              <a:buChar char="•"/>
            </a:pPr>
            <a:endParaRPr lang="en-US" sz="2400" dirty="0" smtClean="0"/>
          </a:p>
          <a:p>
            <a:pPr lvl="1">
              <a:buClr>
                <a:schemeClr val="tx1"/>
              </a:buClr>
              <a:buFont typeface="Arial"/>
              <a:buChar char="•"/>
            </a:pPr>
            <a:r>
              <a:rPr lang="en-US" sz="2400" dirty="0" smtClean="0"/>
              <a:t>These shapes represent the three-dimensional regions where the electron is likely to be found.</a:t>
            </a:r>
            <a:endParaRPr lang="en-US" sz="2400" b="1" i="1" dirty="0">
              <a:solidFill>
                <a:srgbClr val="000090"/>
              </a:solidFill>
              <a:ea typeface="Osaka" pitchFamily="-110" charset="-128"/>
              <a:cs typeface="Osaka" pitchFamily="-110" charset="-128"/>
            </a:endParaRPr>
          </a:p>
        </p:txBody>
      </p:sp>
      <p:pic>
        <p:nvPicPr>
          <p:cNvPr id="4" name="Picture 3"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305983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728492" y="522151"/>
            <a:ext cx="6553200" cy="508000"/>
          </a:xfrm>
        </p:spPr>
        <p:txBody>
          <a:bodyPr>
            <a:noAutofit/>
          </a:bodyPr>
          <a:lstStyle/>
          <a:p>
            <a:pPr eaLnBrk="1" hangingPunct="1"/>
            <a:r>
              <a:rPr lang="en-US" sz="3200" b="1" dirty="0" smtClean="0">
                <a:solidFill>
                  <a:srgbClr val="000090"/>
                </a:solidFill>
                <a:latin typeface="Arial" pitchFamily="-110" charset="0"/>
              </a:rPr>
              <a:t>frequency</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42397" y="855687"/>
            <a:ext cx="8277411" cy="5923308"/>
          </a:xfrm>
        </p:spPr>
        <p:txBody>
          <a:bodyPr>
            <a:normAutofit/>
          </a:bodyPr>
          <a:lstStyle/>
          <a:p>
            <a:pPr>
              <a:buClrTx/>
              <a:buFont typeface="Arial"/>
              <a:buChar char="•"/>
            </a:pPr>
            <a:endParaRPr lang="en-US" sz="2400" b="1" dirty="0" smtClean="0">
              <a:latin typeface="Arial" pitchFamily="-110" charset="0"/>
            </a:endParaRPr>
          </a:p>
          <a:p>
            <a:pPr>
              <a:buClr>
                <a:schemeClr val="tx1"/>
              </a:buClr>
              <a:buFont typeface="Arial"/>
              <a:buChar char="•"/>
            </a:pPr>
            <a:r>
              <a:rPr lang="en-US" sz="2400" dirty="0" smtClean="0"/>
              <a:t> The unit for frequency, expressed as cycles per second   (s</a:t>
            </a:r>
            <a:r>
              <a:rPr lang="en-US" sz="2400" baseline="30000" dirty="0" smtClean="0"/>
              <a:t>−1</a:t>
            </a:r>
            <a:r>
              <a:rPr lang="en-US" sz="2400" dirty="0" smtClean="0"/>
              <a:t>), is the </a:t>
            </a:r>
            <a:r>
              <a:rPr lang="en-US" sz="2400" b="1" i="1" dirty="0" smtClean="0">
                <a:solidFill>
                  <a:srgbClr val="000090"/>
                </a:solidFill>
              </a:rPr>
              <a:t>hertz (Hz). </a:t>
            </a:r>
          </a:p>
          <a:p>
            <a:pPr>
              <a:buClr>
                <a:schemeClr val="tx1"/>
              </a:buClr>
              <a:buFont typeface="Arial"/>
              <a:buChar char="•"/>
            </a:pPr>
            <a:endParaRPr lang="en-US" sz="2400" dirty="0" smtClean="0"/>
          </a:p>
          <a:p>
            <a:pPr>
              <a:buClr>
                <a:schemeClr val="tx1"/>
              </a:buClr>
              <a:buFont typeface="Arial"/>
              <a:buChar char="•"/>
            </a:pPr>
            <a:r>
              <a:rPr lang="en-US" sz="2400" dirty="0" smtClean="0"/>
              <a:t> Common multiples of the hertz are often used.</a:t>
            </a:r>
          </a:p>
          <a:p>
            <a:pPr lvl="1">
              <a:buClr>
                <a:schemeClr val="tx1"/>
              </a:buClr>
              <a:buFont typeface="Arial"/>
              <a:buChar char="•"/>
            </a:pPr>
            <a:r>
              <a:rPr lang="en-US" sz="2400" dirty="0" smtClean="0"/>
              <a:t>Megahertz, (1 MHz = 1 × 10</a:t>
            </a:r>
            <a:r>
              <a:rPr lang="en-US" sz="2400" baseline="30000" dirty="0" smtClean="0"/>
              <a:t>6</a:t>
            </a:r>
            <a:r>
              <a:rPr lang="en-US" sz="2400" dirty="0" smtClean="0"/>
              <a:t> Hz) </a:t>
            </a:r>
          </a:p>
          <a:p>
            <a:pPr lvl="1">
              <a:buClr>
                <a:schemeClr val="tx1"/>
              </a:buClr>
              <a:buFont typeface="Arial"/>
              <a:buChar char="•"/>
            </a:pPr>
            <a:r>
              <a:rPr lang="en-US" sz="2400" dirty="0" smtClean="0"/>
              <a:t>Gigahertz (1 GHz = 1 × 10</a:t>
            </a:r>
            <a:r>
              <a:rPr lang="en-US" sz="2400" baseline="30000" dirty="0" smtClean="0"/>
              <a:t>9</a:t>
            </a:r>
            <a:r>
              <a:rPr lang="en-US" sz="2400" dirty="0" smtClean="0"/>
              <a:t> Hz)</a:t>
            </a:r>
            <a:endParaRPr lang="en-US" sz="2400" dirty="0">
              <a:ea typeface="Osaka" pitchFamily="-110" charset="-128"/>
              <a:cs typeface="Osaka" pitchFamily="-110" charset="-128"/>
            </a:endParaRPr>
          </a:p>
        </p:txBody>
      </p:sp>
      <p:pic>
        <p:nvPicPr>
          <p:cNvPr id="4" name="Picture 3"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3059833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n-US" dirty="0"/>
              <a:t>Figure 6.22</a:t>
            </a:r>
            <a:endParaRPr lang="en-US" sz="2400" dirty="0">
              <a:solidFill>
                <a:srgbClr val="6CB255"/>
              </a:solidFill>
            </a:endParaRPr>
          </a:p>
        </p:txBody>
      </p:sp>
      <p:pic>
        <p:nvPicPr>
          <p:cNvPr id="2" name="Picture Placeholder 1" descr="CNX_Chem_06_03_Oshapes.jpg"/>
          <p:cNvPicPr>
            <a:picLocks noGrp="1" noChangeAspect="1"/>
          </p:cNvPicPr>
          <p:nvPr>
            <p:ph type="pic" sz="quarter" idx="13"/>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2976" b="-2976"/>
          <a:stretch>
            <a:fillRect/>
          </a:stretch>
        </p:blipFill>
        <p:spPr>
          <a:xfrm>
            <a:off x="457200" y="1108075"/>
            <a:ext cx="4032250" cy="5256213"/>
          </a:xfrm>
        </p:spPr>
      </p:pic>
      <p:sp>
        <p:nvSpPr>
          <p:cNvPr id="14" name="Text Placeholder 13"/>
          <p:cNvSpPr>
            <a:spLocks noGrp="1"/>
          </p:cNvSpPr>
          <p:nvPr>
            <p:ph type="body" sz="quarter" idx="14"/>
          </p:nvPr>
        </p:nvSpPr>
        <p:spPr>
          <a:xfrm>
            <a:off x="4786217" y="1346673"/>
            <a:ext cx="3913188" cy="5256973"/>
          </a:xfrm>
        </p:spPr>
        <p:txBody>
          <a:bodyPr>
            <a:noAutofit/>
          </a:bodyPr>
          <a:lstStyle/>
          <a:p>
            <a:r>
              <a:rPr lang="en-US" sz="1800" dirty="0">
                <a:solidFill>
                  <a:srgbClr val="000000"/>
                </a:solidFill>
              </a:rPr>
              <a:t>Shapes of </a:t>
            </a:r>
            <a:r>
              <a:rPr lang="en-US" sz="1800" i="1" dirty="0">
                <a:solidFill>
                  <a:srgbClr val="000000"/>
                </a:solidFill>
              </a:rPr>
              <a:t>s</a:t>
            </a:r>
            <a:r>
              <a:rPr lang="en-US" sz="1800" dirty="0">
                <a:solidFill>
                  <a:srgbClr val="000000"/>
                </a:solidFill>
              </a:rPr>
              <a:t>, </a:t>
            </a:r>
            <a:r>
              <a:rPr lang="en-US" sz="1800" i="1" dirty="0">
                <a:solidFill>
                  <a:srgbClr val="000000"/>
                </a:solidFill>
              </a:rPr>
              <a:t>p</a:t>
            </a:r>
            <a:r>
              <a:rPr lang="en-US" sz="1800" dirty="0">
                <a:solidFill>
                  <a:srgbClr val="000000"/>
                </a:solidFill>
              </a:rPr>
              <a:t>, </a:t>
            </a:r>
            <a:r>
              <a:rPr lang="en-US" sz="1800" i="1" dirty="0">
                <a:solidFill>
                  <a:srgbClr val="000000"/>
                </a:solidFill>
              </a:rPr>
              <a:t>d</a:t>
            </a:r>
            <a:r>
              <a:rPr lang="en-US" sz="1800" dirty="0">
                <a:solidFill>
                  <a:srgbClr val="000000"/>
                </a:solidFill>
              </a:rPr>
              <a:t>, and </a:t>
            </a:r>
            <a:r>
              <a:rPr lang="en-US" sz="1800" i="1" dirty="0">
                <a:solidFill>
                  <a:srgbClr val="000000"/>
                </a:solidFill>
              </a:rPr>
              <a:t>f </a:t>
            </a:r>
            <a:r>
              <a:rPr lang="en-US" sz="1800" dirty="0">
                <a:solidFill>
                  <a:srgbClr val="000000"/>
                </a:solidFill>
              </a:rPr>
              <a:t>orbitals. They can be constructed and described by </a:t>
            </a:r>
            <a:r>
              <a:rPr lang="en-US" sz="1800" dirty="0">
                <a:solidFill>
                  <a:srgbClr val="6CB255"/>
                </a:solidFill>
              </a:rPr>
              <a:t>(a) </a:t>
            </a:r>
            <a:r>
              <a:rPr lang="en-US" sz="1800" dirty="0">
                <a:solidFill>
                  <a:srgbClr val="000000"/>
                </a:solidFill>
              </a:rPr>
              <a:t>the values of the magnetic quantum number or </a:t>
            </a:r>
            <a:r>
              <a:rPr lang="en-US" sz="1800" dirty="0">
                <a:solidFill>
                  <a:srgbClr val="6CB255"/>
                </a:solidFill>
              </a:rPr>
              <a:t>(b)</a:t>
            </a:r>
            <a:r>
              <a:rPr lang="en-US" sz="1800" dirty="0">
                <a:solidFill>
                  <a:srgbClr val="000000"/>
                </a:solidFill>
              </a:rPr>
              <a:t> with the axis that defines their orientation.</a:t>
            </a:r>
          </a:p>
        </p:txBody>
      </p:sp>
      <p:pic>
        <p:nvPicPr>
          <p:cNvPr id="6" name="Picture 5" descr="OSX-Stacked-TM-RGB-300dpi-2016.jpg"/>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1310792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623905" y="512038"/>
            <a:ext cx="6553200" cy="508000"/>
          </a:xfrm>
        </p:spPr>
        <p:txBody>
          <a:bodyPr>
            <a:noAutofit/>
          </a:bodyPr>
          <a:lstStyle/>
          <a:p>
            <a:pPr eaLnBrk="1" hangingPunct="1"/>
            <a:r>
              <a:rPr lang="en-US" sz="3200" b="1" dirty="0" smtClean="0">
                <a:solidFill>
                  <a:srgbClr val="000090"/>
                </a:solidFill>
                <a:latin typeface="Arial" pitchFamily="-110" charset="0"/>
              </a:rPr>
              <a:t>Magnetic quantum number</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87220" y="854967"/>
            <a:ext cx="8277411" cy="5923308"/>
          </a:xfrm>
        </p:spPr>
        <p:txBody>
          <a:bodyPr>
            <a:normAutofit/>
          </a:bodyPr>
          <a:lstStyle/>
          <a:p>
            <a:pPr>
              <a:buClr>
                <a:schemeClr val="tx1"/>
              </a:buClr>
            </a:pPr>
            <a:endParaRPr lang="en-US" sz="2400" b="1" dirty="0" smtClean="0">
              <a:latin typeface="Arial" pitchFamily="-110" charset="0"/>
            </a:endParaRPr>
          </a:p>
          <a:p>
            <a:pPr>
              <a:buClr>
                <a:schemeClr val="tx1"/>
              </a:buClr>
              <a:buFont typeface="Arial"/>
              <a:buChar char="•"/>
            </a:pPr>
            <a:r>
              <a:rPr lang="en-US" sz="2400" b="1" i="1" dirty="0" smtClean="0">
                <a:solidFill>
                  <a:srgbClr val="000090"/>
                </a:solidFill>
              </a:rPr>
              <a:t> </a:t>
            </a:r>
            <a:r>
              <a:rPr lang="en-US" sz="2400" dirty="0"/>
              <a:t>If an </a:t>
            </a:r>
            <a:r>
              <a:rPr lang="en-US" sz="2400" dirty="0" smtClean="0"/>
              <a:t>orbital </a:t>
            </a:r>
            <a:r>
              <a:rPr lang="en-US" sz="2400" dirty="0"/>
              <a:t>has an angular momentum </a:t>
            </a:r>
            <a:r>
              <a:rPr lang="en-US" sz="2400" dirty="0" smtClean="0"/>
              <a:t>(</a:t>
            </a:r>
            <a:r>
              <a:rPr lang="en-US" sz="2400" dirty="0">
                <a:ea typeface="Osaka" pitchFamily="-110" charset="-128"/>
                <a:cs typeface="Osaka" pitchFamily="-110" charset="-128"/>
              </a:rPr>
              <a:t>ℓ</a:t>
            </a:r>
            <a:r>
              <a:rPr lang="en-US" sz="2400" i="1" dirty="0" smtClean="0"/>
              <a:t> </a:t>
            </a:r>
            <a:r>
              <a:rPr lang="en-US" sz="2400" i="1" dirty="0"/>
              <a:t>≠</a:t>
            </a:r>
            <a:r>
              <a:rPr lang="en-US" sz="2400" dirty="0"/>
              <a:t> 0), then this </a:t>
            </a:r>
            <a:r>
              <a:rPr lang="en-US" sz="2400" dirty="0" smtClean="0"/>
              <a:t>orbital can </a:t>
            </a:r>
            <a:r>
              <a:rPr lang="en-US" sz="2400" dirty="0"/>
              <a:t>point in different directions</a:t>
            </a:r>
            <a:r>
              <a:rPr lang="en-US" sz="2400" dirty="0" smtClean="0"/>
              <a:t>.</a:t>
            </a:r>
          </a:p>
          <a:p>
            <a:pPr>
              <a:buClr>
                <a:schemeClr val="tx1"/>
              </a:buClr>
            </a:pPr>
            <a:endParaRPr lang="en-US" sz="2400" b="1" i="1" dirty="0" smtClean="0">
              <a:solidFill>
                <a:srgbClr val="000090"/>
              </a:solidFill>
            </a:endParaRPr>
          </a:p>
          <a:p>
            <a:pPr>
              <a:buClr>
                <a:schemeClr val="tx1"/>
              </a:buClr>
              <a:buFont typeface="Arial"/>
              <a:buChar char="•"/>
            </a:pPr>
            <a:r>
              <a:rPr lang="en-US" sz="2400" b="1" i="1" dirty="0" smtClean="0">
                <a:solidFill>
                  <a:srgbClr val="000090"/>
                </a:solidFill>
              </a:rPr>
              <a:t> </a:t>
            </a:r>
            <a:r>
              <a:rPr lang="en-US" sz="2400" dirty="0" smtClean="0"/>
              <a:t>The </a:t>
            </a:r>
            <a:r>
              <a:rPr lang="en-US" sz="2400" b="1" i="1" dirty="0" smtClean="0">
                <a:solidFill>
                  <a:srgbClr val="000090"/>
                </a:solidFill>
              </a:rPr>
              <a:t>magnetic quantum number, m</a:t>
            </a:r>
            <a:r>
              <a:rPr lang="en-US" sz="2400" b="1" i="1" baseline="-25000" dirty="0" smtClean="0">
                <a:solidFill>
                  <a:srgbClr val="000090"/>
                </a:solidFill>
              </a:rPr>
              <a:t>l,</a:t>
            </a:r>
            <a:r>
              <a:rPr lang="en-US" sz="2400" b="1" i="1" dirty="0" smtClean="0">
                <a:solidFill>
                  <a:srgbClr val="000090"/>
                </a:solidFill>
              </a:rPr>
              <a:t> </a:t>
            </a:r>
            <a:r>
              <a:rPr lang="en-US" sz="2400" dirty="0"/>
              <a:t>specifies </a:t>
            </a:r>
            <a:r>
              <a:rPr lang="en-US" sz="2400" dirty="0" smtClean="0"/>
              <a:t>the orientation </a:t>
            </a:r>
            <a:r>
              <a:rPr lang="en-US" sz="2400" dirty="0"/>
              <a:t>of the orbital in </a:t>
            </a:r>
            <a:r>
              <a:rPr lang="en-US" sz="2400" dirty="0" smtClean="0"/>
              <a:t>space. </a:t>
            </a:r>
            <a:endParaRPr lang="en-US" sz="2400" b="1" i="1" dirty="0">
              <a:solidFill>
                <a:srgbClr val="000090"/>
              </a:solidFill>
            </a:endParaRPr>
          </a:p>
          <a:p>
            <a:pPr>
              <a:buClr>
                <a:schemeClr val="tx1"/>
              </a:buClr>
              <a:buFont typeface="Arial"/>
              <a:buChar char="•"/>
            </a:pPr>
            <a:endParaRPr lang="en-US" sz="2400" dirty="0" smtClean="0"/>
          </a:p>
          <a:p>
            <a:pPr>
              <a:buClr>
                <a:schemeClr val="tx1"/>
              </a:buClr>
            </a:pPr>
            <a:endParaRPr lang="en-US" sz="2400" b="1" i="1" dirty="0" smtClean="0">
              <a:solidFill>
                <a:srgbClr val="000090"/>
              </a:solidFill>
            </a:endParaRPr>
          </a:p>
        </p:txBody>
      </p:sp>
      <p:pic>
        <p:nvPicPr>
          <p:cNvPr id="4" name="Picture 3"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3059833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623905" y="512038"/>
            <a:ext cx="6553200" cy="508000"/>
          </a:xfrm>
        </p:spPr>
        <p:txBody>
          <a:bodyPr>
            <a:noAutofit/>
          </a:bodyPr>
          <a:lstStyle/>
          <a:p>
            <a:pPr eaLnBrk="1" hangingPunct="1"/>
            <a:r>
              <a:rPr lang="en-US" sz="3200" b="1" dirty="0" smtClean="0">
                <a:solidFill>
                  <a:srgbClr val="000090"/>
                </a:solidFill>
                <a:latin typeface="Arial" pitchFamily="-110" charset="0"/>
              </a:rPr>
              <a:t>Magnetic quantum number</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87220" y="854967"/>
            <a:ext cx="8277411" cy="5923308"/>
          </a:xfrm>
        </p:spPr>
        <p:txBody>
          <a:bodyPr>
            <a:normAutofit/>
          </a:bodyPr>
          <a:lstStyle/>
          <a:p>
            <a:pPr marL="342900" indent="-342900">
              <a:buClr>
                <a:schemeClr val="tx1"/>
              </a:buClr>
              <a:buFont typeface="Arial"/>
              <a:buChar char="•"/>
            </a:pPr>
            <a:endParaRPr lang="en-US" sz="2400" b="1" dirty="0"/>
          </a:p>
          <a:p>
            <a:pPr marL="342900" indent="-342900">
              <a:buClr>
                <a:schemeClr val="tx1"/>
              </a:buClr>
              <a:buFont typeface="Arial"/>
              <a:buChar char="•"/>
            </a:pPr>
            <a:r>
              <a:rPr lang="en-US" sz="2400" dirty="0" smtClean="0">
                <a:ea typeface="Osaka" pitchFamily="-110" charset="-128"/>
                <a:cs typeface="Osaka" pitchFamily="-110" charset="-128"/>
              </a:rPr>
              <a:t>The </a:t>
            </a:r>
            <a:r>
              <a:rPr lang="en-US" sz="2400" dirty="0">
                <a:ea typeface="Osaka" pitchFamily="-110" charset="-128"/>
                <a:cs typeface="Osaka" pitchFamily="-110" charset="-128"/>
              </a:rPr>
              <a:t>value of </a:t>
            </a:r>
            <a:r>
              <a:rPr lang="en-US" sz="2400" b="1" dirty="0">
                <a:solidFill>
                  <a:srgbClr val="000090"/>
                </a:solidFill>
                <a:ea typeface="Osaka" pitchFamily="-110" charset="-128"/>
                <a:cs typeface="Osaka" pitchFamily="-110" charset="-128"/>
              </a:rPr>
              <a:t>m</a:t>
            </a:r>
            <a:r>
              <a:rPr lang="en-US" sz="2400" b="1" baseline="-25000" dirty="0">
                <a:solidFill>
                  <a:srgbClr val="000090"/>
                </a:solidFill>
                <a:ea typeface="Osaka" pitchFamily="-110" charset="-128"/>
                <a:cs typeface="Osaka" pitchFamily="-110" charset="-128"/>
              </a:rPr>
              <a:t>ℓ</a:t>
            </a:r>
            <a:r>
              <a:rPr lang="en-US" sz="2400" dirty="0">
                <a:ea typeface="Osaka" pitchFamily="-110" charset="-128"/>
                <a:cs typeface="Osaka" pitchFamily="-110" charset="-128"/>
              </a:rPr>
              <a:t> depends </a:t>
            </a:r>
            <a:r>
              <a:rPr lang="en-US" sz="2400" dirty="0" smtClean="0">
                <a:ea typeface="Osaka" pitchFamily="-110" charset="-128"/>
                <a:cs typeface="Osaka" pitchFamily="-110" charset="-128"/>
              </a:rPr>
              <a:t>on the value of</a:t>
            </a:r>
            <a:r>
              <a:rPr lang="en-US" sz="2400" b="1" dirty="0" smtClean="0">
                <a:ea typeface="Osaka" pitchFamily="-110" charset="-128"/>
                <a:cs typeface="Osaka" pitchFamily="-110" charset="-128"/>
              </a:rPr>
              <a:t> </a:t>
            </a:r>
            <a:r>
              <a:rPr lang="en-US" sz="2400" b="1" dirty="0" smtClean="0">
                <a:solidFill>
                  <a:srgbClr val="000090"/>
                </a:solidFill>
                <a:ea typeface="Osaka" pitchFamily="-110" charset="-128"/>
                <a:cs typeface="Osaka" pitchFamily="-110" charset="-128"/>
              </a:rPr>
              <a:t>ℓ.</a:t>
            </a:r>
          </a:p>
          <a:p>
            <a:pPr marL="342900" indent="-342900">
              <a:buClr>
                <a:schemeClr val="tx1"/>
              </a:buClr>
              <a:buFont typeface="Arial"/>
              <a:buChar char="•"/>
            </a:pPr>
            <a:endParaRPr lang="en-US" sz="2400" b="1" dirty="0">
              <a:solidFill>
                <a:srgbClr val="000090"/>
              </a:solidFill>
              <a:ea typeface="Osaka" pitchFamily="-110" charset="-128"/>
              <a:cs typeface="Osaka" pitchFamily="-110" charset="-128"/>
            </a:endParaRPr>
          </a:p>
          <a:p>
            <a:pPr marL="342900" indent="-342900">
              <a:buClr>
                <a:schemeClr val="tx1"/>
              </a:buClr>
              <a:buFont typeface="Arial"/>
              <a:buChar char="•"/>
            </a:pPr>
            <a:r>
              <a:rPr lang="en-US" sz="2400" b="1" dirty="0" smtClean="0">
                <a:solidFill>
                  <a:srgbClr val="000090"/>
                </a:solidFill>
                <a:ea typeface="Osaka" pitchFamily="-110" charset="-128"/>
                <a:cs typeface="Osaka" pitchFamily="-110" charset="-128"/>
              </a:rPr>
              <a:t>m</a:t>
            </a:r>
            <a:r>
              <a:rPr lang="en-US" sz="2400" b="1" baseline="-25000" dirty="0" smtClean="0">
                <a:solidFill>
                  <a:srgbClr val="000090"/>
                </a:solidFill>
                <a:ea typeface="Osaka" pitchFamily="-110" charset="-128"/>
                <a:cs typeface="Osaka" pitchFamily="-110" charset="-128"/>
              </a:rPr>
              <a:t>ℓ </a:t>
            </a:r>
            <a:r>
              <a:rPr lang="en-US" sz="2400" b="1" i="1" dirty="0" smtClean="0">
                <a:solidFill>
                  <a:srgbClr val="000090"/>
                </a:solidFill>
              </a:rPr>
              <a:t>=</a:t>
            </a:r>
            <a:r>
              <a:rPr lang="en-US" sz="2400" dirty="0" smtClean="0"/>
              <a:t> </a:t>
            </a:r>
            <a:r>
              <a:rPr lang="en-US" sz="2400" b="1" dirty="0" smtClean="0">
                <a:solidFill>
                  <a:srgbClr val="000090"/>
                </a:solidFill>
                <a:ea typeface="Osaka" pitchFamily="-110" charset="-128"/>
                <a:cs typeface="Osaka" pitchFamily="-110" charset="-128"/>
              </a:rPr>
              <a:t>-</a:t>
            </a:r>
            <a:r>
              <a:rPr lang="en-US" sz="2400" b="1" dirty="0">
                <a:solidFill>
                  <a:srgbClr val="000090"/>
                </a:solidFill>
                <a:ea typeface="Osaka" pitchFamily="-110" charset="-128"/>
                <a:cs typeface="Osaka" pitchFamily="-110" charset="-128"/>
              </a:rPr>
              <a:t>ℓ … -1, 0, +1, … +</a:t>
            </a:r>
            <a:r>
              <a:rPr lang="en-US" sz="2400" b="1" dirty="0" smtClean="0">
                <a:solidFill>
                  <a:srgbClr val="000090"/>
                </a:solidFill>
                <a:ea typeface="Osaka" pitchFamily="-110" charset="-128"/>
                <a:cs typeface="Osaka" pitchFamily="-110" charset="-128"/>
              </a:rPr>
              <a:t>ℓ</a:t>
            </a:r>
          </a:p>
          <a:p>
            <a:pPr marL="342900" indent="-342900">
              <a:buClr>
                <a:schemeClr val="tx1"/>
              </a:buClr>
              <a:buFont typeface="Arial"/>
              <a:buChar char="•"/>
            </a:pPr>
            <a:endParaRPr lang="en-US" sz="2400" b="1" dirty="0">
              <a:solidFill>
                <a:srgbClr val="000090"/>
              </a:solidFill>
              <a:ea typeface="Osaka" pitchFamily="-110" charset="-128"/>
              <a:cs typeface="Osaka" pitchFamily="-110" charset="-128"/>
            </a:endParaRPr>
          </a:p>
          <a:p>
            <a:pPr marL="342900" indent="-342900">
              <a:buClr>
                <a:schemeClr val="tx1"/>
              </a:buClr>
              <a:buFont typeface="Arial"/>
              <a:buChar char="•"/>
            </a:pPr>
            <a:r>
              <a:rPr lang="en-US" sz="2400" dirty="0" smtClean="0">
                <a:ea typeface="Osaka" pitchFamily="-110" charset="-128"/>
                <a:cs typeface="Osaka" pitchFamily="-110" charset="-128"/>
              </a:rPr>
              <a:t>There </a:t>
            </a:r>
            <a:r>
              <a:rPr lang="en-US" sz="2400" dirty="0">
                <a:ea typeface="Osaka" pitchFamily="-110" charset="-128"/>
                <a:cs typeface="Osaka" pitchFamily="-110" charset="-128"/>
              </a:rPr>
              <a:t>are 2ℓ + 1 orbitals with the same </a:t>
            </a:r>
            <a:r>
              <a:rPr lang="en-US" sz="2400" dirty="0" smtClean="0">
                <a:ea typeface="Osaka" pitchFamily="-110" charset="-128"/>
                <a:cs typeface="Osaka" pitchFamily="-110" charset="-128"/>
              </a:rPr>
              <a:t>ℓ </a:t>
            </a:r>
            <a:r>
              <a:rPr lang="en-US" sz="2400" dirty="0">
                <a:ea typeface="Osaka" pitchFamily="-110" charset="-128"/>
                <a:cs typeface="Osaka" pitchFamily="-110" charset="-128"/>
              </a:rPr>
              <a:t>value. </a:t>
            </a:r>
          </a:p>
          <a:p>
            <a:pPr marL="800100" lvl="1" indent="-342900">
              <a:buClr>
                <a:schemeClr val="tx1"/>
              </a:buClr>
              <a:buFont typeface="Arial"/>
              <a:buChar char="•"/>
            </a:pPr>
            <a:r>
              <a:rPr lang="en-US" sz="2400" dirty="0" smtClean="0"/>
              <a:t>One </a:t>
            </a:r>
            <a:r>
              <a:rPr lang="en-US" sz="2400" i="1" dirty="0"/>
              <a:t>s</a:t>
            </a:r>
            <a:r>
              <a:rPr lang="en-US" sz="2400" dirty="0"/>
              <a:t>-orbital for </a:t>
            </a:r>
            <a:r>
              <a:rPr lang="en-US" sz="2400" dirty="0">
                <a:solidFill>
                  <a:schemeClr val="tx1"/>
                </a:solidFill>
                <a:ea typeface="Osaka" pitchFamily="-110" charset="-128"/>
                <a:cs typeface="Osaka" pitchFamily="-110" charset="-128"/>
              </a:rPr>
              <a:t>ℓ</a:t>
            </a:r>
            <a:r>
              <a:rPr lang="en-US" sz="2400" i="1" dirty="0" smtClean="0"/>
              <a:t> </a:t>
            </a:r>
            <a:r>
              <a:rPr lang="en-US" sz="2400" i="1" dirty="0"/>
              <a:t>= </a:t>
            </a:r>
            <a:r>
              <a:rPr lang="en-US" sz="2400" i="1" dirty="0" smtClean="0"/>
              <a:t>0</a:t>
            </a:r>
            <a:endParaRPr lang="en-US" sz="2400" dirty="0"/>
          </a:p>
          <a:p>
            <a:pPr marL="800100" lvl="1" indent="-342900">
              <a:buClr>
                <a:schemeClr val="tx1"/>
              </a:buClr>
              <a:buFont typeface="Arial"/>
              <a:buChar char="•"/>
            </a:pPr>
            <a:r>
              <a:rPr lang="en-US" sz="2400" dirty="0" smtClean="0"/>
              <a:t>Three </a:t>
            </a:r>
            <a:r>
              <a:rPr lang="en-US" sz="2400" i="1" dirty="0"/>
              <a:t>p</a:t>
            </a:r>
            <a:r>
              <a:rPr lang="en-US" sz="2400" dirty="0"/>
              <a:t>-orbitals for </a:t>
            </a:r>
            <a:r>
              <a:rPr lang="en-US" sz="2400" dirty="0">
                <a:solidFill>
                  <a:schemeClr val="tx1"/>
                </a:solidFill>
                <a:ea typeface="Osaka" pitchFamily="-110" charset="-128"/>
                <a:cs typeface="Osaka" pitchFamily="-110" charset="-128"/>
              </a:rPr>
              <a:t>ℓ</a:t>
            </a:r>
            <a:r>
              <a:rPr lang="en-US" sz="2400" i="1" dirty="0" smtClean="0"/>
              <a:t> </a:t>
            </a:r>
            <a:r>
              <a:rPr lang="en-US" sz="2400" i="1" dirty="0"/>
              <a:t>= </a:t>
            </a:r>
            <a:r>
              <a:rPr lang="en-US" sz="2400" i="1" dirty="0" smtClean="0"/>
              <a:t>1</a:t>
            </a:r>
            <a:endParaRPr lang="en-US" sz="2400" dirty="0" smtClean="0"/>
          </a:p>
          <a:p>
            <a:pPr marL="800100" lvl="1" indent="-342900">
              <a:buClr>
                <a:schemeClr val="tx1"/>
              </a:buClr>
              <a:buFont typeface="Arial"/>
              <a:buChar char="•"/>
            </a:pPr>
            <a:r>
              <a:rPr lang="en-US" sz="2400" dirty="0" smtClean="0"/>
              <a:t>Five </a:t>
            </a:r>
            <a:r>
              <a:rPr lang="en-US" sz="2400" i="1" dirty="0"/>
              <a:t>d</a:t>
            </a:r>
            <a:r>
              <a:rPr lang="en-US" sz="2400" dirty="0"/>
              <a:t>-orbitals for </a:t>
            </a:r>
            <a:r>
              <a:rPr lang="en-US" sz="2400" dirty="0">
                <a:solidFill>
                  <a:schemeClr val="tx1"/>
                </a:solidFill>
                <a:ea typeface="Osaka" pitchFamily="-110" charset="-128"/>
                <a:cs typeface="Osaka" pitchFamily="-110" charset="-128"/>
              </a:rPr>
              <a:t>ℓ</a:t>
            </a:r>
            <a:r>
              <a:rPr lang="en-US" sz="2400" i="1" dirty="0" smtClean="0"/>
              <a:t> </a:t>
            </a:r>
            <a:r>
              <a:rPr lang="en-US" sz="2400" i="1" dirty="0"/>
              <a:t>= </a:t>
            </a:r>
            <a:r>
              <a:rPr lang="en-US" sz="2400" i="1" dirty="0" smtClean="0"/>
              <a:t>2</a:t>
            </a:r>
            <a:endParaRPr lang="en-US" sz="2400" dirty="0"/>
          </a:p>
          <a:p>
            <a:pPr marL="800100" lvl="1" indent="-342900">
              <a:buClr>
                <a:schemeClr val="tx1"/>
              </a:buClr>
              <a:buFont typeface="Arial"/>
              <a:buChar char="•"/>
            </a:pPr>
            <a:r>
              <a:rPr lang="en-US" sz="2400" dirty="0" smtClean="0"/>
              <a:t>Seven </a:t>
            </a:r>
            <a:r>
              <a:rPr lang="en-US" sz="2400" i="1" dirty="0"/>
              <a:t>f</a:t>
            </a:r>
            <a:r>
              <a:rPr lang="en-US" sz="2400" dirty="0"/>
              <a:t>-orbitals for </a:t>
            </a:r>
            <a:r>
              <a:rPr lang="en-US" sz="2400" dirty="0">
                <a:solidFill>
                  <a:schemeClr val="tx1"/>
                </a:solidFill>
                <a:ea typeface="Osaka" pitchFamily="-110" charset="-128"/>
                <a:cs typeface="Osaka" pitchFamily="-110" charset="-128"/>
              </a:rPr>
              <a:t>ℓ</a:t>
            </a:r>
            <a:r>
              <a:rPr lang="en-US" sz="2400" i="1" dirty="0" smtClean="0"/>
              <a:t> </a:t>
            </a:r>
            <a:r>
              <a:rPr lang="en-US" sz="2400" i="1" dirty="0"/>
              <a:t>= </a:t>
            </a:r>
            <a:r>
              <a:rPr lang="en-US" sz="2400" i="1" dirty="0" smtClean="0"/>
              <a:t>3</a:t>
            </a:r>
            <a:endParaRPr lang="en-US" sz="2400" b="1" dirty="0">
              <a:solidFill>
                <a:srgbClr val="000090"/>
              </a:solidFill>
              <a:ea typeface="Osaka" pitchFamily="-110" charset="-128"/>
              <a:cs typeface="Osaka" pitchFamily="-110" charset="-128"/>
            </a:endParaRPr>
          </a:p>
        </p:txBody>
      </p:sp>
      <p:pic>
        <p:nvPicPr>
          <p:cNvPr id="4" name="Picture 3"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6582913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623905" y="512038"/>
            <a:ext cx="6553200" cy="508000"/>
          </a:xfrm>
        </p:spPr>
        <p:txBody>
          <a:bodyPr>
            <a:noAutofit/>
          </a:bodyPr>
          <a:lstStyle/>
          <a:p>
            <a:pPr eaLnBrk="1" hangingPunct="1"/>
            <a:r>
              <a:rPr lang="en-US" sz="3200" b="1" dirty="0" smtClean="0">
                <a:solidFill>
                  <a:srgbClr val="000090"/>
                </a:solidFill>
                <a:latin typeface="Arial" pitchFamily="-110" charset="0"/>
              </a:rPr>
              <a:t>Orbital relative energies </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355140" y="926087"/>
            <a:ext cx="8277411" cy="5923308"/>
          </a:xfrm>
        </p:spPr>
        <p:txBody>
          <a:bodyPr>
            <a:normAutofit/>
          </a:bodyPr>
          <a:lstStyle/>
          <a:p>
            <a:pPr marL="342900" indent="-342900">
              <a:buClr>
                <a:schemeClr val="tx1"/>
              </a:buClr>
              <a:buFont typeface="Arial"/>
              <a:buChar char="•"/>
            </a:pPr>
            <a:endParaRPr lang="en-US" sz="2400" b="1" dirty="0"/>
          </a:p>
          <a:p>
            <a:pPr marL="342900" indent="-342900">
              <a:buClr>
                <a:schemeClr val="tx1"/>
              </a:buClr>
              <a:buFont typeface="Arial"/>
              <a:buChar char="•"/>
            </a:pPr>
            <a:r>
              <a:rPr lang="en-US" sz="2400" dirty="0">
                <a:ea typeface="Osaka" pitchFamily="-110" charset="-128"/>
                <a:cs typeface="Osaka" pitchFamily="-110" charset="-128"/>
              </a:rPr>
              <a:t>When referring to an orbital, usually both the </a:t>
            </a:r>
            <a:r>
              <a:rPr lang="en-US" sz="2400" b="1" dirty="0">
                <a:solidFill>
                  <a:srgbClr val="000090"/>
                </a:solidFill>
                <a:ea typeface="Osaka" pitchFamily="-110" charset="-128"/>
                <a:cs typeface="Osaka" pitchFamily="-110" charset="-128"/>
              </a:rPr>
              <a:t>n</a:t>
            </a:r>
            <a:r>
              <a:rPr lang="en-US" sz="2400" dirty="0">
                <a:ea typeface="Osaka" pitchFamily="-110" charset="-128"/>
                <a:cs typeface="Osaka" pitchFamily="-110" charset="-128"/>
              </a:rPr>
              <a:t> </a:t>
            </a:r>
            <a:r>
              <a:rPr lang="en-US" sz="2400" dirty="0" smtClean="0">
                <a:ea typeface="Osaka" pitchFamily="-110" charset="-128"/>
                <a:cs typeface="Osaka" pitchFamily="-110" charset="-128"/>
              </a:rPr>
              <a:t>value and and the letter designation for </a:t>
            </a:r>
            <a:r>
              <a:rPr lang="en-US" sz="2400" b="1" dirty="0">
                <a:solidFill>
                  <a:srgbClr val="000090"/>
                </a:solidFill>
                <a:ea typeface="Osaka" pitchFamily="-110" charset="-128"/>
                <a:cs typeface="Osaka" pitchFamily="-110" charset="-128"/>
              </a:rPr>
              <a:t>ℓ</a:t>
            </a:r>
            <a:r>
              <a:rPr lang="en-US" sz="2400" dirty="0">
                <a:ea typeface="Osaka" pitchFamily="-110" charset="-128"/>
                <a:cs typeface="Osaka" pitchFamily="-110" charset="-128"/>
              </a:rPr>
              <a:t> </a:t>
            </a:r>
            <a:r>
              <a:rPr lang="en-US" sz="2400" dirty="0" smtClean="0">
                <a:ea typeface="Osaka" pitchFamily="-110" charset="-128"/>
                <a:cs typeface="Osaka" pitchFamily="-110" charset="-128"/>
              </a:rPr>
              <a:t>are </a:t>
            </a:r>
            <a:r>
              <a:rPr lang="en-US" sz="2400" dirty="0">
                <a:ea typeface="Osaka" pitchFamily="-110" charset="-128"/>
                <a:cs typeface="Osaka" pitchFamily="-110" charset="-128"/>
              </a:rPr>
              <a:t>reported. </a:t>
            </a:r>
          </a:p>
          <a:p>
            <a:pPr marL="800100" lvl="1" indent="-342900">
              <a:buClr>
                <a:schemeClr val="tx1"/>
              </a:buClr>
              <a:buFont typeface="Arial"/>
              <a:buChar char="•"/>
            </a:pPr>
            <a:r>
              <a:rPr lang="en-US" sz="2400" dirty="0" smtClean="0">
                <a:ea typeface="Osaka" pitchFamily="-110" charset="-128"/>
                <a:cs typeface="Osaka" pitchFamily="-110" charset="-128"/>
              </a:rPr>
              <a:t>Examples: 2s, 3p</a:t>
            </a:r>
            <a:endParaRPr lang="en-US" sz="2400" dirty="0">
              <a:ea typeface="Osaka" pitchFamily="-110" charset="-128"/>
              <a:cs typeface="Osaka" pitchFamily="-110" charset="-128"/>
            </a:endParaRPr>
          </a:p>
          <a:p>
            <a:pPr>
              <a:buClr>
                <a:schemeClr val="tx1"/>
              </a:buClr>
            </a:pPr>
            <a:endParaRPr lang="en-US" sz="2400" b="1" dirty="0">
              <a:solidFill>
                <a:srgbClr val="000090"/>
              </a:solidFill>
              <a:ea typeface="Osaka" pitchFamily="-110" charset="-128"/>
              <a:cs typeface="Osaka" pitchFamily="-110" charset="-128"/>
            </a:endParaRPr>
          </a:p>
          <a:p>
            <a:pPr marL="342900" indent="-342900">
              <a:buClr>
                <a:schemeClr val="tx1"/>
              </a:buClr>
              <a:buFont typeface="Arial"/>
              <a:buChar char="•"/>
            </a:pPr>
            <a:r>
              <a:rPr lang="en-US" sz="2400" dirty="0"/>
              <a:t>In the case of a hydrogen </a:t>
            </a:r>
            <a:r>
              <a:rPr lang="en-US" sz="2400" dirty="0" smtClean="0"/>
              <a:t>atom, </a:t>
            </a:r>
            <a:r>
              <a:rPr lang="en-US" sz="2400" dirty="0"/>
              <a:t>energies of all the orbitals with the same </a:t>
            </a:r>
            <a:r>
              <a:rPr lang="en-US" sz="2400" i="1" dirty="0"/>
              <a:t>n</a:t>
            </a:r>
            <a:r>
              <a:rPr lang="en-US" sz="2400" dirty="0"/>
              <a:t> are the same. </a:t>
            </a:r>
            <a:endParaRPr lang="en-US" sz="2400" dirty="0" smtClean="0"/>
          </a:p>
          <a:p>
            <a:pPr marL="342900" indent="-342900">
              <a:buClr>
                <a:schemeClr val="tx1"/>
              </a:buClr>
              <a:buFont typeface="Arial"/>
              <a:buChar char="•"/>
            </a:pPr>
            <a:endParaRPr lang="en-US" sz="2400" dirty="0"/>
          </a:p>
          <a:p>
            <a:pPr marL="800100" lvl="1" indent="-342900">
              <a:buClr>
                <a:schemeClr val="tx1"/>
              </a:buClr>
              <a:buFont typeface="Arial"/>
              <a:buChar char="•"/>
            </a:pPr>
            <a:r>
              <a:rPr lang="en-US" sz="2400" dirty="0" smtClean="0"/>
              <a:t>This </a:t>
            </a:r>
            <a:r>
              <a:rPr lang="en-US" sz="2400" dirty="0"/>
              <a:t>is called a </a:t>
            </a:r>
            <a:r>
              <a:rPr lang="en-US" sz="2400" b="1" i="1" dirty="0">
                <a:solidFill>
                  <a:srgbClr val="000090"/>
                </a:solidFill>
              </a:rPr>
              <a:t>degeneracy, </a:t>
            </a:r>
            <a:r>
              <a:rPr lang="en-US" sz="2400" dirty="0"/>
              <a:t>and the energy levels </a:t>
            </a:r>
            <a:r>
              <a:rPr lang="en-US" sz="2400" dirty="0" smtClean="0"/>
              <a:t>with the </a:t>
            </a:r>
            <a:r>
              <a:rPr lang="en-US" sz="2400" dirty="0"/>
              <a:t>same principal quantum number, </a:t>
            </a:r>
            <a:r>
              <a:rPr lang="en-US" sz="2400" i="1" dirty="0"/>
              <a:t>n</a:t>
            </a:r>
            <a:r>
              <a:rPr lang="en-US" sz="2400" dirty="0"/>
              <a:t>, are called </a:t>
            </a:r>
            <a:r>
              <a:rPr lang="en-US" sz="2400" b="1" i="1" dirty="0">
                <a:solidFill>
                  <a:srgbClr val="000090"/>
                </a:solidFill>
              </a:rPr>
              <a:t>degenerate energy levels. </a:t>
            </a:r>
            <a:endParaRPr lang="en-US" sz="2400" b="1" i="1" dirty="0" smtClean="0">
              <a:solidFill>
                <a:srgbClr val="000090"/>
              </a:solidFill>
            </a:endParaRPr>
          </a:p>
          <a:p>
            <a:pPr>
              <a:buClr>
                <a:schemeClr val="tx1"/>
              </a:buClr>
            </a:pPr>
            <a:endParaRPr lang="en-US" sz="2400" dirty="0"/>
          </a:p>
        </p:txBody>
      </p:sp>
      <p:pic>
        <p:nvPicPr>
          <p:cNvPr id="4" name="Picture 3"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9140232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623905" y="512038"/>
            <a:ext cx="6553200" cy="508000"/>
          </a:xfrm>
        </p:spPr>
        <p:txBody>
          <a:bodyPr>
            <a:noAutofit/>
          </a:bodyPr>
          <a:lstStyle/>
          <a:p>
            <a:pPr eaLnBrk="1" hangingPunct="1"/>
            <a:r>
              <a:rPr lang="en-US" sz="3200" b="1" dirty="0" smtClean="0">
                <a:solidFill>
                  <a:srgbClr val="000090"/>
                </a:solidFill>
                <a:latin typeface="Arial" pitchFamily="-110" charset="0"/>
              </a:rPr>
              <a:t>Orbital relative energies </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344980" y="885447"/>
            <a:ext cx="8277411" cy="5923308"/>
          </a:xfrm>
        </p:spPr>
        <p:txBody>
          <a:bodyPr>
            <a:normAutofit/>
          </a:bodyPr>
          <a:lstStyle/>
          <a:p>
            <a:pPr marL="342900" indent="-342900">
              <a:buClr>
                <a:schemeClr val="tx1"/>
              </a:buClr>
              <a:buFont typeface="Arial"/>
              <a:buChar char="•"/>
            </a:pPr>
            <a:endParaRPr lang="en-US" sz="2400" b="1" dirty="0"/>
          </a:p>
          <a:p>
            <a:pPr marL="342900" indent="-342900">
              <a:buClr>
                <a:schemeClr val="tx1"/>
              </a:buClr>
              <a:buFont typeface="Arial"/>
              <a:buChar char="•"/>
            </a:pPr>
            <a:r>
              <a:rPr lang="en-US" sz="2400" dirty="0" smtClean="0"/>
              <a:t>However</a:t>
            </a:r>
            <a:r>
              <a:rPr lang="en-US" sz="2400" dirty="0"/>
              <a:t>, in atoms with more than one electron, this degeneracy is eliminated by </a:t>
            </a:r>
            <a:r>
              <a:rPr lang="en-US" sz="2400" dirty="0" smtClean="0"/>
              <a:t>electron</a:t>
            </a:r>
            <a:r>
              <a:rPr lang="en-US" sz="2400" dirty="0"/>
              <a:t>–electron </a:t>
            </a:r>
            <a:r>
              <a:rPr lang="en-US" sz="2400" dirty="0" smtClean="0"/>
              <a:t>interactions.</a:t>
            </a:r>
          </a:p>
          <a:p>
            <a:pPr>
              <a:buClr>
                <a:schemeClr val="tx1"/>
              </a:buClr>
            </a:pPr>
            <a:endParaRPr lang="en-US" sz="2400" dirty="0" smtClean="0"/>
          </a:p>
          <a:p>
            <a:pPr marL="800100" lvl="1" indent="-342900">
              <a:buClr>
                <a:schemeClr val="tx1"/>
              </a:buClr>
              <a:buFont typeface="Arial"/>
              <a:buChar char="•"/>
            </a:pPr>
            <a:r>
              <a:rPr lang="en-US" sz="2400" dirty="0"/>
              <a:t>O</a:t>
            </a:r>
            <a:r>
              <a:rPr lang="en-US" sz="2400" dirty="0" smtClean="0"/>
              <a:t>rbitals </a:t>
            </a:r>
            <a:r>
              <a:rPr lang="en-US" sz="2400" dirty="0"/>
              <a:t>that belong to different subshells have different </a:t>
            </a:r>
            <a:r>
              <a:rPr lang="en-US" sz="2400" dirty="0" smtClean="0"/>
              <a:t>energies.</a:t>
            </a:r>
          </a:p>
          <a:p>
            <a:pPr marL="342900" indent="-342900">
              <a:buClr>
                <a:schemeClr val="tx1"/>
              </a:buClr>
              <a:buFont typeface="Arial"/>
              <a:buChar char="•"/>
            </a:pPr>
            <a:endParaRPr lang="en-US" sz="2400" dirty="0"/>
          </a:p>
          <a:p>
            <a:pPr marL="800100" lvl="1" indent="-342900">
              <a:buClr>
                <a:schemeClr val="tx1"/>
              </a:buClr>
              <a:buFont typeface="Arial"/>
              <a:buChar char="•"/>
            </a:pPr>
            <a:r>
              <a:rPr lang="en-US" sz="2400" dirty="0" smtClean="0"/>
              <a:t>Orbitals </a:t>
            </a:r>
            <a:r>
              <a:rPr lang="en-US" sz="2400" dirty="0"/>
              <a:t>within the same </a:t>
            </a:r>
            <a:r>
              <a:rPr lang="en-US" sz="2400" dirty="0" err="1" smtClean="0"/>
              <a:t>subshell</a:t>
            </a:r>
            <a:r>
              <a:rPr lang="en-US" sz="2400" dirty="0" smtClean="0"/>
              <a:t> </a:t>
            </a:r>
            <a:r>
              <a:rPr lang="en-US" sz="2400" dirty="0" smtClean="0"/>
              <a:t>are </a:t>
            </a:r>
            <a:r>
              <a:rPr lang="en-US" sz="2400" dirty="0"/>
              <a:t>still </a:t>
            </a:r>
            <a:r>
              <a:rPr lang="en-US" sz="2400" b="1" i="1" dirty="0">
                <a:solidFill>
                  <a:srgbClr val="000090"/>
                </a:solidFill>
              </a:rPr>
              <a:t>degenerate</a:t>
            </a:r>
            <a:r>
              <a:rPr lang="en-US" sz="2400" dirty="0"/>
              <a:t> and have the same energy.</a:t>
            </a:r>
            <a:endParaRPr lang="en-US" sz="2400" b="1" dirty="0">
              <a:solidFill>
                <a:srgbClr val="000090"/>
              </a:solidFill>
              <a:ea typeface="Osaka" pitchFamily="-110" charset="-128"/>
              <a:cs typeface="Osaka" pitchFamily="-110" charset="-128"/>
            </a:endParaRPr>
          </a:p>
        </p:txBody>
      </p:sp>
      <p:pic>
        <p:nvPicPr>
          <p:cNvPr id="4" name="Picture 3"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56123981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Figure </a:t>
            </a:r>
            <a:r>
              <a:rPr lang="en-US" dirty="0" smtClean="0"/>
              <a:t>6.23</a:t>
            </a:r>
            <a:endParaRPr lang="en-US" dirty="0"/>
          </a:p>
        </p:txBody>
      </p:sp>
      <p:pic>
        <p:nvPicPr>
          <p:cNvPr id="2" name="Picture Placeholder 1" descr="CNX_Chem_06_03_subshells.jpg"/>
          <p:cNvPicPr>
            <a:picLocks noGrp="1" noChangeAspect="1"/>
          </p:cNvPicPr>
          <p:nvPr>
            <p:ph type="pic" sz="quarter" idx="13"/>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9030" b="-9030"/>
          <a:stretch>
            <a:fillRect/>
          </a:stretch>
        </p:blipFill>
        <p:spPr>
          <a:xfrm>
            <a:off x="222360" y="1711665"/>
            <a:ext cx="8723035" cy="3786627"/>
          </a:xfrm>
        </p:spPr>
      </p:pic>
      <p:sp>
        <p:nvSpPr>
          <p:cNvPr id="7" name="Text Placeholder 6"/>
          <p:cNvSpPr>
            <a:spLocks noGrp="1"/>
          </p:cNvSpPr>
          <p:nvPr>
            <p:ph type="body" sz="quarter" idx="14"/>
          </p:nvPr>
        </p:nvSpPr>
        <p:spPr>
          <a:xfrm>
            <a:off x="222360" y="6057378"/>
            <a:ext cx="8488196" cy="1166382"/>
          </a:xfrm>
        </p:spPr>
        <p:txBody>
          <a:bodyPr>
            <a:normAutofit/>
          </a:bodyPr>
          <a:lstStyle/>
          <a:p>
            <a:r>
              <a:rPr lang="en-US" dirty="0"/>
              <a:t>The chart shows the energies of electron orbitals in a multi-electron atom.</a:t>
            </a:r>
          </a:p>
        </p:txBody>
      </p:sp>
      <p:pic>
        <p:nvPicPr>
          <p:cNvPr id="8" name="Picture 7" descr="OSC-Stacked-TM-RGB-1.png"/>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772687" y="241326"/>
            <a:ext cx="1051734" cy="751709"/>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74318693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623905" y="512038"/>
            <a:ext cx="6553200" cy="508000"/>
          </a:xfrm>
        </p:spPr>
        <p:txBody>
          <a:bodyPr>
            <a:noAutofit/>
          </a:bodyPr>
          <a:lstStyle/>
          <a:p>
            <a:pPr eaLnBrk="1" hangingPunct="1"/>
            <a:r>
              <a:rPr lang="en-US" sz="3200" b="1" dirty="0" smtClean="0">
                <a:solidFill>
                  <a:srgbClr val="000090"/>
                </a:solidFill>
                <a:latin typeface="Arial" pitchFamily="-110" charset="0"/>
              </a:rPr>
              <a:t>spin quantum number</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87220" y="854967"/>
            <a:ext cx="8277411" cy="5923308"/>
          </a:xfrm>
        </p:spPr>
        <p:txBody>
          <a:bodyPr>
            <a:normAutofit/>
          </a:bodyPr>
          <a:lstStyle/>
          <a:p>
            <a:pPr>
              <a:buClr>
                <a:schemeClr val="tx1"/>
              </a:buClr>
            </a:pPr>
            <a:endParaRPr lang="en-US" sz="2400" b="1" dirty="0" smtClean="0">
              <a:latin typeface="Arial" pitchFamily="-110" charset="0"/>
            </a:endParaRPr>
          </a:p>
          <a:p>
            <a:pPr>
              <a:buClr>
                <a:schemeClr val="tx1"/>
              </a:buClr>
              <a:buFont typeface="Arial"/>
              <a:buChar char="•"/>
            </a:pPr>
            <a:r>
              <a:rPr lang="en-US" sz="2400" b="1" i="1" dirty="0" smtClean="0">
                <a:solidFill>
                  <a:srgbClr val="000090"/>
                </a:solidFill>
              </a:rPr>
              <a:t> </a:t>
            </a:r>
            <a:r>
              <a:rPr lang="en-US" sz="2400" dirty="0"/>
              <a:t>The </a:t>
            </a:r>
            <a:r>
              <a:rPr lang="en-US" sz="2400" dirty="0" smtClean="0"/>
              <a:t>first </a:t>
            </a:r>
            <a:r>
              <a:rPr lang="en-US" sz="2400" dirty="0"/>
              <a:t>three quantum numbers, </a:t>
            </a:r>
            <a:r>
              <a:rPr lang="en-US" sz="2400" i="1" dirty="0"/>
              <a:t>n</a:t>
            </a:r>
            <a:r>
              <a:rPr lang="en-US" sz="2400" dirty="0"/>
              <a:t>, </a:t>
            </a:r>
            <a:r>
              <a:rPr lang="en-US" sz="2400" i="1" dirty="0"/>
              <a:t>l</a:t>
            </a:r>
            <a:r>
              <a:rPr lang="en-US" sz="2400" dirty="0"/>
              <a:t>, and </a:t>
            </a:r>
            <a:r>
              <a:rPr lang="en-US" sz="2400" i="1" dirty="0"/>
              <a:t>m</a:t>
            </a:r>
            <a:r>
              <a:rPr lang="en-US" sz="2400" i="1" baseline="-25000" dirty="0"/>
              <a:t>l</a:t>
            </a:r>
            <a:r>
              <a:rPr lang="en-US" sz="2400" dirty="0"/>
              <a:t>, </a:t>
            </a:r>
            <a:r>
              <a:rPr lang="en-US" sz="2400" dirty="0" smtClean="0"/>
              <a:t>define the region </a:t>
            </a:r>
            <a:r>
              <a:rPr lang="en-US" sz="2400" dirty="0"/>
              <a:t>of </a:t>
            </a:r>
            <a:r>
              <a:rPr lang="en-US" sz="2400" dirty="0" smtClean="0"/>
              <a:t>space where an </a:t>
            </a:r>
            <a:r>
              <a:rPr lang="en-US" sz="2400" dirty="0"/>
              <a:t>electron is most likely to be located</a:t>
            </a:r>
            <a:r>
              <a:rPr lang="en-US" sz="2400" dirty="0" smtClean="0"/>
              <a:t>.</a:t>
            </a:r>
          </a:p>
          <a:p>
            <a:pPr>
              <a:buClr>
                <a:schemeClr val="tx1"/>
              </a:buClr>
              <a:buFont typeface="Arial"/>
              <a:buChar char="•"/>
            </a:pPr>
            <a:endParaRPr lang="en-US" sz="2400" dirty="0"/>
          </a:p>
          <a:p>
            <a:pPr>
              <a:buClr>
                <a:schemeClr val="tx1"/>
              </a:buClr>
              <a:buFont typeface="Arial"/>
              <a:buChar char="•"/>
            </a:pPr>
            <a:r>
              <a:rPr lang="en-US" sz="2400" dirty="0"/>
              <a:t> The electron spin is a different kind of property</a:t>
            </a:r>
            <a:r>
              <a:rPr lang="en-US" sz="2400" dirty="0" smtClean="0"/>
              <a:t>.</a:t>
            </a:r>
          </a:p>
          <a:p>
            <a:pPr>
              <a:buClr>
                <a:schemeClr val="tx1"/>
              </a:buClr>
              <a:buFont typeface="Arial"/>
              <a:buChar char="•"/>
            </a:pPr>
            <a:endParaRPr lang="en-US" sz="2400" dirty="0"/>
          </a:p>
          <a:p>
            <a:pPr>
              <a:buClr>
                <a:schemeClr val="tx1"/>
              </a:buClr>
              <a:buFont typeface="Arial"/>
              <a:buChar char="•"/>
            </a:pPr>
            <a:r>
              <a:rPr lang="en-US" sz="2400" dirty="0"/>
              <a:t> Electron spin describes an intrinsic electron “rotation” or “</a:t>
            </a:r>
            <a:r>
              <a:rPr lang="en-US" sz="2400" dirty="0" smtClean="0"/>
              <a:t>spinning”.</a:t>
            </a:r>
          </a:p>
          <a:p>
            <a:pPr>
              <a:buClr>
                <a:schemeClr val="tx1"/>
              </a:buClr>
              <a:buFont typeface="Arial"/>
              <a:buChar char="•"/>
            </a:pPr>
            <a:endParaRPr lang="en-US" sz="2400" dirty="0"/>
          </a:p>
          <a:p>
            <a:pPr>
              <a:buClr>
                <a:schemeClr val="tx1"/>
              </a:buClr>
              <a:buFont typeface="Arial"/>
              <a:buChar char="•"/>
            </a:pPr>
            <a:r>
              <a:rPr lang="en-US" sz="2400" dirty="0"/>
              <a:t> </a:t>
            </a:r>
            <a:r>
              <a:rPr lang="en-US" sz="2400" dirty="0" smtClean="0"/>
              <a:t>An </a:t>
            </a:r>
            <a:r>
              <a:rPr lang="en-US" sz="2400" dirty="0"/>
              <a:t>electron can only “spin” in one of two quantized states.   </a:t>
            </a:r>
            <a:endParaRPr lang="en-US" sz="2400" dirty="0" smtClean="0"/>
          </a:p>
          <a:p>
            <a:pPr>
              <a:buClr>
                <a:schemeClr val="tx1"/>
              </a:buClr>
            </a:pPr>
            <a:endParaRPr lang="en-US" sz="2400" b="1" i="1" dirty="0" smtClean="0">
              <a:solidFill>
                <a:srgbClr val="000090"/>
              </a:solidFill>
            </a:endParaRPr>
          </a:p>
        </p:txBody>
      </p:sp>
      <p:pic>
        <p:nvPicPr>
          <p:cNvPr id="4" name="Picture 3"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659347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623905" y="512038"/>
            <a:ext cx="6553200" cy="508000"/>
          </a:xfrm>
        </p:spPr>
        <p:txBody>
          <a:bodyPr>
            <a:noAutofit/>
          </a:bodyPr>
          <a:lstStyle/>
          <a:p>
            <a:pPr eaLnBrk="1" hangingPunct="1"/>
            <a:r>
              <a:rPr lang="en-US" sz="3200" b="1" dirty="0" smtClean="0">
                <a:solidFill>
                  <a:srgbClr val="000090"/>
                </a:solidFill>
                <a:latin typeface="Arial" pitchFamily="-110" charset="0"/>
              </a:rPr>
              <a:t>spin quantum number</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87220" y="854967"/>
            <a:ext cx="8277411" cy="5923308"/>
          </a:xfrm>
        </p:spPr>
        <p:txBody>
          <a:bodyPr>
            <a:normAutofit/>
          </a:bodyPr>
          <a:lstStyle/>
          <a:p>
            <a:pPr>
              <a:buClr>
                <a:schemeClr val="tx1"/>
              </a:buClr>
            </a:pPr>
            <a:endParaRPr lang="en-US" sz="2400" b="1" dirty="0" smtClean="0">
              <a:latin typeface="Arial" pitchFamily="-110" charset="0"/>
            </a:endParaRPr>
          </a:p>
          <a:p>
            <a:pPr>
              <a:buClr>
                <a:schemeClr val="tx1"/>
              </a:buClr>
              <a:buFont typeface="Arial"/>
              <a:buChar char="•"/>
            </a:pPr>
            <a:r>
              <a:rPr lang="en-US" sz="2400" b="1" i="1" dirty="0" smtClean="0">
                <a:solidFill>
                  <a:srgbClr val="000090"/>
                </a:solidFill>
              </a:rPr>
              <a:t> </a:t>
            </a:r>
            <a:r>
              <a:rPr lang="en-US" sz="2400" dirty="0"/>
              <a:t>The </a:t>
            </a:r>
            <a:r>
              <a:rPr lang="en-US" sz="2400" b="1" i="1" dirty="0" smtClean="0">
                <a:solidFill>
                  <a:srgbClr val="000090"/>
                </a:solidFill>
              </a:rPr>
              <a:t>spin quantum number, </a:t>
            </a:r>
            <a:r>
              <a:rPr lang="en-US" sz="2400" b="1" i="1" dirty="0" err="1" smtClean="0">
                <a:solidFill>
                  <a:srgbClr val="000090"/>
                </a:solidFill>
              </a:rPr>
              <a:t>m</a:t>
            </a:r>
            <a:r>
              <a:rPr lang="en-US" sz="2400" b="1" i="1" baseline="-25000" dirty="0" err="1" smtClean="0">
                <a:solidFill>
                  <a:srgbClr val="000090"/>
                </a:solidFill>
              </a:rPr>
              <a:t>s</a:t>
            </a:r>
            <a:r>
              <a:rPr lang="en-US" sz="2400" b="1" i="1" dirty="0" smtClean="0">
                <a:solidFill>
                  <a:srgbClr val="000090"/>
                </a:solidFill>
              </a:rPr>
              <a:t>, </a:t>
            </a:r>
            <a:r>
              <a:rPr lang="en-US" sz="2400" dirty="0" smtClean="0"/>
              <a:t>describes the two possible states. </a:t>
            </a:r>
          </a:p>
          <a:p>
            <a:pPr>
              <a:buClr>
                <a:schemeClr val="tx1"/>
              </a:buClr>
              <a:buFont typeface="Arial"/>
              <a:buChar char="•"/>
            </a:pPr>
            <a:endParaRPr lang="en-US" sz="2400" dirty="0"/>
          </a:p>
          <a:p>
            <a:pPr>
              <a:buClr>
                <a:schemeClr val="tx1"/>
              </a:buClr>
              <a:buFont typeface="Arial"/>
              <a:buChar char="•"/>
            </a:pPr>
            <a:r>
              <a:rPr lang="en-US" sz="2400" dirty="0" smtClean="0"/>
              <a:t> </a:t>
            </a:r>
            <a:r>
              <a:rPr lang="en-US" sz="2400" dirty="0" err="1" smtClean="0"/>
              <a:t>m</a:t>
            </a:r>
            <a:r>
              <a:rPr lang="en-US" sz="2400" baseline="-25000" dirty="0" err="1" smtClean="0"/>
              <a:t>s</a:t>
            </a:r>
            <a:r>
              <a:rPr lang="en-US" sz="2400" dirty="0" smtClean="0"/>
              <a:t> = +½ or </a:t>
            </a:r>
            <a:r>
              <a:rPr lang="mr-IN" sz="2400" dirty="0" smtClean="0"/>
              <a:t>–</a:t>
            </a:r>
            <a:r>
              <a:rPr lang="en-US" sz="2400" dirty="0" smtClean="0"/>
              <a:t>½ </a:t>
            </a:r>
          </a:p>
          <a:p>
            <a:pPr>
              <a:buClr>
                <a:schemeClr val="tx1"/>
              </a:buClr>
              <a:buFont typeface="Arial"/>
              <a:buChar char="•"/>
            </a:pPr>
            <a:endParaRPr lang="en-US" sz="2400" dirty="0"/>
          </a:p>
          <a:p>
            <a:pPr>
              <a:buClr>
                <a:schemeClr val="tx1"/>
              </a:buClr>
              <a:buFont typeface="Arial"/>
              <a:buChar char="•"/>
            </a:pPr>
            <a:r>
              <a:rPr lang="en-US" sz="2400" dirty="0"/>
              <a:t> Any electron, regardless of the atomic orbital it is located in, can only have one of those two values of the </a:t>
            </a:r>
            <a:r>
              <a:rPr lang="en-US" sz="2400" b="1" i="1" dirty="0">
                <a:solidFill>
                  <a:srgbClr val="000090"/>
                </a:solidFill>
              </a:rPr>
              <a:t>spin quantum number.</a:t>
            </a:r>
            <a:endParaRPr lang="en-US" sz="2400" b="1" i="1" dirty="0" smtClean="0">
              <a:solidFill>
                <a:srgbClr val="000090"/>
              </a:solidFill>
            </a:endParaRPr>
          </a:p>
          <a:p>
            <a:pPr>
              <a:buClr>
                <a:schemeClr val="tx1"/>
              </a:buClr>
            </a:pPr>
            <a:endParaRPr lang="en-US" sz="2400" b="1" i="1" dirty="0" smtClean="0">
              <a:solidFill>
                <a:srgbClr val="000090"/>
              </a:solidFill>
            </a:endParaRPr>
          </a:p>
        </p:txBody>
      </p:sp>
      <p:pic>
        <p:nvPicPr>
          <p:cNvPr id="4" name="Picture 3"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8913700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Figure </a:t>
            </a:r>
            <a:r>
              <a:rPr lang="en-US" dirty="0" smtClean="0"/>
              <a:t>6.24</a:t>
            </a:r>
            <a:endParaRPr lang="en-US" dirty="0"/>
          </a:p>
        </p:txBody>
      </p:sp>
      <p:pic>
        <p:nvPicPr>
          <p:cNvPr id="2" name="Picture Placeholder 1" descr="CNX_Chem_06_03_eSpin.jpg"/>
          <p:cNvPicPr>
            <a:picLocks noGrp="1" noChangeAspect="1"/>
          </p:cNvPicPr>
          <p:nvPr>
            <p:ph type="pic" sz="quarter" idx="13"/>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0072" r="-10072"/>
          <a:stretch>
            <a:fillRect/>
          </a:stretch>
        </p:blipFill>
        <p:spPr>
          <a:xfrm>
            <a:off x="152144" y="1366226"/>
            <a:ext cx="8906283" cy="3866174"/>
          </a:xfrm>
        </p:spPr>
      </p:pic>
      <p:sp>
        <p:nvSpPr>
          <p:cNvPr id="7" name="Text Placeholder 6"/>
          <p:cNvSpPr>
            <a:spLocks noGrp="1"/>
          </p:cNvSpPr>
          <p:nvPr>
            <p:ph type="body" sz="quarter" idx="14"/>
          </p:nvPr>
        </p:nvSpPr>
        <p:spPr>
          <a:xfrm>
            <a:off x="457199" y="5719760"/>
            <a:ext cx="8062912" cy="1166382"/>
          </a:xfrm>
        </p:spPr>
        <p:txBody>
          <a:bodyPr>
            <a:normAutofit/>
          </a:bodyPr>
          <a:lstStyle/>
          <a:p>
            <a:r>
              <a:rPr lang="en-US" dirty="0"/>
              <a:t>Electrons with spin values </a:t>
            </a:r>
            <a:r>
              <a:rPr lang="en-US" dirty="0" smtClean="0"/>
              <a:t>±½  in </a:t>
            </a:r>
            <a:r>
              <a:rPr lang="en-US" dirty="0"/>
              <a:t>an external magnetic field.</a:t>
            </a:r>
          </a:p>
        </p:txBody>
      </p:sp>
      <p:pic>
        <p:nvPicPr>
          <p:cNvPr id="8" name="Picture 7" descr="OSC-Stacked-TM-RGB-1.png"/>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772687" y="241326"/>
            <a:ext cx="1051734" cy="751709"/>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2150873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623905" y="755878"/>
            <a:ext cx="6553200" cy="508000"/>
          </a:xfrm>
        </p:spPr>
        <p:txBody>
          <a:bodyPr>
            <a:noAutofit/>
          </a:bodyPr>
          <a:lstStyle/>
          <a:p>
            <a:pPr eaLnBrk="1" hangingPunct="1"/>
            <a:r>
              <a:rPr lang="en-US" sz="3200" b="1" dirty="0" smtClean="0">
                <a:solidFill>
                  <a:srgbClr val="000090"/>
                </a:solidFill>
                <a:latin typeface="Arial" pitchFamily="-110" charset="0"/>
              </a:rPr>
              <a:t>The </a:t>
            </a:r>
            <a:r>
              <a:rPr lang="en-US" sz="3200" b="1" dirty="0" err="1" smtClean="0">
                <a:solidFill>
                  <a:srgbClr val="000090"/>
                </a:solidFill>
                <a:latin typeface="Arial" pitchFamily="-110" charset="0"/>
              </a:rPr>
              <a:t>pauli</a:t>
            </a:r>
            <a:r>
              <a:rPr lang="en-US" sz="3200" b="1" dirty="0" smtClean="0">
                <a:solidFill>
                  <a:srgbClr val="000090"/>
                </a:solidFill>
                <a:latin typeface="Arial" pitchFamily="-110" charset="0"/>
              </a:rPr>
              <a:t> exclusion principle</a:t>
            </a:r>
            <a:endParaRPr lang="en-US" sz="3200" b="1" dirty="0">
              <a:solidFill>
                <a:srgbClr val="000090"/>
              </a:solidFill>
              <a:latin typeface="Arial" pitchFamily="-110" charset="0"/>
            </a:endParaRPr>
          </a:p>
        </p:txBody>
      </p:sp>
      <p:sp>
        <p:nvSpPr>
          <p:cNvPr id="22530" name="Rectangle 3"/>
          <p:cNvSpPr>
            <a:spLocks noGrp="1" noChangeArrowheads="1"/>
          </p:cNvSpPr>
          <p:nvPr>
            <p:ph idx="1"/>
          </p:nvPr>
        </p:nvSpPr>
        <p:spPr>
          <a:xfrm>
            <a:off x="487220" y="1037847"/>
            <a:ext cx="8277411" cy="5923308"/>
          </a:xfrm>
        </p:spPr>
        <p:txBody>
          <a:bodyPr>
            <a:normAutofit/>
          </a:bodyPr>
          <a:lstStyle/>
          <a:p>
            <a:pPr>
              <a:buClr>
                <a:schemeClr val="tx1"/>
              </a:buClr>
            </a:pPr>
            <a:endParaRPr lang="en-US" sz="2400" b="1" dirty="0" smtClean="0">
              <a:latin typeface="Arial" pitchFamily="-110" charset="0"/>
            </a:endParaRPr>
          </a:p>
          <a:p>
            <a:pPr>
              <a:buClr>
                <a:schemeClr val="tx1"/>
              </a:buClr>
              <a:buFont typeface="Arial"/>
              <a:buChar char="•"/>
            </a:pPr>
            <a:r>
              <a:rPr lang="en-US" sz="2400" b="1" i="1" dirty="0" smtClean="0">
                <a:solidFill>
                  <a:srgbClr val="000090"/>
                </a:solidFill>
              </a:rPr>
              <a:t> </a:t>
            </a:r>
            <a:r>
              <a:rPr lang="en-US" sz="2400" dirty="0"/>
              <a:t>An electron in an atom is completely described by four quantum numbers: </a:t>
            </a:r>
            <a:r>
              <a:rPr lang="en-US" sz="2400" i="1" dirty="0"/>
              <a:t>n</a:t>
            </a:r>
            <a:r>
              <a:rPr lang="en-US" sz="2400" dirty="0"/>
              <a:t>, </a:t>
            </a:r>
            <a:r>
              <a:rPr lang="en-US" sz="2400" i="1" dirty="0"/>
              <a:t>l</a:t>
            </a:r>
            <a:r>
              <a:rPr lang="en-US" sz="2400" dirty="0"/>
              <a:t>, </a:t>
            </a:r>
            <a:r>
              <a:rPr lang="en-US" sz="2400" i="1" dirty="0"/>
              <a:t>m</a:t>
            </a:r>
            <a:r>
              <a:rPr lang="en-US" sz="2400" i="1" baseline="-25000" dirty="0"/>
              <a:t>l</a:t>
            </a:r>
            <a:r>
              <a:rPr lang="en-US" sz="2400" dirty="0"/>
              <a:t>, and </a:t>
            </a:r>
            <a:r>
              <a:rPr lang="en-US" sz="2400" i="1" dirty="0" err="1"/>
              <a:t>m</a:t>
            </a:r>
            <a:r>
              <a:rPr lang="en-US" sz="2400" i="1" baseline="-25000" dirty="0" err="1"/>
              <a:t>s</a:t>
            </a:r>
            <a:r>
              <a:rPr lang="en-US" sz="2400" dirty="0" err="1" smtClean="0"/>
              <a:t>.</a:t>
            </a:r>
            <a:endParaRPr lang="en-US" sz="2400" dirty="0" smtClean="0"/>
          </a:p>
          <a:p>
            <a:pPr>
              <a:buClr>
                <a:schemeClr val="tx1"/>
              </a:buClr>
              <a:buFont typeface="Arial"/>
              <a:buChar char="•"/>
            </a:pPr>
            <a:endParaRPr lang="en-US" sz="2400" b="1" i="1" dirty="0">
              <a:solidFill>
                <a:srgbClr val="000090"/>
              </a:solidFill>
            </a:endParaRPr>
          </a:p>
          <a:p>
            <a:pPr>
              <a:buClr>
                <a:schemeClr val="tx1"/>
              </a:buClr>
              <a:buFont typeface="Arial"/>
              <a:buChar char="•"/>
            </a:pPr>
            <a:r>
              <a:rPr lang="en-US" sz="2400" dirty="0" smtClean="0"/>
              <a:t> Wolfgang Pauli, an </a:t>
            </a:r>
            <a:r>
              <a:rPr lang="en-US" sz="2400" dirty="0"/>
              <a:t>Austrian </a:t>
            </a:r>
            <a:r>
              <a:rPr lang="en-US" sz="2400" dirty="0" smtClean="0"/>
              <a:t>physicist, </a:t>
            </a:r>
            <a:r>
              <a:rPr lang="en-US" sz="2400" dirty="0"/>
              <a:t>formulated a general </a:t>
            </a:r>
            <a:r>
              <a:rPr lang="en-US" sz="2400" dirty="0" smtClean="0"/>
              <a:t>principle.</a:t>
            </a:r>
          </a:p>
          <a:p>
            <a:pPr>
              <a:buClr>
                <a:schemeClr val="tx1"/>
              </a:buClr>
              <a:buFont typeface="Arial"/>
              <a:buChar char="•"/>
            </a:pPr>
            <a:endParaRPr lang="en-US" sz="2400" b="1" i="1" dirty="0">
              <a:solidFill>
                <a:srgbClr val="000090"/>
              </a:solidFill>
            </a:endParaRPr>
          </a:p>
          <a:p>
            <a:pPr>
              <a:buClr>
                <a:schemeClr val="tx1"/>
              </a:buClr>
              <a:buFont typeface="Arial"/>
              <a:buChar char="•"/>
            </a:pPr>
            <a:r>
              <a:rPr lang="en-US" sz="2400" b="1" i="1" dirty="0" smtClean="0">
                <a:solidFill>
                  <a:srgbClr val="000090"/>
                </a:solidFill>
              </a:rPr>
              <a:t> </a:t>
            </a:r>
            <a:r>
              <a:rPr lang="en-US" sz="2400" b="1" i="1" dirty="0">
                <a:solidFill>
                  <a:srgbClr val="000090"/>
                </a:solidFill>
              </a:rPr>
              <a:t>The Pauli </a:t>
            </a:r>
            <a:r>
              <a:rPr lang="en-US" sz="2400" b="1" i="1" dirty="0" smtClean="0">
                <a:solidFill>
                  <a:srgbClr val="000090"/>
                </a:solidFill>
              </a:rPr>
              <a:t>Exclusion Principle: </a:t>
            </a:r>
            <a:r>
              <a:rPr lang="en-US" sz="2400" i="1" dirty="0"/>
              <a:t>No two electrons in the same atom can have exactly the same set of </a:t>
            </a:r>
            <a:r>
              <a:rPr lang="en-US" sz="2400" i="1" dirty="0" smtClean="0"/>
              <a:t>all four </a:t>
            </a:r>
            <a:r>
              <a:rPr lang="en-US" sz="2400" i="1" dirty="0"/>
              <a:t>quantum numbers. </a:t>
            </a:r>
            <a:endParaRPr lang="en-US" sz="2400" b="1" i="1" dirty="0" smtClean="0">
              <a:solidFill>
                <a:srgbClr val="000090"/>
              </a:solidFill>
            </a:endParaRPr>
          </a:p>
        </p:txBody>
      </p:sp>
      <p:pic>
        <p:nvPicPr>
          <p:cNvPr id="4" name="Picture 3" descr="OSX-Stacked-TM-RGB-300dpi-2016.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0087" y="227959"/>
            <a:ext cx="1226434" cy="8335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8188476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xmlns:a="http://schemas.openxmlformats.org/drawingml/2006/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6737</TotalTime>
  <Words>9373</Words>
  <Application>Microsoft Macintosh PowerPoint</Application>
  <PresentationFormat>On-screen Show (4:3)</PresentationFormat>
  <Paragraphs>1028</Paragraphs>
  <Slides>155</Slides>
  <Notes>1</Notes>
  <HiddenSlides>0</HiddenSlides>
  <MMClips>0</MMClips>
  <ScaleCrop>false</ScaleCrop>
  <HeadingPairs>
    <vt:vector size="6" baseType="variant">
      <vt:variant>
        <vt:lpstr>Design Template</vt:lpstr>
      </vt:variant>
      <vt:variant>
        <vt:i4>1</vt:i4>
      </vt:variant>
      <vt:variant>
        <vt:lpstr>Embedded OLE Servers</vt:lpstr>
      </vt:variant>
      <vt:variant>
        <vt:i4>2</vt:i4>
      </vt:variant>
      <vt:variant>
        <vt:lpstr>Slide Titles</vt:lpstr>
      </vt:variant>
      <vt:variant>
        <vt:i4>155</vt:i4>
      </vt:variant>
    </vt:vector>
  </HeadingPairs>
  <TitlesOfParts>
    <vt:vector size="158" baseType="lpstr">
      <vt:lpstr>Essential</vt:lpstr>
      <vt:lpstr>Equation</vt:lpstr>
      <vt:lpstr>Microsoft Equation</vt:lpstr>
      <vt:lpstr>Slide 1</vt:lpstr>
      <vt:lpstr>Ch. 6 Outline</vt:lpstr>
      <vt:lpstr>Figure 6.1</vt:lpstr>
      <vt:lpstr>6.1 electromagnetic energy</vt:lpstr>
      <vt:lpstr>light</vt:lpstr>
      <vt:lpstr>waves</vt:lpstr>
      <vt:lpstr>Speed of light</vt:lpstr>
      <vt:lpstr>Wave properties</vt:lpstr>
      <vt:lpstr>frequency</vt:lpstr>
      <vt:lpstr>Wavelength, frequency, and speed</vt:lpstr>
      <vt:lpstr>Figure 6.2</vt:lpstr>
      <vt:lpstr>Electromagnetic spectrum</vt:lpstr>
      <vt:lpstr>Figure 6.3</vt:lpstr>
      <vt:lpstr>Example 6.1</vt:lpstr>
      <vt:lpstr>Example 6.1</vt:lpstr>
      <vt:lpstr>Figure 6.4</vt:lpstr>
      <vt:lpstr>Figure 6.5</vt:lpstr>
      <vt:lpstr>Interference patterns</vt:lpstr>
      <vt:lpstr>Figure 6.6</vt:lpstr>
      <vt:lpstr>Standing waves</vt:lpstr>
      <vt:lpstr>Figure 6.7</vt:lpstr>
      <vt:lpstr>Standing waves</vt:lpstr>
      <vt:lpstr>Standing waves</vt:lpstr>
      <vt:lpstr>Two-dimensional Standing waves</vt:lpstr>
      <vt:lpstr>Figure 6.8</vt:lpstr>
      <vt:lpstr>Blackbody radiation and the ultraviolet catastrophe</vt:lpstr>
      <vt:lpstr>Figure 6.9</vt:lpstr>
      <vt:lpstr>Blackbody radiation and the ultraviolet catastrophe</vt:lpstr>
      <vt:lpstr>Figure 6.10</vt:lpstr>
      <vt:lpstr>Blackbody radiation and the ultraviolet catastrophe</vt:lpstr>
      <vt:lpstr>Planck’s constant</vt:lpstr>
      <vt:lpstr>The photoelectric effect</vt:lpstr>
      <vt:lpstr>The photoelectric effect</vt:lpstr>
      <vt:lpstr>The photoelectric effect</vt:lpstr>
      <vt:lpstr>The photoelectric effect</vt:lpstr>
      <vt:lpstr>Figure 6.11</vt:lpstr>
      <vt:lpstr>Example 6.2</vt:lpstr>
      <vt:lpstr>Line spectra</vt:lpstr>
      <vt:lpstr>Line spectra</vt:lpstr>
      <vt:lpstr>Figure 6.12</vt:lpstr>
      <vt:lpstr>Line spectra</vt:lpstr>
      <vt:lpstr>Figure 6.13</vt:lpstr>
      <vt:lpstr>Line spectra</vt:lpstr>
      <vt:lpstr>Line spectra</vt:lpstr>
      <vt:lpstr>6.2 bohr model</vt:lpstr>
      <vt:lpstr>atomic model prior to Bohr</vt:lpstr>
      <vt:lpstr>atomic model prior to bohr</vt:lpstr>
      <vt:lpstr>Bohr Model</vt:lpstr>
      <vt:lpstr>Bohr Model</vt:lpstr>
      <vt:lpstr>Bohr Model</vt:lpstr>
      <vt:lpstr>Bohr Model</vt:lpstr>
      <vt:lpstr>Figure 6.14</vt:lpstr>
      <vt:lpstr>Bohr Model</vt:lpstr>
      <vt:lpstr>Bohr Model</vt:lpstr>
      <vt:lpstr>Figure 6.15</vt:lpstr>
      <vt:lpstr>Example 6.5</vt:lpstr>
      <vt:lpstr>Example 6.5</vt:lpstr>
      <vt:lpstr>Example 6.5</vt:lpstr>
      <vt:lpstr>Limitations of the Bohr Model</vt:lpstr>
      <vt:lpstr>the Bohr Model</vt:lpstr>
      <vt:lpstr>Moving forward</vt:lpstr>
      <vt:lpstr>6.3 development of quantum theory</vt:lpstr>
      <vt:lpstr>Figure 6.16</vt:lpstr>
      <vt:lpstr>Louis de broglie</vt:lpstr>
      <vt:lpstr>de broglie wavelength</vt:lpstr>
      <vt:lpstr>de broglie wavelength</vt:lpstr>
      <vt:lpstr>Figure 6.17</vt:lpstr>
      <vt:lpstr>de broglie wavelength</vt:lpstr>
      <vt:lpstr>de broglie wavelength</vt:lpstr>
      <vt:lpstr>Figure 6.18</vt:lpstr>
      <vt:lpstr>Wave nature of electrons</vt:lpstr>
      <vt:lpstr>Figure 6.19</vt:lpstr>
      <vt:lpstr>Wave-particle duality</vt:lpstr>
      <vt:lpstr>Heisenberg uncertainty principle</vt:lpstr>
      <vt:lpstr>Heisenberg uncertainty principle</vt:lpstr>
      <vt:lpstr>The quantum-mechanical model of an atom</vt:lpstr>
      <vt:lpstr>The quantum-mechanical model of an atom</vt:lpstr>
      <vt:lpstr>The schrÖdinger equation</vt:lpstr>
      <vt:lpstr>Quantum mechanics</vt:lpstr>
      <vt:lpstr>Understanding quantum theory of electrons in atoms</vt:lpstr>
      <vt:lpstr>Principle quantum number</vt:lpstr>
      <vt:lpstr>Figure 6.20</vt:lpstr>
      <vt:lpstr>Atomic orbitals</vt:lpstr>
      <vt:lpstr>Angular momentum quantum number</vt:lpstr>
      <vt:lpstr>Angular momentum quantum number</vt:lpstr>
      <vt:lpstr>Radial nodes</vt:lpstr>
      <vt:lpstr>Radial nodes</vt:lpstr>
      <vt:lpstr>Figure 6.21</vt:lpstr>
      <vt:lpstr>Orbital shapes</vt:lpstr>
      <vt:lpstr>Figure 6.22</vt:lpstr>
      <vt:lpstr>Magnetic quantum number</vt:lpstr>
      <vt:lpstr>Magnetic quantum number</vt:lpstr>
      <vt:lpstr>Orbital relative energies </vt:lpstr>
      <vt:lpstr>Orbital relative energies </vt:lpstr>
      <vt:lpstr>Figure 6.23</vt:lpstr>
      <vt:lpstr>spin quantum number</vt:lpstr>
      <vt:lpstr>spin quantum number</vt:lpstr>
      <vt:lpstr>Figure 6.24</vt:lpstr>
      <vt:lpstr>The pauli exclusion principle</vt:lpstr>
      <vt:lpstr>The pauli exclusion principle</vt:lpstr>
      <vt:lpstr>Summary of quantum numbers</vt:lpstr>
      <vt:lpstr>6.4 electronic structure of atoms (electron configurations)</vt:lpstr>
      <vt:lpstr>Orbital energies and atomic structure</vt:lpstr>
      <vt:lpstr>Figure 6.25</vt:lpstr>
      <vt:lpstr>Electron configuration</vt:lpstr>
      <vt:lpstr>Figure 6.26</vt:lpstr>
      <vt:lpstr>The aufbau principle </vt:lpstr>
      <vt:lpstr>Figure 6.27</vt:lpstr>
      <vt:lpstr>Figure 6.28</vt:lpstr>
      <vt:lpstr>Electron configurations and orbital diagrams</vt:lpstr>
      <vt:lpstr>Electron configurations and orbital diagrams</vt:lpstr>
      <vt:lpstr>Electron configurations and orbital diagrams</vt:lpstr>
      <vt:lpstr>Electron configurations and orbital diagrams</vt:lpstr>
      <vt:lpstr>Valence and core electrons</vt:lpstr>
      <vt:lpstr>Figure 6.29</vt:lpstr>
      <vt:lpstr>Abbreviated electron configurations</vt:lpstr>
      <vt:lpstr>Figure 6.30</vt:lpstr>
      <vt:lpstr>electron configurations </vt:lpstr>
      <vt:lpstr>electron configurations </vt:lpstr>
      <vt:lpstr>electron configuration exceptions </vt:lpstr>
      <vt:lpstr>electron configurations and the periodic table </vt:lpstr>
      <vt:lpstr>electron configurations and the periodic table </vt:lpstr>
      <vt:lpstr>electron configurations and the periodic table </vt:lpstr>
      <vt:lpstr>electron configurations and the periodic table </vt:lpstr>
      <vt:lpstr>electron configurations of ions</vt:lpstr>
      <vt:lpstr>electron configurations of ions</vt:lpstr>
      <vt:lpstr>Example 6.11</vt:lpstr>
      <vt:lpstr>Example 6.11</vt:lpstr>
      <vt:lpstr>Example 6.11</vt:lpstr>
      <vt:lpstr>6.5 periodic variations in element properties</vt:lpstr>
      <vt:lpstr>Variations in covalent radii</vt:lpstr>
      <vt:lpstr>Figure 6.31(a)</vt:lpstr>
      <vt:lpstr>Effective nuclear charge</vt:lpstr>
      <vt:lpstr>Effective nuclear charge</vt:lpstr>
      <vt:lpstr>Variations in covalent radii</vt:lpstr>
      <vt:lpstr>Figure 6.31(b)</vt:lpstr>
      <vt:lpstr>Figure 6.32</vt:lpstr>
      <vt:lpstr>Variations in ionic radii </vt:lpstr>
      <vt:lpstr>Variations in ionic radii </vt:lpstr>
      <vt:lpstr>Figure 6.33</vt:lpstr>
      <vt:lpstr>isoelectronic</vt:lpstr>
      <vt:lpstr>ionization energy</vt:lpstr>
      <vt:lpstr>Variations in ionization energies</vt:lpstr>
      <vt:lpstr>Figure 6.34</vt:lpstr>
      <vt:lpstr>Figure 6.35</vt:lpstr>
      <vt:lpstr>Deviations in ionization energy trend</vt:lpstr>
      <vt:lpstr>Deviations in ionization energy trend</vt:lpstr>
      <vt:lpstr>Successive ionization energies</vt:lpstr>
      <vt:lpstr>Successive ionization energies for selected elements (kj/mol)</vt:lpstr>
      <vt:lpstr>Successive ionization energies</vt:lpstr>
      <vt:lpstr>electron affinity</vt:lpstr>
      <vt:lpstr>Variations in electron affinities</vt:lpstr>
      <vt:lpstr>Deviations in electron affinity trend</vt:lpstr>
      <vt:lpstr>Figure 6.36</vt:lpstr>
      <vt:lpstr>Slide 155</vt:lpstr>
    </vt:vector>
  </TitlesOfParts>
  <Company>WNI</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Physics</dc:title>
  <dc:creator>Spuddy McSpare</dc:creator>
  <cp:lastModifiedBy>Joseph DePasquale</cp:lastModifiedBy>
  <cp:revision>422</cp:revision>
  <cp:lastPrinted>2015-06-09T23:57:19Z</cp:lastPrinted>
  <dcterms:created xsi:type="dcterms:W3CDTF">2018-01-08T22:53:05Z</dcterms:created>
  <dcterms:modified xsi:type="dcterms:W3CDTF">2018-01-09T00:36:46Z</dcterms:modified>
</cp:coreProperties>
</file>