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74"/>
  </p:notesMasterIdLst>
  <p:handoutMasterIdLst>
    <p:handoutMasterId r:id="rId75"/>
  </p:handoutMasterIdLst>
  <p:sldIdLst>
    <p:sldId id="256" r:id="rId2"/>
    <p:sldId id="766" r:id="rId3"/>
    <p:sldId id="667" r:id="rId4"/>
    <p:sldId id="668" r:id="rId5"/>
    <p:sldId id="689" r:id="rId6"/>
    <p:sldId id="693" r:id="rId7"/>
    <p:sldId id="767" r:id="rId8"/>
    <p:sldId id="768" r:id="rId9"/>
    <p:sldId id="769" r:id="rId10"/>
    <p:sldId id="770" r:id="rId11"/>
    <p:sldId id="702" r:id="rId12"/>
    <p:sldId id="703" r:id="rId13"/>
    <p:sldId id="704" r:id="rId14"/>
    <p:sldId id="772" r:id="rId15"/>
    <p:sldId id="771" r:id="rId16"/>
    <p:sldId id="706" r:id="rId17"/>
    <p:sldId id="773" r:id="rId18"/>
    <p:sldId id="774" r:id="rId19"/>
    <p:sldId id="776" r:id="rId20"/>
    <p:sldId id="775" r:id="rId21"/>
    <p:sldId id="709" r:id="rId22"/>
    <p:sldId id="705" r:id="rId23"/>
    <p:sldId id="708" r:id="rId24"/>
    <p:sldId id="685" r:id="rId25"/>
    <p:sldId id="712" r:id="rId26"/>
    <p:sldId id="713" r:id="rId27"/>
    <p:sldId id="714" r:id="rId28"/>
    <p:sldId id="715" r:id="rId29"/>
    <p:sldId id="716" r:id="rId30"/>
    <p:sldId id="717" r:id="rId31"/>
    <p:sldId id="718" r:id="rId32"/>
    <p:sldId id="720" r:id="rId33"/>
    <p:sldId id="719" r:id="rId34"/>
    <p:sldId id="732" r:id="rId35"/>
    <p:sldId id="721" r:id="rId36"/>
    <p:sldId id="723" r:id="rId37"/>
    <p:sldId id="728" r:id="rId38"/>
    <p:sldId id="725" r:id="rId39"/>
    <p:sldId id="727" r:id="rId40"/>
    <p:sldId id="731" r:id="rId41"/>
    <p:sldId id="735" r:id="rId42"/>
    <p:sldId id="736" r:id="rId43"/>
    <p:sldId id="737" r:id="rId44"/>
    <p:sldId id="738" r:id="rId45"/>
    <p:sldId id="741" r:id="rId46"/>
    <p:sldId id="742" r:id="rId47"/>
    <p:sldId id="739" r:id="rId48"/>
    <p:sldId id="746" r:id="rId49"/>
    <p:sldId id="747" r:id="rId50"/>
    <p:sldId id="743" r:id="rId51"/>
    <p:sldId id="744" r:id="rId52"/>
    <p:sldId id="745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1" r:id="rId66"/>
    <p:sldId id="764" r:id="rId67"/>
    <p:sldId id="760" r:id="rId68"/>
    <p:sldId id="762" r:id="rId69"/>
    <p:sldId id="763" r:id="rId70"/>
    <p:sldId id="682" r:id="rId71"/>
    <p:sldId id="683" r:id="rId72"/>
    <p:sldId id="684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6600"/>
    <a:srgbClr val="0000FF"/>
    <a:srgbClr val="C4EDB7"/>
    <a:srgbClr val="FF3300"/>
    <a:srgbClr val="8F45C7"/>
    <a:srgbClr val="0066FF"/>
    <a:srgbClr val="FFCC00"/>
    <a:srgbClr val="FF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0" autoAdjust="0"/>
    <p:restoredTop sz="94904" autoAdjust="0"/>
  </p:normalViewPr>
  <p:slideViewPr>
    <p:cSldViewPr snapToGrid="0" snapToObjects="1">
      <p:cViewPr varScale="1">
        <p:scale>
          <a:sx n="98" d="100"/>
          <a:sy n="98" d="100"/>
        </p:scale>
        <p:origin x="10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pPr/>
              <a:t>4/6/18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4016-AF49-FA46-BDF2-027ED042E616}" type="datetimeFigureOut">
              <a:rPr lang="en-US" smtClean="0"/>
              <a:pPr/>
              <a:t>4/6/18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(c)2017 Montgomery College CC by 4.0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5766-6E49-694E-8B94-624AB6903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82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Einstein explained that only </a:t>
            </a:r>
            <a:r>
              <a:rPr lang="en-US" sz="1200" b="1" dirty="0"/>
              <a:t>light at or above a threshold freq. will cause e</a:t>
            </a:r>
            <a:r>
              <a:rPr lang="en-US" sz="1200" b="1" baseline="30000" dirty="0"/>
              <a:t>–</a:t>
            </a:r>
            <a:r>
              <a:rPr lang="en-US" sz="1200" b="1" dirty="0"/>
              <a:t> to be ejected</a:t>
            </a:r>
            <a:r>
              <a:rPr lang="en-US" sz="1200" dirty="0"/>
              <a:t> from a metal surface and called this the </a:t>
            </a:r>
            <a:r>
              <a:rPr lang="en-US" sz="1200" b="1" dirty="0"/>
              <a:t>photoelectric effect</a:t>
            </a:r>
            <a:r>
              <a:rPr lang="en-US" sz="1200" dirty="0"/>
              <a:t>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7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1900, Max Planck assumed that energy can be absorbed or released only in certain discrete amounts, which he called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Like picking up pennies, you can pick them up in 1 penny increments—even several at a time—but you can’t pick up fractions of a penny.  Likewise, energy can’t be absorbed or released in fractions of a ________.   Energy is absorbed or released in 1 or multiples of ___________.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5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2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0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221918"/>
            <a:ext cx="7620000" cy="460738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defRPr>
                <a:solidFill>
                  <a:schemeClr val="tx1"/>
                </a:solidFill>
              </a:defRPr>
            </a:lvl1pPr>
            <a:lvl2pPr marL="731520" indent="-4572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2pPr>
            <a:lvl3pPr marL="12573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7145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717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7620000" cy="518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7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h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8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hin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1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7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2547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3" r:id="rId2"/>
    <p:sldLayoutId id="2147483925" r:id="rId3"/>
    <p:sldLayoutId id="2147483914" r:id="rId4"/>
    <p:sldLayoutId id="2147483922" r:id="rId5"/>
    <p:sldLayoutId id="2147483916" r:id="rId6"/>
    <p:sldLayoutId id="2147483923" r:id="rId7"/>
    <p:sldLayoutId id="2147483926" r:id="rId8"/>
    <p:sldLayoutId id="214748392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chemeClr val="accent5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4572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://creativecommons.org/licenses/by/4.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26" Type="http://schemas.openxmlformats.org/officeDocument/2006/relationships/image" Target="../media/image68.png"/><Relationship Id="rId3" Type="http://schemas.openxmlformats.org/officeDocument/2006/relationships/image" Target="../media/image51.png"/><Relationship Id="rId21" Type="http://schemas.openxmlformats.org/officeDocument/2006/relationships/image" Target="../media/image66.png"/><Relationship Id="rId7" Type="http://schemas.openxmlformats.org/officeDocument/2006/relationships/image" Target="../media/image81.png"/><Relationship Id="rId12" Type="http://schemas.openxmlformats.org/officeDocument/2006/relationships/image" Target="../media/image57.png"/><Relationship Id="rId17" Type="http://schemas.openxmlformats.org/officeDocument/2006/relationships/image" Target="../media/image860.png"/><Relationship Id="rId25" Type="http://schemas.openxmlformats.org/officeDocument/2006/relationships/image" Target="../media/image67.png"/><Relationship Id="rId33" Type="http://schemas.openxmlformats.org/officeDocument/2006/relationships/image" Target="../media/image73.png"/><Relationship Id="rId2" Type="http://schemas.openxmlformats.org/officeDocument/2006/relationships/image" Target="../media/image50.png"/><Relationship Id="rId16" Type="http://schemas.openxmlformats.org/officeDocument/2006/relationships/image" Target="../media/image91.png"/><Relationship Id="rId20" Type="http://schemas.openxmlformats.org/officeDocument/2006/relationships/image" Target="../media/image65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24" Type="http://schemas.openxmlformats.org/officeDocument/2006/relationships/image" Target="../media/image880.png"/><Relationship Id="rId32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1.png"/><Relationship Id="rId23" Type="http://schemas.openxmlformats.org/officeDocument/2006/relationships/image" Target="../media/image870.png"/><Relationship Id="rId28" Type="http://schemas.openxmlformats.org/officeDocument/2006/relationships/image" Target="../media/image7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900.png"/><Relationship Id="rId4" Type="http://schemas.openxmlformats.org/officeDocument/2006/relationships/image" Target="../media/image52.png"/><Relationship Id="rId9" Type="http://schemas.openxmlformats.org/officeDocument/2006/relationships/image" Target="../media/image83.png"/><Relationship Id="rId14" Type="http://schemas.openxmlformats.org/officeDocument/2006/relationships/image" Target="../media/image60.png"/><Relationship Id="rId27" Type="http://schemas.openxmlformats.org/officeDocument/2006/relationships/image" Target="../media/image69.png"/><Relationship Id="rId30" Type="http://schemas.openxmlformats.org/officeDocument/2006/relationships/image" Target="../media/image8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d3bxy9euw4e147.cloudfront.net/oscms-prodcms/media/documents/Chemistry-SSM.zip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screencast.com/t/Xjfk3o5gckx5" TargetMode="External"/><Relationship Id="rId3" Type="http://schemas.openxmlformats.org/officeDocument/2006/relationships/hyperlink" Target="http://screencast.com/t/ZfORuHmy4U" TargetMode="External"/><Relationship Id="rId7" Type="http://schemas.openxmlformats.org/officeDocument/2006/relationships/hyperlink" Target="http://screencast.com/t/RyaHyMCj" TargetMode="External"/><Relationship Id="rId12" Type="http://schemas.openxmlformats.org/officeDocument/2006/relationships/hyperlink" Target="http://screencast.com/t/h4dGJSNrJ5" TargetMode="External"/><Relationship Id="rId2" Type="http://schemas.openxmlformats.org/officeDocument/2006/relationships/hyperlink" Target="http://youtu.be/0TDhxW-OAU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creencast.com/t/avKpuSr19di" TargetMode="External"/><Relationship Id="rId11" Type="http://schemas.openxmlformats.org/officeDocument/2006/relationships/hyperlink" Target="http://screencast.com/t/EgByYlpK" TargetMode="External"/><Relationship Id="rId5" Type="http://schemas.openxmlformats.org/officeDocument/2006/relationships/hyperlink" Target="http://youtu.be/oV4IN1ZP0XQ" TargetMode="External"/><Relationship Id="rId10" Type="http://schemas.openxmlformats.org/officeDocument/2006/relationships/hyperlink" Target="http://screencast.com/t/mfX8t3WQ46" TargetMode="External"/><Relationship Id="rId4" Type="http://schemas.openxmlformats.org/officeDocument/2006/relationships/hyperlink" Target="http://screencast.com/t/KmUiOdw2O7y" TargetMode="External"/><Relationship Id="rId9" Type="http://schemas.openxmlformats.org/officeDocument/2006/relationships/hyperlink" Target="http://screencast.com/t/xao8arllCo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/legacy/wave-interference" TargetMode="External"/><Relationship Id="rId2" Type="http://schemas.openxmlformats.org/officeDocument/2006/relationships/hyperlink" Target="https://phet.colorado.edu/en/simulation/legacy/hydrogen-at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hyperlink" Target="https://phet.colorado.edu/en/simulation/legacy/quantum-wave-interferenc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10699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009900"/>
                </a:solidFill>
              </a:rPr>
              <a:t>CHEMISTRY</a:t>
            </a:r>
          </a:p>
          <a:p>
            <a:pPr algn="ctr"/>
            <a:endParaRPr lang="en-US" sz="44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633" y="1119853"/>
            <a:ext cx="88167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Chapter 6</a:t>
            </a:r>
          </a:p>
          <a:p>
            <a:pPr algn="ctr"/>
            <a:r>
              <a:rPr lang="en-US" sz="4000" b="1" dirty="0">
                <a:solidFill>
                  <a:srgbClr val="009900"/>
                </a:solidFill>
              </a:rPr>
              <a:t>Electronic Structure and Periodic Properties of the Elements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816" y="6355745"/>
            <a:ext cx="8335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ea typeface="Calibri" charset="0"/>
                <a:cs typeface="Calibri" charset="0"/>
              </a:rPr>
              <a:t>Slides </a:t>
            </a:r>
            <a:r>
              <a:rPr lang="en-US" sz="1600" i="1">
                <a:solidFill>
                  <a:srgbClr val="000000"/>
                </a:solidFill>
                <a:ea typeface="Calibri" charset="0"/>
                <a:cs typeface="Calibri" charset="0"/>
              </a:rPr>
              <a:t>by Montgomery </a:t>
            </a:r>
            <a:r>
              <a:rPr lang="en-US" sz="1600" i="1" dirty="0">
                <a:solidFill>
                  <a:srgbClr val="000000"/>
                </a:solidFill>
                <a:ea typeface="Calibri" charset="0"/>
                <a:cs typeface="Calibri" charset="0"/>
              </a:rPr>
              <a:t>College licensed under </a:t>
            </a:r>
            <a:r>
              <a:rPr lang="en-US" sz="1600" i="1" u="sng" dirty="0">
                <a:solidFill>
                  <a:srgbClr val="0000FF"/>
                </a:solidFill>
                <a:ea typeface="Calibri" charset="0"/>
                <a:cs typeface="Calibri" charset="0"/>
                <a:hlinkClick r:id="rId2"/>
              </a:rPr>
              <a:t>CC BY 4.0</a:t>
            </a:r>
            <a:r>
              <a:rPr lang="en-US" sz="1600" dirty="0">
                <a:ea typeface="Calibri" charset="0"/>
                <a:cs typeface="Calibri" charset="0"/>
              </a:rPr>
              <a:t>.</a:t>
            </a:r>
            <a:r>
              <a:rPr lang="en-US" sz="1600" i="1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058" y="2988510"/>
            <a:ext cx="3285883" cy="32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 electromagnetic radiation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660" y="1023582"/>
            <a:ext cx="87416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In 1900, Max Planck assumed that energy can be absorbed or released only in certain discrete amounts, which he called </a:t>
            </a:r>
            <a:r>
              <a:rPr lang="en-US" sz="2400" b="1" dirty="0"/>
              <a:t>quanta</a:t>
            </a:r>
            <a:r>
              <a:rPr lang="en-US" sz="2400" dirty="0"/>
              <a:t>.  Like picking up pennies, you can pick them up in 1 penny increments—even several at a time—but you can’t pick up fractions of a penny.  Likewise, energy can’t be absorbed or released in fractions of a ________.   Energy is absorbed or released in 1 or multiples of ___________.</a:t>
            </a:r>
          </a:p>
        </p:txBody>
      </p:sp>
    </p:spTree>
    <p:extLst>
      <p:ext uri="{BB962C8B-B14F-4D97-AF65-F5344CB8AC3E}">
        <p14:creationId xmlns:p14="http://schemas.microsoft.com/office/powerpoint/2010/main" val="4109566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866456"/>
            <a:ext cx="8530098" cy="3666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The Photoelectric Effect</a:t>
            </a:r>
            <a:endParaRPr lang="en-US" sz="2200" dirty="0">
              <a:solidFill>
                <a:srgbClr val="009900"/>
              </a:solidFill>
            </a:endParaRPr>
          </a:p>
          <a:p>
            <a:pPr lvl="0"/>
            <a:r>
              <a:rPr lang="en-US" sz="2200" dirty="0"/>
              <a:t>In 1905 (100 years after Thomas Young’s experiment), Einstein cast light of different frequency on a metal surface.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Blue</a:t>
            </a:r>
            <a:r>
              <a:rPr lang="en-US" sz="2200" dirty="0"/>
              <a:t> light caused e- to be emitted.  </a:t>
            </a:r>
            <a:r>
              <a:rPr lang="en-US" sz="2200" b="1" dirty="0">
                <a:solidFill>
                  <a:srgbClr val="FF0000"/>
                </a:solidFill>
              </a:rPr>
              <a:t>Red</a:t>
            </a:r>
            <a:r>
              <a:rPr lang="en-US" sz="2200" dirty="0"/>
              <a:t> light did not.  Increasing the intensity of the red light didn’t matter.  Which is higher energy? _________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70" y="3657357"/>
            <a:ext cx="6163699" cy="30641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57200" y="4235115"/>
            <a:ext cx="1427541" cy="190860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131275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866457"/>
            <a:ext cx="8530098" cy="51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Wave-Particle  Duality</a:t>
            </a:r>
            <a:endParaRPr lang="en-US" sz="2200" dirty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37588" y="144445"/>
                <a:ext cx="1749710" cy="698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h𝑐</m:t>
                          </m:r>
                        </m:num>
                        <m:den>
                          <m: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588" y="144445"/>
                <a:ext cx="1749710" cy="6988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57200" y="1665027"/>
            <a:ext cx="82637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photoelectric effect suggests that light is a </a:t>
            </a:r>
            <a:r>
              <a:rPr lang="en-US" sz="2200" b="1" dirty="0"/>
              <a:t>particle</a:t>
            </a:r>
            <a:r>
              <a:rPr lang="en-US" sz="2200" dirty="0"/>
              <a:t> (rather than a _______).  Einstein proposed that light exists as </a:t>
            </a:r>
            <a:r>
              <a:rPr lang="en-US" sz="2200" b="1" dirty="0"/>
              <a:t>packets</a:t>
            </a:r>
            <a:r>
              <a:rPr lang="en-US" sz="2200" dirty="0"/>
              <a:t>—little </a:t>
            </a:r>
            <a:r>
              <a:rPr lang="en-US" sz="2200" b="1" dirty="0"/>
              <a:t>bundles</a:t>
            </a:r>
            <a:r>
              <a:rPr lang="en-US" sz="2200" dirty="0"/>
              <a:t> of energy—called ___________.  </a:t>
            </a:r>
            <a:r>
              <a:rPr lang="en-US" sz="2200" i="1" dirty="0"/>
              <a:t>A light “particle” that carries a quantum of energy is a photon.</a:t>
            </a:r>
          </a:p>
          <a:p>
            <a:endParaRPr lang="en-US" sz="2200" i="1" dirty="0"/>
          </a:p>
          <a:p>
            <a:r>
              <a:rPr lang="en-US" sz="2200" dirty="0"/>
              <a:t>Young’s double slit experiment supports the _______________ theory of light.  Einstein’s photoelectric effect supports the ___________ theory of light.  So it seems that light has both ___________-like and ____________-like qualities.  Is light a particle or a wave?  It’s both!  Called </a:t>
            </a:r>
            <a:r>
              <a:rPr lang="en-US" sz="2200" b="1" dirty="0"/>
              <a:t>wave-particle duality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73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5785" y="1084820"/>
            <a:ext cx="8530098" cy="3666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 nitrogen gas laser pulse with a wavelength of 337 nm contains 3.83 </a:t>
            </a:r>
            <a:r>
              <a:rPr lang="en-US" sz="2200" dirty="0" err="1"/>
              <a:t>mJ</a:t>
            </a:r>
            <a:r>
              <a:rPr lang="en-US" sz="2200" dirty="0"/>
              <a:t> of energy.  How many photons does it contain?   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Calculate the energy of mole of photons of yellow light whose wavelength is 589 nm.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37588" y="144445"/>
                <a:ext cx="1011880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h𝑐</m:t>
                          </m:r>
                        </m:num>
                        <m:den>
                          <m: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588" y="144445"/>
                <a:ext cx="1011880" cy="70121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5249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5785" y="1084820"/>
            <a:ext cx="8530098" cy="3666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 laser used in eye surgery to fuse detached retinas emits radiation with a frequency of 4.69 x 10</a:t>
            </a:r>
            <a:r>
              <a:rPr lang="en-US" sz="2200" baseline="30000" dirty="0"/>
              <a:t>14</a:t>
            </a:r>
            <a:r>
              <a:rPr lang="en-US" sz="2200" dirty="0"/>
              <a:t> Hz. Find the wavelength of this radiation and the energy of one of its photons.  Then find the energy for a mole of photons. 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Arrange the following 3 types of electromagnetic radiation—vis, x-ray, and microwave—in order of increasing wavelength, frequency and energy per photon.</a:t>
            </a:r>
          </a:p>
          <a:p>
            <a:r>
              <a:rPr lang="en-US" sz="2200" dirty="0"/>
              <a:t> </a:t>
            </a:r>
          </a:p>
          <a:p>
            <a:r>
              <a:rPr lang="en-US" sz="2200" dirty="0"/>
              <a:t>wavelength:</a:t>
            </a:r>
          </a:p>
          <a:p>
            <a:r>
              <a:rPr lang="en-US" sz="2200" dirty="0"/>
              <a:t>frequency:</a:t>
            </a:r>
          </a:p>
          <a:p>
            <a:r>
              <a:rPr lang="en-US" sz="2200" dirty="0"/>
              <a:t>energy per photon: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37588" y="144445"/>
                <a:ext cx="1011880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h𝑐</m:t>
                          </m:r>
                        </m:num>
                        <m:den>
                          <m: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588" y="144445"/>
                <a:ext cx="1011880" cy="70121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639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866457"/>
            <a:ext cx="8530098" cy="3666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9900"/>
                </a:solidFill>
              </a:rPr>
              <a:t>Example 6.2</a:t>
            </a:r>
          </a:p>
          <a:p>
            <a:pPr>
              <a:buClr>
                <a:srgbClr val="009900"/>
              </a:buClr>
            </a:pPr>
            <a:r>
              <a:rPr lang="en-US" sz="2200" dirty="0"/>
              <a:t>When we see light from a neon sign, we are observing radiation from excited neon atoms. If this radiation has a wavelength of 640 nm, what is the energy of the photon being emitted?</a:t>
            </a:r>
            <a:endParaRPr lang="en-US" sz="2200" i="1" u="sng" dirty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37588" y="144445"/>
                <a:ext cx="1749710" cy="698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h𝑐</m:t>
                          </m:r>
                        </m:num>
                        <m:den>
                          <m: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588" y="144445"/>
                <a:ext cx="1749710" cy="69884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" y="2869146"/>
            <a:ext cx="46355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72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13377" y="1297720"/>
            <a:ext cx="8802009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Ordinary white light is dispersed by a prism into a _____________ spectrum.</a:t>
            </a:r>
          </a:p>
          <a:p>
            <a:r>
              <a:rPr lang="en-US" sz="2000" dirty="0"/>
              <a:t>These are gas discharge lamps.  Different gases emit different characteristic colors.  These are Hg, He, and H</a:t>
            </a:r>
            <a:r>
              <a:rPr lang="en-US" sz="2000" baseline="-25000" dirty="0"/>
              <a:t>2</a:t>
            </a:r>
            <a:r>
              <a:rPr lang="en-US" sz="2000" dirty="0"/>
              <a:t>. If we observe a lamp through a spectroscope (prism), we do not see a continuous spectrum, but a ________________ spectrum, simply called a ______________ spectrum, also called an___________________ or _____________________ spectrum.</a:t>
            </a: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5810" y="866457"/>
            <a:ext cx="5596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9900"/>
                </a:solidFill>
              </a:rPr>
              <a:t>Line Spectra and the Bohr Model</a:t>
            </a:r>
            <a:endParaRPr lang="en-US" sz="2200" dirty="0">
              <a:solidFill>
                <a:srgbClr val="0099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46" y="3410730"/>
            <a:ext cx="3234520" cy="334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" y="3751164"/>
            <a:ext cx="2381534" cy="295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98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85" y="381923"/>
            <a:ext cx="8530098" cy="518478"/>
          </a:xfrm>
        </p:spPr>
        <p:txBody>
          <a:bodyPr/>
          <a:lstStyle/>
          <a:p>
            <a:r>
              <a:rPr lang="en-US" dirty="0"/>
              <a:t>6.1  electromagnetic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1664" y="1333949"/>
            <a:ext cx="84411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Niels Bohr took Planck’s quantum idea and applied it to the e</a:t>
            </a:r>
            <a:r>
              <a:rPr lang="en-US" sz="2000" baseline="30000" dirty="0"/>
              <a:t>–</a:t>
            </a:r>
            <a:r>
              <a:rPr lang="en-US" sz="2000" dirty="0"/>
              <a:t> in atoms.</a:t>
            </a:r>
          </a:p>
          <a:p>
            <a:r>
              <a:rPr lang="en-US" sz="2000" dirty="0"/>
              <a:t>After an atom is energized by absorbing energy as ____________, __________, or ______________, the atom then emits the energy.  When the atom absorbs energy, the e- in the atom get _______________.  If the e- absorbs sufficient energy, it is promoted to a __________ energy level in the Bohr model of the atom.  The e- can be promoted by 1 or more energy levels depending on how much energy is absorbed.  When the e- is promoted to a higher energy level, the higher level is called the ___________________________.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9775" y="4565603"/>
            <a:ext cx="34475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9900"/>
                </a:solidFill>
              </a:rPr>
              <a:t>Flame test. </a:t>
            </a:r>
            <a:r>
              <a:rPr lang="en-US" sz="2000" dirty="0"/>
              <a:t>If viewed through a spectroscope (prism), ________________ spectra are observed.</a:t>
            </a:r>
          </a:p>
          <a:p>
            <a:r>
              <a:rPr lang="en-US" i="1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664" y="900401"/>
            <a:ext cx="5252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9900"/>
                </a:solidFill>
              </a:rPr>
              <a:t>What is causing the line spectra?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2" y="4565604"/>
            <a:ext cx="2473789" cy="2155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58" y="4565605"/>
            <a:ext cx="2552786" cy="21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7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4" y="231797"/>
            <a:ext cx="8530098" cy="518478"/>
          </a:xfrm>
        </p:spPr>
        <p:txBody>
          <a:bodyPr/>
          <a:lstStyle/>
          <a:p>
            <a:r>
              <a:rPr lang="en-US" dirty="0"/>
              <a:t>6.1  electromagnetic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1664" y="1181162"/>
            <a:ext cx="86256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When the e- emits energy, the e- falls (relaxes)  to a ____________ </a:t>
            </a:r>
            <a:r>
              <a:rPr lang="en-US" sz="2200" b="1" dirty="0"/>
              <a:t>principal energy level, n</a:t>
            </a:r>
            <a:r>
              <a:rPr lang="en-US" sz="2200" dirty="0"/>
              <a:t>.  When the e- falls to any lower energy level, it emits energy.  </a:t>
            </a:r>
            <a:r>
              <a:rPr lang="en-US" sz="2200" b="1" dirty="0"/>
              <a:t>If the energy is associated with a wavelength in the VIS spectrum, we see light.</a:t>
            </a:r>
            <a:r>
              <a:rPr lang="en-US" sz="2200" dirty="0"/>
              <a:t>  The e- can fall down 1 step or multiple steps at a time.  When the e- returns to its original level—its original </a:t>
            </a:r>
            <a:r>
              <a:rPr lang="en-US" sz="2200" b="1" dirty="0"/>
              <a:t>principal energy level, n</a:t>
            </a:r>
            <a:r>
              <a:rPr lang="en-US" sz="2200" dirty="0"/>
              <a:t>, the e- is said to be in the ________________ state.</a:t>
            </a:r>
          </a:p>
          <a:p>
            <a:r>
              <a:rPr lang="en-US" sz="2200" dirty="0"/>
              <a:t>Can the e- exist between energy levels? _________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664" y="750275"/>
            <a:ext cx="5252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9900"/>
                </a:solidFill>
              </a:rPr>
              <a:t>What is causing the line spectra?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79" y="3984625"/>
            <a:ext cx="36576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1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4" y="231797"/>
            <a:ext cx="8530098" cy="518478"/>
          </a:xfrm>
        </p:spPr>
        <p:txBody>
          <a:bodyPr/>
          <a:lstStyle/>
          <a:p>
            <a:r>
              <a:rPr lang="en-US" dirty="0"/>
              <a:t>6.1  electromagnetic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1664" y="1181162"/>
            <a:ext cx="8625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Examine the energy diagram below.  Which releases more energy—an e- falling from n=4 to n=2 or an e- falling from n=2 to n=1?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664" y="750275"/>
            <a:ext cx="5252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9900"/>
                </a:solidFill>
              </a:rPr>
              <a:t>Which transition is more energetic?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52" y="2003424"/>
            <a:ext cx="235267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45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199" y="1221917"/>
            <a:ext cx="8413846" cy="530357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Apply equations relating c, </a:t>
            </a:r>
            <a:r>
              <a:rPr lang="el-GR" dirty="0">
                <a:sym typeface="Symbol"/>
              </a:rPr>
              <a:t></a:t>
            </a:r>
            <a:r>
              <a:rPr lang="en-US" dirty="0">
                <a:sym typeface="Symbol"/>
              </a:rPr>
              <a:t>, </a:t>
            </a:r>
            <a:r>
              <a:rPr lang="el-GR" dirty="0">
                <a:sym typeface="Symbol"/>
              </a:rPr>
              <a:t></a:t>
            </a:r>
            <a:r>
              <a:rPr lang="en-US" dirty="0">
                <a:sym typeface="Symbol"/>
              </a:rPr>
              <a:t>, E, and h</a:t>
            </a:r>
            <a:r>
              <a:rPr lang="en-US" dirty="0"/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Understand concept of quantized atom and relation to line spectra.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Describe Heisenberg’s uncertainty principle and the de Broglie relation.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Draw the Bohr model.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Describe shapes of orbitals.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Understand and assign quantum numbers.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Use the Rydberg equation make calculations associated with absorption and emission of energy.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Write electron configurations.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Explain trends in atomic/ionic radius, ionization energy, electron affinity, and metallic character.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 for chapter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6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85" y="381923"/>
            <a:ext cx="8530098" cy="518478"/>
          </a:xfrm>
        </p:spPr>
        <p:txBody>
          <a:bodyPr/>
          <a:lstStyle/>
          <a:p>
            <a:r>
              <a:rPr lang="en-US" dirty="0"/>
              <a:t>6.1  electromagnetic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1664" y="1333949"/>
            <a:ext cx="8441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We see light when an e- falls to n=2.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663" y="1930743"/>
            <a:ext cx="8656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C6600"/>
                </a:solidFill>
              </a:rPr>
              <a:t>From what energy levels did the e- fall to generate this Hydrogen Line Spectrum (The Balmer Series)?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6671" y="2851099"/>
            <a:ext cx="7659585" cy="2023095"/>
            <a:chOff x="765456" y="4515817"/>
            <a:chExt cx="7659585" cy="2023095"/>
          </a:xfrm>
        </p:grpSpPr>
        <p:grpSp>
          <p:nvGrpSpPr>
            <p:cNvPr id="7" name="Group 6"/>
            <p:cNvGrpSpPr/>
            <p:nvPr/>
          </p:nvGrpSpPr>
          <p:grpSpPr>
            <a:xfrm>
              <a:off x="765456" y="4515817"/>
              <a:ext cx="7659585" cy="2023095"/>
              <a:chOff x="839566" y="4046937"/>
              <a:chExt cx="7659585" cy="20230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39566" y="5700700"/>
                <a:ext cx="954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400 nm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100" y="5442839"/>
                <a:ext cx="7270750" cy="34144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750" y="4046937"/>
                <a:ext cx="7302500" cy="15494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074725" y="5700700"/>
                <a:ext cx="954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500 nm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09884" y="5700700"/>
                <a:ext cx="954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600 nm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545044" y="5700700"/>
                <a:ext cx="954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700 nm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56251" y="4508500"/>
                <a:ext cx="200349" cy="1087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959818" y="4668594"/>
              <a:ext cx="315594" cy="12767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61664" y="900401"/>
            <a:ext cx="5252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9900"/>
                </a:solidFill>
              </a:rPr>
              <a:t>Which transition is more energetic?</a:t>
            </a:r>
          </a:p>
        </p:txBody>
      </p:sp>
    </p:spTree>
    <p:extLst>
      <p:ext uri="{BB962C8B-B14F-4D97-AF65-F5344CB8AC3E}">
        <p14:creationId xmlns:p14="http://schemas.microsoft.com/office/powerpoint/2010/main" val="214402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Line Spectra:  Atomic Fingerprints</a:t>
            </a:r>
            <a:endParaRPr lang="en-US" sz="2200" dirty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289" name="Picture 1" descr="age295image13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3" y="1288542"/>
            <a:ext cx="7570231" cy="53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0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Line Spectrum for Hydrogen</a:t>
            </a:r>
            <a:endParaRPr lang="en-US" sz="2200" dirty="0">
              <a:solidFill>
                <a:srgbClr val="009900"/>
              </a:solidFill>
            </a:endParaRPr>
          </a:p>
          <a:p>
            <a:r>
              <a:rPr lang="en-US" sz="2200" dirty="0"/>
              <a:t>Calculate the wavelength of the hydrogen emission line that corresponds to the transition of an e- from n = 5 to n = 2.  Is this wavelength visible?</a:t>
            </a:r>
          </a:p>
          <a:p>
            <a:r>
              <a:rPr lang="en-US" sz="2000" dirty="0"/>
              <a:t> 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44615" y="2630857"/>
                <a:ext cx="707277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dirty="0" smtClean="0">
                        <a:solidFill>
                          <a:srgbClr val="0099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a:rPr lang="en-US" sz="2400" i="1" dirty="0">
                        <a:solidFill>
                          <a:srgbClr val="0099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  <m:r>
                      <a:rPr lang="en-US" sz="2400" i="1" dirty="0">
                        <a:solidFill>
                          <a:srgbClr val="0099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00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00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𝑓</m:t>
                        </m:r>
                      </m:sub>
                    </m:sSub>
                    <m:r>
                      <a:rPr lang="en-US" sz="2400" i="1" dirty="0">
                        <a:solidFill>
                          <a:srgbClr val="0099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00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00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latin typeface="Cambria Math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b="0" dirty="0">
                    <a:solidFill>
                      <a:srgbClr val="009900"/>
                    </a:solidFill>
                    <a:ea typeface="Cambria Math" charset="0"/>
                    <a:cs typeface="Cambria Math" charset="0"/>
                  </a:rPr>
                  <a:t>= h</a:t>
                </a:r>
                <a:r>
                  <a:rPr lang="en-US" sz="2400" b="0" dirty="0">
                    <a:solidFill>
                      <a:srgbClr val="009900"/>
                    </a:solidFill>
                    <a:ea typeface="Cambria Math" charset="0"/>
                    <a:cs typeface="Cambria Math" charset="0"/>
                    <a:sym typeface="Symbol"/>
                  </a:rPr>
                  <a:t>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9900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  <m:t>hc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mr-IN" sz="2400" b="0" i="0" smtClean="0">
                            <a:solidFill>
                              <a:srgbClr val="00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den>
                    </m:f>
                    <m:r>
                      <a:rPr lang="en-US" sz="2400" i="0" dirty="0">
                        <a:solidFill>
                          <a:srgbClr val="0099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i="1" dirty="0" smtClean="0">
                        <a:solidFill>
                          <a:srgbClr val="009900"/>
                        </a:solidFill>
                        <a:latin typeface="Cambria Math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9900"/>
                        </a:solidFill>
                        <a:latin typeface="Cambria Math"/>
                      </a:rPr>
                      <m:t>2.18 </m:t>
                    </m:r>
                    <m:r>
                      <a:rPr lang="en-US" sz="2400" b="0" i="1" dirty="0" smtClean="0">
                        <a:solidFill>
                          <a:srgbClr val="009900"/>
                        </a:solidFill>
                        <a:latin typeface="Cambria Math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rgbClr val="009900"/>
                        </a:solidFill>
                        <a:latin typeface="Cambria Math"/>
                      </a:rPr>
                      <m:t> 10−18</m:t>
                    </m:r>
                    <m:r>
                      <a:rPr lang="en-US" sz="2400" b="0" i="0" baseline="30000" dirty="0" smtClean="0">
                        <a:solidFill>
                          <a:srgbClr val="0099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rgbClr val="009900"/>
                        </a:solidFill>
                        <a:latin typeface="Cambria Math"/>
                      </a:rPr>
                      <m:t>J</m:t>
                    </m:r>
                    <m:r>
                      <a:rPr lang="en-US" sz="2400" b="0" i="0" baseline="30000" dirty="0" smtClean="0">
                        <a:solidFill>
                          <a:srgbClr val="009900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mr-IN" sz="2400" i="1" dirty="0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400" i="1" dirty="0" smtClean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solidFill>
                                  <a:srgbClr val="009900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2400" i="1" dirty="0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009900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009900"/>
                                    </a:solidFill>
                                    <a:latin typeface="Cambria Math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400" b="0" i="1" dirty="0" smtClean="0">
                                    <a:solidFill>
                                      <a:srgbClr val="0099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mr-IN" sz="2400" i="1" dirty="0" smtClean="0">
                            <a:solidFill>
                              <a:srgbClr val="00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mr-IN" sz="2400" i="1" dirty="0" smtClean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solidFill>
                                  <a:srgbClr val="0099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2400" i="1" dirty="0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0099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0099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dirty="0" smtClean="0">
                                    <a:solidFill>
                                      <a:srgbClr val="0099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US" sz="24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615" y="2630857"/>
                <a:ext cx="7072770" cy="82984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76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Line Spectrum for Hydrogen:  Other Series</a:t>
            </a:r>
            <a:endParaRPr lang="en-US" sz="2200" dirty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6" name="Picture 4" descr="http://jsmith.cis.byuh.edu/books/principles-of-general-chemistry-v1.0/section_10/96ab7ad43a8411f966e5390c6781c1d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71" y="1503835"/>
            <a:ext cx="4116730" cy="499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779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.2  The Bohr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1969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C6600"/>
                </a:solidFill>
              </a:rPr>
              <a:t>Which of the following transitions will result in emitted light with the shortest wavelength?</a:t>
            </a:r>
          </a:p>
          <a:p>
            <a:r>
              <a:rPr lang="en-US" sz="2000" dirty="0"/>
              <a:t> n = 5  →  n = 4</a:t>
            </a:r>
          </a:p>
          <a:p>
            <a:r>
              <a:rPr lang="en-US" sz="2000" dirty="0"/>
              <a:t> n = 4  →  n = 3</a:t>
            </a:r>
          </a:p>
          <a:p>
            <a:r>
              <a:rPr lang="en-US" sz="2000" dirty="0"/>
              <a:t> n = 3  →  n = 2</a:t>
            </a:r>
          </a:p>
          <a:p>
            <a:endParaRPr lang="en-US" sz="2200" dirty="0">
              <a:solidFill>
                <a:srgbClr val="009900"/>
              </a:solidFill>
            </a:endParaRPr>
          </a:p>
          <a:p>
            <a:endParaRPr lang="en-US" sz="2200" dirty="0">
              <a:solidFill>
                <a:srgbClr val="009900"/>
              </a:solidFill>
            </a:endParaRPr>
          </a:p>
          <a:p>
            <a:endParaRPr lang="en-US" sz="2200" dirty="0">
              <a:solidFill>
                <a:srgbClr val="009900"/>
              </a:solidFill>
            </a:endParaRPr>
          </a:p>
          <a:p>
            <a:r>
              <a:rPr lang="en-US" sz="2200" dirty="0">
                <a:solidFill>
                  <a:srgbClr val="CC6600"/>
                </a:solidFill>
              </a:rPr>
              <a:t>What does it mean to ionize hydrogen?</a:t>
            </a:r>
          </a:p>
        </p:txBody>
      </p:sp>
    </p:spTree>
    <p:extLst>
      <p:ext uri="{BB962C8B-B14F-4D97-AF65-F5344CB8AC3E}">
        <p14:creationId xmlns:p14="http://schemas.microsoft.com/office/powerpoint/2010/main" val="222085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.2  The Bohr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195733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9900"/>
                </a:solidFill>
              </a:rPr>
              <a:t>Example 6.5</a:t>
            </a:r>
          </a:p>
          <a:p>
            <a:r>
              <a:rPr lang="en-US" sz="2200" dirty="0"/>
              <a:t>What is the energy, in joules, and the wavelength, in meters, of the line spectrum of hydrogen that represents e- movement from </a:t>
            </a:r>
            <a:r>
              <a:rPr lang="en-US" sz="2200" i="1" dirty="0"/>
              <a:t>n</a:t>
            </a:r>
            <a:r>
              <a:rPr lang="en-US" sz="2200" dirty="0"/>
              <a:t> = 4 to </a:t>
            </a:r>
            <a:r>
              <a:rPr lang="en-US" sz="2200" i="1" dirty="0"/>
              <a:t>n</a:t>
            </a:r>
            <a:r>
              <a:rPr lang="en-US" sz="2200" dirty="0"/>
              <a:t> = 6? What is the energy for a mole of photons? Is this absorption or emission of energy? What kind of radiation is this? Sketch the levels and draw an arrow representing the transition.</a:t>
            </a:r>
          </a:p>
        </p:txBody>
      </p:sp>
    </p:spTree>
    <p:extLst>
      <p:ext uri="{BB962C8B-B14F-4D97-AF65-F5344CB8AC3E}">
        <p14:creationId xmlns:p14="http://schemas.microsoft.com/office/powerpoint/2010/main" val="185283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.2  The Bohr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195733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Insights from the Bohr Model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energies (energy levels) in an atom are quantized.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levels are described by using quantum numbers.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sz="2000" dirty="0"/>
              <a:t>The arrangement of electrons in an atom are described by specific </a:t>
            </a:r>
            <a:r>
              <a:rPr lang="en-US" sz="2000" i="1" u="sng" dirty="0">
                <a:solidFill>
                  <a:srgbClr val="009900"/>
                </a:solidFill>
              </a:rPr>
              <a:t>quantum numbers</a:t>
            </a:r>
            <a:r>
              <a:rPr lang="en-US" sz="20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energy of an electron increases as the electron’s distance from the nucleus increases.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lines in an emission spectrum correspond to quantized electronic energies.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05" y="4423834"/>
            <a:ext cx="1557400" cy="2182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2084" y="5959786"/>
            <a:ext cx="424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</a:t>
            </a:r>
            <a:r>
              <a:rPr lang="en-US" i="1"/>
              <a:t>this work, Niels </a:t>
            </a:r>
            <a:r>
              <a:rPr lang="en-US" i="1" dirty="0"/>
              <a:t>Bohr was awarded the Nobel Prize for Physics in 1922.</a:t>
            </a:r>
          </a:p>
        </p:txBody>
      </p:sp>
    </p:spTree>
    <p:extLst>
      <p:ext uri="{BB962C8B-B14F-4D97-AF65-F5344CB8AC3E}">
        <p14:creationId xmlns:p14="http://schemas.microsoft.com/office/powerpoint/2010/main" val="1440336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39"/>
            <a:ext cx="8530098" cy="3375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Problems with the Bohr Model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Bohr’s model of the atom only holds for one electron system.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electron-electron interactions for other atoms must be considered.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This led to the development of </a:t>
            </a:r>
            <a:r>
              <a:rPr lang="en-US" sz="2200" i="1" u="sng" dirty="0">
                <a:solidFill>
                  <a:srgbClr val="009900"/>
                </a:solidFill>
              </a:rPr>
              <a:t>quantum theory</a:t>
            </a:r>
            <a:r>
              <a:rPr lang="en-US" sz="2200" dirty="0"/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5902" y="3366537"/>
            <a:ext cx="7710373" cy="2989813"/>
            <a:chOff x="677435" y="3752341"/>
            <a:chExt cx="7710373" cy="2989813"/>
          </a:xfrm>
        </p:grpSpPr>
        <p:pic>
          <p:nvPicPr>
            <p:cNvPr id="9" name="Picture 2" descr="07Interp342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3059" y="3752341"/>
              <a:ext cx="1878842" cy="258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 descr="07Interp342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81737" y="3752341"/>
              <a:ext cx="1878842" cy="258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677435" y="6342044"/>
              <a:ext cx="1944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cs typeface="Symbol" charset="2"/>
                </a:rPr>
                <a:t>Schrödinger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24070" y="6342044"/>
              <a:ext cx="1733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cs typeface="Symbol" charset="2"/>
                </a:rPr>
                <a:t>Heisenberg</a:t>
              </a:r>
              <a:endParaRPr lang="en-US" sz="2000" i="1" dirty="0">
                <a:solidFill>
                  <a:schemeClr val="accent4">
                    <a:lumMod val="50000"/>
                  </a:schemeClr>
                </a:solidFill>
                <a:cs typeface="Symbol" charset="2"/>
              </a:endParaRPr>
            </a:p>
          </p:txBody>
        </p:sp>
        <p:pic>
          <p:nvPicPr>
            <p:cNvPr id="13" name="Picture 12" descr="Screen Shot 2013-01-23 at 11.22.37 PM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16" y="3752341"/>
              <a:ext cx="2167392" cy="258340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56358" y="6335749"/>
              <a:ext cx="1733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cs typeface="Symbol" charset="2"/>
                </a:rPr>
                <a:t>deBroglie</a:t>
              </a:r>
              <a:endParaRPr lang="en-US" sz="2000" i="1" dirty="0">
                <a:solidFill>
                  <a:schemeClr val="accent4">
                    <a:lumMod val="50000"/>
                  </a:schemeClr>
                </a:solidFill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179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39"/>
            <a:ext cx="8530098" cy="3375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Behavior in the Microscopic World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Classical mechanics does a good job of describing objects/movement in the macroscopic world.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Matter behaves in a special way in the microscopic world.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deBroglie asked: If </a:t>
            </a:r>
            <a:r>
              <a:rPr lang="en-US" sz="2200" i="1" u="sng" dirty="0">
                <a:solidFill>
                  <a:srgbClr val="009900"/>
                </a:solidFill>
              </a:rPr>
              <a:t>waves</a:t>
            </a:r>
            <a:r>
              <a:rPr lang="en-US" sz="2200" dirty="0"/>
              <a:t> of electromagnetic radiation can behave like a </a:t>
            </a:r>
            <a:r>
              <a:rPr lang="en-US" sz="2200" i="1" u="sng" dirty="0">
                <a:solidFill>
                  <a:srgbClr val="009900"/>
                </a:solidFill>
              </a:rPr>
              <a:t>particle</a:t>
            </a:r>
            <a:r>
              <a:rPr lang="en-US" sz="2200" dirty="0"/>
              <a:t>, can </a:t>
            </a:r>
            <a:r>
              <a:rPr lang="en-US" sz="2200" i="1" u="sng" dirty="0">
                <a:solidFill>
                  <a:srgbClr val="009900"/>
                </a:solidFill>
              </a:rPr>
              <a:t>particles</a:t>
            </a:r>
            <a:r>
              <a:rPr lang="en-US" sz="2200" dirty="0"/>
              <a:t> behave like </a:t>
            </a:r>
            <a:r>
              <a:rPr lang="en-US" sz="2200" i="1" u="sng" dirty="0"/>
              <a:t>waves</a:t>
            </a:r>
            <a:r>
              <a:rPr lang="en-US" sz="2200" dirty="0"/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21265" y="3626671"/>
            <a:ext cx="5003801" cy="2614287"/>
            <a:chOff x="1083734" y="3894667"/>
            <a:chExt cx="4775602" cy="249506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734" y="4015666"/>
              <a:ext cx="4775602" cy="23740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869267" y="3894667"/>
              <a:ext cx="1990069" cy="2461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 descr="C:\Users\CL255-01U\Desktop\diffrac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9" y="3841813"/>
            <a:ext cx="3773107" cy="229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65200" y="6316886"/>
            <a:ext cx="26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 </a:t>
            </a:r>
            <a:r>
              <a:rPr lang="en-US" i="1"/>
              <a:t>Photoelectric Effect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2467" y="631688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Electron Diffraction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8935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40"/>
            <a:ext cx="8530098" cy="2625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Wave-Particle Duality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deBroglie:  A particle with mass </a:t>
            </a:r>
            <a:r>
              <a:rPr lang="en-US" sz="2200" i="1" dirty="0"/>
              <a:t>m</a:t>
            </a:r>
            <a:r>
              <a:rPr lang="en-US" sz="2200" dirty="0"/>
              <a:t> and velocity </a:t>
            </a:r>
            <a:r>
              <a:rPr lang="en-US" sz="2200" i="1" dirty="0"/>
              <a:t>v</a:t>
            </a:r>
            <a:r>
              <a:rPr lang="en-US" sz="2200" dirty="0"/>
              <a:t> (in m/s) and linear momentum </a:t>
            </a:r>
            <a:r>
              <a:rPr lang="en-US" sz="2200" i="1" dirty="0"/>
              <a:t>p</a:t>
            </a:r>
            <a:r>
              <a:rPr lang="en-US" sz="2200" dirty="0"/>
              <a:t> should exhibit wave behavior with a wavelength </a:t>
            </a:r>
            <a:r>
              <a:rPr lang="en-US" sz="2200" b="1" dirty="0">
                <a:cs typeface="Symbol" charset="2"/>
                <a:sym typeface="Symbol" panose="05050102010706020507" pitchFamily="18" charset="2"/>
              </a:rPr>
              <a:t></a:t>
            </a:r>
            <a:r>
              <a:rPr lang="en-US" sz="2200" dirty="0"/>
              <a:t> according 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58923" y="2493402"/>
                <a:ext cx="1659877" cy="763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0" i="1" dirty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mr-IN" sz="2400" b="0" i="1" dirty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 dirty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  <m:r>
                            <m:rPr>
                              <m:sty m:val="p"/>
                            </m:rPr>
                            <a:rPr lang="en-US" sz="24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v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23" y="2493402"/>
                <a:ext cx="1659877" cy="7634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2"/>
          <p:cNvSpPr txBox="1">
            <a:spLocks/>
          </p:cNvSpPr>
          <p:nvPr/>
        </p:nvSpPr>
        <p:spPr>
          <a:xfrm>
            <a:off x="457200" y="3354298"/>
            <a:ext cx="8530098" cy="2106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deBroglie suggested that the </a:t>
            </a:r>
            <a:r>
              <a:rPr lang="en-US" sz="2200" i="1" u="sng" dirty="0">
                <a:solidFill>
                  <a:srgbClr val="009900"/>
                </a:solidFill>
              </a:rPr>
              <a:t>quantization</a:t>
            </a:r>
            <a:r>
              <a:rPr lang="en-US" sz="2200" dirty="0"/>
              <a:t> of energy levels in an atom occurs if an electron is treated like a </a:t>
            </a:r>
            <a:r>
              <a:rPr lang="en-US" sz="2200" i="1" u="sng" dirty="0">
                <a:solidFill>
                  <a:srgbClr val="009900"/>
                </a:solidFill>
              </a:rPr>
              <a:t>circular standing wave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 </a:t>
            </a:r>
            <a:r>
              <a:rPr lang="en-US" sz="2200" i="1" u="sng" dirty="0">
                <a:solidFill>
                  <a:srgbClr val="009900"/>
                </a:solidFill>
              </a:rPr>
              <a:t>integer number of wavelengths</a:t>
            </a:r>
            <a:r>
              <a:rPr lang="en-US" sz="2200" dirty="0"/>
              <a:t> must fit exactly within the orbit of an electron.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2492" y="5724008"/>
            <a:ext cx="424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What happens when the fit is not exact?</a:t>
            </a:r>
            <a:endParaRPr lang="en-US" i="1" dirty="0"/>
          </a:p>
        </p:txBody>
      </p:sp>
      <p:pic>
        <p:nvPicPr>
          <p:cNvPr id="16385" name="Picture 1" descr="age302image128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56" y="5035098"/>
            <a:ext cx="3474689" cy="15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4979"/>
            <a:ext cx="8530098" cy="51847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chapter 6:  Electronic structure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13796"/>
            <a:ext cx="8352043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6.1	Electromagnetic Energy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6.2	The Bohr Model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6.3	Development of Quantum Theory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6.4	Electronic Structure of Atoms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6.5	Periodic Trends</a:t>
            </a:r>
          </a:p>
          <a:p>
            <a:pPr>
              <a:buFont typeface="Arial" charset="0"/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  <a:ea typeface="MS PGothic" charset="0"/>
            </a:endParaRPr>
          </a:p>
          <a:p>
            <a:pPr>
              <a:buFont typeface="Arial" charset="0"/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33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/>
              <p:cNvSpPr txBox="1">
                <a:spLocks/>
              </p:cNvSpPr>
              <p:nvPr/>
            </p:nvSpPr>
            <p:spPr>
              <a:xfrm>
                <a:off x="457200" y="972339"/>
                <a:ext cx="8530098" cy="48188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itchFamily="34" charset="0"/>
                  <a:buNone/>
                  <a:defRPr sz="2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31520" indent="-4572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14500" indent="-3429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71700" indent="-3429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b="1" dirty="0">
                    <a:solidFill>
                      <a:srgbClr val="009900"/>
                    </a:solidFill>
                  </a:rPr>
                  <a:t>Other Aspects of Quantum Theory</a:t>
                </a:r>
                <a:endParaRPr lang="en-US" sz="2200" dirty="0">
                  <a:solidFill>
                    <a:srgbClr val="009900"/>
                  </a:solidFill>
                </a:endParaRPr>
              </a:p>
              <a:p>
                <a:pPr marL="342900" indent="-342900">
                  <a:buClr>
                    <a:srgbClr val="009900"/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 </a:t>
                </a:r>
                <a:r>
                  <a:rPr lang="en-US" sz="2200" i="1" dirty="0"/>
                  <a:t>Heisenberg Uncertainty Principle</a:t>
                </a:r>
                <a:r>
                  <a:rPr lang="en-US" sz="2200" dirty="0"/>
                  <a:t>:  It is impossible to determine simultaneously and exactly both the momentum and the position of a particle.</a:t>
                </a:r>
              </a:p>
              <a:p>
                <a:pPr marL="1074420" lvl="1" indent="-342900">
                  <a:buClr>
                    <a:srgbClr val="009900"/>
                  </a:buClr>
                </a:pPr>
                <a:r>
                  <a:rPr lang="en-US" sz="2000" dirty="0"/>
                  <a:t>a consequence of wave-particle duality</a:t>
                </a:r>
              </a:p>
              <a:p>
                <a:pPr marL="1074420" lvl="1" indent="-342900">
                  <a:buClr>
                    <a:srgbClr val="009900"/>
                  </a:buClr>
                </a:pPr>
                <a:r>
                  <a:rPr lang="en-US" sz="2000" dirty="0"/>
                  <a:t>distinguishes modern quantum theory from classical mechanics</a:t>
                </a:r>
              </a:p>
              <a:p>
                <a:pPr marL="1074420" lvl="1" indent="-342900">
                  <a:buClr>
                    <a:srgbClr val="009900"/>
                  </a:buClr>
                </a:pPr>
                <a:r>
                  <a:rPr lang="en-US" sz="2000" dirty="0"/>
                  <a:t>measurements induce changes in the system being observed</a:t>
                </a:r>
                <a:endParaRPr lang="en-US" sz="2200" dirty="0"/>
              </a:p>
              <a:p>
                <a:pPr marL="342900" indent="-342900">
                  <a:buClr>
                    <a:srgbClr val="009900"/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Schrödinger extended deBroglie’s work with </a:t>
                </a:r>
                <a:r>
                  <a:rPr lang="en-US" sz="2200" i="1" dirty="0">
                    <a:solidFill>
                      <a:srgbClr val="0000FF"/>
                    </a:solidFill>
                  </a:rPr>
                  <a:t>wavefunctions (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sz="2200" i="1" dirty="0">
                    <a:solidFill>
                      <a:srgbClr val="0000FF"/>
                    </a:solidFill>
                  </a:rPr>
                  <a:t>)</a:t>
                </a:r>
                <a:r>
                  <a:rPr lang="en-US" sz="2200" dirty="0">
                    <a:solidFill>
                      <a:srgbClr val="0000FF"/>
                    </a:solidFill>
                  </a:rPr>
                  <a:t>.</a:t>
                </a:r>
                <a:endParaRPr lang="en-US" sz="2200" dirty="0"/>
              </a:p>
              <a:p>
                <a:pPr marL="1074420" lvl="1" indent="-342900">
                  <a:buClr>
                    <a:srgbClr val="009900"/>
                  </a:buClr>
                </a:pPr>
                <a:r>
                  <a:rPr lang="en-US" sz="2000" dirty="0"/>
                  <a:t>electrons are still particles and </a:t>
                </a:r>
                <a:r>
                  <a:rPr lang="mr-IN" sz="2000" dirty="0"/>
                  <a:t>…</a:t>
                </a:r>
                <a:endParaRPr lang="en-US" sz="2000" dirty="0"/>
              </a:p>
              <a:p>
                <a:pPr marL="1074420" lvl="1" indent="-342900">
                  <a:buClr>
                    <a:srgbClr val="009900"/>
                  </a:buClr>
                </a:pPr>
                <a:r>
                  <a:rPr lang="en-US" sz="2000" dirty="0"/>
                  <a:t> waves represented </a:t>
                </a:r>
                <a:r>
                  <a:rPr lang="en-US" sz="2000" dirty="0">
                    <a:solidFill>
                      <a:schemeClr val="tx1"/>
                    </a:solidFill>
                  </a:rPr>
                  <a:t>by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are complex probability amplitudes</a:t>
                </a:r>
              </a:p>
              <a:p>
                <a:pPr marL="1074420" lvl="1" indent="-342900">
                  <a:buClr>
                    <a:srgbClr val="009900"/>
                  </a:buClr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sz="2000" baseline="30000" dirty="0">
                    <a:solidFill>
                      <a:srgbClr val="0000FF"/>
                    </a:solidFill>
                  </a:rPr>
                  <a:t>2</a:t>
                </a:r>
                <a:r>
                  <a:rPr lang="en-US" sz="2000" baseline="30000" dirty="0"/>
                  <a:t> </a:t>
                </a:r>
                <a:r>
                  <a:rPr lang="en-US" sz="2000" dirty="0"/>
                  <a:t>describes the probability of the quantum particle being present in a certain area of space.</a:t>
                </a:r>
              </a:p>
            </p:txBody>
          </p:sp>
        </mc:Choice>
        <mc:Fallback xmlns="">
          <p:sp>
            <p:nvSpPr>
              <p:cNvPr id="7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72339"/>
                <a:ext cx="8530098" cy="4818861"/>
              </a:xfrm>
              <a:prstGeom prst="rect">
                <a:avLst/>
              </a:prstGeom>
              <a:blipFill rotWithShape="0">
                <a:blip r:embed="rId2"/>
                <a:stretch>
                  <a:fillRect l="-929" t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 descr="C:\Documents and Settings\ST106-02U\Desktop\20june\Pictures\schroding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204" y="5791200"/>
            <a:ext cx="5562542" cy="63500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3474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40"/>
            <a:ext cx="8530098" cy="308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Quantum Theory in Atoms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Quantum theory can be used to describe orbitals (the locations of electrons in atoms), orbital energies, and other properties.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Electrons in atoms can exist only in discrete energy levels.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sz="2000" dirty="0"/>
              <a:t>Electrons cannot exist between these levels.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 electron can be described by using four </a:t>
            </a:r>
            <a:r>
              <a:rPr lang="en-US" sz="2200" i="1" u="sng" dirty="0">
                <a:solidFill>
                  <a:srgbClr val="009900"/>
                </a:solidFill>
              </a:rPr>
              <a:t>quantum numbers</a:t>
            </a:r>
            <a:r>
              <a:rPr lang="en-US" sz="2200" dirty="0"/>
              <a:t>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93300" y="4161416"/>
            <a:ext cx="4257897" cy="16773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FF"/>
                </a:solidFill>
              </a:rPr>
              <a:t>n</a:t>
            </a:r>
            <a:r>
              <a:rPr lang="en-US" sz="2200" dirty="0"/>
              <a:t>	=      </a:t>
            </a:r>
            <a:r>
              <a:rPr lang="en-US" sz="2200" i="1" dirty="0"/>
              <a:t>principal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FF"/>
                </a:solidFill>
              </a:rPr>
              <a:t>ℓ </a:t>
            </a:r>
            <a:r>
              <a:rPr lang="en-US" sz="2200" dirty="0"/>
              <a:t>	=      </a:t>
            </a:r>
            <a:r>
              <a:rPr lang="en-US" sz="2200" i="1" dirty="0"/>
              <a:t>angular momentum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FF"/>
                </a:solidFill>
              </a:rPr>
              <a:t>m</a:t>
            </a:r>
            <a:r>
              <a:rPr lang="en-US" sz="2200" baseline="-25000" dirty="0">
                <a:solidFill>
                  <a:srgbClr val="0000FF"/>
                </a:solidFill>
              </a:rPr>
              <a:t>ℓ</a:t>
            </a:r>
            <a:r>
              <a:rPr lang="en-US" sz="2200" dirty="0"/>
              <a:t> 	=      </a:t>
            </a:r>
            <a:r>
              <a:rPr lang="en-US" sz="2200" i="1" dirty="0"/>
              <a:t>magnetic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FF"/>
                </a:solidFill>
              </a:rPr>
              <a:t>m</a:t>
            </a:r>
            <a:r>
              <a:rPr lang="en-US" sz="2200" i="1" baseline="-25000" dirty="0">
                <a:solidFill>
                  <a:srgbClr val="0000FF"/>
                </a:solidFill>
              </a:rPr>
              <a:t>s</a:t>
            </a:r>
            <a:r>
              <a:rPr lang="en-US" sz="2200" dirty="0"/>
              <a:t> 	=      </a:t>
            </a:r>
            <a:r>
              <a:rPr lang="en-US" sz="2200" i="1" dirty="0"/>
              <a:t>spin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490" y="3730530"/>
            <a:ext cx="12764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009900"/>
                </a:solidFill>
              </a:rPr>
              <a:t>Symbol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9432" y="3730529"/>
            <a:ext cx="2699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009900"/>
                </a:solidFill>
              </a:rPr>
              <a:t>Quantum Number</a:t>
            </a:r>
          </a:p>
        </p:txBody>
      </p:sp>
    </p:spTree>
    <p:extLst>
      <p:ext uri="{BB962C8B-B14F-4D97-AF65-F5344CB8AC3E}">
        <p14:creationId xmlns:p14="http://schemas.microsoft.com/office/powerpoint/2010/main" val="1492605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40"/>
            <a:ext cx="8530098" cy="308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Using Quantum Numbers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quantum numbers describing the orbital where an electron resides are integers.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Four integers (</a:t>
            </a:r>
            <a:r>
              <a:rPr lang="en-US" sz="2200" dirty="0">
                <a:solidFill>
                  <a:srgbClr val="009900"/>
                </a:solidFill>
              </a:rPr>
              <a:t>n, ℓ, m</a:t>
            </a:r>
            <a:r>
              <a:rPr lang="en-US" sz="2200" baseline="-25000" dirty="0">
                <a:solidFill>
                  <a:srgbClr val="009900"/>
                </a:solidFill>
              </a:rPr>
              <a:t>ℓ</a:t>
            </a:r>
            <a:r>
              <a:rPr lang="en-US" sz="2200" dirty="0">
                <a:solidFill>
                  <a:srgbClr val="009900"/>
                </a:solidFill>
              </a:rPr>
              <a:t>,</a:t>
            </a:r>
            <a:r>
              <a:rPr lang="en-US" sz="2200" baseline="-25000" dirty="0">
                <a:solidFill>
                  <a:srgbClr val="009900"/>
                </a:solidFill>
              </a:rPr>
              <a:t> </a:t>
            </a:r>
            <a:r>
              <a:rPr lang="en-US" sz="2200" dirty="0">
                <a:solidFill>
                  <a:srgbClr val="009900"/>
                </a:solidFill>
              </a:rPr>
              <a:t>m</a:t>
            </a:r>
            <a:r>
              <a:rPr lang="en-US" sz="2200" i="1" baseline="-25000" dirty="0">
                <a:solidFill>
                  <a:srgbClr val="009900"/>
                </a:solidFill>
              </a:rPr>
              <a:t>s</a:t>
            </a:r>
            <a:r>
              <a:rPr lang="en-US" sz="2200" dirty="0"/>
              <a:t>) together describe the probability of finding </a:t>
            </a:r>
            <a:r>
              <a:rPr lang="en-US" sz="2200" i="1" u="sng" dirty="0">
                <a:solidFill>
                  <a:srgbClr val="009900"/>
                </a:solidFill>
              </a:rPr>
              <a:t>one electron</a:t>
            </a:r>
            <a:r>
              <a:rPr lang="en-US" sz="2200" dirty="0"/>
              <a:t> in a certain area of space around the nucleus.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Three integers (</a:t>
            </a:r>
            <a:r>
              <a:rPr lang="en-US" sz="2200" dirty="0">
                <a:solidFill>
                  <a:srgbClr val="009900"/>
                </a:solidFill>
              </a:rPr>
              <a:t>n, ℓ, m</a:t>
            </a:r>
            <a:r>
              <a:rPr lang="en-US" sz="2200" baseline="-25000" dirty="0">
                <a:solidFill>
                  <a:srgbClr val="009900"/>
                </a:solidFill>
              </a:rPr>
              <a:t>ℓ</a:t>
            </a:r>
            <a:r>
              <a:rPr lang="en-US" sz="2200" dirty="0"/>
              <a:t>) can be used to describe an </a:t>
            </a:r>
            <a:r>
              <a:rPr lang="en-US" sz="2200" i="1" u="sng" dirty="0">
                <a:solidFill>
                  <a:srgbClr val="009900"/>
                </a:solidFill>
              </a:rPr>
              <a:t>orbital</a:t>
            </a:r>
            <a:r>
              <a:rPr lang="en-US" sz="2200" dirty="0"/>
              <a:t>.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857162" y="4239333"/>
            <a:ext cx="8130136" cy="1677382"/>
            <a:chOff x="615958" y="3451933"/>
            <a:chExt cx="8130136" cy="1677382"/>
          </a:xfrm>
        </p:grpSpPr>
        <p:sp>
          <p:nvSpPr>
            <p:cNvPr id="6" name="TextBox 5"/>
            <p:cNvSpPr txBox="1"/>
            <p:nvPr/>
          </p:nvSpPr>
          <p:spPr>
            <a:xfrm>
              <a:off x="615958" y="3451933"/>
              <a:ext cx="4022255" cy="167738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dirty="0">
                  <a:solidFill>
                    <a:srgbClr val="0000FF"/>
                  </a:solidFill>
                </a:rPr>
                <a:t>n</a:t>
              </a:r>
              <a:r>
                <a:rPr lang="en-US" sz="2200" dirty="0"/>
                <a:t>	=   </a:t>
              </a:r>
              <a:r>
                <a:rPr lang="en-US" sz="2200" i="1" dirty="0"/>
                <a:t>principal </a:t>
              </a:r>
            </a:p>
            <a:p>
              <a:pPr>
                <a:spcAft>
                  <a:spcPts val="600"/>
                </a:spcAft>
              </a:pPr>
              <a:r>
                <a:rPr lang="en-US" sz="2200" dirty="0">
                  <a:solidFill>
                    <a:srgbClr val="0000FF"/>
                  </a:solidFill>
                </a:rPr>
                <a:t>ℓ </a:t>
              </a:r>
              <a:r>
                <a:rPr lang="en-US" sz="2200" dirty="0"/>
                <a:t>	=   </a:t>
              </a:r>
              <a:r>
                <a:rPr lang="en-US" sz="2200" i="1" dirty="0"/>
                <a:t>angular momentum </a:t>
              </a:r>
            </a:p>
            <a:p>
              <a:pPr>
                <a:spcAft>
                  <a:spcPts val="600"/>
                </a:spcAft>
              </a:pPr>
              <a:r>
                <a:rPr lang="en-US" sz="2200" dirty="0">
                  <a:solidFill>
                    <a:srgbClr val="0000FF"/>
                  </a:solidFill>
                </a:rPr>
                <a:t>m</a:t>
              </a:r>
              <a:r>
                <a:rPr lang="en-US" sz="2200" baseline="-25000" dirty="0">
                  <a:solidFill>
                    <a:srgbClr val="0000FF"/>
                  </a:solidFill>
                </a:rPr>
                <a:t>ℓ</a:t>
              </a:r>
              <a:r>
                <a:rPr lang="en-US" sz="2200" dirty="0"/>
                <a:t> 	=   </a:t>
              </a:r>
              <a:r>
                <a:rPr lang="en-US" sz="2200" i="1" dirty="0"/>
                <a:t>magnetic </a:t>
              </a:r>
            </a:p>
            <a:p>
              <a:pPr>
                <a:spcAft>
                  <a:spcPts val="600"/>
                </a:spcAft>
              </a:pPr>
              <a:r>
                <a:rPr lang="en-US" sz="2200" dirty="0">
                  <a:solidFill>
                    <a:srgbClr val="0000FF"/>
                  </a:solidFill>
                </a:rPr>
                <a:t>m</a:t>
              </a:r>
              <a:r>
                <a:rPr lang="en-US" sz="2200" i="1" baseline="-25000" dirty="0">
                  <a:solidFill>
                    <a:srgbClr val="0000FF"/>
                  </a:solidFill>
                </a:rPr>
                <a:t>s</a:t>
              </a:r>
              <a:r>
                <a:rPr lang="en-US" sz="2200" dirty="0"/>
                <a:t> 	=   </a:t>
              </a:r>
              <a:r>
                <a:rPr lang="en-US" sz="2200" i="1" dirty="0"/>
                <a:t>spin	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2249" y="3861322"/>
              <a:ext cx="40238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[ℓ = 0, 1, 2, 3, … (</a:t>
              </a:r>
              <a:r>
                <a:rPr lang="en-US" sz="2200"/>
                <a:t>n-1)]</a:t>
              </a:r>
              <a:endParaRPr lang="en-US" sz="2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2249" y="4247358"/>
              <a:ext cx="40238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[m</a:t>
              </a:r>
              <a:r>
                <a:rPr lang="en-US" sz="2200" baseline="-25000" dirty="0"/>
                <a:t>ℓ</a:t>
              </a:r>
              <a:r>
                <a:rPr lang="en-US" sz="2200" dirty="0"/>
                <a:t>= 0,±1, ±2, ±3, … ± ℓ ]	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22249" y="4688151"/>
              <a:ext cx="40238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[m</a:t>
              </a:r>
              <a:r>
                <a:rPr lang="en-US" sz="2200" i="1" baseline="-25000" dirty="0"/>
                <a:t>s</a:t>
              </a:r>
              <a:r>
                <a:rPr lang="en-US" sz="2200" dirty="0"/>
                <a:t>= +½ or -½]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2249" y="3451933"/>
              <a:ext cx="40238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[n = 1,2,3,4, …]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394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39"/>
            <a:ext cx="8530098" cy="5674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Quantum Numbers and Probability Densities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principal quantum number (n)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2000" dirty="0"/>
              <a:t>describes the location energy of an orbital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angular momentum quantum number (ℓ)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2000" dirty="0"/>
              <a:t>defines the shape of an orbital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2000" dirty="0"/>
              <a:t>if ℓ = 0 the orbital is designated </a:t>
            </a:r>
            <a:r>
              <a:rPr lang="en-US" sz="2000" i="1" dirty="0"/>
              <a:t>s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2000" dirty="0"/>
              <a:t>if ℓ = 1 the orbital is designated </a:t>
            </a:r>
            <a:r>
              <a:rPr lang="en-US" sz="2000" i="1" dirty="0"/>
              <a:t>p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2000" dirty="0"/>
              <a:t>if ℓ = 2 the orbital is designated </a:t>
            </a:r>
            <a:r>
              <a:rPr lang="en-US" sz="2000" i="1" dirty="0"/>
              <a:t>d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magnetic quantum number (m</a:t>
            </a:r>
            <a:r>
              <a:rPr lang="en-US" sz="2200" baseline="-25000" dirty="0"/>
              <a:t>ℓ</a:t>
            </a:r>
            <a:r>
              <a:rPr lang="en-US" sz="2200" dirty="0"/>
              <a:t>)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2000" dirty="0"/>
              <a:t>specifies the z component of angular momentum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2000" dirty="0"/>
              <a:t>describes the shape/orientation of an orbital when more than one is possible (</a:t>
            </a:r>
            <a:r>
              <a:rPr lang="en-US" sz="1800" dirty="0"/>
              <a:t>ℓ = 1 </a:t>
            </a:r>
            <a:r>
              <a:rPr lang="en-US" sz="2000" dirty="0"/>
              <a:t>and above)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04" y="2876578"/>
            <a:ext cx="406920" cy="3945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96" y="3281813"/>
            <a:ext cx="844136" cy="49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77" y="3774501"/>
            <a:ext cx="731175" cy="698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flipH="1">
                <a:off x="2582309" y="4123546"/>
                <a:ext cx="25764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chemeClr val="tx1"/>
                    </a:solidFill>
                  </a:rPr>
                  <a:t>A </a:t>
                </a:r>
                <a:r>
                  <a:rPr lang="en-US" sz="1600" i="1" u="sng" dirty="0">
                    <a:solidFill>
                      <a:srgbClr val="009900"/>
                    </a:solidFill>
                  </a:rPr>
                  <a:t>node</a:t>
                </a:r>
                <a:r>
                  <a:rPr lang="en-US" sz="1600" i="1" dirty="0">
                    <a:solidFill>
                      <a:schemeClr val="tx1"/>
                    </a:solidFill>
                  </a:rPr>
                  <a:t> occurs when there is no probability of finding an electron and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1600" i="1" dirty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1600" i="1" dirty="0">
                    <a:solidFill>
                      <a:schemeClr val="tx1"/>
                    </a:solidFill>
                  </a:rPr>
                  <a:t>= 0.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82309" y="4123546"/>
                <a:ext cx="2576472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422" t="-2190" r="-1896" b="-45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V="1">
            <a:off x="5158781" y="3531034"/>
            <a:ext cx="704137" cy="941557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27682" y="1552135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Shells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36736" y="3069369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C00000"/>
                </a:solidFill>
              </a:rPr>
              <a:t>Subshells</a:t>
            </a:r>
            <a:r>
              <a:rPr lang="en-US" sz="2400">
                <a:solidFill>
                  <a:srgbClr val="C00000"/>
                </a:solidFill>
              </a:rPr>
              <a:t> 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92704" y="4809175"/>
            <a:ext cx="24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C00000"/>
                </a:solidFill>
              </a:rPr>
              <a:t>Specific Orbitals</a:t>
            </a:r>
            <a:r>
              <a:rPr lang="en-US" sz="2400">
                <a:solidFill>
                  <a:srgbClr val="C00000"/>
                </a:solidFill>
              </a:rPr>
              <a:t> </a:t>
            </a:r>
            <a:endParaRPr lang="en-US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6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40"/>
            <a:ext cx="8530098" cy="308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The Spin Quantum Number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Any electron, regardless of the atomic orbital it is located in, can only have one of two values (½ and -½) of the spin quantum number (</a:t>
            </a:r>
            <a:r>
              <a:rPr lang="en-US" sz="2000" dirty="0"/>
              <a:t>m</a:t>
            </a:r>
            <a:r>
              <a:rPr lang="en-US" sz="2000" i="1" baseline="-25000" dirty="0"/>
              <a:t>s</a:t>
            </a:r>
            <a:r>
              <a:rPr lang="en-US" sz="2200" dirty="0"/>
              <a:t>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If one electron has m</a:t>
            </a:r>
            <a:r>
              <a:rPr lang="en-US" sz="2200" baseline="-25000" dirty="0"/>
              <a:t>s</a:t>
            </a:r>
            <a:r>
              <a:rPr lang="en-US" sz="2200" dirty="0"/>
              <a:t> = ½ and another has m</a:t>
            </a:r>
            <a:r>
              <a:rPr lang="en-US" sz="2200" baseline="-25000" dirty="0"/>
              <a:t>s</a:t>
            </a:r>
            <a:r>
              <a:rPr lang="en-US" sz="2200" dirty="0"/>
              <a:t> = -½, the energies of the electrons are different if a magnetic field is applied.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7558" y="5793079"/>
            <a:ext cx="726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 electron acts like a tiny magnet with its moment direct up for spin +½ and down for spin -½. </a:t>
            </a:r>
            <a:r>
              <a:rPr lang="en-US" i="1" dirty="0"/>
              <a:t>B</a:t>
            </a:r>
            <a:r>
              <a:rPr lang="en-US" i="1" baseline="-25000" dirty="0"/>
              <a:t>o</a:t>
            </a:r>
            <a:r>
              <a:rPr lang="en-US" dirty="0"/>
              <a:t> represent an applied magnetic field.</a:t>
            </a:r>
          </a:p>
          <a:p>
            <a:pPr algn="ctr"/>
            <a:endParaRPr lang="en-US" dirty="0"/>
          </a:p>
        </p:txBody>
      </p:sp>
      <p:pic>
        <p:nvPicPr>
          <p:cNvPr id="8193" name="Picture 1" descr="age311image176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39" y="3556654"/>
            <a:ext cx="3378883" cy="21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6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40"/>
            <a:ext cx="8530098" cy="308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Quantum Numbers and Probability Densities</a:t>
            </a:r>
            <a:endParaRPr lang="en-US" sz="2200" dirty="0">
              <a:solidFill>
                <a:srgbClr val="009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7558" y="5793079"/>
            <a:ext cx="6867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graphs show the probability (</a:t>
            </a:r>
            <a:r>
              <a:rPr lang="en-US" i="1"/>
              <a:t>y </a:t>
            </a:r>
            <a:r>
              <a:rPr lang="en-US"/>
              <a:t>axis) of finding an electron for the 1</a:t>
            </a:r>
            <a:r>
              <a:rPr lang="en-US" i="1"/>
              <a:t>s</a:t>
            </a:r>
            <a:r>
              <a:rPr lang="en-US"/>
              <a:t>, 2</a:t>
            </a:r>
            <a:r>
              <a:rPr lang="en-US" i="1"/>
              <a:t>s</a:t>
            </a:r>
            <a:r>
              <a:rPr lang="en-US"/>
              <a:t>, 3</a:t>
            </a:r>
            <a:r>
              <a:rPr lang="en-US" i="1"/>
              <a:t>s </a:t>
            </a:r>
            <a:r>
              <a:rPr lang="en-US"/>
              <a:t>orbitals as a function of distance from the nucleus. </a:t>
            </a:r>
          </a:p>
          <a:p>
            <a:pPr algn="ctr"/>
            <a:endParaRPr lang="en-US" dirty="0"/>
          </a:p>
        </p:txBody>
      </p:sp>
      <p:pic>
        <p:nvPicPr>
          <p:cNvPr id="9217" name="Picture 1" descr="age308image124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14" y="1506589"/>
            <a:ext cx="5321808" cy="41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38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72340"/>
            <a:ext cx="8530098" cy="308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Quantum Numbers and Probability Densities</a:t>
            </a:r>
            <a:endParaRPr lang="en-US" sz="2200" dirty="0">
              <a:solidFill>
                <a:srgbClr val="009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2058" y="5901858"/>
            <a:ext cx="5155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Shapes of s, p, and d </a:t>
            </a:r>
            <a:r>
              <a:rPr lang="en-US"/>
              <a:t>orbitals.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06" y="1415121"/>
            <a:ext cx="6332854" cy="4413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780250" y="2014542"/>
            <a:ext cx="115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ℓ </a:t>
            </a:r>
            <a:r>
              <a:rPr lang="en-US" sz="2400"/>
              <a:t>= 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780250" y="3460195"/>
            <a:ext cx="115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ℓ = 1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780250" y="5044371"/>
            <a:ext cx="115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ℓ = 2</a:t>
            </a:r>
          </a:p>
        </p:txBody>
      </p:sp>
    </p:spTree>
    <p:extLst>
      <p:ext uri="{BB962C8B-B14F-4D97-AF65-F5344CB8AC3E}">
        <p14:creationId xmlns:p14="http://schemas.microsoft.com/office/powerpoint/2010/main" val="1587605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122132" y="868680"/>
            <a:ext cx="8695944" cy="5522976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440279" y="2335192"/>
            <a:ext cx="479228" cy="482216"/>
            <a:chOff x="775162" y="3045484"/>
            <a:chExt cx="479228" cy="482216"/>
          </a:xfrm>
        </p:grpSpPr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775162" y="3045484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779727" y="3053037"/>
              <a:ext cx="474663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4s</a:t>
              </a:r>
            </a:p>
          </p:txBody>
        </p:sp>
      </p:grpSp>
      <p:sp>
        <p:nvSpPr>
          <p:cNvPr id="11" name="Text Box 36"/>
          <p:cNvSpPr txBox="1">
            <a:spLocks noChangeArrowheads="1"/>
          </p:cNvSpPr>
          <p:nvPr/>
        </p:nvSpPr>
        <p:spPr bwMode="auto">
          <a:xfrm rot="16200000">
            <a:off x="589632" y="3333852"/>
            <a:ext cx="833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 dirty="0">
                <a:cs typeface="Arial" charset="0"/>
              </a:rPr>
              <a:t>Energy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175851" y="1618488"/>
            <a:ext cx="4619" cy="410390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6010655" y="2341821"/>
            <a:ext cx="3071794" cy="474663"/>
            <a:chOff x="5486534" y="1312482"/>
            <a:chExt cx="3071794" cy="474663"/>
          </a:xfrm>
        </p:grpSpPr>
        <p:sp>
          <p:nvSpPr>
            <p:cNvPr id="14" name="Text Box 32"/>
            <p:cNvSpPr txBox="1">
              <a:spLocks noChangeArrowheads="1"/>
            </p:cNvSpPr>
            <p:nvPr/>
          </p:nvSpPr>
          <p:spPr bwMode="auto">
            <a:xfrm>
              <a:off x="6789285" y="1312482"/>
              <a:ext cx="474663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dirty="0">
                  <a:cs typeface="Arial" charset="0"/>
                </a:rPr>
                <a:t>4f</a:t>
              </a:r>
              <a:endParaRPr lang="en-US" sz="1800" i="0" dirty="0">
                <a:cs typeface="Arial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486534" y="1314468"/>
              <a:ext cx="3071794" cy="0"/>
              <a:chOff x="3795473" y="2055593"/>
              <a:chExt cx="3071794" cy="0"/>
            </a:xfrm>
          </p:grpSpPr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>
                <a:off x="3795473" y="20555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>
                <a:off x="4246849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9"/>
              <p:cNvSpPr>
                <a:spLocks noChangeShapeType="1"/>
              </p:cNvSpPr>
              <p:nvPr/>
            </p:nvSpPr>
            <p:spPr bwMode="auto">
              <a:xfrm>
                <a:off x="4699812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30"/>
              <p:cNvSpPr>
                <a:spLocks noChangeShapeType="1"/>
              </p:cNvSpPr>
              <p:nvPr/>
            </p:nvSpPr>
            <p:spPr bwMode="auto">
              <a:xfrm>
                <a:off x="5152775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1"/>
              <p:cNvSpPr>
                <a:spLocks noChangeShapeType="1"/>
              </p:cNvSpPr>
              <p:nvPr/>
            </p:nvSpPr>
            <p:spPr bwMode="auto">
              <a:xfrm>
                <a:off x="5605738" y="20555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0"/>
              <p:cNvSpPr>
                <a:spLocks noChangeShapeType="1"/>
              </p:cNvSpPr>
              <p:nvPr/>
            </p:nvSpPr>
            <p:spPr bwMode="auto">
              <a:xfrm>
                <a:off x="6510080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0"/>
              <p:cNvSpPr>
                <a:spLocks noChangeShapeType="1"/>
              </p:cNvSpPr>
              <p:nvPr/>
            </p:nvSpPr>
            <p:spPr bwMode="auto">
              <a:xfrm>
                <a:off x="6057114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3646381" y="2341822"/>
            <a:ext cx="2165865" cy="474663"/>
            <a:chOff x="3030442" y="1780357"/>
            <a:chExt cx="2165865" cy="474663"/>
          </a:xfrm>
        </p:grpSpPr>
        <p:sp>
          <p:nvSpPr>
            <p:cNvPr id="13" name="Text Box 32"/>
            <p:cNvSpPr txBox="1">
              <a:spLocks noChangeArrowheads="1"/>
            </p:cNvSpPr>
            <p:nvPr/>
          </p:nvSpPr>
          <p:spPr bwMode="auto">
            <a:xfrm>
              <a:off x="3876043" y="1780357"/>
              <a:ext cx="474662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dirty="0">
                  <a:cs typeface="Arial" charset="0"/>
                </a:rPr>
                <a:t>4</a:t>
              </a:r>
              <a:r>
                <a:rPr lang="en-US" sz="1800" i="0" dirty="0">
                  <a:cs typeface="Arial" charset="0"/>
                </a:rPr>
                <a:t>d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030442" y="1782802"/>
              <a:ext cx="2165865" cy="0"/>
              <a:chOff x="3947873" y="2207993"/>
              <a:chExt cx="2165865" cy="0"/>
            </a:xfrm>
          </p:grpSpPr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>
                <a:off x="5305175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5758138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454472" y="2934229"/>
            <a:ext cx="479228" cy="477605"/>
            <a:chOff x="779727" y="4116375"/>
            <a:chExt cx="479228" cy="477605"/>
          </a:xfrm>
        </p:grpSpPr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784292" y="4119317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3s</a:t>
              </a:r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779727" y="4116375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454472" y="4234345"/>
            <a:ext cx="479228" cy="514735"/>
            <a:chOff x="779727" y="5187266"/>
            <a:chExt cx="479228" cy="514735"/>
          </a:xfrm>
        </p:grpSpPr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784292" y="5227338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2s</a:t>
              </a: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779727" y="5187266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400595" y="5460212"/>
            <a:ext cx="479228" cy="479389"/>
            <a:chOff x="779727" y="6258157"/>
            <a:chExt cx="479228" cy="479389"/>
          </a:xfrm>
        </p:grpSpPr>
        <p:sp>
          <p:nvSpPr>
            <p:cNvPr id="3" name="Text Box 6"/>
            <p:cNvSpPr txBox="1">
              <a:spLocks noChangeArrowheads="1"/>
            </p:cNvSpPr>
            <p:nvPr/>
          </p:nvSpPr>
          <p:spPr bwMode="auto">
            <a:xfrm>
              <a:off x="784292" y="6262883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1s</a:t>
              </a:r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779727" y="6258157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148488" y="2331970"/>
            <a:ext cx="1261526" cy="496212"/>
            <a:chOff x="1439292" y="2329198"/>
            <a:chExt cx="1261526" cy="496212"/>
          </a:xfrm>
        </p:grpSpPr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1832724" y="2350747"/>
              <a:ext cx="474663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dirty="0">
                  <a:cs typeface="Arial" charset="0"/>
                </a:rPr>
                <a:t>4</a:t>
              </a:r>
              <a:r>
                <a:rPr lang="en-US" sz="1800" i="0" dirty="0">
                  <a:cs typeface="Arial" charset="0"/>
                </a:rPr>
                <a:t>p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39292" y="2329198"/>
              <a:ext cx="1261526" cy="0"/>
              <a:chOff x="3947873" y="2207993"/>
              <a:chExt cx="1261526" cy="0"/>
            </a:xfrm>
          </p:grpSpPr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2186759" y="2938976"/>
            <a:ext cx="1261526" cy="495849"/>
            <a:chOff x="1439292" y="3571282"/>
            <a:chExt cx="1261526" cy="495849"/>
          </a:xfrm>
        </p:grpSpPr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1832724" y="3592468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3p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439292" y="3571282"/>
              <a:ext cx="1261526" cy="0"/>
              <a:chOff x="3947873" y="2207993"/>
              <a:chExt cx="1261526" cy="0"/>
            </a:xfrm>
          </p:grpSpPr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2212266" y="4234345"/>
            <a:ext cx="1261526" cy="485581"/>
            <a:chOff x="1439292" y="4813366"/>
            <a:chExt cx="1261526" cy="485581"/>
          </a:xfrm>
        </p:grpSpPr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1832724" y="4824284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2p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439292" y="4813366"/>
              <a:ext cx="1261526" cy="0"/>
              <a:chOff x="3947873" y="2207993"/>
              <a:chExt cx="1261526" cy="0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3659226" y="2937114"/>
            <a:ext cx="2165865" cy="566015"/>
            <a:chOff x="3030442" y="2891217"/>
            <a:chExt cx="2165865" cy="566015"/>
          </a:xfrm>
        </p:grpSpPr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3876043" y="2982569"/>
              <a:ext cx="474662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3d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030442" y="2891217"/>
              <a:ext cx="2165865" cy="0"/>
              <a:chOff x="3947873" y="2207993"/>
              <a:chExt cx="2165865" cy="0"/>
            </a:xfrm>
          </p:grpSpPr>
          <p:sp>
            <p:nvSpPr>
              <p:cNvPr id="46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5305175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5758138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6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6.3  Development of Quantum Theory</a:t>
            </a:r>
          </a:p>
        </p:txBody>
      </p:sp>
      <p:sp>
        <p:nvSpPr>
          <p:cNvPr id="67" name="Text Placeholder 2"/>
          <p:cNvSpPr txBox="1">
            <a:spLocks/>
          </p:cNvSpPr>
          <p:nvPr/>
        </p:nvSpPr>
        <p:spPr>
          <a:xfrm>
            <a:off x="457200" y="921663"/>
            <a:ext cx="8530098" cy="831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200" b="1" dirty="0">
                <a:solidFill>
                  <a:srgbClr val="009900"/>
                </a:solidFill>
              </a:rPr>
              <a:t>Energy Level Diagram:  </a:t>
            </a:r>
            <a:r>
              <a:rPr lang="en-US" sz="2200" i="1" dirty="0">
                <a:solidFill>
                  <a:srgbClr val="009900"/>
                </a:solidFill>
              </a:rPr>
              <a:t>One-electron Atom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80372" y="159390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C00000"/>
                </a:solidFill>
              </a:rPr>
              <a:t>Shells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212" y="585327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Subshells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56752" y="529322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6752" y="402198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6752" y="275474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3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6752" y="214965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4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238154" y="5873808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666126" y="5873808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1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9" name="Rectangle 88"/>
          <p:cNvSpPr/>
          <p:nvPr/>
        </p:nvSpPr>
        <p:spPr>
          <a:xfrm>
            <a:off x="4555146" y="5873808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239860" y="5873808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4814203" y="3897630"/>
            <a:ext cx="3458093" cy="1015663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energy levels of the orbitals each </a:t>
            </a:r>
            <a:r>
              <a:rPr lang="en-US" sz="2000" i="1" u="sng" dirty="0">
                <a:solidFill>
                  <a:srgbClr val="C00000"/>
                </a:solidFill>
              </a:rPr>
              <a:t>shell</a:t>
            </a:r>
            <a:r>
              <a:rPr lang="en-US" sz="2000" dirty="0"/>
              <a:t> are at the same energy or </a:t>
            </a:r>
            <a:r>
              <a:rPr lang="en-US" sz="2000" i="1" u="sng" dirty="0">
                <a:solidFill>
                  <a:srgbClr val="C00000"/>
                </a:solidFill>
              </a:rPr>
              <a:t>degenerate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543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122132" y="1335024"/>
            <a:ext cx="8695944" cy="5522976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440279" y="2801536"/>
            <a:ext cx="479228" cy="482216"/>
            <a:chOff x="775162" y="3045484"/>
            <a:chExt cx="479228" cy="482216"/>
          </a:xfrm>
        </p:grpSpPr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775162" y="3045484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779727" y="3053037"/>
              <a:ext cx="474663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4s</a:t>
              </a:r>
            </a:p>
          </p:txBody>
        </p:sp>
      </p:grpSp>
      <p:sp>
        <p:nvSpPr>
          <p:cNvPr id="11" name="Text Box 36"/>
          <p:cNvSpPr txBox="1">
            <a:spLocks noChangeArrowheads="1"/>
          </p:cNvSpPr>
          <p:nvPr/>
        </p:nvSpPr>
        <p:spPr bwMode="auto">
          <a:xfrm rot="16200000">
            <a:off x="589632" y="3800196"/>
            <a:ext cx="833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 dirty="0">
                <a:cs typeface="Arial" charset="0"/>
              </a:rPr>
              <a:t>Energy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80470" y="1567623"/>
            <a:ext cx="0" cy="462111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5983142" y="1664169"/>
            <a:ext cx="3071794" cy="474663"/>
            <a:chOff x="5486534" y="1312482"/>
            <a:chExt cx="3071794" cy="474663"/>
          </a:xfrm>
        </p:grpSpPr>
        <p:sp>
          <p:nvSpPr>
            <p:cNvPr id="14" name="Text Box 32"/>
            <p:cNvSpPr txBox="1">
              <a:spLocks noChangeArrowheads="1"/>
            </p:cNvSpPr>
            <p:nvPr/>
          </p:nvSpPr>
          <p:spPr bwMode="auto">
            <a:xfrm>
              <a:off x="6789285" y="1312482"/>
              <a:ext cx="474663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dirty="0">
                  <a:cs typeface="Arial" charset="0"/>
                </a:rPr>
                <a:t>4f</a:t>
              </a:r>
              <a:endParaRPr lang="en-US" sz="1800" i="0" dirty="0">
                <a:cs typeface="Arial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486534" y="1314468"/>
              <a:ext cx="3071794" cy="0"/>
              <a:chOff x="3795473" y="2055593"/>
              <a:chExt cx="3071794" cy="0"/>
            </a:xfrm>
          </p:grpSpPr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>
                <a:off x="3795473" y="20555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>
                <a:off x="4246849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9"/>
              <p:cNvSpPr>
                <a:spLocks noChangeShapeType="1"/>
              </p:cNvSpPr>
              <p:nvPr/>
            </p:nvSpPr>
            <p:spPr bwMode="auto">
              <a:xfrm>
                <a:off x="4699812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30"/>
              <p:cNvSpPr>
                <a:spLocks noChangeShapeType="1"/>
              </p:cNvSpPr>
              <p:nvPr/>
            </p:nvSpPr>
            <p:spPr bwMode="auto">
              <a:xfrm>
                <a:off x="5152775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1"/>
              <p:cNvSpPr>
                <a:spLocks noChangeShapeType="1"/>
              </p:cNvSpPr>
              <p:nvPr/>
            </p:nvSpPr>
            <p:spPr bwMode="auto">
              <a:xfrm>
                <a:off x="5605738" y="20555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0"/>
              <p:cNvSpPr>
                <a:spLocks noChangeShapeType="1"/>
              </p:cNvSpPr>
              <p:nvPr/>
            </p:nvSpPr>
            <p:spPr bwMode="auto">
              <a:xfrm>
                <a:off x="6510080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0"/>
              <p:cNvSpPr>
                <a:spLocks noChangeShapeType="1"/>
              </p:cNvSpPr>
              <p:nvPr/>
            </p:nvSpPr>
            <p:spPr bwMode="auto">
              <a:xfrm>
                <a:off x="6057114" y="20555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3711678" y="2046468"/>
            <a:ext cx="2165865" cy="474663"/>
            <a:chOff x="3030442" y="1780357"/>
            <a:chExt cx="2165865" cy="474663"/>
          </a:xfrm>
        </p:grpSpPr>
        <p:sp>
          <p:nvSpPr>
            <p:cNvPr id="13" name="Text Box 32"/>
            <p:cNvSpPr txBox="1">
              <a:spLocks noChangeArrowheads="1"/>
            </p:cNvSpPr>
            <p:nvPr/>
          </p:nvSpPr>
          <p:spPr bwMode="auto">
            <a:xfrm>
              <a:off x="3876043" y="1780357"/>
              <a:ext cx="474662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dirty="0">
                  <a:cs typeface="Arial" charset="0"/>
                </a:rPr>
                <a:t>4</a:t>
              </a:r>
              <a:r>
                <a:rPr lang="en-US" sz="1800" i="0" dirty="0">
                  <a:cs typeface="Arial" charset="0"/>
                </a:rPr>
                <a:t>d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030442" y="1782802"/>
              <a:ext cx="2165865" cy="0"/>
              <a:chOff x="3947873" y="2207993"/>
              <a:chExt cx="2165865" cy="0"/>
            </a:xfrm>
          </p:grpSpPr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>
                <a:off x="5305175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5758138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454472" y="3400573"/>
            <a:ext cx="479228" cy="477605"/>
            <a:chOff x="779727" y="4116375"/>
            <a:chExt cx="479228" cy="477605"/>
          </a:xfrm>
        </p:grpSpPr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784292" y="4119317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3s</a:t>
              </a:r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779727" y="4116375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454472" y="4700689"/>
            <a:ext cx="479228" cy="514735"/>
            <a:chOff x="779727" y="5187266"/>
            <a:chExt cx="479228" cy="514735"/>
          </a:xfrm>
        </p:grpSpPr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784292" y="5227338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2s</a:t>
              </a: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779727" y="5187266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400595" y="5926556"/>
            <a:ext cx="479228" cy="479389"/>
            <a:chOff x="779727" y="6258157"/>
            <a:chExt cx="479228" cy="479389"/>
          </a:xfrm>
        </p:grpSpPr>
        <p:sp>
          <p:nvSpPr>
            <p:cNvPr id="3" name="Text Box 6"/>
            <p:cNvSpPr txBox="1">
              <a:spLocks noChangeArrowheads="1"/>
            </p:cNvSpPr>
            <p:nvPr/>
          </p:nvSpPr>
          <p:spPr bwMode="auto">
            <a:xfrm>
              <a:off x="784292" y="6262883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1s</a:t>
              </a:r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779727" y="6258157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187553" y="2357123"/>
            <a:ext cx="1261526" cy="496212"/>
            <a:chOff x="1439292" y="2329198"/>
            <a:chExt cx="1261526" cy="496212"/>
          </a:xfrm>
        </p:grpSpPr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1832724" y="2350747"/>
              <a:ext cx="474663" cy="4746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dirty="0">
                  <a:cs typeface="Arial" charset="0"/>
                </a:rPr>
                <a:t>4</a:t>
              </a:r>
              <a:r>
                <a:rPr lang="en-US" sz="1800" i="0" dirty="0">
                  <a:cs typeface="Arial" charset="0"/>
                </a:rPr>
                <a:t>p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39292" y="2329198"/>
              <a:ext cx="1261526" cy="0"/>
              <a:chOff x="3947873" y="2207993"/>
              <a:chExt cx="1261526" cy="0"/>
            </a:xfrm>
          </p:grpSpPr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2186798" y="2974674"/>
            <a:ext cx="1261526" cy="495849"/>
            <a:chOff x="1439292" y="3571282"/>
            <a:chExt cx="1261526" cy="495849"/>
          </a:xfrm>
        </p:grpSpPr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1832724" y="3592468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3p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439292" y="3571282"/>
              <a:ext cx="1261526" cy="0"/>
              <a:chOff x="3947873" y="2207993"/>
              <a:chExt cx="1261526" cy="0"/>
            </a:xfrm>
          </p:grpSpPr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2186798" y="4392242"/>
            <a:ext cx="1261526" cy="485581"/>
            <a:chOff x="1439292" y="4813366"/>
            <a:chExt cx="1261526" cy="485581"/>
          </a:xfrm>
        </p:grpSpPr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1832724" y="4824284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2p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439292" y="4813366"/>
              <a:ext cx="1261526" cy="0"/>
              <a:chOff x="3947873" y="2207993"/>
              <a:chExt cx="1261526" cy="0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3711677" y="2606829"/>
            <a:ext cx="2165865" cy="566015"/>
            <a:chOff x="3030442" y="2891217"/>
            <a:chExt cx="2165865" cy="566015"/>
          </a:xfrm>
        </p:grpSpPr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3876043" y="2982569"/>
              <a:ext cx="474662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3d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030442" y="2891217"/>
              <a:ext cx="2165865" cy="0"/>
              <a:chOff x="3947873" y="2207993"/>
              <a:chExt cx="2165865" cy="0"/>
            </a:xfrm>
          </p:grpSpPr>
          <p:sp>
            <p:nvSpPr>
              <p:cNvPr id="46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5305175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5758138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6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6.3  Development of Quantum Theory</a:t>
            </a:r>
          </a:p>
        </p:txBody>
      </p:sp>
      <p:sp>
        <p:nvSpPr>
          <p:cNvPr id="67" name="Text Placeholder 2"/>
          <p:cNvSpPr txBox="1">
            <a:spLocks/>
          </p:cNvSpPr>
          <p:nvPr/>
        </p:nvSpPr>
        <p:spPr>
          <a:xfrm>
            <a:off x="457200" y="921663"/>
            <a:ext cx="8530098" cy="831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200" b="1" dirty="0">
                <a:solidFill>
                  <a:srgbClr val="009900"/>
                </a:solidFill>
              </a:rPr>
              <a:t>Energy Level Diagram:  </a:t>
            </a:r>
            <a:r>
              <a:rPr lang="en-US" sz="2200" i="1" dirty="0">
                <a:solidFill>
                  <a:srgbClr val="009900"/>
                </a:solidFill>
              </a:rPr>
              <a:t>Multi-electron Atom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7582" y="179533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C00000"/>
                </a:solidFill>
              </a:rPr>
              <a:t>Shells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212" y="631961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Subshells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56752" y="575956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6752" y="448832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6752" y="322108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3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6752" y="261600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n = 4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238154" y="6340152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666126" y="6340152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1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9" name="Rectangle 88"/>
          <p:cNvSpPr/>
          <p:nvPr/>
        </p:nvSpPr>
        <p:spPr>
          <a:xfrm>
            <a:off x="4555146" y="6340152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239860" y="6340152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ℓ = </a:t>
            </a:r>
            <a:r>
              <a:rPr lang="en-US" i="1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3" name="TextBox 92"/>
          <p:cNvSpPr txBox="1"/>
          <p:nvPr/>
        </p:nvSpPr>
        <p:spPr>
          <a:xfrm flipH="1">
            <a:off x="4814202" y="3897630"/>
            <a:ext cx="3883546" cy="1015663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energy levels of </a:t>
            </a:r>
            <a:r>
              <a:rPr lang="en-US" sz="2000"/>
              <a:t>the orbitals in </a:t>
            </a:r>
            <a:r>
              <a:rPr lang="en-US" sz="2000" dirty="0"/>
              <a:t>each </a:t>
            </a:r>
            <a:r>
              <a:rPr lang="en-US" sz="2000" i="1" u="sng" dirty="0">
                <a:solidFill>
                  <a:srgbClr val="0000FF"/>
                </a:solidFill>
              </a:rPr>
              <a:t>subshell</a:t>
            </a:r>
            <a:r>
              <a:rPr lang="en-US" sz="2000" dirty="0"/>
              <a:t> are at the same energy or </a:t>
            </a:r>
            <a:r>
              <a:rPr lang="en-US" sz="2000" i="1" u="sng" dirty="0">
                <a:solidFill>
                  <a:srgbClr val="0000FF"/>
                </a:solidFill>
              </a:rPr>
              <a:t>degenerate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45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.3  Development of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3027" y="932738"/>
            <a:ext cx="8530098" cy="65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Where’s the electron?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97801" y="1573229"/>
            <a:ext cx="8217639" cy="4838322"/>
            <a:chOff x="837297" y="1567623"/>
            <a:chExt cx="8217639" cy="4838322"/>
          </a:xfrm>
        </p:grpSpPr>
        <p:grpSp>
          <p:nvGrpSpPr>
            <p:cNvPr id="16" name="Group 15"/>
            <p:cNvGrpSpPr/>
            <p:nvPr/>
          </p:nvGrpSpPr>
          <p:grpSpPr>
            <a:xfrm>
              <a:off x="1440279" y="2801536"/>
              <a:ext cx="479228" cy="482216"/>
              <a:chOff x="775162" y="3045484"/>
              <a:chExt cx="479228" cy="482216"/>
            </a:xfrm>
          </p:grpSpPr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>
                <a:off x="775162" y="3045484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 Box 15"/>
              <p:cNvSpPr txBox="1">
                <a:spLocks noChangeArrowheads="1"/>
              </p:cNvSpPr>
              <p:nvPr/>
            </p:nvSpPr>
            <p:spPr bwMode="auto">
              <a:xfrm>
                <a:off x="779727" y="3053037"/>
                <a:ext cx="474663" cy="47466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4s</a:t>
                </a:r>
              </a:p>
            </p:txBody>
          </p:sp>
        </p:grp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 rot="16200000">
              <a:off x="589632" y="3800196"/>
              <a:ext cx="833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cs typeface="Arial" charset="0"/>
                </a:rPr>
                <a:t>Energy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180470" y="1567623"/>
              <a:ext cx="0" cy="46211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5983142" y="1664169"/>
              <a:ext cx="3071794" cy="474663"/>
              <a:chOff x="5486534" y="1312482"/>
              <a:chExt cx="3071794" cy="474663"/>
            </a:xfrm>
          </p:grpSpPr>
          <p:sp>
            <p:nvSpPr>
              <p:cNvPr id="67" name="Text Box 32"/>
              <p:cNvSpPr txBox="1">
                <a:spLocks noChangeArrowheads="1"/>
              </p:cNvSpPr>
              <p:nvPr/>
            </p:nvSpPr>
            <p:spPr bwMode="auto">
              <a:xfrm>
                <a:off x="6789285" y="1312482"/>
                <a:ext cx="474663" cy="47466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4f</a:t>
                </a:r>
                <a:endParaRPr lang="en-US" sz="1800" i="0" dirty="0">
                  <a:cs typeface="Arial" charset="0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5486534" y="1314468"/>
                <a:ext cx="3071794" cy="0"/>
                <a:chOff x="3795473" y="2055593"/>
                <a:chExt cx="3071794" cy="0"/>
              </a:xfrm>
            </p:grpSpPr>
            <p:sp>
              <p:nvSpPr>
                <p:cNvPr id="69" name="Line 27"/>
                <p:cNvSpPr>
                  <a:spLocks noChangeShapeType="1"/>
                </p:cNvSpPr>
                <p:nvPr/>
              </p:nvSpPr>
              <p:spPr bwMode="auto">
                <a:xfrm>
                  <a:off x="3795473" y="20555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28"/>
                <p:cNvSpPr>
                  <a:spLocks noChangeShapeType="1"/>
                </p:cNvSpPr>
                <p:nvPr/>
              </p:nvSpPr>
              <p:spPr bwMode="auto">
                <a:xfrm>
                  <a:off x="4246849" y="20555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29"/>
                <p:cNvSpPr>
                  <a:spLocks noChangeShapeType="1"/>
                </p:cNvSpPr>
                <p:nvPr/>
              </p:nvSpPr>
              <p:spPr bwMode="auto">
                <a:xfrm>
                  <a:off x="4699812" y="20555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30"/>
                <p:cNvSpPr>
                  <a:spLocks noChangeShapeType="1"/>
                </p:cNvSpPr>
                <p:nvPr/>
              </p:nvSpPr>
              <p:spPr bwMode="auto">
                <a:xfrm>
                  <a:off x="5152775" y="20555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31"/>
                <p:cNvSpPr>
                  <a:spLocks noChangeShapeType="1"/>
                </p:cNvSpPr>
                <p:nvPr/>
              </p:nvSpPr>
              <p:spPr bwMode="auto">
                <a:xfrm>
                  <a:off x="5605738" y="20555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30"/>
                <p:cNvSpPr>
                  <a:spLocks noChangeShapeType="1"/>
                </p:cNvSpPr>
                <p:nvPr/>
              </p:nvSpPr>
              <p:spPr bwMode="auto">
                <a:xfrm>
                  <a:off x="6510080" y="20555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30"/>
                <p:cNvSpPr>
                  <a:spLocks noChangeShapeType="1"/>
                </p:cNvSpPr>
                <p:nvPr/>
              </p:nvSpPr>
              <p:spPr bwMode="auto">
                <a:xfrm>
                  <a:off x="6057114" y="20555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3711678" y="2046468"/>
              <a:ext cx="2165865" cy="474663"/>
              <a:chOff x="3030442" y="1780357"/>
              <a:chExt cx="2165865" cy="474663"/>
            </a:xfrm>
          </p:grpSpPr>
          <p:sp>
            <p:nvSpPr>
              <p:cNvPr id="60" name="Text Box 32"/>
              <p:cNvSpPr txBox="1">
                <a:spLocks noChangeArrowheads="1"/>
              </p:cNvSpPr>
              <p:nvPr/>
            </p:nvSpPr>
            <p:spPr bwMode="auto">
              <a:xfrm>
                <a:off x="3876043" y="1780357"/>
                <a:ext cx="474662" cy="47466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4</a:t>
                </a:r>
                <a:r>
                  <a:rPr lang="en-US" sz="1800" i="0" dirty="0">
                    <a:cs typeface="Arial" charset="0"/>
                  </a:rPr>
                  <a:t>d</a:t>
                </a: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3030442" y="1782802"/>
                <a:ext cx="2165865" cy="0"/>
                <a:chOff x="3947873" y="2207993"/>
                <a:chExt cx="2165865" cy="0"/>
              </a:xfrm>
            </p:grpSpPr>
            <p:sp>
              <p:nvSpPr>
                <p:cNvPr id="62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30"/>
                <p:cNvSpPr>
                  <a:spLocks noChangeShapeType="1"/>
                </p:cNvSpPr>
                <p:nvPr/>
              </p:nvSpPr>
              <p:spPr bwMode="auto">
                <a:xfrm>
                  <a:off x="5305175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31"/>
                <p:cNvSpPr>
                  <a:spLocks noChangeShapeType="1"/>
                </p:cNvSpPr>
                <p:nvPr/>
              </p:nvSpPr>
              <p:spPr bwMode="auto">
                <a:xfrm>
                  <a:off x="5758138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1454472" y="3400573"/>
              <a:ext cx="479228" cy="477605"/>
              <a:chOff x="779727" y="4116375"/>
              <a:chExt cx="479228" cy="477605"/>
            </a:xfrm>
          </p:grpSpPr>
          <p:sp>
            <p:nvSpPr>
              <p:cNvPr id="58" name="Text Box 12"/>
              <p:cNvSpPr txBox="1">
                <a:spLocks noChangeArrowheads="1"/>
              </p:cNvSpPr>
              <p:nvPr/>
            </p:nvSpPr>
            <p:spPr bwMode="auto">
              <a:xfrm>
                <a:off x="784292" y="4119317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3s</a:t>
                </a: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779727" y="4116375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454472" y="4700689"/>
              <a:ext cx="479228" cy="514735"/>
              <a:chOff x="779727" y="5187266"/>
              <a:chExt cx="479228" cy="514735"/>
            </a:xfrm>
          </p:grpSpPr>
          <p:sp>
            <p:nvSpPr>
              <p:cNvPr id="56" name="Text Box 9"/>
              <p:cNvSpPr txBox="1">
                <a:spLocks noChangeArrowheads="1"/>
              </p:cNvSpPr>
              <p:nvPr/>
            </p:nvSpPr>
            <p:spPr bwMode="auto">
              <a:xfrm>
                <a:off x="784292" y="522733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2s</a:t>
                </a:r>
              </a:p>
            </p:txBody>
          </p:sp>
          <p:sp>
            <p:nvSpPr>
              <p:cNvPr id="57" name="Line 14"/>
              <p:cNvSpPr>
                <a:spLocks noChangeShapeType="1"/>
              </p:cNvSpPr>
              <p:nvPr/>
            </p:nvSpPr>
            <p:spPr bwMode="auto">
              <a:xfrm>
                <a:off x="779727" y="5187266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400595" y="5926556"/>
              <a:ext cx="479228" cy="479389"/>
              <a:chOff x="779727" y="6258157"/>
              <a:chExt cx="479228" cy="479389"/>
            </a:xfrm>
          </p:grpSpPr>
          <p:sp>
            <p:nvSpPr>
              <p:cNvPr id="54" name="Text Box 6"/>
              <p:cNvSpPr txBox="1">
                <a:spLocks noChangeArrowheads="1"/>
              </p:cNvSpPr>
              <p:nvPr/>
            </p:nvSpPr>
            <p:spPr bwMode="auto">
              <a:xfrm>
                <a:off x="784292" y="6262883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1s</a:t>
                </a:r>
              </a:p>
            </p:txBody>
          </p:sp>
          <p:sp>
            <p:nvSpPr>
              <p:cNvPr id="55" name="Line 14"/>
              <p:cNvSpPr>
                <a:spLocks noChangeShapeType="1"/>
              </p:cNvSpPr>
              <p:nvPr/>
            </p:nvSpPr>
            <p:spPr bwMode="auto">
              <a:xfrm>
                <a:off x="779727" y="6258157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187553" y="2357123"/>
              <a:ext cx="1261526" cy="496212"/>
              <a:chOff x="1439292" y="2329198"/>
              <a:chExt cx="1261526" cy="496212"/>
            </a:xfrm>
          </p:grpSpPr>
          <p:sp>
            <p:nvSpPr>
              <p:cNvPr id="49" name="Text Box 25"/>
              <p:cNvSpPr txBox="1">
                <a:spLocks noChangeArrowheads="1"/>
              </p:cNvSpPr>
              <p:nvPr/>
            </p:nvSpPr>
            <p:spPr bwMode="auto">
              <a:xfrm>
                <a:off x="1832724" y="2350747"/>
                <a:ext cx="474663" cy="47466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4</a:t>
                </a:r>
                <a:r>
                  <a:rPr lang="en-US" sz="1800" i="0" dirty="0">
                    <a:cs typeface="Arial" charset="0"/>
                  </a:rPr>
                  <a:t>p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1439292" y="2329198"/>
                <a:ext cx="1261526" cy="0"/>
                <a:chOff x="3947873" y="2207993"/>
                <a:chExt cx="1261526" cy="0"/>
              </a:xfrm>
            </p:grpSpPr>
            <p:sp>
              <p:nvSpPr>
                <p:cNvPr id="51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>
              <a:off x="2186798" y="2974674"/>
              <a:ext cx="1261526" cy="495849"/>
              <a:chOff x="1439292" y="3571282"/>
              <a:chExt cx="1261526" cy="495849"/>
            </a:xfrm>
          </p:grpSpPr>
          <p:sp>
            <p:nvSpPr>
              <p:cNvPr id="44" name="Text Box 25"/>
              <p:cNvSpPr txBox="1">
                <a:spLocks noChangeArrowheads="1"/>
              </p:cNvSpPr>
              <p:nvPr/>
            </p:nvSpPr>
            <p:spPr bwMode="auto">
              <a:xfrm>
                <a:off x="1832724" y="359246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3p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439292" y="3571282"/>
                <a:ext cx="1261526" cy="0"/>
                <a:chOff x="3947873" y="2207993"/>
                <a:chExt cx="1261526" cy="0"/>
              </a:xfrm>
            </p:grpSpPr>
            <p:sp>
              <p:nvSpPr>
                <p:cNvPr id="46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2186798" y="4392242"/>
              <a:ext cx="1261526" cy="485581"/>
              <a:chOff x="1439292" y="4813366"/>
              <a:chExt cx="1261526" cy="485581"/>
            </a:xfrm>
          </p:grpSpPr>
          <p:sp>
            <p:nvSpPr>
              <p:cNvPr id="39" name="Text Box 20"/>
              <p:cNvSpPr txBox="1">
                <a:spLocks noChangeArrowheads="1"/>
              </p:cNvSpPr>
              <p:nvPr/>
            </p:nvSpPr>
            <p:spPr bwMode="auto">
              <a:xfrm>
                <a:off x="1832724" y="4824284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2p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439292" y="4813366"/>
                <a:ext cx="1261526" cy="0"/>
                <a:chOff x="3947873" y="2207993"/>
                <a:chExt cx="1261526" cy="0"/>
              </a:xfrm>
            </p:grpSpPr>
            <p:sp>
              <p:nvSpPr>
                <p:cNvPr id="41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" name="Group 30"/>
            <p:cNvGrpSpPr/>
            <p:nvPr/>
          </p:nvGrpSpPr>
          <p:grpSpPr>
            <a:xfrm>
              <a:off x="3711677" y="2606829"/>
              <a:ext cx="2165865" cy="566015"/>
              <a:chOff x="3030442" y="2891217"/>
              <a:chExt cx="2165865" cy="566015"/>
            </a:xfrm>
          </p:grpSpPr>
          <p:sp>
            <p:nvSpPr>
              <p:cNvPr id="32" name="Text Box 32"/>
              <p:cNvSpPr txBox="1">
                <a:spLocks noChangeArrowheads="1"/>
              </p:cNvSpPr>
              <p:nvPr/>
            </p:nvSpPr>
            <p:spPr bwMode="auto">
              <a:xfrm>
                <a:off x="3876043" y="2982569"/>
                <a:ext cx="474662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3d</a:t>
                </a: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3030442" y="2891217"/>
                <a:ext cx="2165865" cy="0"/>
                <a:chOff x="3947873" y="2207993"/>
                <a:chExt cx="2165865" cy="0"/>
              </a:xfrm>
            </p:grpSpPr>
            <p:sp>
              <p:nvSpPr>
                <p:cNvPr id="34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30"/>
                <p:cNvSpPr>
                  <a:spLocks noChangeShapeType="1"/>
                </p:cNvSpPr>
                <p:nvPr/>
              </p:nvSpPr>
              <p:spPr bwMode="auto">
                <a:xfrm>
                  <a:off x="5305175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31"/>
                <p:cNvSpPr>
                  <a:spLocks noChangeShapeType="1"/>
                </p:cNvSpPr>
                <p:nvPr/>
              </p:nvSpPr>
              <p:spPr bwMode="auto">
                <a:xfrm>
                  <a:off x="5758138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8" name="TextBox 77"/>
          <p:cNvSpPr txBox="1"/>
          <p:nvPr/>
        </p:nvSpPr>
        <p:spPr>
          <a:xfrm>
            <a:off x="5668004" y="4202817"/>
            <a:ext cx="1169581" cy="1431161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FF"/>
                </a:solidFill>
              </a:rPr>
              <a:t>n = 3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FF"/>
                </a:solidFill>
                <a:latin typeface="Verdana"/>
              </a:rPr>
              <a:t>ℓ</a:t>
            </a:r>
            <a:r>
              <a:rPr lang="en-US" dirty="0">
                <a:solidFill>
                  <a:srgbClr val="0000FF"/>
                </a:solidFill>
              </a:rPr>
              <a:t> = 1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baseline="-25000" dirty="0">
                <a:solidFill>
                  <a:srgbClr val="0000FF"/>
                </a:solidFill>
                <a:latin typeface="Verdana"/>
              </a:rPr>
              <a:t>ℓ</a:t>
            </a:r>
            <a:r>
              <a:rPr lang="en-US" dirty="0">
                <a:solidFill>
                  <a:srgbClr val="0000FF"/>
                </a:solidFill>
              </a:rPr>
              <a:t> = 0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i="1" baseline="-25000" dirty="0">
                <a:solidFill>
                  <a:srgbClr val="0000FF"/>
                </a:solidFill>
              </a:rPr>
              <a:t>s</a:t>
            </a:r>
            <a:r>
              <a:rPr lang="en-US" dirty="0">
                <a:solidFill>
                  <a:srgbClr val="0000FF"/>
                </a:solidFill>
              </a:rPr>
              <a:t> = +½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259006" y="4202817"/>
            <a:ext cx="1169581" cy="1431161"/>
          </a:xfrm>
          <a:prstGeom prst="rect">
            <a:avLst/>
          </a:prstGeom>
          <a:noFill/>
          <a:ln w="19050">
            <a:solidFill>
              <a:srgbClr val="B6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n = 4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latin typeface="Verdana"/>
              </a:rPr>
              <a:t>ℓ</a:t>
            </a:r>
            <a:r>
              <a:rPr lang="en-US" dirty="0">
                <a:solidFill>
                  <a:srgbClr val="C00000"/>
                </a:solidFill>
              </a:rPr>
              <a:t> = 2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baseline="-25000" dirty="0">
                <a:solidFill>
                  <a:srgbClr val="C00000"/>
                </a:solidFill>
                <a:latin typeface="Verdana"/>
              </a:rPr>
              <a:t>ℓ</a:t>
            </a:r>
            <a:r>
              <a:rPr lang="en-US" dirty="0">
                <a:solidFill>
                  <a:srgbClr val="C00000"/>
                </a:solidFill>
              </a:rPr>
              <a:t> = -2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i="1" baseline="-25000" dirty="0">
                <a:solidFill>
                  <a:srgbClr val="C00000"/>
                </a:solidFill>
              </a:rPr>
              <a:t>s</a:t>
            </a:r>
            <a:r>
              <a:rPr lang="en-US" dirty="0">
                <a:solidFill>
                  <a:srgbClr val="C00000"/>
                </a:solidFill>
              </a:rPr>
              <a:t> = +½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077002" y="4202817"/>
            <a:ext cx="1169581" cy="1431161"/>
          </a:xfrm>
          <a:prstGeom prst="rect">
            <a:avLst/>
          </a:prstGeom>
          <a:noFill/>
          <a:ln w="19050"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8080"/>
                </a:solidFill>
              </a:rPr>
              <a:t>n = 1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8080"/>
                </a:solidFill>
                <a:latin typeface="Verdana"/>
              </a:rPr>
              <a:t>ℓ</a:t>
            </a:r>
            <a:r>
              <a:rPr lang="en-US" dirty="0">
                <a:solidFill>
                  <a:srgbClr val="008080"/>
                </a:solidFill>
              </a:rPr>
              <a:t> = 0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8080"/>
                </a:solidFill>
              </a:rPr>
              <a:t>m</a:t>
            </a:r>
            <a:r>
              <a:rPr lang="en-US" baseline="-25000" dirty="0">
                <a:solidFill>
                  <a:srgbClr val="008080"/>
                </a:solidFill>
                <a:latin typeface="Verdana"/>
              </a:rPr>
              <a:t>ℓ</a:t>
            </a:r>
            <a:r>
              <a:rPr lang="en-US" dirty="0">
                <a:solidFill>
                  <a:srgbClr val="008080"/>
                </a:solidFill>
              </a:rPr>
              <a:t> = 0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8080"/>
                </a:solidFill>
              </a:rPr>
              <a:t>m</a:t>
            </a:r>
            <a:r>
              <a:rPr lang="en-US" i="1" baseline="-25000" dirty="0">
                <a:solidFill>
                  <a:srgbClr val="008080"/>
                </a:solidFill>
              </a:rPr>
              <a:t>s</a:t>
            </a:r>
            <a:r>
              <a:rPr lang="en-US" dirty="0">
                <a:solidFill>
                  <a:srgbClr val="008080"/>
                </a:solidFill>
              </a:rPr>
              <a:t> = -½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7782" y="3730141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Place each electron in its proper orbital.</a:t>
            </a:r>
          </a:p>
        </p:txBody>
      </p:sp>
    </p:spTree>
    <p:extLst>
      <p:ext uri="{BB962C8B-B14F-4D97-AF65-F5344CB8AC3E}">
        <p14:creationId xmlns:p14="http://schemas.microsoft.com/office/powerpoint/2010/main" val="109237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1371" y="1029263"/>
            <a:ext cx="8641755" cy="62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9900"/>
              </a:buClr>
            </a:pPr>
            <a:r>
              <a:rPr lang="en-US" sz="2200" dirty="0"/>
              <a:t>Light is the visible part of a vast spectrum </a:t>
            </a:r>
            <a:r>
              <a:rPr lang="en-US" sz="2200"/>
              <a:t>of </a:t>
            </a:r>
            <a:r>
              <a:rPr lang="en-US" sz="2200" i="1">
                <a:solidFill>
                  <a:srgbClr val="0000FF"/>
                </a:solidFill>
              </a:rPr>
              <a:t>electromagnetic </a:t>
            </a:r>
            <a:r>
              <a:rPr lang="en-US" sz="2200" i="1" dirty="0">
                <a:solidFill>
                  <a:srgbClr val="0000FF"/>
                </a:solidFill>
              </a:rPr>
              <a:t>waves</a:t>
            </a:r>
            <a:r>
              <a:rPr lang="en-US" sz="2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1969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pic>
        <p:nvPicPr>
          <p:cNvPr id="8" name="Picture 7" descr="Macintosh HD:Users:tricia:Desktop:Untitled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35" y="3819902"/>
            <a:ext cx="6943465" cy="288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jsmith.cis.byuh.edu/books/principles-of-general-chemistry-v1.0/section_10/40e36bb375b3849544da98d03a00f6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59" y="1560697"/>
            <a:ext cx="3980977" cy="20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511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1969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457200" y="1461242"/>
            <a:ext cx="853009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spcAft>
                <a:spcPts val="0"/>
              </a:spcAft>
              <a:defRPr/>
            </a:pPr>
            <a:r>
              <a:rPr lang="en-US" b="1" dirty="0">
                <a:latin typeface="Arial" pitchFamily="34" charset="0"/>
                <a:ea typeface="ＭＳ Ｐゴシック" charset="-128"/>
              </a:rPr>
              <a:t>Aufbau Principle:  </a:t>
            </a:r>
            <a:r>
              <a:rPr lang="en-US" dirty="0">
                <a:latin typeface="Arial" pitchFamily="34" charset="0"/>
                <a:ea typeface="ＭＳ Ｐゴシック" charset="-128"/>
              </a:rPr>
              <a:t>Lower energy orbitals fill first.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eaLnBrk="0" hangingPunct="0">
              <a:spcBef>
                <a:spcPts val="1200"/>
              </a:spcBef>
              <a:spcAft>
                <a:spcPts val="0"/>
              </a:spcAft>
              <a:buClr>
                <a:srgbClr val="000040"/>
              </a:buClr>
              <a:buSzPct val="75000"/>
              <a:buFont typeface="Arial" pitchFamily="34" charset="0"/>
              <a:buNone/>
              <a:defRPr/>
            </a:pPr>
            <a:r>
              <a:rPr lang="en-US" b="1" dirty="0">
                <a:latin typeface="Arial" pitchFamily="34" charset="0"/>
                <a:ea typeface="ＭＳ Ｐゴシック" charset="-128"/>
                <a:cs typeface="Arial" pitchFamily="34" charset="0"/>
              </a:rPr>
              <a:t>Hund’</a:t>
            </a:r>
            <a:r>
              <a:rPr lang="en-US" altLang="ja-JP" b="1" dirty="0">
                <a:latin typeface="Arial" pitchFamily="34" charset="0"/>
                <a:cs typeface="Arial" pitchFamily="34" charset="0"/>
              </a:rPr>
              <a:t>s Rule:  </a:t>
            </a:r>
            <a:r>
              <a:rPr 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Degenerate orbitals (those of the same energy) are filled with electrons until all are half filled before pairing up of electrons can occur. 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en-US" b="1" dirty="0">
                <a:latin typeface="Arial" pitchFamily="34" charset="0"/>
                <a:ea typeface="ＭＳ Ｐゴシック" charset="-128"/>
                <a:cs typeface="Arial" pitchFamily="34" charset="0"/>
              </a:rPr>
              <a:t>Pauli Exclusion Principle:  </a:t>
            </a:r>
            <a:r>
              <a:rPr 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Individual orbitals only hold two electrons (</a:t>
            </a:r>
            <a:r>
              <a:rPr lang="en-US" dirty="0"/>
              <a:t>+½  or -½</a:t>
            </a:r>
            <a:r>
              <a:rPr 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12" y="3157156"/>
            <a:ext cx="5864506" cy="34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30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Hydrogen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31" y="1384935"/>
            <a:ext cx="4096512" cy="11999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57200" y="3356013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 rot="16200000">
            <a:off x="251521" y="4455641"/>
            <a:ext cx="833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 dirty="0">
                <a:cs typeface="Arial" charset="0"/>
              </a:rPr>
              <a:t>Energy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47028" y="3227009"/>
            <a:ext cx="1" cy="278816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221030" y="4527125"/>
            <a:ext cx="479228" cy="514735"/>
            <a:chOff x="779727" y="5187266"/>
            <a:chExt cx="479228" cy="514735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784292" y="5227338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2s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779727" y="5187266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67153" y="5752992"/>
            <a:ext cx="479228" cy="479389"/>
            <a:chOff x="779727" y="6258157"/>
            <a:chExt cx="479228" cy="479389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4292" y="6262883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1s</a:t>
              </a: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779727" y="6258157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78824" y="4527125"/>
            <a:ext cx="1261526" cy="485581"/>
            <a:chOff x="1439292" y="4813366"/>
            <a:chExt cx="1261526" cy="485581"/>
          </a:xfrm>
        </p:grpSpPr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1832724" y="4824284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2p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439292" y="4813366"/>
              <a:ext cx="1261526" cy="0"/>
              <a:chOff x="3947873" y="2207993"/>
              <a:chExt cx="1261526" cy="0"/>
            </a:xfrm>
          </p:grpSpPr>
          <p:sp>
            <p:nvSpPr>
              <p:cNvPr id="20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1221030" y="3227009"/>
            <a:ext cx="479228" cy="477605"/>
            <a:chOff x="779727" y="4116375"/>
            <a:chExt cx="479228" cy="477605"/>
          </a:xfrm>
        </p:grpSpPr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784292" y="4119317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3s</a:t>
              </a:r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>
              <a:off x="779727" y="4116375"/>
              <a:ext cx="371475" cy="0"/>
            </a:xfrm>
            <a:prstGeom prst="line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53317" y="3231756"/>
            <a:ext cx="1261526" cy="495849"/>
            <a:chOff x="1439292" y="3571282"/>
            <a:chExt cx="1261526" cy="495849"/>
          </a:xfrm>
        </p:grpSpPr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1832724" y="3592468"/>
              <a:ext cx="474663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3p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439292" y="3571282"/>
              <a:ext cx="1261526" cy="0"/>
              <a:chOff x="3947873" y="2207993"/>
              <a:chExt cx="1261526" cy="0"/>
            </a:xfrm>
          </p:grpSpPr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425784" y="3229894"/>
            <a:ext cx="2165865" cy="566015"/>
            <a:chOff x="3030442" y="2891217"/>
            <a:chExt cx="2165865" cy="566015"/>
          </a:xfrm>
        </p:grpSpPr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3876043" y="2982569"/>
              <a:ext cx="474662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800" i="0" dirty="0">
                  <a:cs typeface="Arial" charset="0"/>
                </a:rPr>
                <a:t>3d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030442" y="2891217"/>
              <a:ext cx="2165865" cy="0"/>
              <a:chOff x="3947873" y="2207993"/>
              <a:chExt cx="2165865" cy="0"/>
            </a:xfrm>
          </p:grpSpPr>
          <p:sp>
            <p:nvSpPr>
              <p:cNvPr id="35" name="Line 27"/>
              <p:cNvSpPr>
                <a:spLocks noChangeShapeType="1"/>
              </p:cNvSpPr>
              <p:nvPr/>
            </p:nvSpPr>
            <p:spPr bwMode="auto">
              <a:xfrm>
                <a:off x="3947873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8"/>
              <p:cNvSpPr>
                <a:spLocks noChangeShapeType="1"/>
              </p:cNvSpPr>
              <p:nvPr/>
            </p:nvSpPr>
            <p:spPr bwMode="auto">
              <a:xfrm>
                <a:off x="4399249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9"/>
              <p:cNvSpPr>
                <a:spLocks noChangeShapeType="1"/>
              </p:cNvSpPr>
              <p:nvPr/>
            </p:nvSpPr>
            <p:spPr bwMode="auto">
              <a:xfrm>
                <a:off x="4852212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0"/>
              <p:cNvSpPr>
                <a:spLocks noChangeShapeType="1"/>
              </p:cNvSpPr>
              <p:nvPr/>
            </p:nvSpPr>
            <p:spPr bwMode="auto">
              <a:xfrm>
                <a:off x="5305175" y="2207993"/>
                <a:ext cx="357187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31"/>
              <p:cNvSpPr>
                <a:spLocks noChangeShapeType="1"/>
              </p:cNvSpPr>
              <p:nvPr/>
            </p:nvSpPr>
            <p:spPr bwMode="auto">
              <a:xfrm>
                <a:off x="5758138" y="2207993"/>
                <a:ext cx="355600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1212040" y="5355022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>
                <a:solidFill>
                  <a:srgbClr val="0000FF"/>
                </a:solidFill>
                <a:latin typeface="Cambria Math"/>
                <a:ea typeface="Cambria Math"/>
                <a:sym typeface="Symbol"/>
              </a:rPr>
              <a:t>↿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1700258" y="4195618"/>
            <a:ext cx="2510956" cy="1397714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flipH="1">
            <a:off x="4273963" y="3901186"/>
            <a:ext cx="4571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hydrogen atom contains one electron.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shell n = 1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subshell ℓ = 0 = </a:t>
            </a:r>
            <a:r>
              <a:rPr lang="en-US" i="1" dirty="0"/>
              <a:t>s</a:t>
            </a:r>
            <a:r>
              <a:rPr lang="en-US" dirty="0"/>
              <a:t> orbital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configuration:  1s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A box diagram may also be used: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50" y="1357560"/>
            <a:ext cx="2618231" cy="117040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 flipH="1">
            <a:off x="4042951" y="6085315"/>
            <a:ext cx="402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9900"/>
                </a:solidFill>
              </a:rPr>
              <a:t>This is a one-electron atom, so the energy levels within each shell </a:t>
            </a:r>
            <a:r>
              <a:rPr lang="en-US" sz="1600" i="1">
                <a:solidFill>
                  <a:srgbClr val="009900"/>
                </a:solidFill>
              </a:rPr>
              <a:t>are degenerate.</a:t>
            </a:r>
            <a:endParaRPr lang="en-US" sz="1600" i="1" baseline="30000" dirty="0">
              <a:solidFill>
                <a:srgbClr val="0099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176929" y="5007700"/>
            <a:ext cx="452963" cy="401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Cambria Math"/>
                <a:ea typeface="Cambria Math"/>
                <a:sym typeface="Symbol"/>
              </a:rPr>
              <a:t>↿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229360" y="5395824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1s</a:t>
            </a:r>
          </a:p>
        </p:txBody>
      </p:sp>
    </p:spTree>
    <p:extLst>
      <p:ext uri="{BB962C8B-B14F-4D97-AF65-F5344CB8AC3E}">
        <p14:creationId xmlns:p14="http://schemas.microsoft.com/office/powerpoint/2010/main" val="852933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Helium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563194" y="2309518"/>
            <a:ext cx="2741164" cy="3022491"/>
            <a:chOff x="499186" y="3209890"/>
            <a:chExt cx="2741164" cy="3022491"/>
          </a:xfrm>
        </p:grpSpPr>
        <p:sp>
          <p:nvSpPr>
            <p:cNvPr id="43" name="TextBox 42"/>
            <p:cNvSpPr txBox="1"/>
            <p:nvPr/>
          </p:nvSpPr>
          <p:spPr>
            <a:xfrm>
              <a:off x="1160032" y="5345114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dirty="0">
                  <a:solidFill>
                    <a:srgbClr val="0000FF"/>
                  </a:solidFill>
                  <a:latin typeface="Cambria Math"/>
                  <a:ea typeface="Cambria Math"/>
                  <a:sym typeface="Symbol"/>
                </a:rPr>
                <a:t>⥮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192835" y="4380222"/>
              <a:ext cx="479228" cy="514735"/>
              <a:chOff x="779727" y="5187266"/>
              <a:chExt cx="479228" cy="514735"/>
            </a:xfrm>
          </p:grpSpPr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784292" y="522733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2s</a:t>
                </a:r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>
                <a:off x="779727" y="5187266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167153" y="5752992"/>
              <a:ext cx="479228" cy="479389"/>
              <a:chOff x="779727" y="6258157"/>
              <a:chExt cx="479228" cy="479389"/>
            </a:xfrm>
          </p:grpSpPr>
          <p:sp>
            <p:nvSpPr>
              <p:cNvPr id="64" name="Text Box 6"/>
              <p:cNvSpPr txBox="1">
                <a:spLocks noChangeArrowheads="1"/>
              </p:cNvSpPr>
              <p:nvPr/>
            </p:nvSpPr>
            <p:spPr bwMode="auto">
              <a:xfrm>
                <a:off x="784292" y="6262883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1s</a:t>
                </a: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>
                <a:off x="779727" y="6258157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978824" y="4137431"/>
              <a:ext cx="1261526" cy="485581"/>
              <a:chOff x="1439292" y="4813366"/>
              <a:chExt cx="1261526" cy="485581"/>
            </a:xfrm>
          </p:grpSpPr>
          <p:sp>
            <p:nvSpPr>
              <p:cNvPr id="67" name="Text Box 20"/>
              <p:cNvSpPr txBox="1">
                <a:spLocks noChangeArrowheads="1"/>
              </p:cNvSpPr>
              <p:nvPr/>
            </p:nvSpPr>
            <p:spPr bwMode="auto">
              <a:xfrm>
                <a:off x="1832724" y="4824284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2p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1439292" y="4813366"/>
                <a:ext cx="1261526" cy="0"/>
                <a:chOff x="3947873" y="2207993"/>
                <a:chExt cx="1261526" cy="0"/>
              </a:xfrm>
            </p:grpSpPr>
            <p:sp>
              <p:nvSpPr>
                <p:cNvPr id="69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1180414" y="3542088"/>
              <a:ext cx="479228" cy="477605"/>
              <a:chOff x="779727" y="4116375"/>
              <a:chExt cx="479228" cy="477605"/>
            </a:xfrm>
          </p:grpSpPr>
          <p:sp>
            <p:nvSpPr>
              <p:cNvPr id="73" name="Text Box 12"/>
              <p:cNvSpPr txBox="1">
                <a:spLocks noChangeArrowheads="1"/>
              </p:cNvSpPr>
              <p:nvPr/>
            </p:nvSpPr>
            <p:spPr bwMode="auto">
              <a:xfrm>
                <a:off x="784292" y="4119317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3s</a:t>
                </a:r>
              </a:p>
            </p:txBody>
          </p:sp>
          <p:sp>
            <p:nvSpPr>
              <p:cNvPr id="74" name="Line 14"/>
              <p:cNvSpPr>
                <a:spLocks noChangeShapeType="1"/>
              </p:cNvSpPr>
              <p:nvPr/>
            </p:nvSpPr>
            <p:spPr bwMode="auto">
              <a:xfrm>
                <a:off x="779727" y="4116375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1978824" y="3209890"/>
              <a:ext cx="1261526" cy="495849"/>
              <a:chOff x="1439292" y="3571282"/>
              <a:chExt cx="1261526" cy="495849"/>
            </a:xfrm>
          </p:grpSpPr>
          <p:sp>
            <p:nvSpPr>
              <p:cNvPr id="76" name="Text Box 25"/>
              <p:cNvSpPr txBox="1">
                <a:spLocks noChangeArrowheads="1"/>
              </p:cNvSpPr>
              <p:nvPr/>
            </p:nvSpPr>
            <p:spPr bwMode="auto">
              <a:xfrm>
                <a:off x="1832724" y="359246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3p</a:t>
                </a: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1439292" y="3571282"/>
                <a:ext cx="1261526" cy="0"/>
                <a:chOff x="3947873" y="2207993"/>
                <a:chExt cx="1261526" cy="0"/>
              </a:xfrm>
            </p:grpSpPr>
            <p:sp>
              <p:nvSpPr>
                <p:cNvPr id="78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2" name="Text Box 36"/>
            <p:cNvSpPr txBox="1">
              <a:spLocks noChangeArrowheads="1"/>
            </p:cNvSpPr>
            <p:nvPr/>
          </p:nvSpPr>
          <p:spPr bwMode="auto">
            <a:xfrm rot="16200000">
              <a:off x="251521" y="4455641"/>
              <a:ext cx="833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cs typeface="Arial" charset="0"/>
                </a:rPr>
                <a:t>Energy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 flipV="1">
              <a:off x="947028" y="3227009"/>
              <a:ext cx="1" cy="278816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/>
          <p:cNvCxnSpPr/>
          <p:nvPr/>
        </p:nvCxnSpPr>
        <p:spPr>
          <a:xfrm flipH="1">
            <a:off x="1736071" y="3344637"/>
            <a:ext cx="2510956" cy="1397714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flipH="1">
            <a:off x="4309776" y="3050205"/>
            <a:ext cx="4571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helium atom contains two electrons.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shell n = 1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subshell ℓ = 0 = </a:t>
            </a:r>
            <a:r>
              <a:rPr lang="en-US" i="1" dirty="0"/>
              <a:t>s</a:t>
            </a:r>
            <a:r>
              <a:rPr lang="en-US" dirty="0"/>
              <a:t> orbital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configuration:  1s</a:t>
            </a:r>
            <a:r>
              <a:rPr lang="en-US" baseline="30000" dirty="0"/>
              <a:t>2</a:t>
            </a:r>
            <a:endParaRPr lang="en-US" dirty="0"/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A box diagram may also be used:</a:t>
            </a:r>
          </a:p>
        </p:txBody>
      </p:sp>
      <p:sp>
        <p:nvSpPr>
          <p:cNvPr id="86" name="Rectangle 85"/>
          <p:cNvSpPr/>
          <p:nvPr/>
        </p:nvSpPr>
        <p:spPr>
          <a:xfrm>
            <a:off x="8212742" y="4156719"/>
            <a:ext cx="452963" cy="401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Cambria Math"/>
                <a:ea typeface="Cambria Math"/>
                <a:sym typeface="Symbol"/>
              </a:rPr>
              <a:t>⥮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265173" y="4544843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1s</a:t>
            </a:r>
          </a:p>
        </p:txBody>
      </p:sp>
    </p:spTree>
    <p:extLst>
      <p:ext uri="{BB962C8B-B14F-4D97-AF65-F5344CB8AC3E}">
        <p14:creationId xmlns:p14="http://schemas.microsoft.com/office/powerpoint/2010/main" val="660017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Lithium</a:t>
            </a:r>
            <a:endParaRPr lang="en-US" sz="22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563194" y="2309518"/>
            <a:ext cx="2741164" cy="3022491"/>
            <a:chOff x="499186" y="3209890"/>
            <a:chExt cx="2741164" cy="3022491"/>
          </a:xfrm>
        </p:grpSpPr>
        <p:sp>
          <p:nvSpPr>
            <p:cNvPr id="43" name="TextBox 42"/>
            <p:cNvSpPr txBox="1"/>
            <p:nvPr/>
          </p:nvSpPr>
          <p:spPr>
            <a:xfrm>
              <a:off x="1160032" y="5345114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dirty="0">
                  <a:solidFill>
                    <a:srgbClr val="0000FF"/>
                  </a:solidFill>
                  <a:latin typeface="Cambria Math"/>
                  <a:ea typeface="Cambria Math"/>
                  <a:sym typeface="Symbol"/>
                </a:rPr>
                <a:t>⥮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192835" y="4380222"/>
              <a:ext cx="479228" cy="514735"/>
              <a:chOff x="779727" y="5187266"/>
              <a:chExt cx="479228" cy="514735"/>
            </a:xfrm>
          </p:grpSpPr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784292" y="522733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2s</a:t>
                </a:r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>
                <a:off x="779727" y="5187266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167153" y="5752992"/>
              <a:ext cx="479228" cy="479389"/>
              <a:chOff x="779727" y="6258157"/>
              <a:chExt cx="479228" cy="479389"/>
            </a:xfrm>
          </p:grpSpPr>
          <p:sp>
            <p:nvSpPr>
              <p:cNvPr id="64" name="Text Box 6"/>
              <p:cNvSpPr txBox="1">
                <a:spLocks noChangeArrowheads="1"/>
              </p:cNvSpPr>
              <p:nvPr/>
            </p:nvSpPr>
            <p:spPr bwMode="auto">
              <a:xfrm>
                <a:off x="784292" y="6262883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1s</a:t>
                </a: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>
                <a:off x="779727" y="6258157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978824" y="4137431"/>
              <a:ext cx="1261526" cy="485581"/>
              <a:chOff x="1439292" y="4813366"/>
              <a:chExt cx="1261526" cy="485581"/>
            </a:xfrm>
          </p:grpSpPr>
          <p:sp>
            <p:nvSpPr>
              <p:cNvPr id="67" name="Text Box 20"/>
              <p:cNvSpPr txBox="1">
                <a:spLocks noChangeArrowheads="1"/>
              </p:cNvSpPr>
              <p:nvPr/>
            </p:nvSpPr>
            <p:spPr bwMode="auto">
              <a:xfrm>
                <a:off x="1832724" y="4824284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2p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1439292" y="4813366"/>
                <a:ext cx="1261526" cy="0"/>
                <a:chOff x="3947873" y="2207993"/>
                <a:chExt cx="1261526" cy="0"/>
              </a:xfrm>
            </p:grpSpPr>
            <p:sp>
              <p:nvSpPr>
                <p:cNvPr id="69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1180414" y="3542088"/>
              <a:ext cx="479228" cy="477605"/>
              <a:chOff x="779727" y="4116375"/>
              <a:chExt cx="479228" cy="477605"/>
            </a:xfrm>
          </p:grpSpPr>
          <p:sp>
            <p:nvSpPr>
              <p:cNvPr id="73" name="Text Box 12"/>
              <p:cNvSpPr txBox="1">
                <a:spLocks noChangeArrowheads="1"/>
              </p:cNvSpPr>
              <p:nvPr/>
            </p:nvSpPr>
            <p:spPr bwMode="auto">
              <a:xfrm>
                <a:off x="784292" y="4119317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3s</a:t>
                </a:r>
              </a:p>
            </p:txBody>
          </p:sp>
          <p:sp>
            <p:nvSpPr>
              <p:cNvPr id="74" name="Line 14"/>
              <p:cNvSpPr>
                <a:spLocks noChangeShapeType="1"/>
              </p:cNvSpPr>
              <p:nvPr/>
            </p:nvSpPr>
            <p:spPr bwMode="auto">
              <a:xfrm>
                <a:off x="779727" y="4116375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1978824" y="3209890"/>
              <a:ext cx="1261526" cy="495849"/>
              <a:chOff x="1439292" y="3571282"/>
              <a:chExt cx="1261526" cy="495849"/>
            </a:xfrm>
          </p:grpSpPr>
          <p:sp>
            <p:nvSpPr>
              <p:cNvPr id="76" name="Text Box 25"/>
              <p:cNvSpPr txBox="1">
                <a:spLocks noChangeArrowheads="1"/>
              </p:cNvSpPr>
              <p:nvPr/>
            </p:nvSpPr>
            <p:spPr bwMode="auto">
              <a:xfrm>
                <a:off x="1832724" y="359246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3p</a:t>
                </a: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1439292" y="3571282"/>
                <a:ext cx="1261526" cy="0"/>
                <a:chOff x="3947873" y="2207993"/>
                <a:chExt cx="1261526" cy="0"/>
              </a:xfrm>
            </p:grpSpPr>
            <p:sp>
              <p:nvSpPr>
                <p:cNvPr id="78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2" name="Text Box 36"/>
            <p:cNvSpPr txBox="1">
              <a:spLocks noChangeArrowheads="1"/>
            </p:cNvSpPr>
            <p:nvPr/>
          </p:nvSpPr>
          <p:spPr bwMode="auto">
            <a:xfrm rot="16200000">
              <a:off x="251521" y="4455641"/>
              <a:ext cx="833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cs typeface="Arial" charset="0"/>
                </a:rPr>
                <a:t>Energy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 flipV="1">
              <a:off x="947028" y="3227009"/>
              <a:ext cx="1" cy="278816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/>
          <p:cNvCxnSpPr/>
          <p:nvPr/>
        </p:nvCxnSpPr>
        <p:spPr>
          <a:xfrm flipH="1">
            <a:off x="1736071" y="3344637"/>
            <a:ext cx="2510956" cy="1397714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flipH="1">
            <a:off x="4309776" y="3050205"/>
            <a:ext cx="4571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lithium atom contains three electrons.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shell n = 1, 2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subshell ℓ = 0 = </a:t>
            </a:r>
            <a:r>
              <a:rPr lang="en-US" i="1" dirty="0"/>
              <a:t>s</a:t>
            </a:r>
            <a:r>
              <a:rPr lang="en-US" dirty="0"/>
              <a:t> orbital for both shells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configuration:  1s</a:t>
            </a:r>
            <a:r>
              <a:rPr lang="en-US" baseline="30000" dirty="0"/>
              <a:t>2 </a:t>
            </a:r>
            <a:r>
              <a:rPr lang="en-US" dirty="0"/>
              <a:t>2s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A box diagram may also be used: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151472" y="4573353"/>
            <a:ext cx="452963" cy="401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Cambria Math"/>
                <a:ea typeface="Cambria Math"/>
                <a:sym typeface="Symbol"/>
              </a:rPr>
              <a:t>⥮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03903" y="4961477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739628" y="4573353"/>
            <a:ext cx="452963" cy="401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Cambria Math"/>
                <a:ea typeface="Cambria Math"/>
                <a:sym typeface="Symbol"/>
              </a:rPr>
              <a:t>↿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92059" y="4961477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56843" y="3086743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>
                <a:solidFill>
                  <a:srgbClr val="0000FF"/>
                </a:solidFill>
                <a:latin typeface="Cambria Math"/>
                <a:ea typeface="Cambria Math"/>
                <a:sym typeface="Symbol"/>
              </a:rPr>
              <a:t>↿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17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Boron</a:t>
            </a:r>
            <a:endParaRPr lang="en-US" sz="22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612819" y="2116734"/>
            <a:ext cx="2741164" cy="3022491"/>
            <a:chOff x="499186" y="3209890"/>
            <a:chExt cx="2741164" cy="3022491"/>
          </a:xfrm>
        </p:grpSpPr>
        <p:sp>
          <p:nvSpPr>
            <p:cNvPr id="43" name="TextBox 42"/>
            <p:cNvSpPr txBox="1"/>
            <p:nvPr/>
          </p:nvSpPr>
          <p:spPr>
            <a:xfrm>
              <a:off x="1160032" y="5345114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dirty="0">
                  <a:solidFill>
                    <a:srgbClr val="0000FF"/>
                  </a:solidFill>
                  <a:latin typeface="Cambria Math"/>
                  <a:ea typeface="Cambria Math"/>
                  <a:sym typeface="Symbol"/>
                </a:rPr>
                <a:t>⥮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192835" y="4380222"/>
              <a:ext cx="479228" cy="514735"/>
              <a:chOff x="779727" y="5187266"/>
              <a:chExt cx="479228" cy="514735"/>
            </a:xfrm>
          </p:grpSpPr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784292" y="522733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2s</a:t>
                </a:r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>
                <a:off x="779727" y="5187266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167153" y="5752992"/>
              <a:ext cx="479228" cy="479389"/>
              <a:chOff x="779727" y="6258157"/>
              <a:chExt cx="479228" cy="479389"/>
            </a:xfrm>
          </p:grpSpPr>
          <p:sp>
            <p:nvSpPr>
              <p:cNvPr id="64" name="Text Box 6"/>
              <p:cNvSpPr txBox="1">
                <a:spLocks noChangeArrowheads="1"/>
              </p:cNvSpPr>
              <p:nvPr/>
            </p:nvSpPr>
            <p:spPr bwMode="auto">
              <a:xfrm>
                <a:off x="784292" y="6262883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1s</a:t>
                </a: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>
                <a:off x="779727" y="6258157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978824" y="4137431"/>
              <a:ext cx="1261526" cy="485581"/>
              <a:chOff x="1439292" y="4813366"/>
              <a:chExt cx="1261526" cy="485581"/>
            </a:xfrm>
          </p:grpSpPr>
          <p:sp>
            <p:nvSpPr>
              <p:cNvPr id="67" name="Text Box 20"/>
              <p:cNvSpPr txBox="1">
                <a:spLocks noChangeArrowheads="1"/>
              </p:cNvSpPr>
              <p:nvPr/>
            </p:nvSpPr>
            <p:spPr bwMode="auto">
              <a:xfrm>
                <a:off x="1832724" y="4824284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2p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1439292" y="4813366"/>
                <a:ext cx="1261526" cy="0"/>
                <a:chOff x="3947873" y="2207993"/>
                <a:chExt cx="1261526" cy="0"/>
              </a:xfrm>
            </p:grpSpPr>
            <p:sp>
              <p:nvSpPr>
                <p:cNvPr id="69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1180414" y="3542088"/>
              <a:ext cx="479228" cy="477605"/>
              <a:chOff x="779727" y="4116375"/>
              <a:chExt cx="479228" cy="477605"/>
            </a:xfrm>
          </p:grpSpPr>
          <p:sp>
            <p:nvSpPr>
              <p:cNvPr id="73" name="Text Box 12"/>
              <p:cNvSpPr txBox="1">
                <a:spLocks noChangeArrowheads="1"/>
              </p:cNvSpPr>
              <p:nvPr/>
            </p:nvSpPr>
            <p:spPr bwMode="auto">
              <a:xfrm>
                <a:off x="784292" y="4119317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3s</a:t>
                </a:r>
              </a:p>
            </p:txBody>
          </p:sp>
          <p:sp>
            <p:nvSpPr>
              <p:cNvPr id="74" name="Line 14"/>
              <p:cNvSpPr>
                <a:spLocks noChangeShapeType="1"/>
              </p:cNvSpPr>
              <p:nvPr/>
            </p:nvSpPr>
            <p:spPr bwMode="auto">
              <a:xfrm>
                <a:off x="779727" y="4116375"/>
                <a:ext cx="371475" cy="0"/>
              </a:xfrm>
              <a:prstGeom prst="line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1978824" y="3209890"/>
              <a:ext cx="1261526" cy="495849"/>
              <a:chOff x="1439292" y="3571282"/>
              <a:chExt cx="1261526" cy="495849"/>
            </a:xfrm>
          </p:grpSpPr>
          <p:sp>
            <p:nvSpPr>
              <p:cNvPr id="76" name="Text Box 25"/>
              <p:cNvSpPr txBox="1">
                <a:spLocks noChangeArrowheads="1"/>
              </p:cNvSpPr>
              <p:nvPr/>
            </p:nvSpPr>
            <p:spPr bwMode="auto">
              <a:xfrm>
                <a:off x="1832724" y="3592468"/>
                <a:ext cx="474663" cy="474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800" i="0" dirty="0">
                    <a:cs typeface="Arial" charset="0"/>
                  </a:rPr>
                  <a:t>3p</a:t>
                </a: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1439292" y="3571282"/>
                <a:ext cx="1261526" cy="0"/>
                <a:chOff x="3947873" y="2207993"/>
                <a:chExt cx="1261526" cy="0"/>
              </a:xfrm>
            </p:grpSpPr>
            <p:sp>
              <p:nvSpPr>
                <p:cNvPr id="78" name="Line 27"/>
                <p:cNvSpPr>
                  <a:spLocks noChangeShapeType="1"/>
                </p:cNvSpPr>
                <p:nvPr/>
              </p:nvSpPr>
              <p:spPr bwMode="auto">
                <a:xfrm>
                  <a:off x="3947873" y="2207993"/>
                  <a:ext cx="355600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28"/>
                <p:cNvSpPr>
                  <a:spLocks noChangeShapeType="1"/>
                </p:cNvSpPr>
                <p:nvPr/>
              </p:nvSpPr>
              <p:spPr bwMode="auto">
                <a:xfrm>
                  <a:off x="4399249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29"/>
                <p:cNvSpPr>
                  <a:spLocks noChangeShapeType="1"/>
                </p:cNvSpPr>
                <p:nvPr/>
              </p:nvSpPr>
              <p:spPr bwMode="auto">
                <a:xfrm>
                  <a:off x="4852212" y="2207993"/>
                  <a:ext cx="357187" cy="0"/>
                </a:xfrm>
                <a:prstGeom prst="line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2" name="Text Box 36"/>
            <p:cNvSpPr txBox="1">
              <a:spLocks noChangeArrowheads="1"/>
            </p:cNvSpPr>
            <p:nvPr/>
          </p:nvSpPr>
          <p:spPr bwMode="auto">
            <a:xfrm rot="16200000">
              <a:off x="251521" y="4455641"/>
              <a:ext cx="833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cs typeface="Arial" charset="0"/>
                </a:rPr>
                <a:t>Energy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 flipV="1">
              <a:off x="947028" y="3227009"/>
              <a:ext cx="1" cy="278816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/>
          <p:cNvCxnSpPr/>
          <p:nvPr/>
        </p:nvCxnSpPr>
        <p:spPr>
          <a:xfrm flipH="1">
            <a:off x="1736071" y="3344637"/>
            <a:ext cx="2510956" cy="1397714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flipH="1">
            <a:off x="4309776" y="3050205"/>
            <a:ext cx="4571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boron atom contains five electrons.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shell n = 1, 2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subshell ℓ = 0 = </a:t>
            </a:r>
            <a:r>
              <a:rPr lang="en-US" i="1" dirty="0"/>
              <a:t>s</a:t>
            </a:r>
            <a:r>
              <a:rPr lang="en-US" dirty="0"/>
              <a:t> orbitals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but also ℓ = 1 = </a:t>
            </a:r>
            <a:r>
              <a:rPr lang="en-US" i="1" dirty="0"/>
              <a:t>p</a:t>
            </a:r>
            <a:r>
              <a:rPr lang="en-US" dirty="0"/>
              <a:t> orbitals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configuration:  1s</a:t>
            </a:r>
            <a:r>
              <a:rPr lang="en-US" baseline="30000" dirty="0"/>
              <a:t>2 </a:t>
            </a:r>
            <a:r>
              <a:rPr lang="en-US" dirty="0"/>
              <a:t>2s</a:t>
            </a:r>
            <a:r>
              <a:rPr lang="en-US" baseline="30000" dirty="0"/>
              <a:t>2 </a:t>
            </a:r>
            <a:r>
              <a:rPr lang="en-US" dirty="0"/>
              <a:t>2p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A box diagram may also be used: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07905" y="2644358"/>
            <a:ext cx="30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rgbClr val="0000FF"/>
                </a:solidFill>
                <a:latin typeface="Cambria Math"/>
                <a:ea typeface="Cambria Math"/>
                <a:sym typeface="Symbol"/>
              </a:rPr>
              <a:t>↿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68250" y="2850393"/>
            <a:ext cx="39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rgbClr val="0000FF"/>
                </a:solidFill>
                <a:latin typeface="Cambria Math"/>
                <a:ea typeface="Cambria Math"/>
                <a:sym typeface="Symbol"/>
              </a:rPr>
              <a:t>⥮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08472" y="4980660"/>
            <a:ext cx="2620703" cy="702698"/>
            <a:chOff x="6017616" y="5177902"/>
            <a:chExt cx="2620703" cy="702698"/>
          </a:xfrm>
        </p:grpSpPr>
        <p:sp>
          <p:nvSpPr>
            <p:cNvPr id="86" name="Rectangle 85"/>
            <p:cNvSpPr/>
            <p:nvPr/>
          </p:nvSpPr>
          <p:spPr>
            <a:xfrm>
              <a:off x="6017616" y="5177902"/>
              <a:ext cx="452963" cy="4017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  <a:latin typeface="Cambria Math"/>
                  <a:ea typeface="Cambria Math"/>
                  <a:sym typeface="Symbol"/>
                </a:rPr>
                <a:t>⥮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070047" y="5572823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05772" y="5177902"/>
              <a:ext cx="452963" cy="4017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  <a:latin typeface="Cambria Math"/>
                  <a:ea typeface="Cambria Math"/>
                  <a:sym typeface="Symbol"/>
                </a:rPr>
                <a:t>⥮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58203" y="5572823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79349" y="5177902"/>
              <a:ext cx="452963" cy="4017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  <a:latin typeface="Cambria Math"/>
                  <a:ea typeface="Cambria Math"/>
                  <a:sym typeface="Symbol"/>
                </a:rPr>
                <a:t>↿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32393" y="5177902"/>
              <a:ext cx="452963" cy="4017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85356" y="5177902"/>
              <a:ext cx="452963" cy="4017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04973" y="557282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2p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947468" y="585548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9900"/>
              </a:buClr>
            </a:pPr>
            <a:r>
              <a:rPr lang="en-US" dirty="0">
                <a:solidFill>
                  <a:srgbClr val="009900"/>
                </a:solidFill>
              </a:rPr>
              <a:t>ℓ = 0</a:t>
            </a:r>
          </a:p>
          <a:p>
            <a:pPr algn="ctr">
              <a:buClr>
                <a:srgbClr val="009900"/>
              </a:buClr>
            </a:pPr>
            <a:r>
              <a:rPr lang="en-US" i="1" dirty="0">
                <a:solidFill>
                  <a:srgbClr val="009900"/>
                </a:solidFill>
              </a:rPr>
              <a:t>s</a:t>
            </a:r>
            <a:r>
              <a:rPr lang="en-US" dirty="0">
                <a:solidFill>
                  <a:srgbClr val="009900"/>
                </a:solidFill>
              </a:rPr>
              <a:t> orbitals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13723" y="5855485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9900"/>
              </a:buClr>
            </a:pPr>
            <a:r>
              <a:rPr lang="en-US" dirty="0">
                <a:solidFill>
                  <a:srgbClr val="009900"/>
                </a:solidFill>
              </a:rPr>
              <a:t>ℓ = 1</a:t>
            </a:r>
          </a:p>
          <a:p>
            <a:pPr algn="ctr">
              <a:buClr>
                <a:srgbClr val="009900"/>
              </a:buClr>
            </a:pPr>
            <a:r>
              <a:rPr lang="en-US" i="1" dirty="0">
                <a:solidFill>
                  <a:srgbClr val="009900"/>
                </a:solidFill>
              </a:rPr>
              <a:t>p</a:t>
            </a:r>
            <a:r>
              <a:rPr lang="en-US" dirty="0">
                <a:solidFill>
                  <a:srgbClr val="009900"/>
                </a:solidFill>
              </a:rPr>
              <a:t> orbitals</a:t>
            </a:r>
          </a:p>
        </p:txBody>
      </p:sp>
      <p:sp>
        <p:nvSpPr>
          <p:cNvPr id="6" name="Up Arrow 5"/>
          <p:cNvSpPr/>
          <p:nvPr/>
        </p:nvSpPr>
        <p:spPr>
          <a:xfrm>
            <a:off x="1307337" y="5205220"/>
            <a:ext cx="388259" cy="570849"/>
          </a:xfrm>
          <a:prstGeom prst="upArrow">
            <a:avLst/>
          </a:prstGeom>
          <a:solidFill>
            <a:srgbClr val="C4EDB7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sp>
        <p:nvSpPr>
          <p:cNvPr id="47" name="Up Arrow 46"/>
          <p:cNvSpPr/>
          <p:nvPr/>
        </p:nvSpPr>
        <p:spPr>
          <a:xfrm>
            <a:off x="2680003" y="5205220"/>
            <a:ext cx="388259" cy="570849"/>
          </a:xfrm>
          <a:prstGeom prst="upArrow">
            <a:avLst/>
          </a:prstGeom>
          <a:solidFill>
            <a:srgbClr val="C4EDB7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9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5" y="1607248"/>
            <a:ext cx="8327136" cy="493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Neon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160285" y="3821621"/>
            <a:ext cx="4571897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A neon atom contains ______ electrons.</a:t>
            </a:r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electron configuration:</a:t>
            </a:r>
          </a:p>
        </p:txBody>
      </p:sp>
    </p:spTree>
    <p:extLst>
      <p:ext uri="{BB962C8B-B14F-4D97-AF65-F5344CB8AC3E}">
        <p14:creationId xmlns:p14="http://schemas.microsoft.com/office/powerpoint/2010/main" val="1895342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5" y="1607248"/>
            <a:ext cx="8327136" cy="493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Magnesium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3748467" y="3899029"/>
            <a:ext cx="498371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A magnesium atom contains ______ electrons.</a:t>
            </a:r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full electron configuration:  </a:t>
            </a:r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endParaRPr lang="en-US" dirty="0"/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notation with a noble gas core:</a:t>
            </a:r>
          </a:p>
        </p:txBody>
      </p:sp>
    </p:spTree>
    <p:extLst>
      <p:ext uri="{BB962C8B-B14F-4D97-AF65-F5344CB8AC3E}">
        <p14:creationId xmlns:p14="http://schemas.microsoft.com/office/powerpoint/2010/main" val="1509089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5" y="1607248"/>
            <a:ext cx="8327136" cy="493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Potassium</a:t>
            </a:r>
            <a:endParaRPr lang="en-US" sz="2200" dirty="0"/>
          </a:p>
        </p:txBody>
      </p:sp>
      <p:sp>
        <p:nvSpPr>
          <p:cNvPr id="85" name="TextBox 84"/>
          <p:cNvSpPr txBox="1"/>
          <p:nvPr/>
        </p:nvSpPr>
        <p:spPr>
          <a:xfrm flipH="1">
            <a:off x="4430165" y="3289968"/>
            <a:ext cx="4461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potassium atom has _____ electrons.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Fill according to the Aufbau principle.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4s before 3d</a:t>
            </a:r>
          </a:p>
          <a:p>
            <a:pPr marL="285750" indent="-28575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electron configuration:</a:t>
            </a:r>
          </a:p>
        </p:txBody>
      </p:sp>
    </p:spTree>
    <p:extLst>
      <p:ext uri="{BB962C8B-B14F-4D97-AF65-F5344CB8AC3E}">
        <p14:creationId xmlns:p14="http://schemas.microsoft.com/office/powerpoint/2010/main" val="994585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5" y="1607248"/>
            <a:ext cx="8327136" cy="493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</a:t>
            </a:r>
            <a:r>
              <a:rPr lang="en-US" sz="2200" b="1" dirty="0">
                <a:solidFill>
                  <a:srgbClr val="C00000"/>
                </a:solidFill>
              </a:rPr>
              <a:t>Chromium*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flipH="1">
            <a:off x="3991253" y="3917328"/>
            <a:ext cx="4461114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A chromium atom has _____ electrons.</a:t>
            </a:r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electron configuration: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1294" y="16541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*exception!</a:t>
            </a:r>
          </a:p>
        </p:txBody>
      </p:sp>
    </p:spTree>
    <p:extLst>
      <p:ext uri="{BB962C8B-B14F-4D97-AF65-F5344CB8AC3E}">
        <p14:creationId xmlns:p14="http://schemas.microsoft.com/office/powerpoint/2010/main" val="434470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5" y="1607248"/>
            <a:ext cx="8327136" cy="493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Filling an Electron Orbital Diagram:  </a:t>
            </a:r>
            <a:r>
              <a:rPr lang="en-US" sz="2200" b="1" dirty="0">
                <a:solidFill>
                  <a:srgbClr val="C00000"/>
                </a:solidFill>
              </a:rPr>
              <a:t>Copper*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flipH="1">
            <a:off x="3991253" y="3917328"/>
            <a:ext cx="4461114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A copper atom has _____ electrons.</a:t>
            </a:r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electron configuration: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1294" y="16541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*exception!</a:t>
            </a:r>
          </a:p>
        </p:txBody>
      </p:sp>
    </p:spTree>
    <p:extLst>
      <p:ext uri="{BB962C8B-B14F-4D97-AF65-F5344CB8AC3E}">
        <p14:creationId xmlns:p14="http://schemas.microsoft.com/office/powerpoint/2010/main" val="65090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386" y="3468639"/>
            <a:ext cx="1441912" cy="1508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1412605"/>
            <a:ext cx="8530098" cy="53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Newton and Maxwell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 the late 18</a:t>
            </a:r>
            <a:r>
              <a:rPr lang="en-US" sz="2200" baseline="30000" dirty="0"/>
              <a:t>th</a:t>
            </a:r>
            <a:r>
              <a:rPr lang="en-US" sz="2200" dirty="0"/>
              <a:t> century, scientists thought the universe was made of two, easily explained domains.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Particles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dirty="0"/>
              <a:t>governed by Newton’s laws of motion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i="1" u="sng" dirty="0">
                <a:solidFill>
                  <a:srgbClr val="009900"/>
                </a:solidFill>
              </a:rPr>
              <a:t>classical mechanics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Waves - Electromagnetic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dirty="0"/>
              <a:t>governed by Maxwell’s equations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i="1" u="sng" dirty="0">
                <a:solidFill>
                  <a:srgbClr val="009900"/>
                </a:solidFill>
              </a:rPr>
              <a:t>classical electromagnetism</a:t>
            </a:r>
          </a:p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Many paradoxes were noted and led to the contemporary framework that involves </a:t>
            </a:r>
            <a:r>
              <a:rPr lang="en-US" i="1" u="sng" dirty="0">
                <a:solidFill>
                  <a:srgbClr val="009900"/>
                </a:solidFill>
              </a:rPr>
              <a:t>wave-particle duality</a:t>
            </a:r>
            <a:r>
              <a:rPr lang="en-US" dirty="0"/>
              <a:t>.</a:t>
            </a:r>
          </a:p>
          <a:p>
            <a:pPr marL="1074420" lvl="1" indent="-342900">
              <a:buClr>
                <a:srgbClr val="009900"/>
              </a:buClr>
            </a:pPr>
            <a:endParaRPr lang="en-US" i="1" u="sng" dirty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1969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Electromagnetic Radiation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56" y="2333854"/>
            <a:ext cx="1376919" cy="14222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92900" y="3738588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Newton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2003" y="4832309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Maxwell</a:t>
            </a:r>
          </a:p>
        </p:txBody>
      </p:sp>
    </p:spTree>
    <p:extLst>
      <p:ext uri="{BB962C8B-B14F-4D97-AF65-F5344CB8AC3E}">
        <p14:creationId xmlns:p14="http://schemas.microsoft.com/office/powerpoint/2010/main" val="735701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778240" cy="3202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Electron Configuration and the Periodic Table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 periodic table is arranged so that elements having the same chemical properties recur periodically.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 chemical reactive outer shell electrons, or </a:t>
            </a:r>
            <a:r>
              <a:rPr lang="en-US" sz="2200" i="1" u="sng" dirty="0">
                <a:solidFill>
                  <a:srgbClr val="009900"/>
                </a:solidFill>
              </a:rPr>
              <a:t>valence electrons</a:t>
            </a:r>
            <a:r>
              <a:rPr lang="en-US" sz="2200" dirty="0"/>
              <a:t>, for these elements is the same.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Elements in a group/column have the same number of valence electrons.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560" y="3552530"/>
            <a:ext cx="5572403" cy="3018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716986"/>
            <a:ext cx="2788610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Alkali metals all have one valence electron.</a:t>
            </a:r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Alkaline earths have _____ valence electrons.</a:t>
            </a:r>
          </a:p>
          <a:p>
            <a:pPr marL="285750" indent="-285750">
              <a:spcAft>
                <a:spcPts val="10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dirty="0"/>
              <a:t>Halogens have _____ valence electrons. </a:t>
            </a:r>
          </a:p>
        </p:txBody>
      </p:sp>
    </p:spTree>
    <p:extLst>
      <p:ext uri="{BB962C8B-B14F-4D97-AF65-F5344CB8AC3E}">
        <p14:creationId xmlns:p14="http://schemas.microsoft.com/office/powerpoint/2010/main" val="1798238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5214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Electron Configuration of 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A cation forms when one or more electrons are removed from a parent atom.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For main group elements, electrons added last are removed first. </a:t>
            </a:r>
            <a:r>
              <a:rPr lang="en-US" sz="1800" dirty="0"/>
              <a:t>*Note that electrons are removed from the highest n first!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For transition metals and inner transition metals, electrons in the </a:t>
            </a:r>
            <a:r>
              <a:rPr lang="en-US" sz="2200" i="1" dirty="0"/>
              <a:t>s </a:t>
            </a:r>
            <a:r>
              <a:rPr lang="en-US" sz="2200" dirty="0"/>
              <a:t>orbital are easier to remove than the </a:t>
            </a:r>
            <a:r>
              <a:rPr lang="en-US" sz="2200" i="1" dirty="0"/>
              <a:t>d </a:t>
            </a:r>
            <a:r>
              <a:rPr lang="en-US" sz="2200" dirty="0"/>
              <a:t>or </a:t>
            </a:r>
            <a:r>
              <a:rPr lang="en-US" sz="2200" i="1" dirty="0"/>
              <a:t>f </a:t>
            </a:r>
            <a:r>
              <a:rPr lang="en-US" sz="2200" dirty="0"/>
              <a:t>electrons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An anion forms when one or more electrons are added to an atom.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 added electrons fill in the order predicted by the Aufbau principle. </a:t>
            </a:r>
          </a:p>
        </p:txBody>
      </p:sp>
    </p:spTree>
    <p:extLst>
      <p:ext uri="{BB962C8B-B14F-4D97-AF65-F5344CB8AC3E}">
        <p14:creationId xmlns:p14="http://schemas.microsoft.com/office/powerpoint/2010/main" val="1510116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.4  Electron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380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9900"/>
                </a:solidFill>
              </a:rPr>
              <a:t>Example 6.11</a:t>
            </a:r>
          </a:p>
          <a:p>
            <a:r>
              <a:rPr lang="en-US" sz="2200" dirty="0"/>
              <a:t>What is the electron configuration for each of the following?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791444"/>
            <a:ext cx="1284326" cy="5211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Na</a:t>
            </a:r>
            <a:r>
              <a:rPr lang="en-US" sz="2200" baseline="30000" dirty="0"/>
              <a:t>+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P</a:t>
            </a:r>
            <a:r>
              <a:rPr lang="en-US" sz="2200" baseline="30000" dirty="0"/>
              <a:t>3-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Al</a:t>
            </a:r>
            <a:r>
              <a:rPr lang="en-US" sz="2200" baseline="30000" dirty="0"/>
              <a:t>3+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Fe</a:t>
            </a:r>
            <a:r>
              <a:rPr lang="en-US" sz="2200" baseline="30000" dirty="0"/>
              <a:t>2+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Sm</a:t>
            </a:r>
            <a:r>
              <a:rPr lang="en-US" sz="2200" baseline="30000" dirty="0"/>
              <a:t>3+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Ti</a:t>
            </a:r>
            <a:r>
              <a:rPr lang="en-US" sz="2200" baseline="30000" dirty="0"/>
              <a:t>2+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Cu</a:t>
            </a:r>
            <a:r>
              <a:rPr lang="en-US" sz="2200" baseline="30000" dirty="0"/>
              <a:t>+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Se</a:t>
            </a:r>
            <a:r>
              <a:rPr lang="en-US" sz="2200" baseline="30000" dirty="0"/>
              <a:t>2-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r>
              <a:rPr lang="en-US" sz="2200" dirty="0"/>
              <a:t>Ni</a:t>
            </a:r>
            <a:r>
              <a:rPr lang="en-US" sz="2200" baseline="30000" dirty="0"/>
              <a:t>2+</a:t>
            </a:r>
          </a:p>
          <a:p>
            <a:pPr marL="457200" indent="-457200">
              <a:spcAft>
                <a:spcPts val="1600"/>
              </a:spcAft>
              <a:buFont typeface="+mj-lt"/>
              <a:buAutoNum type="alphaLcParenR"/>
            </a:pPr>
            <a:endParaRPr lang="en-US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2051439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274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Variations in Element Properties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Atomic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Ionic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Ionization Energy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Electron Affinity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Electronegativity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7200" y="3793489"/>
            <a:ext cx="8530098" cy="274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Effective Nuclear Charge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i="1" dirty="0">
                <a:solidFill>
                  <a:srgbClr val="009900"/>
                </a:solidFill>
              </a:rPr>
              <a:t>Z</a:t>
            </a:r>
            <a:r>
              <a:rPr lang="en-US" sz="2200" i="1" baseline="-25000" dirty="0">
                <a:solidFill>
                  <a:srgbClr val="009900"/>
                </a:solidFill>
              </a:rPr>
              <a:t>eff</a:t>
            </a:r>
            <a:r>
              <a:rPr lang="en-US" sz="2200" dirty="0">
                <a:solidFill>
                  <a:srgbClr val="009900"/>
                </a:solidFill>
              </a:rPr>
              <a:t> or </a:t>
            </a:r>
            <a:r>
              <a:rPr lang="en-US" sz="2200" i="1" dirty="0">
                <a:solidFill>
                  <a:srgbClr val="009900"/>
                </a:solidFill>
              </a:rPr>
              <a:t>Z*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pull exerted on an electron by the positively charged nucleus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larger atoms have more protons and therefore larger </a:t>
            </a:r>
            <a:r>
              <a:rPr lang="en-US" sz="2200" i="1" dirty="0">
                <a:solidFill>
                  <a:srgbClr val="009900"/>
                </a:solidFill>
              </a:rPr>
              <a:t>Z</a:t>
            </a:r>
            <a:r>
              <a:rPr lang="en-US" sz="2200" i="1" baseline="-25000" dirty="0">
                <a:solidFill>
                  <a:srgbClr val="009900"/>
                </a:solidFill>
              </a:rPr>
              <a:t>eff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 pull diminishes for electrons further from the nucleus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inner electrons partially </a:t>
            </a:r>
            <a:r>
              <a:rPr lang="en-US" sz="2200" i="1" u="sng" dirty="0">
                <a:solidFill>
                  <a:srgbClr val="009900"/>
                </a:solidFill>
              </a:rPr>
              <a:t>shield</a:t>
            </a:r>
            <a:r>
              <a:rPr lang="en-US" sz="2200" dirty="0"/>
              <a:t> the outer electrons from the pull</a:t>
            </a:r>
          </a:p>
        </p:txBody>
      </p:sp>
    </p:spTree>
    <p:extLst>
      <p:ext uri="{BB962C8B-B14F-4D97-AF65-F5344CB8AC3E}">
        <p14:creationId xmlns:p14="http://schemas.microsoft.com/office/powerpoint/2010/main" val="253031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274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Atomic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 radius of an atom is defined as one half the distance between the nuclei in a molecule consisting of two identical atoms joined by a covalent bond.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1423"/>
            <a:ext cx="79918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18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7199" y="67628"/>
            <a:ext cx="8530099" cy="6717855"/>
            <a:chOff x="457199" y="67628"/>
            <a:chExt cx="8530099" cy="6717855"/>
          </a:xfrm>
        </p:grpSpPr>
        <p:pic>
          <p:nvPicPr>
            <p:cNvPr id="2050" name="Picture 2" descr="age325image123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1" y="113348"/>
              <a:ext cx="8260739" cy="6672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199" y="67628"/>
              <a:ext cx="8530099" cy="2410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1" y="2523744"/>
            <a:ext cx="5367527" cy="4225163"/>
            <a:chOff x="457201" y="2523744"/>
            <a:chExt cx="5367527" cy="4225163"/>
          </a:xfrm>
        </p:grpSpPr>
        <p:sp>
          <p:nvSpPr>
            <p:cNvPr id="12" name="Rectangle 11"/>
            <p:cNvSpPr/>
            <p:nvPr/>
          </p:nvSpPr>
          <p:spPr>
            <a:xfrm>
              <a:off x="4170399" y="6434533"/>
              <a:ext cx="1103699" cy="314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201" y="2523744"/>
              <a:ext cx="5367527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274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Atomic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Study how atomic size changes across periods and down groups on the periodic 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What generalizations can you make </a:t>
            </a:r>
            <a:r>
              <a:rPr lang="en-US" sz="2200"/>
              <a:t>about periods</a:t>
            </a:r>
            <a:r>
              <a:rPr lang="en-US" sz="2200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What generalizations can you make about groups?</a:t>
            </a:r>
          </a:p>
        </p:txBody>
      </p:sp>
    </p:spTree>
    <p:extLst>
      <p:ext uri="{BB962C8B-B14F-4D97-AF65-F5344CB8AC3E}">
        <p14:creationId xmlns:p14="http://schemas.microsoft.com/office/powerpoint/2010/main" val="473529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274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Atomic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Within each period, the trend in atomic radius decreases as </a:t>
            </a:r>
            <a:r>
              <a:rPr lang="en-US" sz="2000" i="1" dirty="0"/>
              <a:t>Z </a:t>
            </a:r>
            <a:r>
              <a:rPr lang="en-US" sz="2000" dirty="0"/>
              <a:t>increases; for example, from K to Kr.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Within each group (e.g., the alkali metals shown in purple), the trend is that atomic radius increases as </a:t>
            </a:r>
            <a:r>
              <a:rPr lang="en-US" sz="2000" i="1" dirty="0"/>
              <a:t>Z </a:t>
            </a:r>
            <a:r>
              <a:rPr lang="en-US" sz="2000" dirty="0"/>
              <a:t>increases. </a:t>
            </a:r>
          </a:p>
        </p:txBody>
      </p:sp>
      <p:pic>
        <p:nvPicPr>
          <p:cNvPr id="6145" name="Picture 1" descr="age326image12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6" y="2614634"/>
            <a:ext cx="5338843" cy="392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58060" y="2964596"/>
            <a:ext cx="332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Explain these trends in terms </a:t>
            </a:r>
            <a:r>
              <a:rPr lang="en-US">
                <a:solidFill>
                  <a:srgbClr val="009900"/>
                </a:solidFill>
              </a:rPr>
              <a:t>of effective nuclear charge.</a:t>
            </a:r>
          </a:p>
        </p:txBody>
      </p:sp>
    </p:spTree>
    <p:extLst>
      <p:ext uri="{BB962C8B-B14F-4D97-AF65-F5344CB8AC3E}">
        <p14:creationId xmlns:p14="http://schemas.microsoft.com/office/powerpoint/2010/main" val="1999681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530098" cy="4830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Ionic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Orbitals holding electrons take up a relatively large amount of space, so adding or removing electrons to create ions result in large changes in size.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 cation has fewer electrons and the same number of protons as the parent atom.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1800" dirty="0"/>
              <a:t>Z</a:t>
            </a:r>
            <a:r>
              <a:rPr lang="en-US" sz="1800" baseline="-25000" dirty="0"/>
              <a:t>eff</a:t>
            </a:r>
            <a:r>
              <a:rPr lang="en-US" sz="1800" dirty="0"/>
              <a:t> draws the electrons closer to the nucleus.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1800" dirty="0"/>
              <a:t>A cation is smaller than its neutral atom.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An anion has more electrons but the same number of protons as the parent atom.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1800" dirty="0"/>
              <a:t>Electrons occupy a fairly large amount of space.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sz="1800" dirty="0"/>
              <a:t>An anion is larger than its neutral atom.</a:t>
            </a:r>
          </a:p>
        </p:txBody>
      </p:sp>
      <p:pic>
        <p:nvPicPr>
          <p:cNvPr id="7169" name="Picture 1" descr="age327image28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14" y="5350890"/>
            <a:ext cx="7129626" cy="10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88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392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Ionic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Atoms and ions that have the same electron configuration are said to be </a:t>
            </a:r>
            <a:r>
              <a:rPr lang="en-US" sz="2200" i="1" u="sng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isoelectronic</a:t>
            </a:r>
            <a:r>
              <a:rPr lang="en-US" sz="2200" dirty="0">
                <a:ea typeface="Abadi MT Condensed Extra Bold" charset="0"/>
                <a:cs typeface="Abadi MT Condensed Extra Bold" charset="0"/>
              </a:rPr>
              <a:t>. 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>
                <a:ea typeface="Abadi MT Condensed Extra Bold" charset="0"/>
                <a:cs typeface="Abadi MT Condensed Extra Bold" charset="0"/>
              </a:rPr>
              <a:t>N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3–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O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2–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F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–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Ne, Na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+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Mg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2+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Al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3+ 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>
                <a:ea typeface="Abadi MT Condensed Extra Bold" charset="0"/>
                <a:cs typeface="Abadi MT Condensed Extra Bold" charset="0"/>
              </a:rPr>
              <a:t>P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3–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S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2–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Cl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–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Ar, K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+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Ca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2+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, Sc</a:t>
            </a:r>
            <a:r>
              <a:rPr lang="en-US" baseline="30000" dirty="0">
                <a:ea typeface="Abadi MT Condensed Extra Bold" charset="0"/>
                <a:cs typeface="Abadi MT Condensed Extra Bold" charset="0"/>
              </a:rPr>
              <a:t>3+</a:t>
            </a:r>
            <a:r>
              <a:rPr lang="en-US" dirty="0">
                <a:ea typeface="Abadi MT Condensed Extra Bold" charset="0"/>
                <a:cs typeface="Abadi MT Condensed Extra Bold" charset="0"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For atoms or ions that are isoelectronic, what trend would expect to see for ionic size?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194" y="3845933"/>
            <a:ext cx="729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200" dirty="0">
                <a:solidFill>
                  <a:srgbClr val="009900"/>
                </a:solidFill>
              </a:rPr>
              <a:t>Write the electron configurations for:</a:t>
            </a:r>
          </a:p>
          <a:p>
            <a:pPr marL="0" lvl="1"/>
            <a:endParaRPr lang="en-US" sz="2200" dirty="0">
              <a:solidFill>
                <a:srgbClr val="009900"/>
              </a:solidFill>
            </a:endParaRPr>
          </a:p>
          <a:p>
            <a:pPr marL="0" lvl="1"/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P</a:t>
            </a:r>
            <a:r>
              <a:rPr lang="en-US" sz="2200" baseline="300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3–</a:t>
            </a:r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	 S</a:t>
            </a:r>
            <a:r>
              <a:rPr lang="en-US" sz="2200" baseline="300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2–</a:t>
            </a:r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	Cl</a:t>
            </a:r>
            <a:r>
              <a:rPr lang="en-US" sz="2200" baseline="300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–</a:t>
            </a:r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	Ar	K</a:t>
            </a:r>
            <a:r>
              <a:rPr lang="en-US" sz="2200" baseline="300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+</a:t>
            </a:r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	Ca</a:t>
            </a:r>
            <a:r>
              <a:rPr lang="en-US" sz="2200" baseline="300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2+</a:t>
            </a:r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	Sc</a:t>
            </a:r>
            <a:r>
              <a:rPr lang="en-US" sz="2200" baseline="300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3+</a:t>
            </a:r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6882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9"/>
            <a:ext cx="8530098" cy="987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Ionic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The relative ionic sizes of some species are shown.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9964" y="1909893"/>
            <a:ext cx="8617051" cy="4350692"/>
            <a:chOff x="249964" y="1909893"/>
            <a:chExt cx="8617051" cy="4350692"/>
          </a:xfrm>
        </p:grpSpPr>
        <p:grpSp>
          <p:nvGrpSpPr>
            <p:cNvPr id="3" name="Group 2"/>
            <p:cNvGrpSpPr/>
            <p:nvPr/>
          </p:nvGrpSpPr>
          <p:grpSpPr>
            <a:xfrm>
              <a:off x="249964" y="1909893"/>
              <a:ext cx="8617051" cy="4350692"/>
              <a:chOff x="341404" y="1964757"/>
              <a:chExt cx="8617051" cy="435069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54959" y="2113219"/>
                <a:ext cx="2207054" cy="369332"/>
                <a:chOff x="454959" y="2113219"/>
                <a:chExt cx="2207054" cy="369332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205" y="2139680"/>
                  <a:ext cx="281244" cy="281244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9185" y="2208096"/>
                  <a:ext cx="212828" cy="212828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454959" y="2113219"/>
                  <a:ext cx="412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Li</a:t>
                  </a:r>
                  <a:r>
                    <a:rPr lang="en-US" baseline="30000" dirty="0"/>
                    <a:t>+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777988" y="2113219"/>
                  <a:ext cx="5806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Be</a:t>
                  </a:r>
                  <a:r>
                    <a:rPr lang="en-US" baseline="30000" dirty="0"/>
                    <a:t>2+</a:t>
                  </a: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400457" y="2689228"/>
                <a:ext cx="8372817" cy="632521"/>
                <a:chOff x="400457" y="2796296"/>
                <a:chExt cx="8372817" cy="632521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9641" y="2864861"/>
                  <a:ext cx="495391" cy="49539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4680" y="2929108"/>
                  <a:ext cx="366897" cy="366897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45988" y="2998055"/>
                  <a:ext cx="229003" cy="229003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400457" y="2927890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Na</a:t>
                  </a:r>
                  <a:r>
                    <a:rPr lang="en-US" baseline="30000" dirty="0"/>
                    <a:t>+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1734673" y="2927890"/>
                  <a:ext cx="7145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Mg</a:t>
                  </a:r>
                  <a:r>
                    <a:rPr lang="en-US" baseline="30000" dirty="0"/>
                    <a:t>2+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294829" y="2927890"/>
                  <a:ext cx="5261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Al</a:t>
                  </a:r>
                  <a:r>
                    <a:rPr lang="en-US" baseline="30000" dirty="0"/>
                    <a:t>3+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7857313" y="2927890"/>
                      <a:ext cx="4411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F</a:t>
                      </a:r>
                      <a14:m>
                        <m:oMath xmlns:m="http://schemas.openxmlformats.org/officeDocument/2006/math">
                          <m:r>
                            <a:rPr lang="en-US" sz="1600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sz="1600" baseline="30000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57313" y="2927890"/>
                      <a:ext cx="441146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9722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6248964" y="2927890"/>
                      <a:ext cx="55175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O</a:t>
                      </a:r>
                      <a:r>
                        <a:rPr lang="en-US" baseline="30000" dirty="0"/>
                        <a:t>2</a:t>
                      </a:r>
                      <a14:m>
                        <m:oMath xmlns:m="http://schemas.openxmlformats.org/officeDocument/2006/math">
                          <m:r>
                            <a:rPr lang="en-US" sz="1600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sz="1600" baseline="30000" dirty="0"/>
                    </a:p>
                  </p:txBody>
                </p:sp>
              </mc:Choice>
              <mc:Fallback xmlns="">
                <p:sp>
                  <p:nvSpPr>
                    <p:cNvPr id="42" name="TextBox 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48964" y="2927890"/>
                      <a:ext cx="551753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8791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4925390" y="2927890"/>
                      <a:ext cx="53893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N</a:t>
                      </a:r>
                      <a:r>
                        <a:rPr lang="en-US" baseline="30000" dirty="0"/>
                        <a:t>3</a:t>
                      </a:r>
                      <a14:m>
                        <m:oMath xmlns:m="http://schemas.openxmlformats.org/officeDocument/2006/math">
                          <m:r>
                            <a:rPr lang="en-US" sz="1600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sz="1600" baseline="30000" dirty="0"/>
                    </a:p>
                  </p:txBody>
                </p:sp>
              </mc:Choice>
              <mc:Fallback xmlns="">
                <p:sp>
                  <p:nvSpPr>
                    <p:cNvPr id="46" name="TextBox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25390" y="2927890"/>
                      <a:ext cx="538930" cy="369332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l="-9091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6745" y="2821170"/>
                  <a:ext cx="582772" cy="582772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0325" y="2796296"/>
                  <a:ext cx="632521" cy="632521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91910" y="2871874"/>
                  <a:ext cx="481364" cy="481364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60"/>
              <p:cNvGrpSpPr/>
              <p:nvPr/>
            </p:nvGrpSpPr>
            <p:grpSpPr>
              <a:xfrm>
                <a:off x="470187" y="3528426"/>
                <a:ext cx="8386570" cy="663510"/>
                <a:chOff x="470187" y="3522924"/>
                <a:chExt cx="8386570" cy="663510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518" y="3570861"/>
                  <a:ext cx="567637" cy="567637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64700" y="3636712"/>
                  <a:ext cx="435935" cy="435935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8734" y="3702924"/>
                  <a:ext cx="303510" cy="303510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470187" y="3670013"/>
                  <a:ext cx="381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K</a:t>
                  </a:r>
                  <a:r>
                    <a:rPr lang="en-US" baseline="30000" dirty="0"/>
                    <a:t>+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781194" y="3670013"/>
                  <a:ext cx="5741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Ca</a:t>
                  </a:r>
                  <a:r>
                    <a:rPr lang="en-US" baseline="30000" dirty="0"/>
                    <a:t>2+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259563" y="3670013"/>
                  <a:ext cx="5966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Ga</a:t>
                  </a:r>
                  <a:r>
                    <a:rPr lang="en-US" baseline="30000" dirty="0"/>
                    <a:t>3+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7751753" y="3670013"/>
                      <a:ext cx="5180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Cl</a:t>
                      </a:r>
                      <a14:m>
                        <m:oMath xmlns:m="http://schemas.openxmlformats.org/officeDocument/2006/math">
                          <m:r>
                            <a:rPr lang="en-US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baseline="30000" dirty="0"/>
                    </a:p>
                  </p:txBody>
                </p:sp>
              </mc:Choice>
              <mc:Fallback xmlns="">
                <p:sp>
                  <p:nvSpPr>
                    <p:cNvPr id="39" name="TextBox 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51753" y="3670013"/>
                      <a:ext cx="518091" cy="369332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10588" t="-9836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6261787" y="3670013"/>
                      <a:ext cx="52610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S</a:t>
                      </a:r>
                      <a:r>
                        <a:rPr lang="en-US" baseline="30000" dirty="0"/>
                        <a:t>2</a:t>
                      </a:r>
                      <a14:m>
                        <m:oMath xmlns:m="http://schemas.openxmlformats.org/officeDocument/2006/math">
                          <m:r>
                            <a:rPr lang="en-US" sz="1600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sz="1600" baseline="30000" dirty="0"/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61787" y="3670013"/>
                      <a:ext cx="526105" cy="369332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l="-9302" t="-9836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8428" y="3530515"/>
                  <a:ext cx="648329" cy="648329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6376" y="3522924"/>
                  <a:ext cx="663510" cy="663510"/>
                </a:xfrm>
                <a:prstGeom prst="rect">
                  <a:avLst/>
                </a:prstGeom>
              </p:spPr>
            </p:pic>
          </p:grpSp>
          <p:grpSp>
            <p:nvGrpSpPr>
              <p:cNvPr id="62" name="Group 61"/>
              <p:cNvGrpSpPr/>
              <p:nvPr/>
            </p:nvGrpSpPr>
            <p:grpSpPr>
              <a:xfrm>
                <a:off x="406869" y="4398613"/>
                <a:ext cx="8517192" cy="798722"/>
                <a:chOff x="406869" y="4452706"/>
                <a:chExt cx="8517192" cy="798722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674" y="4501405"/>
                  <a:ext cx="701324" cy="70132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2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9910" y="4671488"/>
                  <a:ext cx="361159" cy="361159"/>
                </a:xfrm>
                <a:prstGeom prst="rect">
                  <a:avLst/>
                </a:prstGeom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406869" y="4667401"/>
                  <a:ext cx="5084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Rb</a:t>
                  </a:r>
                  <a:r>
                    <a:rPr lang="en-US" baseline="30000" dirty="0"/>
                    <a:t>+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805239" y="4667401"/>
                  <a:ext cx="5261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Sr</a:t>
                  </a:r>
                  <a:r>
                    <a:rPr lang="en-US" baseline="30000" dirty="0"/>
                    <a:t>2+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298035" y="4667401"/>
                  <a:ext cx="5196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In</a:t>
                  </a:r>
                  <a:r>
                    <a:rPr lang="en-US" baseline="30000" dirty="0"/>
                    <a:t>3+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7664246" y="4667401"/>
                      <a:ext cx="5309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Br</a:t>
                      </a:r>
                      <a14:m>
                        <m:oMath xmlns:m="http://schemas.openxmlformats.org/officeDocument/2006/math">
                          <m:r>
                            <a:rPr lang="en-US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baseline="30000" dirty="0"/>
                    </a:p>
                  </p:txBody>
                </p:sp>
              </mc:Choice>
              <mc:Fallback xmlns="">
                <p:sp>
                  <p:nvSpPr>
                    <p:cNvPr id="40" name="TextBox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64246" y="4667401"/>
                      <a:ext cx="530916" cy="369332"/>
                    </a:xfrm>
                    <a:prstGeom prst="rect">
                      <a:avLst/>
                    </a:prstGeom>
                    <a:blipFill rotWithShape="0">
                      <a:blip r:embed="rId23"/>
                      <a:stretch>
                        <a:fillRect l="-9195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6130702" y="4667401"/>
                      <a:ext cx="6543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Se</a:t>
                      </a:r>
                      <a:r>
                        <a:rPr lang="en-US" baseline="30000" dirty="0"/>
                        <a:t>2</a:t>
                      </a:r>
                      <a14:m>
                        <m:oMath xmlns:m="http://schemas.openxmlformats.org/officeDocument/2006/math">
                          <m:r>
                            <a:rPr lang="en-US" sz="1600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sz="1600" baseline="30000" dirty="0"/>
                    </a:p>
                  </p:txBody>
                </p:sp>
              </mc:Choice>
              <mc:Fallback xmlns="">
                <p:sp>
                  <p:nvSpPr>
                    <p:cNvPr id="44" name="TextBox 4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30702" y="4667401"/>
                      <a:ext cx="654346" cy="369332"/>
                    </a:xfrm>
                    <a:prstGeom prst="rect">
                      <a:avLst/>
                    </a:prstGeom>
                    <a:blipFill rotWithShape="0">
                      <a:blip r:embed="rId24"/>
                      <a:stretch>
                        <a:fillRect l="-8411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2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8770" y="4452706"/>
                  <a:ext cx="798722" cy="798722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2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1124" y="4460599"/>
                  <a:ext cx="782937" cy="782937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62"/>
              <p:cNvGrpSpPr/>
              <p:nvPr/>
            </p:nvGrpSpPr>
            <p:grpSpPr>
              <a:xfrm>
                <a:off x="341404" y="5404012"/>
                <a:ext cx="8617051" cy="911437"/>
                <a:chOff x="341404" y="5404012"/>
                <a:chExt cx="8617051" cy="911437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132" y="5490382"/>
                  <a:ext cx="798409" cy="798409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2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48826" y="5560284"/>
                  <a:ext cx="658604" cy="65860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2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7852" y="5646949"/>
                  <a:ext cx="485275" cy="485275"/>
                </a:xfrm>
                <a:prstGeom prst="rect">
                  <a:avLst/>
                </a:prstGeom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341404" y="5704920"/>
                  <a:ext cx="474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Cs</a:t>
                  </a:r>
                  <a:r>
                    <a:rPr lang="en-US" baseline="30000" dirty="0"/>
                    <a:t>+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734673" y="5704920"/>
                  <a:ext cx="5757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Ba</a:t>
                  </a:r>
                  <a:r>
                    <a:rPr lang="en-US" baseline="30000" dirty="0"/>
                    <a:t>2+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296105" y="5704920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Tl</a:t>
                  </a:r>
                  <a:r>
                    <a:rPr lang="en-US" baseline="30000" dirty="0"/>
                    <a:t>3+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7792122" y="5704920"/>
                      <a:ext cx="3642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I</a:t>
                      </a:r>
                      <a14:m>
                        <m:oMath xmlns:m="http://schemas.openxmlformats.org/officeDocument/2006/math">
                          <m:r>
                            <a:rPr lang="en-US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baseline="30000" dirty="0"/>
                    </a:p>
                  </p:txBody>
                </p:sp>
              </mc:Choice>
              <mc:Fallback xmlns="">
                <p:sp>
                  <p:nvSpPr>
                    <p:cNvPr id="41" name="TextBox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92122" y="5704920"/>
                      <a:ext cx="364203" cy="369332"/>
                    </a:xfrm>
                    <a:prstGeom prst="rect">
                      <a:avLst/>
                    </a:prstGeom>
                    <a:blipFill rotWithShape="0">
                      <a:blip r:embed="rId30"/>
                      <a:stretch>
                        <a:fillRect l="-13333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6101367" y="5704920"/>
                      <a:ext cx="61613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Te</a:t>
                      </a:r>
                      <a:r>
                        <a:rPr lang="en-US" baseline="30000" dirty="0"/>
                        <a:t>2</a:t>
                      </a:r>
                      <a14:m>
                        <m:oMath xmlns:m="http://schemas.openxmlformats.org/officeDocument/2006/math">
                          <m:r>
                            <a:rPr lang="en-US" sz="1600" i="1" baseline="30000" dirty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oMath>
                      </a14:m>
                      <a:endParaRPr lang="en-US" sz="1600" baseline="30000" dirty="0"/>
                    </a:p>
                  </p:txBody>
                </p:sp>
              </mc:Choice>
              <mc:Fallback xmlns="">
                <p:sp>
                  <p:nvSpPr>
                    <p:cNvPr id="45" name="TextBox 4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1367" y="5704920"/>
                      <a:ext cx="616131" cy="369332"/>
                    </a:xfrm>
                    <a:prstGeom prst="rect">
                      <a:avLst/>
                    </a:prstGeom>
                    <a:blipFill rotWithShape="0">
                      <a:blip r:embed="rId31"/>
                      <a:stretch>
                        <a:fillRect l="-7921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3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2413" y="5404012"/>
                  <a:ext cx="911437" cy="911437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3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730" y="5463724"/>
                  <a:ext cx="851725" cy="851725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/>
              <p:cNvCxnSpPr/>
              <p:nvPr/>
            </p:nvCxnSpPr>
            <p:spPr>
              <a:xfrm flipH="1">
                <a:off x="4625384" y="1964757"/>
                <a:ext cx="1044" cy="4323062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457" y="4517546"/>
              <a:ext cx="513934" cy="513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435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.1  electromagnetic energy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943710"/>
            <a:ext cx="8530098" cy="473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Wave Characterization:  Wavelength, Frequency, and Energy</a:t>
            </a:r>
            <a:endParaRPr lang="en-US" sz="2200" dirty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58022" y="1726339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478" y="1368803"/>
            <a:ext cx="88508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>
              <a:buClr>
                <a:srgbClr val="009900"/>
              </a:buClr>
              <a:buFont typeface="Arial" charset="0"/>
              <a:buChar char="•"/>
            </a:pPr>
            <a:r>
              <a:rPr lang="en-US" sz="2400" dirty="0"/>
              <a:t>frequency, </a:t>
            </a:r>
            <a:r>
              <a:rPr lang="en-US" sz="2800" b="1" dirty="0">
                <a:solidFill>
                  <a:srgbClr val="009900"/>
                </a:solidFill>
                <a:cs typeface="Symbol" charset="2"/>
                <a:sym typeface="Symbol" panose="05050102010706020507" pitchFamily="18" charset="2"/>
              </a:rPr>
              <a:t> </a:t>
            </a:r>
            <a:r>
              <a:rPr lang="en-US" sz="2400" dirty="0">
                <a:cs typeface="Symbol" charset="2"/>
                <a:sym typeface="Symbol" panose="05050102010706020507" pitchFamily="18" charset="2"/>
              </a:rPr>
              <a:t>,</a:t>
            </a:r>
            <a:r>
              <a:rPr lang="en-US" sz="2800" b="1" dirty="0">
                <a:solidFill>
                  <a:srgbClr val="009900"/>
                </a:solidFill>
                <a:cs typeface="Symbol" charset="2"/>
                <a:sym typeface="Symbol" panose="05050102010706020507" pitchFamily="18" charset="2"/>
              </a:rPr>
              <a:t> </a:t>
            </a:r>
            <a:r>
              <a:rPr lang="en-US" sz="2400" dirty="0"/>
              <a:t>expressed in cycles per second is hertz or (s</a:t>
            </a:r>
            <a:r>
              <a:rPr lang="en-US" sz="2400" baseline="30000" dirty="0"/>
              <a:t>-1</a:t>
            </a:r>
            <a:r>
              <a:rPr lang="en-US" sz="2400" dirty="0"/>
              <a:t>).</a:t>
            </a:r>
          </a:p>
          <a:p>
            <a:pPr marL="287338" lvl="1" indent="-287338">
              <a:buClr>
                <a:srgbClr val="009900"/>
              </a:buClr>
              <a:buFont typeface="Arial" charset="0"/>
              <a:buChar char="•"/>
            </a:pPr>
            <a:r>
              <a:rPr lang="en-US" sz="2400" dirty="0"/>
              <a:t>wavelength, </a:t>
            </a:r>
            <a:r>
              <a:rPr lang="en-US" sz="2800" b="1" dirty="0">
                <a:solidFill>
                  <a:srgbClr val="009900"/>
                </a:solidFill>
                <a:cs typeface="Symbol" charset="2"/>
                <a:sym typeface="Symbol" panose="05050102010706020507" pitchFamily="18" charset="2"/>
              </a:rPr>
              <a:t></a:t>
            </a:r>
            <a:r>
              <a:rPr lang="en-US" sz="2400" b="1" dirty="0">
                <a:cs typeface="Symbol" charset="2"/>
                <a:sym typeface="Symbol" panose="05050102010706020507" pitchFamily="18" charset="2"/>
              </a:rPr>
              <a:t>,</a:t>
            </a:r>
            <a:r>
              <a:rPr lang="en-US" sz="2800" dirty="0"/>
              <a:t> in nm or m</a:t>
            </a:r>
          </a:p>
          <a:p>
            <a:pPr marL="287338" lvl="1" indent="-287338">
              <a:buClr>
                <a:srgbClr val="009900"/>
              </a:buClr>
              <a:buFont typeface="Arial" charset="0"/>
              <a:buChar char="•"/>
            </a:pPr>
            <a:r>
              <a:rPr lang="en-US" sz="2400" dirty="0"/>
              <a:t>energy, </a:t>
            </a:r>
            <a:r>
              <a:rPr lang="en-US" sz="2400" b="1" dirty="0">
                <a:solidFill>
                  <a:srgbClr val="009900"/>
                </a:solidFill>
              </a:rPr>
              <a:t>E</a:t>
            </a:r>
            <a:r>
              <a:rPr lang="en-US" sz="2400" dirty="0"/>
              <a:t>, in J or kJ</a:t>
            </a:r>
            <a:r>
              <a:rPr lang="en-US" sz="2800" dirty="0"/>
              <a:t> </a:t>
            </a:r>
          </a:p>
          <a:p>
            <a:pPr marL="287338" lvl="1" indent="-287338">
              <a:buClr>
                <a:srgbClr val="009900"/>
              </a:buClr>
              <a:buFont typeface="Arial" charset="0"/>
              <a:buChar char="•"/>
            </a:pPr>
            <a:r>
              <a:rPr lang="en-US" sz="2800" dirty="0">
                <a:solidFill>
                  <a:srgbClr val="009900"/>
                </a:solidFill>
              </a:rPr>
              <a:t>c</a:t>
            </a:r>
            <a:r>
              <a:rPr lang="en-US" sz="2800" dirty="0"/>
              <a:t> = </a:t>
            </a:r>
          </a:p>
          <a:p>
            <a:pPr marL="287338" lvl="1" indent="-287338">
              <a:buClr>
                <a:srgbClr val="0099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9900"/>
                </a:solidFill>
              </a:rPr>
              <a:t>E</a:t>
            </a:r>
            <a:r>
              <a:rPr lang="en-US" sz="2800" dirty="0">
                <a:solidFill>
                  <a:srgbClr val="009900"/>
                </a:solidFill>
              </a:rPr>
              <a:t> </a:t>
            </a:r>
            <a:r>
              <a:rPr lang="en-US" sz="2400" dirty="0"/>
              <a:t>=</a:t>
            </a:r>
            <a:r>
              <a:rPr lang="en-US" sz="2800" dirty="0"/>
              <a:t> </a:t>
            </a:r>
          </a:p>
          <a:p>
            <a:pPr marL="287338" lvl="1" indent="-287338">
              <a:buClr>
                <a:srgbClr val="0099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9900"/>
                </a:solidFill>
              </a:rPr>
              <a:t>E</a:t>
            </a:r>
            <a:r>
              <a:rPr lang="en-US" sz="2800" dirty="0">
                <a:solidFill>
                  <a:srgbClr val="009900"/>
                </a:solidFill>
              </a:rPr>
              <a:t> </a:t>
            </a:r>
            <a:r>
              <a:rPr lang="en-US" sz="2400" dirty="0"/>
              <a:t>=</a:t>
            </a:r>
            <a:r>
              <a:rPr lang="en-US" sz="2800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05" y="3736527"/>
            <a:ext cx="3062145" cy="970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49" y="4988143"/>
            <a:ext cx="3460257" cy="88151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642627" y="3651650"/>
            <a:ext cx="3619500" cy="997528"/>
          </a:xfrm>
          <a:prstGeom prst="round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642627" y="4884845"/>
            <a:ext cx="3619500" cy="997528"/>
          </a:xfrm>
          <a:prstGeom prst="round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16203" y="4012442"/>
            <a:ext cx="370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64453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9518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392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Ionization Energy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The amount of energy required to remove the most loosely bound electron from a gaseous species is the </a:t>
            </a:r>
            <a:r>
              <a:rPr lang="en-US" sz="2200" i="1" u="sng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ionization energy</a:t>
            </a:r>
            <a:r>
              <a:rPr lang="en-US" sz="2200" dirty="0">
                <a:ea typeface="Abadi MT Condensed Extra Bold" charset="0"/>
                <a:cs typeface="Abadi MT Condensed Extra Bold" charset="0"/>
              </a:rPr>
              <a:t>.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The energy to remove the first electron is IE</a:t>
            </a:r>
            <a:r>
              <a:rPr lang="en-US" sz="2200" baseline="-25000" dirty="0">
                <a:ea typeface="Abadi MT Condensed Extra Bold" charset="0"/>
                <a:cs typeface="Abadi MT Condensed Extra Bold" charset="0"/>
              </a:rPr>
              <a:t>1</a:t>
            </a:r>
            <a:r>
              <a:rPr lang="en-US" sz="2200" dirty="0">
                <a:ea typeface="Abadi MT Condensed Extra Bold" charset="0"/>
                <a:cs typeface="Abadi MT Condensed Extra Bold" charset="0"/>
              </a:rPr>
              <a:t>.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The energy to remove the second electron once the first electron has already been removed is IE</a:t>
            </a:r>
            <a:r>
              <a:rPr lang="en-US" sz="2200" baseline="-25000" dirty="0">
                <a:ea typeface="Abadi MT Condensed Extra Bold" charset="0"/>
                <a:cs typeface="Abadi MT Condensed Extra Bold" charset="0"/>
              </a:rPr>
              <a:t>2</a:t>
            </a:r>
            <a:r>
              <a:rPr lang="en-US" sz="2200" dirty="0">
                <a:ea typeface="Abadi MT Condensed Extra Bold" charset="0"/>
                <a:cs typeface="Abadi MT Condensed Extra Bold" charset="0"/>
              </a:rPr>
              <a:t> and so 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4849" y="3246120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X(g)  </a:t>
            </a:r>
            <a:r>
              <a:rPr lang="en-US" sz="2400" dirty="0">
                <a:sym typeface="Wingdings"/>
              </a:rPr>
              <a:t>  X</a:t>
            </a:r>
            <a:r>
              <a:rPr lang="en-US" sz="2400" baseline="30000" dirty="0">
                <a:sym typeface="Wingdings"/>
              </a:rPr>
              <a:t>+</a:t>
            </a:r>
            <a:r>
              <a:rPr lang="en-US" sz="2400" dirty="0">
                <a:sym typeface="Wingdings"/>
              </a:rPr>
              <a:t>(g)  +  </a:t>
            </a:r>
            <a:r>
              <a:rPr lang="en-US" sz="2400" i="1" dirty="0">
                <a:sym typeface="Wingdings"/>
              </a:rPr>
              <a:t>e</a:t>
            </a:r>
            <a:r>
              <a:rPr lang="en-US" sz="2400" i="1" baseline="30000" dirty="0">
                <a:sym typeface="Wingdings"/>
              </a:rPr>
              <a:t>-</a:t>
            </a:r>
            <a:endParaRPr lang="en-US" sz="2400" i="1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5912165" y="3246120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ea typeface="Abadi MT Condensed Extra Bold" charset="0"/>
                <a:cs typeface="Abadi MT Condensed Extra Bold" charset="0"/>
              </a:rPr>
              <a:t>IE</a:t>
            </a:r>
            <a:r>
              <a:rPr lang="en-US" sz="2400" baseline="-25000">
                <a:ea typeface="Abadi MT Condensed Extra Bold" charset="0"/>
                <a:cs typeface="Abadi MT Condensed Extra Bold" charset="0"/>
              </a:rPr>
              <a:t>1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1934849" y="4026522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30000" dirty="0">
                <a:sym typeface="Wingdings"/>
              </a:rPr>
              <a:t>+</a:t>
            </a:r>
            <a:r>
              <a:rPr lang="en-US" sz="2400" dirty="0"/>
              <a:t>(g)  </a:t>
            </a:r>
            <a:r>
              <a:rPr lang="en-US" sz="2400" dirty="0">
                <a:sym typeface="Wingdings"/>
              </a:rPr>
              <a:t>  X</a:t>
            </a:r>
            <a:r>
              <a:rPr lang="en-US" sz="2400" baseline="30000" dirty="0">
                <a:sym typeface="Wingdings"/>
              </a:rPr>
              <a:t>2+</a:t>
            </a:r>
            <a:r>
              <a:rPr lang="en-US" sz="2400" dirty="0">
                <a:sym typeface="Wingdings"/>
              </a:rPr>
              <a:t>(g)  +  </a:t>
            </a:r>
            <a:r>
              <a:rPr lang="en-US" sz="2400" i="1" dirty="0">
                <a:sym typeface="Wingdings"/>
              </a:rPr>
              <a:t>e</a:t>
            </a:r>
            <a:r>
              <a:rPr lang="en-US" sz="2400" i="1" baseline="30000" dirty="0">
                <a:sym typeface="Wingdings"/>
              </a:rPr>
              <a:t>-</a:t>
            </a:r>
            <a:endParaRPr lang="en-US" sz="2400" i="1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5912165" y="4026522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Abadi MT Condensed Extra Bold" charset="0"/>
                <a:cs typeface="Abadi MT Condensed Extra Bold" charset="0"/>
              </a:rPr>
              <a:t>IE</a:t>
            </a:r>
            <a:r>
              <a:rPr lang="en-US" sz="2400" baseline="-25000" dirty="0">
                <a:ea typeface="Abadi MT Condensed Extra Bold" charset="0"/>
                <a:cs typeface="Abadi MT Condensed Extra Bold" charset="0"/>
              </a:rPr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66953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233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Ionization Energy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The relationship between the first ionization energy in the first five periods are plotted:</a:t>
            </a:r>
          </a:p>
        </p:txBody>
      </p:sp>
      <p:pic>
        <p:nvPicPr>
          <p:cNvPr id="1026" name="Picture 2" descr="age329image124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47" y="2168080"/>
            <a:ext cx="6179907" cy="437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085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814816" cy="2132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Ionization Energy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Study the first ionization energies in the period table below.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How do the energies change across a period and between periods?</a:t>
            </a:r>
          </a:p>
        </p:txBody>
      </p:sp>
      <p:pic>
        <p:nvPicPr>
          <p:cNvPr id="18433" name="Picture 1" descr="age329image27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" y="2664269"/>
            <a:ext cx="7488936" cy="36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796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1867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Ionization Energy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Successive ionization energies for selected elements are given.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Use what you know about </a:t>
            </a:r>
            <a:r>
              <a:rPr lang="en-US" sz="2200" i="1" u="sng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electron configurations</a:t>
            </a:r>
            <a:r>
              <a:rPr lang="en-US" sz="2200" dirty="0">
                <a:ea typeface="Abadi MT Condensed Extra Bold" charset="0"/>
                <a:cs typeface="Abadi MT Condensed Extra Bold" charset="0"/>
              </a:rPr>
              <a:t> to explain the trends.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" y="2734056"/>
            <a:ext cx="7709797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8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2461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Electron Affinity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Electron affinity, EA, is the energy change associated with an atom in the gaseous form gaining an electron.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endParaRPr lang="en-US" sz="2200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0569" y="2091135"/>
            <a:ext cx="2903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X(g)  </a:t>
            </a:r>
            <a:r>
              <a:rPr lang="en-US" sz="2200" dirty="0">
                <a:sym typeface="Wingdings"/>
              </a:rPr>
              <a:t>+  </a:t>
            </a:r>
            <a:r>
              <a:rPr lang="en-US" sz="2200" i="1" dirty="0">
                <a:sym typeface="Wingdings"/>
              </a:rPr>
              <a:t>e</a:t>
            </a:r>
            <a:r>
              <a:rPr lang="en-US" sz="2000" baseline="30000" dirty="0"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2200" i="1" baseline="30000" dirty="0">
                <a:sym typeface="Wingdings"/>
              </a:rPr>
              <a:t>    </a:t>
            </a:r>
            <a:r>
              <a:rPr lang="en-US" sz="2200" dirty="0">
                <a:solidFill>
                  <a:srgbClr val="009900"/>
                </a:solidFill>
                <a:sym typeface="Wingdings"/>
              </a:rPr>
              <a:t></a:t>
            </a:r>
            <a:r>
              <a:rPr lang="en-US" sz="2200" dirty="0">
                <a:sym typeface="Wingdings"/>
              </a:rPr>
              <a:t>   X</a:t>
            </a:r>
            <a:r>
              <a:rPr lang="en-US" sz="2800" baseline="30000" dirty="0"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2800" baseline="30000" dirty="0">
                <a:sym typeface="Wingdings"/>
              </a:rPr>
              <a:t> </a:t>
            </a:r>
            <a:r>
              <a:rPr lang="en-US" sz="2200" dirty="0">
                <a:sym typeface="Wingdings"/>
              </a:rPr>
              <a:t>(g)</a:t>
            </a:r>
            <a:endParaRPr lang="en-US" sz="2200" i="1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5957885" y="2091135"/>
            <a:ext cx="5597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ea typeface="Abadi MT Condensed Extra Bold" charset="0"/>
                <a:cs typeface="Abadi MT Condensed Extra Bold" charset="0"/>
              </a:rPr>
              <a:t>EA</a:t>
            </a:r>
            <a:endParaRPr lang="en-US" sz="2200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22201" y="3097583"/>
            <a:ext cx="3248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cs typeface="Times New Roman" pitchFamily="18" charset="0"/>
              </a:rPr>
              <a:t>Cl</a:t>
            </a:r>
            <a:r>
              <a:rPr lang="en-US" sz="2400" i="0" dirty="0">
                <a:cs typeface="Times New Roman" pitchFamily="18" charset="0"/>
              </a:rPr>
              <a:t>(g)  +  e</a:t>
            </a:r>
            <a:r>
              <a:rPr lang="en-US" sz="2400" i="0" baseline="30000" dirty="0"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2400" i="0" dirty="0">
                <a:cs typeface="Times New Roman" pitchFamily="18" charset="0"/>
              </a:rPr>
              <a:t>   </a:t>
            </a:r>
            <a:r>
              <a:rPr lang="en-US" sz="2400" i="0" dirty="0">
                <a:solidFill>
                  <a:srgbClr val="009900"/>
                </a:solidFill>
                <a:cs typeface="Times New Roman" pitchFamily="18" charset="0"/>
                <a:sym typeface="Wingdings"/>
              </a:rPr>
              <a:t></a:t>
            </a:r>
            <a:r>
              <a:rPr lang="en-US" sz="2400" i="0" dirty="0">
                <a:cs typeface="Times New Roman" pitchFamily="18" charset="0"/>
              </a:rPr>
              <a:t>  Cl</a:t>
            </a:r>
            <a:r>
              <a:rPr lang="en-US" sz="2400" baseline="30000" dirty="0"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2400" dirty="0">
                <a:cs typeface="Times New Roman" pitchFamily="18" charset="0"/>
                <a:sym typeface="Symbol" pitchFamily="18" charset="2"/>
              </a:rPr>
              <a:t>(g)</a:t>
            </a:r>
            <a:r>
              <a:rPr lang="en-US" sz="2400" i="0" dirty="0">
                <a:cs typeface="Times New Roman" pitchFamily="18" charset="0"/>
              </a:rPr>
              <a:t>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38158" y="3785547"/>
            <a:ext cx="41537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0" dirty="0">
                <a:cs typeface="Times New Roman" pitchFamily="18" charset="0"/>
                <a:sym typeface="Symbol" pitchFamily="18" charset="2"/>
              </a:rPr>
              <a:t>EA </a:t>
            </a:r>
            <a:r>
              <a:rPr lang="en-US" i="0" dirty="0">
                <a:cs typeface="Times New Roman" pitchFamily="18" charset="0"/>
              </a:rPr>
              <a:t>= </a:t>
            </a:r>
            <a:r>
              <a:rPr lang="en-US" i="0" dirty="0">
                <a:cs typeface="Times New Roman" pitchFamily="18" charset="0"/>
                <a:sym typeface="Symbol" pitchFamily="18" charset="2"/>
              </a:rPr>
              <a:t></a:t>
            </a:r>
            <a:r>
              <a:rPr lang="en-US" i="0" dirty="0">
                <a:cs typeface="Times New Roman" pitchFamily="18" charset="0"/>
              </a:rPr>
              <a:t>349 kJ/mol</a:t>
            </a:r>
            <a:endParaRPr lang="en-US" dirty="0">
              <a:cs typeface="Times New Roman" pitchFamily="18" charset="0"/>
            </a:endParaRPr>
          </a:p>
          <a:p>
            <a:pPr algn="ctr"/>
            <a:r>
              <a:rPr lang="en-US" i="1" dirty="0">
                <a:cs typeface="Times New Roman" pitchFamily="18" charset="0"/>
                <a:sym typeface="Symbol" pitchFamily="18" charset="2"/>
              </a:rPr>
              <a:t>E</a:t>
            </a:r>
            <a:r>
              <a:rPr lang="en-US" i="1" dirty="0">
                <a:cs typeface="Times New Roman" pitchFamily="18" charset="0"/>
              </a:rPr>
              <a:t> &lt; 0 means that </a:t>
            </a:r>
            <a:r>
              <a:rPr lang="en-US" i="1" dirty="0">
                <a:solidFill>
                  <a:srgbClr val="C00000"/>
                </a:solidFill>
                <a:cs typeface="Times New Roman" pitchFamily="18" charset="0"/>
              </a:rPr>
              <a:t>energy is released. </a:t>
            </a:r>
            <a:endParaRPr lang="en-US" i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224417" y="5022055"/>
            <a:ext cx="3417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cs typeface="Times New Roman" pitchFamily="18" charset="0"/>
              </a:rPr>
              <a:t>Be</a:t>
            </a:r>
            <a:r>
              <a:rPr lang="en-US" sz="2400" i="0" dirty="0">
                <a:cs typeface="Times New Roman" pitchFamily="18" charset="0"/>
              </a:rPr>
              <a:t>(g)  +  e</a:t>
            </a:r>
            <a:r>
              <a:rPr lang="en-US" sz="2400" i="0" baseline="30000" dirty="0"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2400" i="0" dirty="0">
                <a:cs typeface="Times New Roman" pitchFamily="18" charset="0"/>
              </a:rPr>
              <a:t>   </a:t>
            </a:r>
            <a:r>
              <a:rPr lang="en-US" sz="2400" i="0" dirty="0">
                <a:solidFill>
                  <a:srgbClr val="009900"/>
                </a:solidFill>
                <a:cs typeface="Times New Roman" pitchFamily="18" charset="0"/>
                <a:sym typeface="Wingdings"/>
              </a:rPr>
              <a:t></a:t>
            </a:r>
            <a:r>
              <a:rPr lang="en-US" sz="2400" i="0" dirty="0">
                <a:cs typeface="Times New Roman" pitchFamily="18" charset="0"/>
              </a:rPr>
              <a:t>  Be</a:t>
            </a:r>
            <a:r>
              <a:rPr lang="en-US" sz="2400" baseline="30000" dirty="0"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2400" dirty="0">
                <a:cs typeface="Times New Roman" pitchFamily="18" charset="0"/>
                <a:sym typeface="Symbol" pitchFamily="18" charset="2"/>
              </a:rPr>
              <a:t>(g)</a:t>
            </a:r>
            <a:r>
              <a:rPr lang="en-US" sz="2400" i="0" dirty="0">
                <a:cs typeface="Times New Roman" pitchFamily="18" charset="0"/>
              </a:rPr>
              <a:t>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038158" y="5710019"/>
            <a:ext cx="41280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0" dirty="0">
                <a:cs typeface="Times New Roman" pitchFamily="18" charset="0"/>
                <a:sym typeface="Symbol" pitchFamily="18" charset="2"/>
              </a:rPr>
              <a:t>EA </a:t>
            </a:r>
            <a:r>
              <a:rPr lang="en-US" i="0" dirty="0">
                <a:cs typeface="Times New Roman" pitchFamily="18" charset="0"/>
              </a:rPr>
              <a:t>=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+</a:t>
            </a:r>
            <a:r>
              <a:rPr lang="en-US" i="0" dirty="0">
                <a:cs typeface="Times New Roman" pitchFamily="18" charset="0"/>
              </a:rPr>
              <a:t>116kJ/mol</a:t>
            </a:r>
            <a:endParaRPr lang="en-US" dirty="0">
              <a:cs typeface="Times New Roman" pitchFamily="18" charset="0"/>
            </a:endParaRPr>
          </a:p>
          <a:p>
            <a:pPr algn="ctr"/>
            <a:r>
              <a:rPr lang="en-US" i="1" dirty="0">
                <a:cs typeface="Times New Roman" pitchFamily="18" charset="0"/>
                <a:sym typeface="Symbol" pitchFamily="18" charset="2"/>
              </a:rPr>
              <a:t>E</a:t>
            </a:r>
            <a:r>
              <a:rPr lang="en-US" i="1" dirty="0">
                <a:cs typeface="Times New Roman" pitchFamily="18" charset="0"/>
              </a:rPr>
              <a:t> &gt; 0 means that </a:t>
            </a:r>
            <a:r>
              <a:rPr lang="en-US" i="1" dirty="0">
                <a:solidFill>
                  <a:srgbClr val="0000FF"/>
                </a:solidFill>
                <a:cs typeface="Times New Roman" pitchFamily="18" charset="0"/>
              </a:rPr>
              <a:t>energy is supplied. </a:t>
            </a:r>
            <a:endParaRPr lang="en-US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3951" y="3559248"/>
            <a:ext cx="15664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exothermic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3951" y="5479187"/>
            <a:ext cx="17395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ea typeface="Abadi MT Condensed Extra Bold" charset="0"/>
                <a:cs typeface="Abadi MT Condensed Extra Bold" charset="0"/>
              </a:rPr>
              <a:t>endothermic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540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2461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Electron Affinity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Study the periodic table below and note the trends in electron affinity.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endParaRPr lang="en-US" sz="2200" dirty="0"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20481" name="Picture 1" descr="age332image12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2415065"/>
            <a:ext cx="7260336" cy="36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723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5671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Electron Affinity </a:t>
            </a:r>
            <a:r>
              <a:rPr lang="en-US" sz="2200" b="1" i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vs.</a:t>
            </a:r>
            <a:r>
              <a:rPr lang="en-US" sz="2200" b="1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 Electronegativity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Be </a:t>
            </a:r>
            <a:r>
              <a:rPr lang="en-US" sz="2200" dirty="0"/>
              <a:t>careful not to confuse electronegativity and electron affinity.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electron affinity</a:t>
            </a:r>
            <a:r>
              <a:rPr lang="en-US" sz="2200" dirty="0"/>
              <a:t> of an element is a measurable physical quantity:  energy released or absorbed when an isolated gas-phase atom acquires an electron (kJ/mol).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electronegativity</a:t>
            </a:r>
            <a:r>
              <a:rPr lang="en-US" sz="2200" dirty="0"/>
              <a:t> describes how tightly an atom attracts electrons in a bond. 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a dimensionless quantity that is calculated, not measured. 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derived by Pauling as he compared the amounts of energy required to break different types of bonds 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on an arbitrary relative scale ranging from 0 to 4 </a:t>
            </a:r>
          </a:p>
          <a:p>
            <a:pPr marL="342900" indent="-342900">
              <a:buFont typeface="Arial" charset="0"/>
              <a:buChar char="•"/>
              <a:tabLst>
                <a:tab pos="5940425" algn="l"/>
              </a:tabLst>
            </a:pPr>
            <a:endParaRPr lang="en-US" sz="2200" dirty="0"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33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/>
              <p:cNvSpPr txBox="1">
                <a:spLocks/>
              </p:cNvSpPr>
              <p:nvPr/>
            </p:nvSpPr>
            <p:spPr>
              <a:xfrm>
                <a:off x="310269" y="864234"/>
                <a:ext cx="8823960" cy="18675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itchFamily="34" charset="0"/>
                  <a:buNone/>
                  <a:defRPr sz="2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31520" indent="-4572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14500" indent="-3429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71700" indent="-3429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6CB255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b="1" dirty="0">
                    <a:solidFill>
                      <a:srgbClr val="009900"/>
                    </a:solidFill>
                    <a:ea typeface="Abadi MT Condensed Extra Bold" charset="0"/>
                    <a:cs typeface="Abadi MT Condensed Extra Bold" charset="0"/>
                  </a:rPr>
                  <a:t>Electronegativity</a:t>
                </a:r>
              </a:p>
              <a:p>
                <a:pPr marL="342900" indent="-342900">
                  <a:buFont typeface="Arial" charset="0"/>
                  <a:buChar char="•"/>
                  <a:tabLst>
                    <a:tab pos="5940425" algn="l"/>
                  </a:tabLst>
                </a:pPr>
                <a:r>
                  <a:rPr lang="en-US" sz="2200" dirty="0">
                    <a:ea typeface="Abadi MT Condensed Extra Bold" charset="0"/>
                    <a:cs typeface="Abadi MT Condensed Extra Bold" charset="0"/>
                  </a:rPr>
                  <a:t>The </a:t>
                </a:r>
                <a:r>
                  <a:rPr lang="en-US" sz="2200" i="1" u="sng" dirty="0">
                    <a:solidFill>
                      <a:srgbClr val="009900"/>
                    </a:solidFill>
                    <a:ea typeface="Abadi MT Condensed Extra Bold" charset="0"/>
                    <a:cs typeface="Abadi MT Condensed Extra Bold" charset="0"/>
                  </a:rPr>
                  <a:t>electronegativity</a:t>
                </a:r>
                <a:r>
                  <a:rPr lang="en-US" sz="2200" dirty="0">
                    <a:ea typeface="Abadi MT Condensed Extra Bold" charset="0"/>
                    <a:cs typeface="Abadi MT Condensed Extra Bold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𝜒</m:t>
                    </m:r>
                  </m:oMath>
                </a14:m>
                <a:r>
                  <a:rPr lang="en-US" sz="2200" dirty="0">
                    <a:ea typeface="Abadi MT Condensed Extra Bold" charset="0"/>
                    <a:cs typeface="Abadi MT Condensed Extra Bold" charset="0"/>
                  </a:rPr>
                  <a:t>) of an atom is its relative tendency to attract an electron and </a:t>
                </a:r>
                <a:r>
                  <a:rPr lang="en-US" sz="2200" i="1" u="sng" dirty="0">
                    <a:solidFill>
                      <a:srgbClr val="009900"/>
                    </a:solidFill>
                    <a:ea typeface="Abadi MT Condensed Extra Bold" charset="0"/>
                    <a:cs typeface="Abadi MT Condensed Extra Bold" charset="0"/>
                  </a:rPr>
                  <a:t>polarize</a:t>
                </a:r>
                <a:r>
                  <a:rPr lang="en-US" sz="2200" dirty="0">
                    <a:ea typeface="Abadi MT Condensed Extra Bold" charset="0"/>
                    <a:cs typeface="Abadi MT Condensed Extra Bold" charset="0"/>
                  </a:rPr>
                  <a:t> a bond.</a:t>
                </a:r>
              </a:p>
              <a:p>
                <a:pPr marL="342900" indent="-342900">
                  <a:buFont typeface="Arial" charset="0"/>
                  <a:buChar char="•"/>
                  <a:tabLst>
                    <a:tab pos="5940425" algn="l"/>
                  </a:tabLst>
                </a:pPr>
                <a:r>
                  <a:rPr lang="en-US" sz="2200" dirty="0">
                    <a:ea typeface="Abadi MT Condensed Extra Bold" charset="0"/>
                    <a:cs typeface="Abadi MT Condensed Extra Bold" charset="0"/>
                  </a:rPr>
                  <a:t>What trends are observed in the listed Pauling electronegativities?</a:t>
                </a:r>
              </a:p>
            </p:txBody>
          </p:sp>
        </mc:Choice>
        <mc:Fallback xmlns="">
          <p:sp>
            <p:nvSpPr>
              <p:cNvPr id="8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69" y="864234"/>
                <a:ext cx="8823960" cy="1867598"/>
              </a:xfrm>
              <a:prstGeom prst="rect">
                <a:avLst/>
              </a:prstGeom>
              <a:blipFill rotWithShape="0">
                <a:blip r:embed="rId2"/>
                <a:stretch>
                  <a:fillRect l="-898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4" y="2790269"/>
            <a:ext cx="7144244" cy="30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654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8"/>
            <a:ext cx="8530098" cy="1867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Examples</a:t>
            </a:r>
          </a:p>
          <a:p>
            <a:pPr>
              <a:tabLst>
                <a:tab pos="5940425" algn="l"/>
              </a:tabLst>
            </a:pPr>
            <a:r>
              <a:rPr lang="en-US" sz="2200" dirty="0">
                <a:ea typeface="Abadi MT Condensed Extra Bold" charset="0"/>
                <a:cs typeface="Abadi MT Condensed Extra Bold" charset="0"/>
              </a:rPr>
              <a:t>Use the blank periodic tables to sketch the trends.</a:t>
            </a:r>
          </a:p>
        </p:txBody>
      </p:sp>
      <p:pic>
        <p:nvPicPr>
          <p:cNvPr id="6" name="Picture 5" descr="C:\Users\PTAKAHAR\Google Drive\references\General Chemistry\Clipart\periodic_outlin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6" y="2276758"/>
            <a:ext cx="2746782" cy="140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PTAKAHAR\Google Drive\references\General Chemistry\Clipart\periodic_outlin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96" y="2276758"/>
            <a:ext cx="2746782" cy="140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PTAKAHAR\Google Drive\references\General Chemistry\Clipart\periodic_outlin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6" y="2282887"/>
            <a:ext cx="2746782" cy="140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PTAKAHAR\Google Drive\references\General Chemistry\Clipart\periodic_outlin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05" y="4394259"/>
            <a:ext cx="2746782" cy="140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PTAKAHAR\Google Drive\references\General Chemistry\Clipart\periodic_outlin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25" y="4400388"/>
            <a:ext cx="2746782" cy="14021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40903" y="371777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9900"/>
                </a:solidFill>
              </a:rPr>
              <a:t>Atomic Size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39617" y="3717770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9900"/>
                </a:solidFill>
              </a:rPr>
              <a:t>Ionic Size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30304" y="371777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>
                <a:solidFill>
                  <a:srgbClr val="009900"/>
                </a:solidFill>
              </a:rPr>
              <a:t>Ionization Energy</a:t>
            </a:r>
            <a:endParaRPr lang="en-US" i="1" dirty="0">
              <a:solidFill>
                <a:srgbClr val="0099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9125" y="5852538"/>
            <a:ext cx="177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9900"/>
                </a:solidFill>
              </a:rPr>
              <a:t>Electron Affinity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01800" y="5852538"/>
            <a:ext cx="18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9900"/>
                </a:solidFill>
              </a:rPr>
              <a:t>Electronegativity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55409" y="2774346"/>
            <a:ext cx="1905495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3192" y="2856642"/>
            <a:ext cx="1" cy="70751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9378" y="2741645"/>
            <a:ext cx="100059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increasing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3192" y="3213314"/>
            <a:ext cx="100059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increasing</a:t>
            </a:r>
          </a:p>
        </p:txBody>
      </p:sp>
    </p:spTree>
    <p:extLst>
      <p:ext uri="{BB962C8B-B14F-4D97-AF65-F5344CB8AC3E}">
        <p14:creationId xmlns:p14="http://schemas.microsoft.com/office/powerpoint/2010/main" val="10416130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sz="2800" dirty="0"/>
              <a:t>.5  Periodic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866457"/>
            <a:ext cx="8686800" cy="5781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9900"/>
                </a:solidFill>
                <a:ea typeface="Abadi MT Condensed Extra Bold" charset="0"/>
                <a:cs typeface="Abadi MT Condensed Extra Bold" charset="0"/>
              </a:rPr>
              <a:t>Examples</a:t>
            </a:r>
          </a:p>
          <a:p>
            <a:r>
              <a:rPr lang="en-US" sz="1600" dirty="0"/>
              <a:t>Arrange the atoms in order of </a:t>
            </a:r>
            <a:r>
              <a:rPr lang="en-US" sz="1600" i="1" u="sng" dirty="0"/>
              <a:t>increasin</a:t>
            </a:r>
            <a:r>
              <a:rPr lang="en-US" sz="1600" dirty="0"/>
              <a:t>g atomic size.</a:t>
            </a:r>
          </a:p>
          <a:p>
            <a:r>
              <a:rPr lang="en-US" sz="1600" dirty="0"/>
              <a:t>Ga, Br, Ca, K                  (</a:t>
            </a:r>
            <a:r>
              <a:rPr lang="en-US" sz="1600" i="1" dirty="0"/>
              <a:t>smallest) </a:t>
            </a:r>
            <a:r>
              <a:rPr lang="en-US" sz="1600" dirty="0"/>
              <a:t>______&lt;______&lt;______&lt;______ </a:t>
            </a:r>
            <a:r>
              <a:rPr lang="en-US" sz="1600" i="1" dirty="0"/>
              <a:t>(largest)</a:t>
            </a:r>
          </a:p>
          <a:p>
            <a:endParaRPr lang="en-US" sz="1600" i="1" dirty="0"/>
          </a:p>
          <a:p>
            <a:r>
              <a:rPr lang="en-US" sz="1600" dirty="0"/>
              <a:t>Arrange the atoms in order of </a:t>
            </a:r>
            <a:r>
              <a:rPr lang="en-US" sz="1600" i="1" u="sng" dirty="0"/>
              <a:t>increasing</a:t>
            </a:r>
            <a:r>
              <a:rPr lang="en-US" sz="1600" dirty="0"/>
              <a:t> electronegativity.</a:t>
            </a:r>
          </a:p>
          <a:p>
            <a:r>
              <a:rPr lang="en-US" sz="1600" dirty="0"/>
              <a:t>P, F, O, Sb, Se   	       (</a:t>
            </a:r>
            <a:r>
              <a:rPr lang="en-US" sz="1600" i="1" dirty="0"/>
              <a:t>smallest)</a:t>
            </a:r>
            <a:r>
              <a:rPr lang="en-US" sz="1600" dirty="0"/>
              <a:t> ______&lt;______&lt;______&lt;______&lt;______ (</a:t>
            </a:r>
            <a:r>
              <a:rPr lang="en-US" sz="1600" i="1" dirty="0"/>
              <a:t>largest)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Arrange the species in order of </a:t>
            </a:r>
            <a:r>
              <a:rPr lang="en-US" sz="1600" i="1" u="sng" dirty="0"/>
              <a:t>decreasing</a:t>
            </a:r>
            <a:r>
              <a:rPr lang="en-US" sz="1600" dirty="0"/>
              <a:t> ionic radius. </a:t>
            </a:r>
          </a:p>
          <a:p>
            <a:r>
              <a:rPr lang="en-US" sz="1600" dirty="0"/>
              <a:t>Al, Cl, P, S, K, Ca  </a:t>
            </a:r>
            <a:r>
              <a:rPr lang="en-US" sz="1600" i="1" dirty="0"/>
              <a:t>(Make the ion first.)</a:t>
            </a:r>
          </a:p>
          <a:p>
            <a:pPr algn="ctr"/>
            <a:r>
              <a:rPr lang="en-US" sz="1600" dirty="0"/>
              <a:t>(</a:t>
            </a:r>
            <a:r>
              <a:rPr lang="en-US" sz="1600" i="1" dirty="0"/>
              <a:t>largest) </a:t>
            </a:r>
            <a:r>
              <a:rPr lang="en-US" sz="1600" dirty="0"/>
              <a:t>______&gt;______&gt;______&gt;______&gt;______&gt;______ (</a:t>
            </a:r>
            <a:r>
              <a:rPr lang="en-US" sz="1600" i="1" dirty="0"/>
              <a:t>smallest)</a:t>
            </a:r>
          </a:p>
          <a:p>
            <a:endParaRPr lang="en-US" sz="1600" dirty="0"/>
          </a:p>
          <a:p>
            <a:r>
              <a:rPr lang="en-US" sz="1600" dirty="0"/>
              <a:t>Arrange the species in order of </a:t>
            </a:r>
            <a:r>
              <a:rPr lang="en-US" sz="1600" i="1" u="sng" dirty="0"/>
              <a:t>increasing</a:t>
            </a:r>
            <a:r>
              <a:rPr lang="en-US" sz="1600" dirty="0"/>
              <a:t> ionic radius. </a:t>
            </a:r>
          </a:p>
          <a:p>
            <a:r>
              <a:rPr lang="en-US" sz="1600" dirty="0"/>
              <a:t>O, Te, S, Se  </a:t>
            </a:r>
            <a:r>
              <a:rPr lang="en-US" sz="1600" i="1" dirty="0"/>
              <a:t>(Make the ion first.)</a:t>
            </a:r>
            <a:endParaRPr lang="en-US" sz="1600" dirty="0"/>
          </a:p>
          <a:p>
            <a:pPr algn="ctr"/>
            <a:r>
              <a:rPr lang="en-US" sz="1600" dirty="0"/>
              <a:t>(</a:t>
            </a:r>
            <a:r>
              <a:rPr lang="en-US" sz="1600" i="1" dirty="0"/>
              <a:t>smallest) </a:t>
            </a:r>
            <a:r>
              <a:rPr lang="en-US" sz="1600" dirty="0"/>
              <a:t>______&lt;______&lt;______&lt;______ (</a:t>
            </a:r>
            <a:r>
              <a:rPr lang="en-US" sz="1600" i="1" dirty="0"/>
              <a:t>largest)</a:t>
            </a:r>
          </a:p>
          <a:p>
            <a:endParaRPr lang="en-US" sz="1600" dirty="0"/>
          </a:p>
          <a:p>
            <a:r>
              <a:rPr lang="en-US" sz="1600" dirty="0"/>
              <a:t>Arrange the species in order of </a:t>
            </a:r>
            <a:r>
              <a:rPr lang="en-US" sz="1600" i="1" u="sng" dirty="0"/>
              <a:t>increasing</a:t>
            </a:r>
            <a:r>
              <a:rPr lang="en-US" sz="1600" dirty="0"/>
              <a:t> </a:t>
            </a:r>
            <a:r>
              <a:rPr lang="en-US" sz="1600" i="1" u="sng" dirty="0">
                <a:solidFill>
                  <a:srgbClr val="009900"/>
                </a:solidFill>
              </a:rPr>
              <a:t>second</a:t>
            </a:r>
            <a:r>
              <a:rPr lang="en-US" sz="1600" dirty="0"/>
              <a:t> ionization energy (IE</a:t>
            </a:r>
            <a:r>
              <a:rPr lang="en-US" sz="1600" baseline="-25000" dirty="0"/>
              <a:t>2</a:t>
            </a:r>
            <a:r>
              <a:rPr lang="en-US" sz="1600" dirty="0"/>
              <a:t>)</a:t>
            </a:r>
          </a:p>
          <a:p>
            <a:r>
              <a:rPr lang="en-US" sz="1600" dirty="0"/>
              <a:t>Sr, K, In, Rb, Sb             (</a:t>
            </a:r>
            <a:r>
              <a:rPr lang="en-US" sz="1600" i="1" dirty="0"/>
              <a:t>smallest) </a:t>
            </a:r>
            <a:r>
              <a:rPr lang="en-US" sz="1600" dirty="0"/>
              <a:t>______&lt;______&lt;______&lt;______&lt;______ (</a:t>
            </a:r>
            <a:r>
              <a:rPr lang="en-US" sz="1600" i="1" dirty="0"/>
              <a:t>largest)</a:t>
            </a:r>
            <a:endParaRPr lang="en-US" sz="1600" dirty="0"/>
          </a:p>
          <a:p>
            <a:pPr>
              <a:tabLst>
                <a:tab pos="5940425" algn="l"/>
              </a:tabLst>
            </a:pPr>
            <a:endParaRPr lang="en-US" sz="1600" dirty="0"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0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 electromagnetic radiation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146412"/>
            <a:ext cx="8427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yellow light given off by a sodium vapor lamp (some street lights) has a wavelength of 589 nm.  What is the frequency of this radiation?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24341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213700"/>
            <a:ext cx="461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Nature of Light:  </a:t>
            </a:r>
            <a:r>
              <a:rPr lang="en-US" sz="2400" dirty="0"/>
              <a:t>#3, 7, 9, 23</a:t>
            </a:r>
            <a:endParaRPr lang="en-US" sz="2400" dirty="0">
              <a:effectLst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end of chapter problems – chapter 6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239633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Periodic Properties:  </a:t>
            </a:r>
            <a:r>
              <a:rPr lang="en-US" sz="2400" dirty="0"/>
              <a:t>#67, 69, 73, 75, 77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053" y="4562044"/>
            <a:ext cx="8031893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99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detailed solutions to these problems, go to the OpenStax Chemistry website and download the </a:t>
            </a:r>
            <a:r>
              <a:rPr lang="en-US" sz="2000" dirty="0">
                <a:hlinkClick r:id="rId2"/>
              </a:rPr>
              <a:t>Student Solution Guide</a:t>
            </a:r>
            <a:r>
              <a:rPr lang="en-US" sz="2000" dirty="0"/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rgbClr val="0099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89011"/>
            <a:ext cx="4804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Quantum Mechanics:  #35, 37</a:t>
            </a:r>
            <a:r>
              <a:rPr lang="en-US" sz="2400"/>
              <a:t>, 41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" y="2564322"/>
            <a:ext cx="6208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Electron Configurations:  </a:t>
            </a:r>
            <a:r>
              <a:rPr lang="en-US" sz="2400" dirty="0"/>
              <a:t>#49, 51, 53, 55, 57</a:t>
            </a:r>
          </a:p>
        </p:txBody>
      </p:sp>
    </p:spTree>
    <p:extLst>
      <p:ext uri="{BB962C8B-B14F-4D97-AF65-F5344CB8AC3E}">
        <p14:creationId xmlns:p14="http://schemas.microsoft.com/office/powerpoint/2010/main" val="34693904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videos – chapter 6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985646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Wavelength/Frequency Calculations</a:t>
            </a:r>
          </a:p>
          <a:p>
            <a:r>
              <a:rPr lang="en-US" sz="1200" u="sng" dirty="0">
                <a:hlinkClick r:id="rId2"/>
              </a:rPr>
              <a:t>http://youtu.be/0TDhxW-OAUE</a:t>
            </a:r>
            <a:r>
              <a:rPr lang="en-US" sz="1200" dirty="0"/>
              <a:t> 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Explanation of Quantum Numbers</a:t>
            </a:r>
          </a:p>
          <a:p>
            <a:r>
              <a:rPr lang="en-US" sz="1200" u="sng" dirty="0">
                <a:hlinkClick r:id="rId3"/>
              </a:rPr>
              <a:t>http://screencast.com/t/ZfORuHmy4U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Pauli Exclusion Principle</a:t>
            </a:r>
          </a:p>
          <a:p>
            <a:r>
              <a:rPr lang="en-US" sz="1200" u="sng" dirty="0">
                <a:hlinkClick r:id="rId4"/>
              </a:rPr>
              <a:t>http://screencast.com/t/KmUiOdw2O7y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Writing Electron Configurations </a:t>
            </a:r>
          </a:p>
          <a:p>
            <a:r>
              <a:rPr lang="en-US" sz="1200" u="sng" dirty="0">
                <a:hlinkClick r:id="rId5"/>
              </a:rPr>
              <a:t>http://youtu.be/oV4IN1ZP0XQ</a:t>
            </a:r>
            <a:r>
              <a:rPr lang="en-US" sz="1200" dirty="0"/>
              <a:t> </a:t>
            </a:r>
          </a:p>
          <a:p>
            <a:r>
              <a:rPr lang="en-US" sz="1200" u="sng" dirty="0">
                <a:hlinkClick r:id="rId6"/>
              </a:rPr>
              <a:t>http://screencast.com/t/avKpuSr19di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Effective Nuclear Charge</a:t>
            </a:r>
          </a:p>
          <a:p>
            <a:r>
              <a:rPr lang="en-US" sz="1200" u="sng" dirty="0">
                <a:hlinkClick r:id="rId7"/>
              </a:rPr>
              <a:t>http://screencast.com/t/RyaHyMCj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u="sng" dirty="0"/>
              <a:t>Radii of Atoms and Their Corresponding Ions</a:t>
            </a:r>
            <a:endParaRPr lang="en-US" sz="1200" dirty="0"/>
          </a:p>
          <a:p>
            <a:r>
              <a:rPr lang="en-US" sz="1200" u="sng" dirty="0">
                <a:hlinkClick r:id="rId8"/>
              </a:rPr>
              <a:t>http://screencast.com/t/Xjfk3o5gckx5</a:t>
            </a:r>
            <a:endParaRPr lang="en-US" sz="1200" dirty="0"/>
          </a:p>
          <a:p>
            <a:r>
              <a:rPr lang="en-US" sz="1200" u="sng" dirty="0">
                <a:hlinkClick r:id="rId9"/>
              </a:rPr>
              <a:t>http://screencast.com/t/xao8arllCo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u="sng" dirty="0"/>
              <a:t>Trends in Ionization Energy</a:t>
            </a:r>
            <a:endParaRPr lang="en-US" sz="1200" dirty="0"/>
          </a:p>
          <a:p>
            <a:r>
              <a:rPr lang="en-US" sz="1200" u="sng" dirty="0">
                <a:hlinkClick r:id="rId10"/>
              </a:rPr>
              <a:t>http://screencast.com/t/mfX8t3WQ46</a:t>
            </a:r>
            <a:endParaRPr lang="en-US" sz="1200" dirty="0"/>
          </a:p>
          <a:p>
            <a:r>
              <a:rPr lang="en-US" sz="1200" u="sng" dirty="0">
                <a:hlinkClick r:id="rId11"/>
              </a:rPr>
              <a:t>http://screencast.com/t/EgByYlpK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u="sng" dirty="0"/>
              <a:t>Trends in Electron Affinity</a:t>
            </a:r>
            <a:endParaRPr lang="en-US" sz="1200" dirty="0"/>
          </a:p>
          <a:p>
            <a:r>
              <a:rPr lang="en-US" sz="1200" u="sng" dirty="0">
                <a:hlinkClick r:id="rId12"/>
              </a:rPr>
              <a:t>http://screencast.com/t/h4dGJSNrJ5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i="1" dirty="0"/>
              <a:t>*All videos were created by MC Chemistry faculty unless otherwise indicated.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61585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simulations – chapter 6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199" y="1235833"/>
            <a:ext cx="84149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Models of the Hydrogen Atom (Quantum mechanics, Bohr Model)</a:t>
            </a:r>
            <a:endParaRPr lang="en-US" dirty="0"/>
          </a:p>
          <a:p>
            <a:r>
              <a:rPr lang="en-US" u="sng" dirty="0">
                <a:hlinkClick r:id="rId2"/>
              </a:rPr>
              <a:t>https://phet.colorado.edu/en/simulation/legacy/hydrogen-atom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Wave Interference</a:t>
            </a:r>
            <a:endParaRPr lang="en-US" dirty="0"/>
          </a:p>
          <a:p>
            <a:r>
              <a:rPr lang="en-US" dirty="0"/>
              <a:t> </a:t>
            </a:r>
            <a:r>
              <a:rPr lang="en-US" u="sng" dirty="0">
                <a:hlinkClick r:id="rId3"/>
              </a:rPr>
              <a:t>https://phet.colorado.edu/en/simulation/legacy/wave-interference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Quantum Wave Interference (Quantum mechanics, photons, electrons)</a:t>
            </a:r>
            <a:endParaRPr lang="en-US" dirty="0"/>
          </a:p>
          <a:p>
            <a:r>
              <a:rPr lang="en-US" dirty="0"/>
              <a:t> </a:t>
            </a:r>
            <a:r>
              <a:rPr lang="en-US" u="sng" dirty="0">
                <a:hlinkClick r:id="rId4"/>
              </a:rPr>
              <a:t>https://phet.colorado.edu/en/simulation/legacy/quantum-wave-interference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  <a:endParaRPr 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96" y="6015037"/>
            <a:ext cx="1363202" cy="6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5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 electromagnetic radiation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660" y="1023582"/>
            <a:ext cx="8741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So far we’ve talked about light as though it is a wave.  Light’s behavior is characteristic of waves. Young’s double slit experiment showed that light exhibited the constructive and destructive interference characteristic of waves (all waves—not just light waves). </a:t>
            </a:r>
            <a:r>
              <a:rPr lang="en-US" sz="2200" i="1" dirty="0"/>
              <a:t>Young’s double slit experiment supports the wave theory of light.</a:t>
            </a:r>
            <a:endParaRPr lang="en-US" sz="2200" dirty="0"/>
          </a:p>
          <a:p>
            <a:endParaRPr lang="en-US" dirty="0"/>
          </a:p>
        </p:txBody>
      </p:sp>
      <p:pic>
        <p:nvPicPr>
          <p:cNvPr id="5" name="Picture 4" descr="07_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493" y="2841691"/>
            <a:ext cx="5937823" cy="387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3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 electromagnetic radiation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660" y="1023582"/>
            <a:ext cx="87416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a wave reaches an obstacle or a slit, the wave bends around it.  This behavior is called </a:t>
            </a:r>
            <a:r>
              <a:rPr lang="en-US" sz="2400" b="1" dirty="0"/>
              <a:t>diffraction</a:t>
            </a:r>
            <a:r>
              <a:rPr lang="en-US" sz="2400" dirty="0"/>
              <a:t>.  A particle would reach the obstacle and bounce back or through the slit and pass through.  </a:t>
            </a:r>
            <a:r>
              <a:rPr lang="en-US" sz="2400" i="1" dirty="0"/>
              <a:t>The fact that light is diffracted supports the wave theory of light.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5" descr="07_06ab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3075" y="2656986"/>
            <a:ext cx="5169337" cy="38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15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6158</TotalTime>
  <Words>4355</Words>
  <Application>Microsoft Macintosh PowerPoint</Application>
  <PresentationFormat>On-screen Show (4:3)</PresentationFormat>
  <Paragraphs>742</Paragraphs>
  <Slides>72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ＭＳ Ｐゴシック</vt:lpstr>
      <vt:lpstr>ＭＳ Ｐゴシック</vt:lpstr>
      <vt:lpstr>Abadi MT Condensed Extra Bold</vt:lpstr>
      <vt:lpstr>Arial</vt:lpstr>
      <vt:lpstr>Arial Black</vt:lpstr>
      <vt:lpstr>Calibri</vt:lpstr>
      <vt:lpstr>Cambria Math</vt:lpstr>
      <vt:lpstr>Mangal</vt:lpstr>
      <vt:lpstr>Symbol</vt:lpstr>
      <vt:lpstr>Times New Roman</vt:lpstr>
      <vt:lpstr>Verdana</vt:lpstr>
      <vt:lpstr>Wingdings</vt:lpstr>
      <vt:lpstr>Essential</vt:lpstr>
      <vt:lpstr>PowerPoint Presentation</vt:lpstr>
      <vt:lpstr>Learning Goals for chapter 6</vt:lpstr>
      <vt:lpstr>chapter 6:  Electronic structure</vt:lpstr>
      <vt:lpstr>6.1  electromagnetic energy</vt:lpstr>
      <vt:lpstr>6.1  electromagnetic energy</vt:lpstr>
      <vt:lpstr>6.1  electromagnetic energy</vt:lpstr>
      <vt:lpstr>6.1 electromagnetic radiation</vt:lpstr>
      <vt:lpstr>6.1 electromagnetic radiation</vt:lpstr>
      <vt:lpstr>6.1 electromagnetic radiation</vt:lpstr>
      <vt:lpstr>6.1 electromagnetic radiation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6.1  electromagnetic energy</vt:lpstr>
      <vt:lpstr>6.2  The Bohr Model</vt:lpstr>
      <vt:lpstr>6.2  The Bohr Model</vt:lpstr>
      <vt:lpstr>6.2  The Bohr Model</vt:lpstr>
      <vt:lpstr>6.3  Development of Quantum Theory</vt:lpstr>
      <vt:lpstr>6.3  Development of Quantum Theory</vt:lpstr>
      <vt:lpstr>6.3  Development of Quantum Theory</vt:lpstr>
      <vt:lpstr>6.3  Development of Quantum Theory</vt:lpstr>
      <vt:lpstr>6.3  Development of Quantum Theory</vt:lpstr>
      <vt:lpstr>6.3  Development of Quantum Theory</vt:lpstr>
      <vt:lpstr>6.3  Development of Quantum Theory</vt:lpstr>
      <vt:lpstr>6.3  Development of Quantum Theory</vt:lpstr>
      <vt:lpstr>6.3  Development of Quantum Theory</vt:lpstr>
      <vt:lpstr>6.3  Development of Quantum Theory</vt:lpstr>
      <vt:lpstr>PowerPoint Presentation</vt:lpstr>
      <vt:lpstr>PowerPoint Presentation</vt:lpstr>
      <vt:lpstr>6.3  Development of Quantum Theory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6.4  Electron Configurations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6.5  Periodic Trends</vt:lpstr>
      <vt:lpstr>PowerPoint Presentation</vt:lpstr>
      <vt:lpstr>PowerPoint Presentation</vt:lpstr>
      <vt:lpstr>PowerPoint Presentation</vt:lpstr>
    </vt:vector>
  </TitlesOfParts>
  <Company>WNI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Takahara, Patricia M.</dc:creator>
  <cp:lastModifiedBy>Microsoft Office User</cp:lastModifiedBy>
  <cp:revision>2519</cp:revision>
  <cp:lastPrinted>2015-06-09T23:57:19Z</cp:lastPrinted>
  <dcterms:created xsi:type="dcterms:W3CDTF">2017-01-14T15:08:30Z</dcterms:created>
  <dcterms:modified xsi:type="dcterms:W3CDTF">2018-04-06T15:14:12Z</dcterms:modified>
</cp:coreProperties>
</file>