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3" r:id="rId1"/>
  </p:sldMasterIdLst>
  <p:notesMasterIdLst>
    <p:notesMasterId r:id="rId45"/>
  </p:notesMasterIdLst>
  <p:handoutMasterIdLst>
    <p:handoutMasterId r:id="rId46"/>
  </p:handoutMasterIdLst>
  <p:sldIdLst>
    <p:sldId id="256" r:id="rId2"/>
    <p:sldId id="319" r:id="rId3"/>
    <p:sldId id="320" r:id="rId4"/>
    <p:sldId id="386" r:id="rId5"/>
    <p:sldId id="373" r:id="rId6"/>
    <p:sldId id="488" r:id="rId7"/>
    <p:sldId id="489" r:id="rId8"/>
    <p:sldId id="490" r:id="rId9"/>
    <p:sldId id="491" r:id="rId10"/>
    <p:sldId id="492" r:id="rId11"/>
    <p:sldId id="493" r:id="rId12"/>
    <p:sldId id="374" r:id="rId13"/>
    <p:sldId id="375" r:id="rId14"/>
    <p:sldId id="389" r:id="rId15"/>
    <p:sldId id="496" r:id="rId16"/>
    <p:sldId id="495" r:id="rId17"/>
    <p:sldId id="391" r:id="rId18"/>
    <p:sldId id="396" r:id="rId19"/>
    <p:sldId id="393" r:id="rId20"/>
    <p:sldId id="497" r:id="rId21"/>
    <p:sldId id="398" r:id="rId22"/>
    <p:sldId id="395" r:id="rId23"/>
    <p:sldId id="498" r:id="rId24"/>
    <p:sldId id="409" r:id="rId25"/>
    <p:sldId id="504" r:id="rId26"/>
    <p:sldId id="505" r:id="rId27"/>
    <p:sldId id="509" r:id="rId28"/>
    <p:sldId id="506" r:id="rId29"/>
    <p:sldId id="508" r:id="rId30"/>
    <p:sldId id="511" r:id="rId31"/>
    <p:sldId id="411" r:id="rId32"/>
    <p:sldId id="429" r:id="rId33"/>
    <p:sldId id="512" r:id="rId34"/>
    <p:sldId id="356" r:id="rId35"/>
    <p:sldId id="271" r:id="rId36"/>
    <p:sldId id="442" r:id="rId37"/>
    <p:sldId id="430" r:id="rId38"/>
    <p:sldId id="438" r:id="rId39"/>
    <p:sldId id="513" r:id="rId40"/>
    <p:sldId id="433" r:id="rId41"/>
    <p:sldId id="440" r:id="rId42"/>
    <p:sldId id="434" r:id="rId43"/>
    <p:sldId id="441" r:id="rId44"/>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02"/>
    <p:restoredTop sz="50067"/>
  </p:normalViewPr>
  <p:slideViewPr>
    <p:cSldViewPr>
      <p:cViewPr varScale="1">
        <p:scale>
          <a:sx n="62" d="100"/>
          <a:sy n="62" d="100"/>
        </p:scale>
        <p:origin x="110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image" Target="../media/image4.emf"/><Relationship Id="rId4" Type="http://schemas.openxmlformats.org/officeDocument/2006/relationships/image" Target="../media/image1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56C66C2-FC35-A047-920F-0304E799936B}"/>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50179" name="Rectangle 3">
            <a:extLst>
              <a:ext uri="{FF2B5EF4-FFF2-40B4-BE49-F238E27FC236}">
                <a16:creationId xmlns:a16="http://schemas.microsoft.com/office/drawing/2014/main" id="{FA9A9E6D-9A3B-D148-87DD-6DCE7130D301}"/>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50180" name="Rectangle 4">
            <a:extLst>
              <a:ext uri="{FF2B5EF4-FFF2-40B4-BE49-F238E27FC236}">
                <a16:creationId xmlns:a16="http://schemas.microsoft.com/office/drawing/2014/main" id="{FA663889-8CF9-5942-9D0C-7E32F45C2F0F}"/>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50181" name="Rectangle 5">
            <a:extLst>
              <a:ext uri="{FF2B5EF4-FFF2-40B4-BE49-F238E27FC236}">
                <a16:creationId xmlns:a16="http://schemas.microsoft.com/office/drawing/2014/main" id="{E83176E6-F746-F545-941C-9863A34A6133}"/>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eaLnBrk="1" hangingPunct="1">
              <a:defRPr sz="1200">
                <a:latin typeface="Arial" charset="0"/>
                <a:ea typeface="MS PGothic" charset="-128"/>
              </a:defRPr>
            </a:lvl1pPr>
          </a:lstStyle>
          <a:p>
            <a:pPr>
              <a:defRPr/>
            </a:pPr>
            <a:fld id="{C111E305-AF38-AF49-A7A1-50CE7A4CCD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3042B96-B27C-6348-BFBF-02DF08FF3233}"/>
              </a:ext>
            </a:extLst>
          </p:cNvPr>
          <p:cNvSpPr>
            <a:spLocks noGrp="1"/>
          </p:cNvSpPr>
          <p:nvPr>
            <p:ph type="hdr" sz="quarter"/>
          </p:nvPr>
        </p:nvSpPr>
        <p:spPr>
          <a:xfrm>
            <a:off x="0" y="0"/>
            <a:ext cx="3170238" cy="479425"/>
          </a:xfrm>
          <a:prstGeom prst="rect">
            <a:avLst/>
          </a:prstGeom>
        </p:spPr>
        <p:txBody>
          <a:bodyPr vert="horz" lIns="91440" tIns="45720" rIns="91440" bIns="45720" rtlCol="0"/>
          <a:lstStyle>
            <a:lvl1pPr algn="l" eaLnBrk="1" hangingPunct="1">
              <a:defRPr sz="1200">
                <a:latin typeface="Arial" charset="0"/>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76645DA-35BF-B24A-8391-38D1DDB7BF93}"/>
              </a:ext>
            </a:extLst>
          </p:cNvPr>
          <p:cNvSpPr>
            <a:spLocks noGrp="1"/>
          </p:cNvSpPr>
          <p:nvPr>
            <p:ph type="dt"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S PGothic" charset="-128"/>
              </a:defRPr>
            </a:lvl1pPr>
          </a:lstStyle>
          <a:p>
            <a:pPr>
              <a:defRPr/>
            </a:pPr>
            <a:fld id="{8975B95C-B5DC-7149-8224-B56D951527E8}" type="datetime1">
              <a:rPr lang="en-US" altLang="en-US"/>
              <a:pPr>
                <a:defRPr/>
              </a:pPr>
              <a:t>1/12/22</a:t>
            </a:fld>
            <a:endParaRPr lang="en-US" altLang="en-US"/>
          </a:p>
        </p:txBody>
      </p:sp>
      <p:sp>
        <p:nvSpPr>
          <p:cNvPr id="4" name="Slide Image Placeholder 3">
            <a:extLst>
              <a:ext uri="{FF2B5EF4-FFF2-40B4-BE49-F238E27FC236}">
                <a16:creationId xmlns:a16="http://schemas.microsoft.com/office/drawing/2014/main" id="{A28BB132-861A-5345-9339-A8BB1E3DBD97}"/>
              </a:ext>
            </a:extLst>
          </p:cNvPr>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B56AC79-F43E-5546-9AAB-E40ED1F2EEC0}"/>
              </a:ext>
            </a:extLst>
          </p:cNvPr>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85BC4F0-5920-504A-B6E9-E342340A31A9}"/>
              </a:ext>
            </a:extLst>
          </p:cNvPr>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hangingPunct="1">
              <a:defRPr sz="1200">
                <a:latin typeface="Arial" charset="0"/>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A8F24AEC-312F-F443-8F67-C4BE34E29785}"/>
              </a:ext>
            </a:extLst>
          </p:cNvPr>
          <p:cNvSpPr>
            <a:spLocks noGrp="1"/>
          </p:cNvSpPr>
          <p:nvPr>
            <p:ph type="sldNum" sz="quarter" idx="5"/>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MS PGothic" charset="-128"/>
              </a:defRPr>
            </a:lvl1pPr>
          </a:lstStyle>
          <a:p>
            <a:pPr>
              <a:defRPr/>
            </a:pPr>
            <a:fld id="{506E3DEB-47B2-AE43-8E44-58331B79F16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FD25073A-6E13-6B43-9D49-043A6FD77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840785DB-E5B0-2C45-8A75-41D92AB991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5" name="Slide Number Placeholder 3">
            <a:extLst>
              <a:ext uri="{FF2B5EF4-FFF2-40B4-BE49-F238E27FC236}">
                <a16:creationId xmlns:a16="http://schemas.microsoft.com/office/drawing/2014/main" id="{FDCA5077-B333-8F49-81AA-74A9D4038F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A027EB5-1A58-024F-9F27-F88820CD4207}" type="slidenum">
              <a:rPr lang="en-US" altLang="en-US" smtClean="0"/>
              <a:pPr/>
              <a:t>18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154771-8319-AC43-9039-803C9FDDFED9}"/>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75EF1946-5B18-3748-B42C-1818897C5189}"/>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66D3C0CB-AC02-A945-AA29-5198B30981CD}"/>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A5F19805-7CF6-7A46-9C22-F90C74D74C09}"/>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DB47CFEC-D7C6-904E-9804-3CE138BB8CBB}"/>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1" name="Rounded Rectangle 10">
            <a:extLst>
              <a:ext uri="{FF2B5EF4-FFF2-40B4-BE49-F238E27FC236}">
                <a16:creationId xmlns:a16="http://schemas.microsoft.com/office/drawing/2014/main" id="{3021E63B-217E-774E-BAAD-9F0A290C4B84}"/>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2" name="Rounded Rectangle 11">
            <a:extLst>
              <a:ext uri="{FF2B5EF4-FFF2-40B4-BE49-F238E27FC236}">
                <a16:creationId xmlns:a16="http://schemas.microsoft.com/office/drawing/2014/main" id="{CCAE756B-C26C-3C4A-9B76-FA7213613AA4}"/>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95C496EE-F7DA-6E45-B751-F3771017A34C}"/>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23D1439F-7BE5-D04B-A753-1C24D51868AF}"/>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50AEDEB6-6E6C-E944-970A-601FB23AA916}"/>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0DE26C93-3B91-0B43-92D3-461153A84EF2}"/>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a:extLst>
              <a:ext uri="{FF2B5EF4-FFF2-40B4-BE49-F238E27FC236}">
                <a16:creationId xmlns:a16="http://schemas.microsoft.com/office/drawing/2014/main" id="{78A8744A-28C9-5740-8D8A-C0D35DA28B5F}"/>
              </a:ext>
            </a:extLst>
          </p:cNvPr>
          <p:cNvSpPr>
            <a:spLocks noGrp="1"/>
          </p:cNvSpPr>
          <p:nvPr>
            <p:ph type="dt" sz="half" idx="10"/>
          </p:nvPr>
        </p:nvSpPr>
        <p:spPr>
          <a:xfrm>
            <a:off x="6705600" y="4206875"/>
            <a:ext cx="960438" cy="457200"/>
          </a:xfrm>
        </p:spPr>
        <p:txBody>
          <a:bodyPr/>
          <a:lstStyle>
            <a:lvl1pPr>
              <a:defRPr/>
            </a:lvl1pPr>
          </a:lstStyle>
          <a:p>
            <a:pPr>
              <a:defRPr/>
            </a:pPr>
            <a:fld id="{4D308ACD-267F-B343-9CB0-6AAD5A017465}" type="datetime1">
              <a:rPr lang="en-US" altLang="en-US"/>
              <a:pPr>
                <a:defRPr/>
              </a:pPr>
              <a:t>1/12/22</a:t>
            </a:fld>
            <a:endParaRPr lang="en-US" altLang="en-US"/>
          </a:p>
        </p:txBody>
      </p:sp>
      <p:sp>
        <p:nvSpPr>
          <p:cNvPr id="18" name="Footer Placeholder 16">
            <a:extLst>
              <a:ext uri="{FF2B5EF4-FFF2-40B4-BE49-F238E27FC236}">
                <a16:creationId xmlns:a16="http://schemas.microsoft.com/office/drawing/2014/main" id="{D3367F54-D990-0449-AE40-009E9C7856B9}"/>
              </a:ext>
            </a:extLst>
          </p:cNvPr>
          <p:cNvSpPr>
            <a:spLocks noGrp="1"/>
          </p:cNvSpPr>
          <p:nvPr>
            <p:ph type="ftr" sz="quarter" idx="11"/>
          </p:nvPr>
        </p:nvSpPr>
        <p:spPr>
          <a:xfrm>
            <a:off x="5410200" y="4205288"/>
            <a:ext cx="1295400" cy="457200"/>
          </a:xfrm>
        </p:spPr>
        <p:txBody>
          <a:bodyPr/>
          <a:lstStyle>
            <a:lvl1pPr>
              <a:defRPr/>
            </a:lvl1pPr>
          </a:lstStyle>
          <a:p>
            <a:endParaRPr lang="en-US" altLang="en-US"/>
          </a:p>
        </p:txBody>
      </p:sp>
      <p:sp>
        <p:nvSpPr>
          <p:cNvPr id="19" name="Slide Number Placeholder 28">
            <a:extLst>
              <a:ext uri="{FF2B5EF4-FFF2-40B4-BE49-F238E27FC236}">
                <a16:creationId xmlns:a16="http://schemas.microsoft.com/office/drawing/2014/main" id="{2505956A-4CB5-0B45-9686-E630B3A0F130}"/>
              </a:ext>
            </a:extLst>
          </p:cNvPr>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0E851AE6-B58A-0549-BE82-352B757E40F3}" type="slidenum">
              <a:rPr lang="en-US" altLang="en-US"/>
              <a:pPr>
                <a:defRPr/>
              </a:pPr>
              <a:t>‹#›</a:t>
            </a:fld>
            <a:endParaRPr lang="en-US" altLang="en-US"/>
          </a:p>
        </p:txBody>
      </p:sp>
    </p:spTree>
    <p:extLst>
      <p:ext uri="{BB962C8B-B14F-4D97-AF65-F5344CB8AC3E}">
        <p14:creationId xmlns:p14="http://schemas.microsoft.com/office/powerpoint/2010/main" val="6566805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A2A6D-90F0-0E42-AD83-984387163A83}"/>
              </a:ext>
            </a:extLst>
          </p:cNvPr>
          <p:cNvSpPr>
            <a:spLocks noGrp="1"/>
          </p:cNvSpPr>
          <p:nvPr>
            <p:ph type="dt" sz="half" idx="10"/>
          </p:nvPr>
        </p:nvSpPr>
        <p:spPr/>
        <p:txBody>
          <a:bodyPr/>
          <a:lstStyle>
            <a:lvl1pPr>
              <a:defRPr/>
            </a:lvl1pPr>
          </a:lstStyle>
          <a:p>
            <a:pPr>
              <a:defRPr/>
            </a:pPr>
            <a:fld id="{3EDA65D8-36EA-2B44-B58A-CF21A806FA21}" type="datetime1">
              <a:rPr lang="en-US" altLang="en-US"/>
              <a:pPr>
                <a:defRPr/>
              </a:pPr>
              <a:t>1/12/22</a:t>
            </a:fld>
            <a:endParaRPr lang="en-US" altLang="en-US"/>
          </a:p>
        </p:txBody>
      </p:sp>
      <p:sp>
        <p:nvSpPr>
          <p:cNvPr id="5" name="Footer Placeholder 4">
            <a:extLst>
              <a:ext uri="{FF2B5EF4-FFF2-40B4-BE49-F238E27FC236}">
                <a16:creationId xmlns:a16="http://schemas.microsoft.com/office/drawing/2014/main" id="{92B5954E-8DEA-3F4F-9265-E67EBA3ECE1E}"/>
              </a:ext>
            </a:extLst>
          </p:cNvPr>
          <p:cNvSpPr>
            <a:spLocks noGrp="1"/>
          </p:cNvSpPr>
          <p:nvPr>
            <p:ph type="ftr" sz="quarter" idx="11"/>
          </p:nvPr>
        </p:nvSpPr>
        <p:spPr/>
        <p:txBody>
          <a:bodyPr/>
          <a:lstStyle>
            <a:lvl1pPr>
              <a:defRPr>
                <a:latin typeface="Arial" charset="0"/>
                <a:ea typeface="ＭＳ Ｐゴシック" charset="-128"/>
                <a:cs typeface="ＭＳ Ｐゴシック" charset="-128"/>
              </a:defRPr>
            </a:lvl1pPr>
          </a:lstStyle>
          <a:p>
            <a:pPr>
              <a:defRPr/>
            </a:pPr>
            <a:r>
              <a:rPr lang="en-US"/>
              <a:t>
              </a:t>
            </a:r>
          </a:p>
        </p:txBody>
      </p:sp>
      <p:sp>
        <p:nvSpPr>
          <p:cNvPr id="6" name="Slide Number Placeholder 5">
            <a:extLst>
              <a:ext uri="{FF2B5EF4-FFF2-40B4-BE49-F238E27FC236}">
                <a16:creationId xmlns:a16="http://schemas.microsoft.com/office/drawing/2014/main" id="{1565926C-6BBA-E54C-88C5-C30C4F0A2C07}"/>
              </a:ext>
            </a:extLst>
          </p:cNvPr>
          <p:cNvSpPr>
            <a:spLocks noGrp="1"/>
          </p:cNvSpPr>
          <p:nvPr>
            <p:ph type="sldNum" sz="quarter" idx="12"/>
          </p:nvPr>
        </p:nvSpPr>
        <p:spPr/>
        <p:txBody>
          <a:bodyPr/>
          <a:lstStyle>
            <a:lvl1pPr>
              <a:defRPr/>
            </a:lvl1pPr>
          </a:lstStyle>
          <a:p>
            <a:pPr>
              <a:defRPr/>
            </a:pPr>
            <a:fld id="{C923B371-4217-3848-B762-02D6DB293A54}" type="slidenum">
              <a:rPr lang="en-US" altLang="en-US"/>
              <a:pPr>
                <a:defRPr/>
              </a:pPr>
              <a:t>‹#›</a:t>
            </a:fld>
            <a:endParaRPr lang="en-US" altLang="en-US"/>
          </a:p>
        </p:txBody>
      </p:sp>
    </p:spTree>
    <p:extLst>
      <p:ext uri="{BB962C8B-B14F-4D97-AF65-F5344CB8AC3E}">
        <p14:creationId xmlns:p14="http://schemas.microsoft.com/office/powerpoint/2010/main" val="33481921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9FF16-0D01-7B44-A11D-0D4E25CE4677}"/>
              </a:ext>
            </a:extLst>
          </p:cNvPr>
          <p:cNvSpPr>
            <a:spLocks noGrp="1"/>
          </p:cNvSpPr>
          <p:nvPr>
            <p:ph type="dt" sz="half" idx="10"/>
          </p:nvPr>
        </p:nvSpPr>
        <p:spPr/>
        <p:txBody>
          <a:bodyPr/>
          <a:lstStyle>
            <a:lvl1pPr>
              <a:defRPr/>
            </a:lvl1pPr>
          </a:lstStyle>
          <a:p>
            <a:pPr>
              <a:defRPr/>
            </a:pPr>
            <a:fld id="{ED20A02F-9F9A-CF41-9D2C-FDF1C07CD358}" type="datetime1">
              <a:rPr lang="en-US" altLang="en-US"/>
              <a:pPr>
                <a:defRPr/>
              </a:pPr>
              <a:t>1/12/22</a:t>
            </a:fld>
            <a:endParaRPr lang="en-US" altLang="en-US"/>
          </a:p>
        </p:txBody>
      </p:sp>
      <p:sp>
        <p:nvSpPr>
          <p:cNvPr id="5" name="Footer Placeholder 4">
            <a:extLst>
              <a:ext uri="{FF2B5EF4-FFF2-40B4-BE49-F238E27FC236}">
                <a16:creationId xmlns:a16="http://schemas.microsoft.com/office/drawing/2014/main" id="{B0396B63-6B76-FB4F-947A-686295CB748C}"/>
              </a:ext>
            </a:extLst>
          </p:cNvPr>
          <p:cNvSpPr>
            <a:spLocks noGrp="1"/>
          </p:cNvSpPr>
          <p:nvPr>
            <p:ph type="ftr" sz="quarter" idx="11"/>
          </p:nvPr>
        </p:nvSpPr>
        <p:spPr/>
        <p:txBody>
          <a:bodyPr/>
          <a:lstStyle>
            <a:lvl1pPr>
              <a:defRPr>
                <a:latin typeface="Arial" charset="0"/>
                <a:ea typeface="ＭＳ Ｐゴシック" charset="-128"/>
                <a:cs typeface="ＭＳ Ｐゴシック" charset="-128"/>
              </a:defRPr>
            </a:lvl1pPr>
          </a:lstStyle>
          <a:p>
            <a:pPr>
              <a:defRPr/>
            </a:pPr>
            <a:r>
              <a:rPr lang="en-US"/>
              <a:t>
              </a:t>
            </a:r>
          </a:p>
        </p:txBody>
      </p:sp>
      <p:sp>
        <p:nvSpPr>
          <p:cNvPr id="6" name="Slide Number Placeholder 5">
            <a:extLst>
              <a:ext uri="{FF2B5EF4-FFF2-40B4-BE49-F238E27FC236}">
                <a16:creationId xmlns:a16="http://schemas.microsoft.com/office/drawing/2014/main" id="{63886F91-7D5F-6444-801C-DC61DB572FA2}"/>
              </a:ext>
            </a:extLst>
          </p:cNvPr>
          <p:cNvSpPr>
            <a:spLocks noGrp="1"/>
          </p:cNvSpPr>
          <p:nvPr>
            <p:ph type="sldNum" sz="quarter" idx="12"/>
          </p:nvPr>
        </p:nvSpPr>
        <p:spPr/>
        <p:txBody>
          <a:bodyPr/>
          <a:lstStyle>
            <a:lvl1pPr>
              <a:defRPr/>
            </a:lvl1pPr>
          </a:lstStyle>
          <a:p>
            <a:pPr>
              <a:defRPr/>
            </a:pPr>
            <a:fld id="{719AA112-F607-A742-B908-E6A89D649937}" type="slidenum">
              <a:rPr lang="en-US" altLang="en-US"/>
              <a:pPr>
                <a:defRPr/>
              </a:pPr>
              <a:t>‹#›</a:t>
            </a:fld>
            <a:endParaRPr lang="en-US" altLang="en-US"/>
          </a:p>
        </p:txBody>
      </p:sp>
    </p:spTree>
    <p:extLst>
      <p:ext uri="{BB962C8B-B14F-4D97-AF65-F5344CB8AC3E}">
        <p14:creationId xmlns:p14="http://schemas.microsoft.com/office/powerpoint/2010/main" val="6623108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450" y="1557338"/>
            <a:ext cx="6553200" cy="508000"/>
          </a:xfrm>
        </p:spPr>
        <p:txBody>
          <a:bodyPr/>
          <a:lstStyle/>
          <a:p>
            <a:r>
              <a:rPr lang="en-US"/>
              <a:t>Click to edit Master title style</a:t>
            </a:r>
          </a:p>
        </p:txBody>
      </p:sp>
      <p:sp>
        <p:nvSpPr>
          <p:cNvPr id="3" name="Text Placeholder 2"/>
          <p:cNvSpPr>
            <a:spLocks noGrp="1"/>
          </p:cNvSpPr>
          <p:nvPr>
            <p:ph type="body" sz="half" idx="1"/>
          </p:nvPr>
        </p:nvSpPr>
        <p:spPr>
          <a:xfrm>
            <a:off x="1176338" y="2133600"/>
            <a:ext cx="3744912"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73650" y="2133600"/>
            <a:ext cx="3746500" cy="4392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30688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208EE6-74A1-9E45-9012-9FFC7B52DB9A}"/>
              </a:ext>
            </a:extLst>
          </p:cNvPr>
          <p:cNvSpPr>
            <a:spLocks noGrp="1"/>
          </p:cNvSpPr>
          <p:nvPr>
            <p:ph type="dt" sz="half" idx="10"/>
          </p:nvPr>
        </p:nvSpPr>
        <p:spPr/>
        <p:txBody>
          <a:bodyPr/>
          <a:lstStyle>
            <a:lvl1pPr>
              <a:defRPr/>
            </a:lvl1pPr>
          </a:lstStyle>
          <a:p>
            <a:pPr>
              <a:defRPr/>
            </a:pPr>
            <a:fld id="{526AEB81-E322-9344-8FBD-0213888AD19A}" type="datetime1">
              <a:rPr lang="en-US" altLang="en-US"/>
              <a:pPr>
                <a:defRPr/>
              </a:pPr>
              <a:t>1/12/22</a:t>
            </a:fld>
            <a:endParaRPr lang="en-US" altLang="en-US"/>
          </a:p>
        </p:txBody>
      </p:sp>
      <p:sp>
        <p:nvSpPr>
          <p:cNvPr id="5" name="Footer Placeholder 4">
            <a:extLst>
              <a:ext uri="{FF2B5EF4-FFF2-40B4-BE49-F238E27FC236}">
                <a16:creationId xmlns:a16="http://schemas.microsoft.com/office/drawing/2014/main" id="{214FA87B-0299-AF40-9671-756AA0BF6CC1}"/>
              </a:ext>
            </a:extLst>
          </p:cNvPr>
          <p:cNvSpPr>
            <a:spLocks noGrp="1"/>
          </p:cNvSpPr>
          <p:nvPr>
            <p:ph type="ftr" sz="quarter" idx="11"/>
          </p:nvPr>
        </p:nvSpPr>
        <p:spPr/>
        <p:txBody>
          <a:bodyPr/>
          <a:lstStyle>
            <a:lvl1pPr>
              <a:defRPr>
                <a:latin typeface="Arial" charset="0"/>
                <a:ea typeface="ＭＳ Ｐゴシック" charset="-128"/>
                <a:cs typeface="ＭＳ Ｐゴシック" charset="-128"/>
              </a:defRPr>
            </a:lvl1pPr>
          </a:lstStyle>
          <a:p>
            <a:pPr>
              <a:defRPr/>
            </a:pPr>
            <a:r>
              <a:rPr lang="en-US"/>
              <a:t>
              </a:t>
            </a:r>
          </a:p>
        </p:txBody>
      </p:sp>
      <p:sp>
        <p:nvSpPr>
          <p:cNvPr id="6" name="Slide Number Placeholder 5">
            <a:extLst>
              <a:ext uri="{FF2B5EF4-FFF2-40B4-BE49-F238E27FC236}">
                <a16:creationId xmlns:a16="http://schemas.microsoft.com/office/drawing/2014/main" id="{0C754834-8E68-F647-804F-1528A7FBBB8F}"/>
              </a:ext>
            </a:extLst>
          </p:cNvPr>
          <p:cNvSpPr>
            <a:spLocks noGrp="1"/>
          </p:cNvSpPr>
          <p:nvPr>
            <p:ph type="sldNum" sz="quarter" idx="12"/>
          </p:nvPr>
        </p:nvSpPr>
        <p:spPr/>
        <p:txBody>
          <a:bodyPr/>
          <a:lstStyle>
            <a:lvl1pPr>
              <a:defRPr/>
            </a:lvl1pPr>
          </a:lstStyle>
          <a:p>
            <a:pPr>
              <a:defRPr/>
            </a:pPr>
            <a:fld id="{CEBD2702-5B6A-D94E-8C8C-A9296F12E83B}" type="slidenum">
              <a:rPr lang="en-US" altLang="en-US"/>
              <a:pPr>
                <a:defRPr/>
              </a:pPr>
              <a:t>‹#›</a:t>
            </a:fld>
            <a:endParaRPr lang="en-US" altLang="en-US"/>
          </a:p>
        </p:txBody>
      </p:sp>
    </p:spTree>
    <p:extLst>
      <p:ext uri="{BB962C8B-B14F-4D97-AF65-F5344CB8AC3E}">
        <p14:creationId xmlns:p14="http://schemas.microsoft.com/office/powerpoint/2010/main" val="312488142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465B1BB4-8E90-794D-A2C8-136885BD0D25}"/>
              </a:ext>
            </a:extLst>
          </p:cNvPr>
          <p:cNvSpPr>
            <a:spLocks noGrp="1"/>
          </p:cNvSpPr>
          <p:nvPr>
            <p:ph type="dt" sz="half" idx="10"/>
          </p:nvPr>
        </p:nvSpPr>
        <p:spPr/>
        <p:txBody>
          <a:bodyPr/>
          <a:lstStyle>
            <a:lvl1pPr>
              <a:defRPr/>
            </a:lvl1pPr>
          </a:lstStyle>
          <a:p>
            <a:pPr>
              <a:defRPr/>
            </a:pPr>
            <a:fld id="{FA1ABCAA-D293-6F45-BF4F-1998EF3590F2}" type="datetime1">
              <a:rPr lang="en-US" altLang="en-US"/>
              <a:pPr>
                <a:defRPr/>
              </a:pPr>
              <a:t>1/12/22</a:t>
            </a:fld>
            <a:endParaRPr lang="en-US" altLang="en-US"/>
          </a:p>
        </p:txBody>
      </p:sp>
      <p:sp>
        <p:nvSpPr>
          <p:cNvPr id="5" name="Footer Placeholder 2">
            <a:extLst>
              <a:ext uri="{FF2B5EF4-FFF2-40B4-BE49-F238E27FC236}">
                <a16:creationId xmlns:a16="http://schemas.microsoft.com/office/drawing/2014/main" id="{EF36D656-7742-9E4E-B3FB-E43319CD2C7D}"/>
              </a:ext>
            </a:extLst>
          </p:cNvPr>
          <p:cNvSpPr>
            <a:spLocks noGrp="1"/>
          </p:cNvSpPr>
          <p:nvPr>
            <p:ph type="ftr" sz="quarter" idx="11"/>
          </p:nvPr>
        </p:nvSpPr>
        <p:spPr/>
        <p:txBody>
          <a:bodyPr/>
          <a:lstStyle>
            <a:lvl1pPr>
              <a:defRPr/>
            </a:lvl1pPr>
          </a:lstStyle>
          <a:p>
            <a:endParaRPr lang="en-US" altLang="en-US"/>
          </a:p>
        </p:txBody>
      </p:sp>
      <p:sp>
        <p:nvSpPr>
          <p:cNvPr id="6" name="Slide Number Placeholder 22">
            <a:extLst>
              <a:ext uri="{FF2B5EF4-FFF2-40B4-BE49-F238E27FC236}">
                <a16:creationId xmlns:a16="http://schemas.microsoft.com/office/drawing/2014/main" id="{0CCF10CB-DE8F-BE4A-8309-A703EAE9B496}"/>
              </a:ext>
            </a:extLst>
          </p:cNvPr>
          <p:cNvSpPr>
            <a:spLocks noGrp="1"/>
          </p:cNvSpPr>
          <p:nvPr>
            <p:ph type="sldNum" sz="quarter" idx="12"/>
          </p:nvPr>
        </p:nvSpPr>
        <p:spPr/>
        <p:txBody>
          <a:bodyPr/>
          <a:lstStyle>
            <a:lvl1pPr>
              <a:defRPr/>
            </a:lvl1pPr>
          </a:lstStyle>
          <a:p>
            <a:pPr>
              <a:defRPr/>
            </a:pPr>
            <a:fld id="{71D72BA9-51A9-DF40-9056-BEDEA5B19C92}" type="slidenum">
              <a:rPr lang="en-US" altLang="en-US"/>
              <a:pPr>
                <a:defRPr/>
              </a:pPr>
              <a:t>‹#›</a:t>
            </a:fld>
            <a:endParaRPr lang="en-US" altLang="en-US"/>
          </a:p>
        </p:txBody>
      </p:sp>
    </p:spTree>
    <p:extLst>
      <p:ext uri="{BB962C8B-B14F-4D97-AF65-F5344CB8AC3E}">
        <p14:creationId xmlns:p14="http://schemas.microsoft.com/office/powerpoint/2010/main" val="62975904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425C3F-1368-2043-8DE2-6DE911230142}"/>
              </a:ext>
            </a:extLst>
          </p:cNvPr>
          <p:cNvSpPr>
            <a:spLocks noGrp="1"/>
          </p:cNvSpPr>
          <p:nvPr>
            <p:ph type="dt" sz="half" idx="10"/>
          </p:nvPr>
        </p:nvSpPr>
        <p:spPr/>
        <p:txBody>
          <a:bodyPr/>
          <a:lstStyle>
            <a:lvl1pPr>
              <a:defRPr/>
            </a:lvl1pPr>
          </a:lstStyle>
          <a:p>
            <a:pPr>
              <a:defRPr/>
            </a:pPr>
            <a:fld id="{43443B49-BAC4-C441-89ED-EA2AF259D8AE}" type="datetime1">
              <a:rPr lang="en-US" altLang="en-US"/>
              <a:pPr>
                <a:defRPr/>
              </a:pPr>
              <a:t>1/12/22</a:t>
            </a:fld>
            <a:endParaRPr lang="en-US" altLang="en-US"/>
          </a:p>
        </p:txBody>
      </p:sp>
      <p:sp>
        <p:nvSpPr>
          <p:cNvPr id="6" name="Footer Placeholder 5">
            <a:extLst>
              <a:ext uri="{FF2B5EF4-FFF2-40B4-BE49-F238E27FC236}">
                <a16:creationId xmlns:a16="http://schemas.microsoft.com/office/drawing/2014/main" id="{A6330B54-0764-7441-B744-FE05B4F76045}"/>
              </a:ext>
            </a:extLst>
          </p:cNvPr>
          <p:cNvSpPr>
            <a:spLocks noGrp="1"/>
          </p:cNvSpPr>
          <p:nvPr>
            <p:ph type="ftr" sz="quarter" idx="11"/>
          </p:nvPr>
        </p:nvSpPr>
        <p:spPr/>
        <p:txBody>
          <a:bodyPr/>
          <a:lstStyle>
            <a:lvl1pPr>
              <a:defRPr>
                <a:latin typeface="Arial" charset="0"/>
                <a:ea typeface="ＭＳ Ｐゴシック" charset="-128"/>
                <a:cs typeface="ＭＳ Ｐゴシック" charset="-128"/>
              </a:defRPr>
            </a:lvl1pPr>
          </a:lstStyle>
          <a:p>
            <a:pPr>
              <a:defRPr/>
            </a:pPr>
            <a:r>
              <a:rPr lang="en-US"/>
              <a:t>
              </a:t>
            </a:r>
          </a:p>
        </p:txBody>
      </p:sp>
      <p:sp>
        <p:nvSpPr>
          <p:cNvPr id="7" name="Slide Number Placeholder 6">
            <a:extLst>
              <a:ext uri="{FF2B5EF4-FFF2-40B4-BE49-F238E27FC236}">
                <a16:creationId xmlns:a16="http://schemas.microsoft.com/office/drawing/2014/main" id="{8A6BC9D7-6313-1D47-8522-95A9E9D38B4F}"/>
              </a:ext>
            </a:extLst>
          </p:cNvPr>
          <p:cNvSpPr>
            <a:spLocks noGrp="1"/>
          </p:cNvSpPr>
          <p:nvPr>
            <p:ph type="sldNum" sz="quarter" idx="12"/>
          </p:nvPr>
        </p:nvSpPr>
        <p:spPr/>
        <p:txBody>
          <a:bodyPr/>
          <a:lstStyle>
            <a:lvl1pPr>
              <a:defRPr/>
            </a:lvl1pPr>
          </a:lstStyle>
          <a:p>
            <a:pPr>
              <a:defRPr/>
            </a:pPr>
            <a:fld id="{4B4F6F68-AF1B-0C45-822D-D05C1B125160}" type="slidenum">
              <a:rPr lang="en-US" altLang="en-US"/>
              <a:pPr>
                <a:defRPr/>
              </a:pPr>
              <a:t>‹#›</a:t>
            </a:fld>
            <a:endParaRPr lang="en-US" altLang="en-US"/>
          </a:p>
        </p:txBody>
      </p:sp>
    </p:spTree>
    <p:extLst>
      <p:ext uri="{BB962C8B-B14F-4D97-AF65-F5344CB8AC3E}">
        <p14:creationId xmlns:p14="http://schemas.microsoft.com/office/powerpoint/2010/main" val="22459447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642800F9-FB88-2147-BAE0-B23329DD6B2D}"/>
              </a:ext>
            </a:extLst>
          </p:cNvPr>
          <p:cNvSpPr>
            <a:spLocks noGrp="1"/>
          </p:cNvSpPr>
          <p:nvPr>
            <p:ph type="dt" sz="half" idx="10"/>
          </p:nvPr>
        </p:nvSpPr>
        <p:spPr/>
        <p:txBody>
          <a:bodyPr/>
          <a:lstStyle>
            <a:lvl1pPr>
              <a:defRPr/>
            </a:lvl1pPr>
          </a:lstStyle>
          <a:p>
            <a:pPr>
              <a:defRPr/>
            </a:pPr>
            <a:fld id="{463A3285-2271-F743-AB76-4E19A0B7364A}" type="datetime1">
              <a:rPr lang="en-US" altLang="en-US"/>
              <a:pPr>
                <a:defRPr/>
              </a:pPr>
              <a:t>1/12/22</a:t>
            </a:fld>
            <a:endParaRPr lang="en-US" altLang="en-US"/>
          </a:p>
        </p:txBody>
      </p:sp>
      <p:sp>
        <p:nvSpPr>
          <p:cNvPr id="8" name="Slide Number Placeholder 26">
            <a:extLst>
              <a:ext uri="{FF2B5EF4-FFF2-40B4-BE49-F238E27FC236}">
                <a16:creationId xmlns:a16="http://schemas.microsoft.com/office/drawing/2014/main" id="{FA2798DB-2E9E-F940-BF65-80E471181125}"/>
              </a:ext>
            </a:extLst>
          </p:cNvPr>
          <p:cNvSpPr>
            <a:spLocks noGrp="1"/>
          </p:cNvSpPr>
          <p:nvPr>
            <p:ph type="sldNum" sz="quarter" idx="11"/>
          </p:nvPr>
        </p:nvSpPr>
        <p:spPr/>
        <p:txBody>
          <a:bodyPr/>
          <a:lstStyle>
            <a:lvl1pPr>
              <a:defRPr/>
            </a:lvl1pPr>
          </a:lstStyle>
          <a:p>
            <a:pPr>
              <a:defRPr/>
            </a:pPr>
            <a:fld id="{D05A8C17-6C9F-514A-832F-849A10D11F77}" type="slidenum">
              <a:rPr lang="en-US" altLang="en-US"/>
              <a:pPr>
                <a:defRPr/>
              </a:pPr>
              <a:t>‹#›</a:t>
            </a:fld>
            <a:endParaRPr lang="en-US" altLang="en-US"/>
          </a:p>
        </p:txBody>
      </p:sp>
      <p:sp>
        <p:nvSpPr>
          <p:cNvPr id="9" name="Footer Placeholder 27">
            <a:extLst>
              <a:ext uri="{FF2B5EF4-FFF2-40B4-BE49-F238E27FC236}">
                <a16:creationId xmlns:a16="http://schemas.microsoft.com/office/drawing/2014/main" id="{4E43B2EB-6977-394E-BC84-F3EFA7F24C80}"/>
              </a:ext>
            </a:extLst>
          </p:cNvPr>
          <p:cNvSpPr>
            <a:spLocks noGrp="1"/>
          </p:cNvSpPr>
          <p:nvPr>
            <p:ph type="ftr" sz="quarter" idx="12"/>
          </p:nvPr>
        </p:nvSpPr>
        <p:spPr/>
        <p:txBody>
          <a:bodyPr/>
          <a:lstStyle>
            <a:lvl1pPr>
              <a:defRPr/>
            </a:lvl1pPr>
          </a:lstStyle>
          <a:p>
            <a:endParaRPr lang="en-US" altLang="en-US"/>
          </a:p>
        </p:txBody>
      </p:sp>
    </p:spTree>
    <p:extLst>
      <p:ext uri="{BB962C8B-B14F-4D97-AF65-F5344CB8AC3E}">
        <p14:creationId xmlns:p14="http://schemas.microsoft.com/office/powerpoint/2010/main" val="79084895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37136B76-C899-7046-A05B-DD590F3DFA7A}"/>
              </a:ext>
            </a:extLst>
          </p:cNvPr>
          <p:cNvSpPr>
            <a:spLocks noGrp="1"/>
          </p:cNvSpPr>
          <p:nvPr>
            <p:ph type="dt" sz="half" idx="10"/>
          </p:nvPr>
        </p:nvSpPr>
        <p:spPr>
          <a:xfrm>
            <a:off x="6583363" y="612775"/>
            <a:ext cx="957262" cy="457200"/>
          </a:xfrm>
        </p:spPr>
        <p:txBody>
          <a:bodyPr/>
          <a:lstStyle>
            <a:lvl1pPr>
              <a:defRPr/>
            </a:lvl1pPr>
          </a:lstStyle>
          <a:p>
            <a:pPr>
              <a:defRPr/>
            </a:pPr>
            <a:fld id="{609EAC40-8694-404C-9875-3D63483132E7}" type="datetime1">
              <a:rPr lang="en-US" altLang="en-US"/>
              <a:pPr>
                <a:defRPr/>
              </a:pPr>
              <a:t>1/12/22</a:t>
            </a:fld>
            <a:endParaRPr lang="en-US" altLang="en-US"/>
          </a:p>
        </p:txBody>
      </p:sp>
      <p:sp>
        <p:nvSpPr>
          <p:cNvPr id="4" name="Footer Placeholder 3">
            <a:extLst>
              <a:ext uri="{FF2B5EF4-FFF2-40B4-BE49-F238E27FC236}">
                <a16:creationId xmlns:a16="http://schemas.microsoft.com/office/drawing/2014/main" id="{BFBC008A-0E35-F642-9CB0-81CCDE11508C}"/>
              </a:ext>
            </a:extLst>
          </p:cNvPr>
          <p:cNvSpPr>
            <a:spLocks noGrp="1"/>
          </p:cNvSpPr>
          <p:nvPr>
            <p:ph type="ftr" sz="quarter" idx="11"/>
          </p:nvPr>
        </p:nvSpPr>
        <p:spPr/>
        <p:txBody>
          <a:bodyPr/>
          <a:lstStyle>
            <a:lvl1pPr>
              <a:defRPr>
                <a:latin typeface="Arial" charset="0"/>
                <a:ea typeface="ＭＳ Ｐゴシック" charset="-128"/>
                <a:cs typeface="ＭＳ Ｐゴシック" charset="-128"/>
              </a:defRPr>
            </a:lvl1pPr>
          </a:lstStyle>
          <a:p>
            <a:pPr>
              <a:defRPr/>
            </a:pPr>
            <a:r>
              <a:rPr lang="en-US"/>
              <a:t>
              </a:t>
            </a:r>
          </a:p>
        </p:txBody>
      </p:sp>
      <p:sp>
        <p:nvSpPr>
          <p:cNvPr id="5" name="Slide Number Placeholder 4">
            <a:extLst>
              <a:ext uri="{FF2B5EF4-FFF2-40B4-BE49-F238E27FC236}">
                <a16:creationId xmlns:a16="http://schemas.microsoft.com/office/drawing/2014/main" id="{E42EE185-87A2-2044-9683-25F8751D859F}"/>
              </a:ext>
            </a:extLst>
          </p:cNvPr>
          <p:cNvSpPr>
            <a:spLocks noGrp="1"/>
          </p:cNvSpPr>
          <p:nvPr>
            <p:ph type="sldNum" sz="quarter" idx="12"/>
          </p:nvPr>
        </p:nvSpPr>
        <p:spPr/>
        <p:txBody>
          <a:bodyPr/>
          <a:lstStyle>
            <a:lvl1pPr>
              <a:defRPr/>
            </a:lvl1pPr>
          </a:lstStyle>
          <a:p>
            <a:pPr>
              <a:defRPr/>
            </a:pPr>
            <a:fld id="{21946C0C-D566-634A-8F75-A1C121C42832}" type="slidenum">
              <a:rPr lang="en-US" altLang="en-US"/>
              <a:pPr>
                <a:defRPr/>
              </a:pPr>
              <a:t>‹#›</a:t>
            </a:fld>
            <a:endParaRPr lang="en-US" altLang="en-US"/>
          </a:p>
        </p:txBody>
      </p:sp>
    </p:spTree>
    <p:extLst>
      <p:ext uri="{BB962C8B-B14F-4D97-AF65-F5344CB8AC3E}">
        <p14:creationId xmlns:p14="http://schemas.microsoft.com/office/powerpoint/2010/main" val="325537855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2BD84C-A78E-3046-AAEF-0B6C9AD5B9C6}"/>
              </a:ext>
            </a:extLst>
          </p:cNvPr>
          <p:cNvSpPr>
            <a:spLocks noGrp="1"/>
          </p:cNvSpPr>
          <p:nvPr>
            <p:ph type="dt" sz="half" idx="10"/>
          </p:nvPr>
        </p:nvSpPr>
        <p:spPr/>
        <p:txBody>
          <a:bodyPr/>
          <a:lstStyle>
            <a:lvl1pPr>
              <a:defRPr/>
            </a:lvl1pPr>
          </a:lstStyle>
          <a:p>
            <a:pPr>
              <a:defRPr/>
            </a:pPr>
            <a:fld id="{E893742E-F088-5C4B-8433-38E2D8741B5F}" type="datetime1">
              <a:rPr lang="en-US" altLang="en-US"/>
              <a:pPr>
                <a:defRPr/>
              </a:pPr>
              <a:t>1/12/22</a:t>
            </a:fld>
            <a:endParaRPr lang="en-US" altLang="en-US"/>
          </a:p>
        </p:txBody>
      </p:sp>
      <p:sp>
        <p:nvSpPr>
          <p:cNvPr id="3" name="Footer Placeholder 2">
            <a:extLst>
              <a:ext uri="{FF2B5EF4-FFF2-40B4-BE49-F238E27FC236}">
                <a16:creationId xmlns:a16="http://schemas.microsoft.com/office/drawing/2014/main" id="{22A8FF3C-53EE-CF4F-BBDB-A8B0723E8B56}"/>
              </a:ext>
            </a:extLst>
          </p:cNvPr>
          <p:cNvSpPr>
            <a:spLocks noGrp="1"/>
          </p:cNvSpPr>
          <p:nvPr>
            <p:ph type="ftr" sz="quarter" idx="11"/>
          </p:nvPr>
        </p:nvSpPr>
        <p:spPr/>
        <p:txBody>
          <a:bodyPr/>
          <a:lstStyle>
            <a:lvl1pPr>
              <a:defRPr>
                <a:latin typeface="Arial" charset="0"/>
                <a:ea typeface="ＭＳ Ｐゴシック" charset="-128"/>
                <a:cs typeface="ＭＳ Ｐゴシック" charset="-128"/>
              </a:defRPr>
            </a:lvl1pPr>
          </a:lstStyle>
          <a:p>
            <a:pPr>
              <a:defRPr/>
            </a:pPr>
            <a:r>
              <a:rPr lang="en-US"/>
              <a:t>
              </a:t>
            </a:r>
          </a:p>
        </p:txBody>
      </p:sp>
      <p:sp>
        <p:nvSpPr>
          <p:cNvPr id="4" name="Slide Number Placeholder 3">
            <a:extLst>
              <a:ext uri="{FF2B5EF4-FFF2-40B4-BE49-F238E27FC236}">
                <a16:creationId xmlns:a16="http://schemas.microsoft.com/office/drawing/2014/main" id="{A9729864-654B-A34C-9FF5-9153B43AF3F5}"/>
              </a:ext>
            </a:extLst>
          </p:cNvPr>
          <p:cNvSpPr>
            <a:spLocks noGrp="1"/>
          </p:cNvSpPr>
          <p:nvPr>
            <p:ph type="sldNum" sz="quarter" idx="12"/>
          </p:nvPr>
        </p:nvSpPr>
        <p:spPr/>
        <p:txBody>
          <a:bodyPr/>
          <a:lstStyle>
            <a:lvl1pPr>
              <a:defRPr/>
            </a:lvl1pPr>
          </a:lstStyle>
          <a:p>
            <a:pPr>
              <a:defRPr/>
            </a:pPr>
            <a:fld id="{FF11C6DA-5C30-A249-8F6B-98CC7F9B3411}" type="slidenum">
              <a:rPr lang="en-US" altLang="en-US"/>
              <a:pPr>
                <a:defRPr/>
              </a:pPr>
              <a:t>‹#›</a:t>
            </a:fld>
            <a:endParaRPr lang="en-US" altLang="en-US"/>
          </a:p>
        </p:txBody>
      </p:sp>
    </p:spTree>
    <p:extLst>
      <p:ext uri="{BB962C8B-B14F-4D97-AF65-F5344CB8AC3E}">
        <p14:creationId xmlns:p14="http://schemas.microsoft.com/office/powerpoint/2010/main" val="356926898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185DE1-17B9-8B45-BD48-D8F235BF17AF}"/>
              </a:ext>
            </a:extLst>
          </p:cNvPr>
          <p:cNvSpPr>
            <a:spLocks noGrp="1"/>
          </p:cNvSpPr>
          <p:nvPr>
            <p:ph type="dt" sz="half" idx="10"/>
          </p:nvPr>
        </p:nvSpPr>
        <p:spPr/>
        <p:txBody>
          <a:bodyPr/>
          <a:lstStyle>
            <a:lvl1pPr>
              <a:defRPr/>
            </a:lvl1pPr>
          </a:lstStyle>
          <a:p>
            <a:pPr>
              <a:defRPr/>
            </a:pPr>
            <a:fld id="{00A1C76E-845B-6C4A-B7EE-E94ECF153A0D}" type="datetime1">
              <a:rPr lang="en-US" altLang="en-US"/>
              <a:pPr>
                <a:defRPr/>
              </a:pPr>
              <a:t>1/12/22</a:t>
            </a:fld>
            <a:endParaRPr lang="en-US" altLang="en-US"/>
          </a:p>
        </p:txBody>
      </p:sp>
      <p:sp>
        <p:nvSpPr>
          <p:cNvPr id="6" name="Footer Placeholder 5">
            <a:extLst>
              <a:ext uri="{FF2B5EF4-FFF2-40B4-BE49-F238E27FC236}">
                <a16:creationId xmlns:a16="http://schemas.microsoft.com/office/drawing/2014/main" id="{4BF3E532-463A-9043-A4AF-C24A057AD5FE}"/>
              </a:ext>
            </a:extLst>
          </p:cNvPr>
          <p:cNvSpPr>
            <a:spLocks noGrp="1"/>
          </p:cNvSpPr>
          <p:nvPr>
            <p:ph type="ftr" sz="quarter" idx="11"/>
          </p:nvPr>
        </p:nvSpPr>
        <p:spPr/>
        <p:txBody>
          <a:bodyPr/>
          <a:lstStyle>
            <a:lvl1pPr>
              <a:defRPr>
                <a:latin typeface="Arial" charset="0"/>
                <a:ea typeface="ＭＳ Ｐゴシック" charset="-128"/>
                <a:cs typeface="ＭＳ Ｐゴシック" charset="-128"/>
              </a:defRPr>
            </a:lvl1pPr>
          </a:lstStyle>
          <a:p>
            <a:pPr>
              <a:defRPr/>
            </a:pPr>
            <a:r>
              <a:rPr lang="en-US"/>
              <a:t>
              </a:t>
            </a:r>
          </a:p>
        </p:txBody>
      </p:sp>
      <p:sp>
        <p:nvSpPr>
          <p:cNvPr id="7" name="Slide Number Placeholder 6">
            <a:extLst>
              <a:ext uri="{FF2B5EF4-FFF2-40B4-BE49-F238E27FC236}">
                <a16:creationId xmlns:a16="http://schemas.microsoft.com/office/drawing/2014/main" id="{D1A5458D-6AA5-8947-B50B-960B9765CAC3}"/>
              </a:ext>
            </a:extLst>
          </p:cNvPr>
          <p:cNvSpPr>
            <a:spLocks noGrp="1"/>
          </p:cNvSpPr>
          <p:nvPr>
            <p:ph type="sldNum" sz="quarter" idx="12"/>
          </p:nvPr>
        </p:nvSpPr>
        <p:spPr/>
        <p:txBody>
          <a:bodyPr/>
          <a:lstStyle>
            <a:lvl1pPr>
              <a:defRPr/>
            </a:lvl1pPr>
          </a:lstStyle>
          <a:p>
            <a:pPr>
              <a:defRPr/>
            </a:pPr>
            <a:fld id="{0DD5E261-AAA9-C049-9F77-C99DA51AD384}" type="slidenum">
              <a:rPr lang="en-US" altLang="en-US"/>
              <a:pPr>
                <a:defRPr/>
              </a:pPr>
              <a:t>‹#›</a:t>
            </a:fld>
            <a:endParaRPr lang="en-US" altLang="en-US"/>
          </a:p>
        </p:txBody>
      </p:sp>
    </p:spTree>
    <p:extLst>
      <p:ext uri="{BB962C8B-B14F-4D97-AF65-F5344CB8AC3E}">
        <p14:creationId xmlns:p14="http://schemas.microsoft.com/office/powerpoint/2010/main" val="94661448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335EB394-1C5F-254D-BC25-4F4EF2933E21}"/>
              </a:ext>
            </a:extLst>
          </p:cNvPr>
          <p:cNvSpPr>
            <a:spLocks noGrp="1"/>
          </p:cNvSpPr>
          <p:nvPr>
            <p:ph type="dt" sz="half" idx="10"/>
          </p:nvPr>
        </p:nvSpPr>
        <p:spPr/>
        <p:txBody>
          <a:bodyPr/>
          <a:lstStyle>
            <a:lvl1pPr>
              <a:defRPr/>
            </a:lvl1pPr>
          </a:lstStyle>
          <a:p>
            <a:pPr>
              <a:defRPr/>
            </a:pPr>
            <a:fld id="{D99CD55E-5F12-4943-8DD4-575D1C0633BD}" type="datetime1">
              <a:rPr lang="en-US" altLang="en-US"/>
              <a:pPr>
                <a:defRPr/>
              </a:pPr>
              <a:t>1/12/22</a:t>
            </a:fld>
            <a:endParaRPr lang="en-US" altLang="en-US"/>
          </a:p>
        </p:txBody>
      </p:sp>
      <p:sp>
        <p:nvSpPr>
          <p:cNvPr id="6" name="Footer Placeholder 2">
            <a:extLst>
              <a:ext uri="{FF2B5EF4-FFF2-40B4-BE49-F238E27FC236}">
                <a16:creationId xmlns:a16="http://schemas.microsoft.com/office/drawing/2014/main" id="{950B87FC-186F-D04F-BADD-123DEFCB02DD}"/>
              </a:ext>
            </a:extLst>
          </p:cNvPr>
          <p:cNvSpPr>
            <a:spLocks noGrp="1"/>
          </p:cNvSpPr>
          <p:nvPr>
            <p:ph type="ftr" sz="quarter" idx="11"/>
          </p:nvPr>
        </p:nvSpPr>
        <p:spPr/>
        <p:txBody>
          <a:bodyPr/>
          <a:lstStyle>
            <a:lvl1pPr>
              <a:defRPr/>
            </a:lvl1pPr>
          </a:lstStyle>
          <a:p>
            <a:endParaRPr lang="en-US" altLang="en-US"/>
          </a:p>
        </p:txBody>
      </p:sp>
      <p:sp>
        <p:nvSpPr>
          <p:cNvPr id="7" name="Slide Number Placeholder 22">
            <a:extLst>
              <a:ext uri="{FF2B5EF4-FFF2-40B4-BE49-F238E27FC236}">
                <a16:creationId xmlns:a16="http://schemas.microsoft.com/office/drawing/2014/main" id="{D4DB00F0-47B7-2440-A017-9AB6DB7DFB2A}"/>
              </a:ext>
            </a:extLst>
          </p:cNvPr>
          <p:cNvSpPr>
            <a:spLocks noGrp="1"/>
          </p:cNvSpPr>
          <p:nvPr>
            <p:ph type="sldNum" sz="quarter" idx="12"/>
          </p:nvPr>
        </p:nvSpPr>
        <p:spPr/>
        <p:txBody>
          <a:bodyPr/>
          <a:lstStyle>
            <a:lvl1pPr>
              <a:defRPr/>
            </a:lvl1pPr>
          </a:lstStyle>
          <a:p>
            <a:pPr>
              <a:defRPr/>
            </a:pPr>
            <a:fld id="{D13E0B20-5D47-6D4D-AFD0-9DBD3E219634}" type="slidenum">
              <a:rPr lang="en-US" altLang="en-US"/>
              <a:pPr>
                <a:defRPr/>
              </a:pPr>
              <a:t>‹#›</a:t>
            </a:fld>
            <a:endParaRPr lang="en-US" altLang="en-US"/>
          </a:p>
        </p:txBody>
      </p:sp>
    </p:spTree>
    <p:extLst>
      <p:ext uri="{BB962C8B-B14F-4D97-AF65-F5344CB8AC3E}">
        <p14:creationId xmlns:p14="http://schemas.microsoft.com/office/powerpoint/2010/main" val="22982074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AC7E609-5BD0-3A4D-A778-1BF472E91CF4}"/>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9" name="Rectangle 28">
            <a:extLst>
              <a:ext uri="{FF2B5EF4-FFF2-40B4-BE49-F238E27FC236}">
                <a16:creationId xmlns:a16="http://schemas.microsoft.com/office/drawing/2014/main" id="{2201AAE2-CFC3-DE47-9453-071A49A7191A}"/>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0" name="Rectangle 29">
            <a:extLst>
              <a:ext uri="{FF2B5EF4-FFF2-40B4-BE49-F238E27FC236}">
                <a16:creationId xmlns:a16="http://schemas.microsoft.com/office/drawing/2014/main" id="{CEE04AD0-4A0A-E74C-BE7E-EAFA09943E3F}"/>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1" name="Rectangle 30">
            <a:extLst>
              <a:ext uri="{FF2B5EF4-FFF2-40B4-BE49-F238E27FC236}">
                <a16:creationId xmlns:a16="http://schemas.microsoft.com/office/drawing/2014/main" id="{272C9310-4CF7-6D46-9778-19AE30AB9B29}"/>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2" name="Rectangle 31">
            <a:extLst>
              <a:ext uri="{FF2B5EF4-FFF2-40B4-BE49-F238E27FC236}">
                <a16:creationId xmlns:a16="http://schemas.microsoft.com/office/drawing/2014/main" id="{23F56FC2-45B2-0C43-AB80-29D9EB2BA0D1}"/>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3" name="Rounded Rectangle 32">
            <a:extLst>
              <a:ext uri="{FF2B5EF4-FFF2-40B4-BE49-F238E27FC236}">
                <a16:creationId xmlns:a16="http://schemas.microsoft.com/office/drawing/2014/main" id="{67B486ED-D5FB-8D46-93A4-4CC5DA2AF55D}"/>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4" name="Rounded Rectangle 33">
            <a:extLst>
              <a:ext uri="{FF2B5EF4-FFF2-40B4-BE49-F238E27FC236}">
                <a16:creationId xmlns:a16="http://schemas.microsoft.com/office/drawing/2014/main" id="{B9E4D393-4D1E-3D44-AFC3-88F0F79D98B2}"/>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5" name="Rectangle 34">
            <a:extLst>
              <a:ext uri="{FF2B5EF4-FFF2-40B4-BE49-F238E27FC236}">
                <a16:creationId xmlns:a16="http://schemas.microsoft.com/office/drawing/2014/main" id="{DF07600D-3A6A-4949-A328-08642997ED1A}"/>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5E573C9E-29B1-4840-9A8B-1F4FDDC0E475}"/>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7" name="Rectangle 36">
            <a:extLst>
              <a:ext uri="{FF2B5EF4-FFF2-40B4-BE49-F238E27FC236}">
                <a16:creationId xmlns:a16="http://schemas.microsoft.com/office/drawing/2014/main" id="{64B63FEF-F3AD-7E4E-8280-64D729C2D218}"/>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8" name="Rectangle 37">
            <a:extLst>
              <a:ext uri="{FF2B5EF4-FFF2-40B4-BE49-F238E27FC236}">
                <a16:creationId xmlns:a16="http://schemas.microsoft.com/office/drawing/2014/main" id="{4406EE0E-63F0-1740-8C84-753EA356C9DD}"/>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9" name="Rectangle 38">
            <a:extLst>
              <a:ext uri="{FF2B5EF4-FFF2-40B4-BE49-F238E27FC236}">
                <a16:creationId xmlns:a16="http://schemas.microsoft.com/office/drawing/2014/main" id="{A6180228-D2A4-4A4F-8A8F-36F41A5062DC}"/>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0" name="Rectangle 39">
            <a:extLst>
              <a:ext uri="{FF2B5EF4-FFF2-40B4-BE49-F238E27FC236}">
                <a16:creationId xmlns:a16="http://schemas.microsoft.com/office/drawing/2014/main" id="{C2F46E0C-98F2-9644-BAFC-A2F6E3E0D12E}"/>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9" name="Title Placeholder 21">
            <a:extLst>
              <a:ext uri="{FF2B5EF4-FFF2-40B4-BE49-F238E27FC236}">
                <a16:creationId xmlns:a16="http://schemas.microsoft.com/office/drawing/2014/main" id="{B0A3B1CD-8A22-A342-9BBF-9621E73FF315}"/>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 name="Text Placeholder 12">
            <a:extLst>
              <a:ext uri="{FF2B5EF4-FFF2-40B4-BE49-F238E27FC236}">
                <a16:creationId xmlns:a16="http://schemas.microsoft.com/office/drawing/2014/main" id="{2696569A-8969-D049-A6FD-D5E954979A91}"/>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1F0B5B63-1B7F-9D43-A9A3-1D440E9D3A82}"/>
              </a:ext>
            </a:extLst>
          </p:cNvPr>
          <p:cNvSpPr>
            <a:spLocks noGrp="1"/>
          </p:cNvSpPr>
          <p:nvPr>
            <p:ph type="dt" sz="half" idx="2"/>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800">
                <a:solidFill>
                  <a:schemeClr val="accent2"/>
                </a:solidFill>
                <a:latin typeface="Arial" charset="0"/>
                <a:ea typeface="MS PGothic" charset="-128"/>
              </a:defRPr>
            </a:lvl1pPr>
          </a:lstStyle>
          <a:p>
            <a:pPr>
              <a:defRPr/>
            </a:pPr>
            <a:fld id="{6DE83BDE-0D81-BC47-B467-19646C1CBABF}" type="datetime1">
              <a:rPr lang="en-US" altLang="en-US"/>
              <a:pPr>
                <a:defRPr/>
              </a:pPr>
              <a:t>1/12/22</a:t>
            </a:fld>
            <a:endParaRPr lang="en-US" altLang="en-US"/>
          </a:p>
        </p:txBody>
      </p:sp>
      <p:sp>
        <p:nvSpPr>
          <p:cNvPr id="3" name="Footer Placeholder 2">
            <a:extLst>
              <a:ext uri="{FF2B5EF4-FFF2-40B4-BE49-F238E27FC236}">
                <a16:creationId xmlns:a16="http://schemas.microsoft.com/office/drawing/2014/main" id="{EE84D9B9-5132-424F-B51C-621D36CBF210}"/>
              </a:ext>
            </a:extLst>
          </p:cNvPr>
          <p:cNvSpPr>
            <a:spLocks noGrp="1"/>
          </p:cNvSpPr>
          <p:nvPr>
            <p:ph type="ftr" sz="quarter" idx="3"/>
          </p:nvPr>
        </p:nvSpPr>
        <p:spPr>
          <a:xfrm>
            <a:off x="5257800" y="612775"/>
            <a:ext cx="1325563"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800">
                <a:solidFill>
                  <a:schemeClr val="accent2"/>
                </a:solidFill>
              </a:defRPr>
            </a:lvl1pPr>
          </a:lstStyle>
          <a:p>
            <a:endParaRPr lang="en-US" altLang="en-US"/>
          </a:p>
        </p:txBody>
      </p:sp>
      <p:sp>
        <p:nvSpPr>
          <p:cNvPr id="23" name="Slide Number Placeholder 22">
            <a:extLst>
              <a:ext uri="{FF2B5EF4-FFF2-40B4-BE49-F238E27FC236}">
                <a16:creationId xmlns:a16="http://schemas.microsoft.com/office/drawing/2014/main" id="{AC7921E0-2AE2-EF44-858F-73518BE3009D}"/>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latin typeface="Arial" charset="0"/>
                <a:ea typeface="MS PGothic" charset="-128"/>
              </a:defRPr>
            </a:lvl1pPr>
          </a:lstStyle>
          <a:p>
            <a:pPr>
              <a:defRPr/>
            </a:pPr>
            <a:fld id="{C013826A-FEC9-A14D-999B-514228DFCC0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73" r:id="rId1"/>
    <p:sldLayoutId id="2147485574" r:id="rId2"/>
    <p:sldLayoutId id="2147485571" r:id="rId3"/>
    <p:sldLayoutId id="2147485575" r:id="rId4"/>
    <p:sldLayoutId id="2147485576" r:id="rId5"/>
    <p:sldLayoutId id="2147485577" r:id="rId6"/>
    <p:sldLayoutId id="2147485578" r:id="rId7"/>
    <p:sldLayoutId id="2147485579" r:id="rId8"/>
    <p:sldLayoutId id="2147485572" r:id="rId9"/>
    <p:sldLayoutId id="2147485580" r:id="rId10"/>
    <p:sldLayoutId id="2147485581" r:id="rId11"/>
    <p:sldLayoutId id="2147485582" r:id="rId12"/>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4000" kern="1200">
          <a:solidFill>
            <a:schemeClr val="tx2"/>
          </a:solidFill>
          <a:latin typeface="+mj-lt"/>
          <a:ea typeface="MS PGothic" panose="020B0600070205080204" pitchFamily="34" charset="-128"/>
          <a:cs typeface="MS PGothic" charset="0"/>
        </a:defRPr>
      </a:lvl1pPr>
      <a:lvl2pPr algn="l" rtl="0" eaLnBrk="0" fontAlgn="base" hangingPunct="0">
        <a:spcBef>
          <a:spcPct val="0"/>
        </a:spcBef>
        <a:spcAft>
          <a:spcPct val="0"/>
        </a:spcAft>
        <a:defRPr sz="4000">
          <a:solidFill>
            <a:schemeClr val="tx2"/>
          </a:solidFill>
          <a:latin typeface="Trebuchet MS" charset="0"/>
          <a:ea typeface="MS PGothic" panose="020B0600070205080204" pitchFamily="34" charset="-128"/>
          <a:cs typeface="MS PGothic" charset="0"/>
        </a:defRPr>
      </a:lvl2pPr>
      <a:lvl3pPr algn="l" rtl="0" eaLnBrk="0" fontAlgn="base" hangingPunct="0">
        <a:spcBef>
          <a:spcPct val="0"/>
        </a:spcBef>
        <a:spcAft>
          <a:spcPct val="0"/>
        </a:spcAft>
        <a:defRPr sz="4000">
          <a:solidFill>
            <a:schemeClr val="tx2"/>
          </a:solidFill>
          <a:latin typeface="Trebuchet MS" charset="0"/>
          <a:ea typeface="MS PGothic" panose="020B0600070205080204" pitchFamily="34" charset="-128"/>
          <a:cs typeface="MS PGothic" charset="0"/>
        </a:defRPr>
      </a:lvl3pPr>
      <a:lvl4pPr algn="l" rtl="0" eaLnBrk="0" fontAlgn="base" hangingPunct="0">
        <a:spcBef>
          <a:spcPct val="0"/>
        </a:spcBef>
        <a:spcAft>
          <a:spcPct val="0"/>
        </a:spcAft>
        <a:defRPr sz="4000">
          <a:solidFill>
            <a:schemeClr val="tx2"/>
          </a:solidFill>
          <a:latin typeface="Trebuchet MS" charset="0"/>
          <a:ea typeface="MS PGothic" panose="020B0600070205080204" pitchFamily="34" charset="-128"/>
          <a:cs typeface="MS PGothic" charset="0"/>
        </a:defRPr>
      </a:lvl4pPr>
      <a:lvl5pPr algn="l" rtl="0" eaLnBrk="0" fontAlgn="base" hangingPunct="0">
        <a:spcBef>
          <a:spcPct val="0"/>
        </a:spcBef>
        <a:spcAft>
          <a:spcPct val="0"/>
        </a:spcAft>
        <a:defRPr sz="4000">
          <a:solidFill>
            <a:schemeClr val="tx2"/>
          </a:solidFill>
          <a:latin typeface="Trebuchet MS" charset="0"/>
          <a:ea typeface="MS PGothic" panose="020B0600070205080204" pitchFamily="34" charset="-128"/>
          <a:cs typeface="MS PGothic" charset="0"/>
        </a:defRPr>
      </a:lvl5pPr>
      <a:lvl6pPr marL="457200" algn="l" rtl="0" fontAlgn="base">
        <a:spcBef>
          <a:spcPct val="0"/>
        </a:spcBef>
        <a:spcAft>
          <a:spcPct val="0"/>
        </a:spcAft>
        <a:defRPr sz="4000">
          <a:solidFill>
            <a:schemeClr val="tx2"/>
          </a:solidFill>
          <a:latin typeface="Trebuchet MS" charset="0"/>
          <a:ea typeface="ＭＳ Ｐゴシック" charset="-128"/>
          <a:cs typeface="ＭＳ Ｐゴシック" charset="-128"/>
        </a:defRPr>
      </a:lvl6pPr>
      <a:lvl7pPr marL="914400" algn="l" rtl="0" fontAlgn="base">
        <a:spcBef>
          <a:spcPct val="0"/>
        </a:spcBef>
        <a:spcAft>
          <a:spcPct val="0"/>
        </a:spcAft>
        <a:defRPr sz="4000">
          <a:solidFill>
            <a:schemeClr val="tx2"/>
          </a:solidFill>
          <a:latin typeface="Trebuchet MS" charset="0"/>
          <a:ea typeface="ＭＳ Ｐゴシック" charset="-128"/>
          <a:cs typeface="ＭＳ Ｐゴシック" charset="-128"/>
        </a:defRPr>
      </a:lvl7pPr>
      <a:lvl8pPr marL="1371600" algn="l" rtl="0" fontAlgn="base">
        <a:spcBef>
          <a:spcPct val="0"/>
        </a:spcBef>
        <a:spcAft>
          <a:spcPct val="0"/>
        </a:spcAft>
        <a:defRPr sz="4000">
          <a:solidFill>
            <a:schemeClr val="tx2"/>
          </a:solidFill>
          <a:latin typeface="Trebuchet MS" charset="0"/>
          <a:ea typeface="ＭＳ Ｐゴシック" charset="-128"/>
          <a:cs typeface="ＭＳ Ｐゴシック" charset="-128"/>
        </a:defRPr>
      </a:lvl8pPr>
      <a:lvl9pPr marL="1828800" algn="l" rtl="0" fontAlgn="base">
        <a:spcBef>
          <a:spcPct val="0"/>
        </a:spcBef>
        <a:spcAft>
          <a:spcPct val="0"/>
        </a:spcAft>
        <a:defRPr sz="4000">
          <a:solidFill>
            <a:schemeClr val="tx2"/>
          </a:solidFill>
          <a:latin typeface="Trebuchet MS" charset="0"/>
          <a:ea typeface="ＭＳ Ｐゴシック" charset="-128"/>
          <a:cs typeface="ＭＳ Ｐゴシック" charset="-128"/>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pitchFamily="2" charset="2"/>
        <a:buChar char=""/>
        <a:defRPr sz="2400" kern="1200">
          <a:solidFill>
            <a:schemeClr val="accent1"/>
          </a:solidFill>
          <a:latin typeface="+mn-lt"/>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pitchFamily="2" charset="2"/>
        <a:buChar char=""/>
        <a:defRPr sz="2200" kern="1200">
          <a:solidFill>
            <a:schemeClr val="accent1"/>
          </a:solidFill>
          <a:latin typeface="+mn-lt"/>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jpeg"/><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6.emf"/><Relationship Id="rId5" Type="http://schemas.openxmlformats.org/officeDocument/2006/relationships/oleObject" Target="../embeddings/oleObject6.bin"/><Relationship Id="rId10" Type="http://schemas.openxmlformats.org/officeDocument/2006/relationships/image" Target="../media/image11.emf"/><Relationship Id="rId4" Type="http://schemas.openxmlformats.org/officeDocument/2006/relationships/image" Target="../media/image4.emf"/><Relationship Id="rId9"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4.emf"/><Relationship Id="rId5" Type="http://schemas.openxmlformats.org/officeDocument/2006/relationships/oleObject" Target="../embeddings/oleObject11.bin"/><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7.jpeg"/><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3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19.emf"/><Relationship Id="rId5" Type="http://schemas.openxmlformats.org/officeDocument/2006/relationships/oleObject" Target="../embeddings/oleObject18.bin"/><Relationship Id="rId4" Type="http://schemas.openxmlformats.org/officeDocument/2006/relationships/image" Target="../media/image1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13.vml"/><Relationship Id="rId6" Type="http://schemas.openxmlformats.org/officeDocument/2006/relationships/image" Target="../media/image22.emf"/><Relationship Id="rId5" Type="http://schemas.openxmlformats.org/officeDocument/2006/relationships/oleObject" Target="../embeddings/oleObject21.bin"/><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23.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01B0D93-EE37-E846-A1D1-5671127301B7}"/>
              </a:ext>
            </a:extLst>
          </p:cNvPr>
          <p:cNvSpPr>
            <a:spLocks noGrp="1" noChangeArrowheads="1"/>
          </p:cNvSpPr>
          <p:nvPr>
            <p:ph type="ctrTitle"/>
          </p:nvPr>
        </p:nvSpPr>
        <p:spPr>
          <a:xfrm>
            <a:off x="457200" y="4071938"/>
            <a:ext cx="7162800" cy="1109662"/>
          </a:xfrm>
        </p:spPr>
        <p:txBody>
          <a:bodyPr>
            <a:normAutofit fontScale="90000"/>
          </a:bodyPr>
          <a:lstStyle/>
          <a:p>
            <a:pPr eaLnBrk="1" fontAlgn="auto" hangingPunct="1">
              <a:spcAft>
                <a:spcPts val="0"/>
              </a:spcAft>
              <a:defRPr/>
            </a:pPr>
            <a:r>
              <a:rPr lang="en-US" dirty="0">
                <a:ea typeface="ＭＳ Ｐゴシック" charset="-128"/>
                <a:cs typeface="ＭＳ Ｐゴシック" charset="-128"/>
              </a:rPr>
              <a:t>Gases</a:t>
            </a:r>
            <a:br>
              <a:rPr lang="en-US" dirty="0">
                <a:ea typeface="ＭＳ Ｐゴシック" charset="-128"/>
                <a:cs typeface="ＭＳ Ｐゴシック" charset="-128"/>
              </a:rPr>
            </a:br>
            <a:r>
              <a:rPr lang="en-US" dirty="0">
                <a:ea typeface="ＭＳ Ｐゴシック" charset="-128"/>
                <a:cs typeface="ＭＳ Ｐゴシック" charset="-128"/>
              </a:rPr>
              <a:t>Chapter 5</a:t>
            </a:r>
          </a:p>
        </p:txBody>
      </p:sp>
      <p:sp>
        <p:nvSpPr>
          <p:cNvPr id="15362" name="Rectangle 3">
            <a:extLst>
              <a:ext uri="{FF2B5EF4-FFF2-40B4-BE49-F238E27FC236}">
                <a16:creationId xmlns:a16="http://schemas.microsoft.com/office/drawing/2014/main" id="{01F09F6F-950C-FD46-A5B1-73B4578998F8}"/>
              </a:ext>
            </a:extLst>
          </p:cNvPr>
          <p:cNvSpPr>
            <a:spLocks noGrp="1" noChangeArrowheads="1"/>
          </p:cNvSpPr>
          <p:nvPr>
            <p:ph type="subTitle" idx="1"/>
          </p:nvPr>
        </p:nvSpPr>
        <p:spPr>
          <a:xfrm>
            <a:off x="2590800" y="4800600"/>
            <a:ext cx="4876800" cy="1676400"/>
          </a:xfrm>
        </p:spPr>
        <p:txBody>
          <a:bodyPr/>
          <a:lstStyle/>
          <a:p>
            <a:pPr marL="63500" eaLnBrk="1" hangingPunct="1"/>
            <a:r>
              <a:rPr lang="en-US" altLang="en-US" sz="3200" b="1">
                <a:solidFill>
                  <a:schemeClr val="tx1"/>
                </a:solidFill>
              </a:rPr>
              <a:t>OpenStax</a:t>
            </a:r>
          </a:p>
          <a:p>
            <a:pPr marL="63500" eaLnBrk="1" hangingPunct="1"/>
            <a:r>
              <a:rPr lang="en-US" altLang="en-US" sz="3200" b="1">
                <a:solidFill>
                  <a:schemeClr val="tx1"/>
                </a:solidFill>
              </a:rPr>
              <a:t>Joseph DePasquale</a:t>
            </a:r>
          </a:p>
        </p:txBody>
      </p:sp>
      <p:sp>
        <p:nvSpPr>
          <p:cNvPr id="15363" name="TextBox 3">
            <a:extLst>
              <a:ext uri="{FF2B5EF4-FFF2-40B4-BE49-F238E27FC236}">
                <a16:creationId xmlns:a16="http://schemas.microsoft.com/office/drawing/2014/main" id="{B2E33EF9-6053-034B-8777-2ED2DC533552}"/>
              </a:ext>
            </a:extLst>
          </p:cNvPr>
          <p:cNvSpPr txBox="1">
            <a:spLocks noChangeArrowheads="1"/>
          </p:cNvSpPr>
          <p:nvPr/>
        </p:nvSpPr>
        <p:spPr bwMode="auto">
          <a:xfrm>
            <a:off x="2514600" y="1371600"/>
            <a:ext cx="43799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5400" b="1">
                <a:solidFill>
                  <a:schemeClr val="bg1"/>
                </a:solidFill>
              </a:rPr>
              <a:t>Ch. 9: Gases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0159D0DF-4152-E04A-BEC4-5552B28C4D95}"/>
              </a:ext>
            </a:extLst>
          </p:cNvPr>
          <p:cNvSpPr>
            <a:spLocks noGrp="1" noChangeArrowheads="1"/>
          </p:cNvSpPr>
          <p:nvPr>
            <p:ph type="title"/>
          </p:nvPr>
        </p:nvSpPr>
        <p:spPr>
          <a:xfrm>
            <a:off x="1066800" y="381000"/>
            <a:ext cx="8229600" cy="1066800"/>
          </a:xfrm>
        </p:spPr>
        <p:txBody>
          <a:bodyPr/>
          <a:lstStyle/>
          <a:p>
            <a:pPr eaLnBrk="1" hangingPunct="1"/>
            <a:r>
              <a:rPr lang="en-US" altLang="en-US" b="1">
                <a:solidFill>
                  <a:schemeClr val="tx1"/>
                </a:solidFill>
              </a:rPr>
              <a:t>Units of Pressure</a:t>
            </a:r>
          </a:p>
        </p:txBody>
      </p:sp>
      <p:sp>
        <p:nvSpPr>
          <p:cNvPr id="24578" name="Rectangle 3">
            <a:extLst>
              <a:ext uri="{FF2B5EF4-FFF2-40B4-BE49-F238E27FC236}">
                <a16:creationId xmlns:a16="http://schemas.microsoft.com/office/drawing/2014/main" id="{BD7C485E-11F5-694A-B678-97969B64E358}"/>
              </a:ext>
            </a:extLst>
          </p:cNvPr>
          <p:cNvSpPr>
            <a:spLocks noGrp="1" noChangeArrowheads="1"/>
          </p:cNvSpPr>
          <p:nvPr>
            <p:ph type="body" idx="1"/>
          </p:nvPr>
        </p:nvSpPr>
        <p:spPr>
          <a:xfrm>
            <a:off x="304800" y="1600200"/>
            <a:ext cx="8229600" cy="4953000"/>
          </a:xfrm>
        </p:spPr>
        <p:txBody>
          <a:bodyPr/>
          <a:lstStyle/>
          <a:p>
            <a:pPr eaLnBrk="1" hangingPunct="1"/>
            <a:r>
              <a:rPr lang="en-US" altLang="en-US"/>
              <a:t>Due to the way gas pressure is measured, </a:t>
            </a:r>
            <a:r>
              <a:rPr lang="en-US" altLang="en-US" b="1">
                <a:solidFill>
                  <a:srgbClr val="000090"/>
                </a:solidFill>
              </a:rPr>
              <a:t>millimeters of mercury </a:t>
            </a:r>
            <a:r>
              <a:rPr lang="en-US" altLang="en-US"/>
              <a:t>(</a:t>
            </a:r>
            <a:r>
              <a:rPr lang="en-US" altLang="en-US" b="1">
                <a:solidFill>
                  <a:srgbClr val="000090"/>
                </a:solidFill>
              </a:rPr>
              <a:t>mmHg)</a:t>
            </a:r>
            <a:r>
              <a:rPr lang="en-US" altLang="en-US"/>
              <a:t> is a commonly used unit of pressure. </a:t>
            </a:r>
          </a:p>
          <a:p>
            <a:pPr eaLnBrk="1" hangingPunct="1">
              <a:buFont typeface="Georgia" panose="02040502050405020303" pitchFamily="18" charset="0"/>
              <a:buNone/>
            </a:pPr>
            <a:endParaRPr lang="en-US" altLang="en-US"/>
          </a:p>
          <a:p>
            <a:pPr eaLnBrk="1" hangingPunct="1">
              <a:buFont typeface="Georgia" panose="02040502050405020303" pitchFamily="18" charset="0"/>
              <a:buNone/>
            </a:pPr>
            <a:endParaRPr lang="en-US" altLang="en-US"/>
          </a:p>
          <a:p>
            <a:pPr eaLnBrk="1" hangingPunct="1"/>
            <a:r>
              <a:rPr lang="en-US" altLang="en-US"/>
              <a:t>Probably the most common unit of gas pressure is the </a:t>
            </a:r>
            <a:r>
              <a:rPr lang="en-US" altLang="en-US" b="1">
                <a:solidFill>
                  <a:srgbClr val="000090"/>
                </a:solidFill>
              </a:rPr>
              <a:t>atmosphere</a:t>
            </a:r>
            <a:r>
              <a:rPr lang="en-US" altLang="en-US"/>
              <a:t> </a:t>
            </a:r>
            <a:r>
              <a:rPr lang="en-US" altLang="en-US" b="1">
                <a:solidFill>
                  <a:srgbClr val="000090"/>
                </a:solidFill>
              </a:rPr>
              <a:t>(atm)</a:t>
            </a:r>
            <a:r>
              <a:rPr lang="en-US" altLang="en-US" b="1"/>
              <a:t>.</a:t>
            </a:r>
          </a:p>
          <a:p>
            <a:pPr lvl="1" eaLnBrk="1" hangingPunct="1"/>
            <a:r>
              <a:rPr lang="en-US" altLang="en-US" b="1">
                <a:solidFill>
                  <a:srgbClr val="000090"/>
                </a:solidFill>
              </a:rPr>
              <a:t>1 atm </a:t>
            </a:r>
            <a:r>
              <a:rPr lang="en-US" altLang="en-US" b="1">
                <a:solidFill>
                  <a:schemeClr val="tx1"/>
                </a:solidFill>
              </a:rPr>
              <a:t>is the </a:t>
            </a:r>
            <a:r>
              <a:rPr lang="ja-JP" altLang="en-US" b="1">
                <a:solidFill>
                  <a:schemeClr val="tx1"/>
                </a:solidFill>
              </a:rPr>
              <a:t>“</a:t>
            </a:r>
            <a:r>
              <a:rPr lang="en-US" altLang="ja-JP" b="1">
                <a:solidFill>
                  <a:schemeClr val="tx1"/>
                </a:solidFill>
              </a:rPr>
              <a:t>normal atmospheric pressure</a:t>
            </a:r>
            <a:r>
              <a:rPr lang="ja-JP" altLang="en-US" b="1">
                <a:solidFill>
                  <a:schemeClr val="tx1"/>
                </a:solidFill>
              </a:rPr>
              <a:t>”</a:t>
            </a:r>
            <a:endParaRPr lang="en-US" altLang="ja-JP" b="1">
              <a:solidFill>
                <a:schemeClr val="tx1"/>
              </a:solidFill>
            </a:endParaRPr>
          </a:p>
          <a:p>
            <a:pPr lvl="1" eaLnBrk="1" hangingPunct="1">
              <a:buFont typeface="Georgia" panose="02040502050405020303" pitchFamily="18" charset="0"/>
              <a:buNone/>
            </a:pPr>
            <a:endParaRPr lang="en-US" altLang="en-US" b="1">
              <a:solidFill>
                <a:schemeClr val="tx1"/>
              </a:solidFill>
            </a:endParaRPr>
          </a:p>
          <a:p>
            <a:pPr lvl="1" eaLnBrk="1" hangingPunct="1"/>
            <a:r>
              <a:rPr lang="en-US" altLang="en-US" b="1">
                <a:solidFill>
                  <a:schemeClr val="tx1"/>
                </a:solidFill>
              </a:rPr>
              <a:t>1 atm = 760 mmHg</a:t>
            </a:r>
            <a:endParaRPr lang="en-US" altLang="en-US">
              <a:solidFill>
                <a:schemeClr val="tx1"/>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5E3079C7-7953-F84E-861A-ABE713DCE7AB}"/>
              </a:ext>
            </a:extLst>
          </p:cNvPr>
          <p:cNvSpPr>
            <a:spLocks noGrp="1" noChangeArrowheads="1"/>
          </p:cNvSpPr>
          <p:nvPr>
            <p:ph type="title"/>
          </p:nvPr>
        </p:nvSpPr>
        <p:spPr>
          <a:xfrm>
            <a:off x="1066800" y="304800"/>
            <a:ext cx="8229600" cy="1066800"/>
          </a:xfrm>
        </p:spPr>
        <p:txBody>
          <a:bodyPr/>
          <a:lstStyle/>
          <a:p>
            <a:pPr eaLnBrk="1" hangingPunct="1"/>
            <a:r>
              <a:rPr lang="en-US" altLang="en-US" b="1">
                <a:solidFill>
                  <a:schemeClr val="tx1"/>
                </a:solidFill>
              </a:rPr>
              <a:t>Units of Pressure</a:t>
            </a:r>
          </a:p>
        </p:txBody>
      </p:sp>
      <p:sp>
        <p:nvSpPr>
          <p:cNvPr id="25602" name="Rectangle 3">
            <a:extLst>
              <a:ext uri="{FF2B5EF4-FFF2-40B4-BE49-F238E27FC236}">
                <a16:creationId xmlns:a16="http://schemas.microsoft.com/office/drawing/2014/main" id="{F8FD5075-4EE6-0F48-A1EE-57FC3F9314E9}"/>
              </a:ext>
            </a:extLst>
          </p:cNvPr>
          <p:cNvSpPr>
            <a:spLocks noGrp="1" noChangeArrowheads="1"/>
          </p:cNvSpPr>
          <p:nvPr>
            <p:ph type="body" idx="1"/>
          </p:nvPr>
        </p:nvSpPr>
        <p:spPr>
          <a:xfrm>
            <a:off x="457200" y="1143000"/>
            <a:ext cx="8686800" cy="4953000"/>
          </a:xfrm>
        </p:spPr>
        <p:txBody>
          <a:bodyPr/>
          <a:lstStyle/>
          <a:p>
            <a:pPr eaLnBrk="1" hangingPunct="1">
              <a:buFont typeface="Arial" panose="020B0604020202020204" pitchFamily="34" charset="0"/>
              <a:buChar char="•"/>
            </a:pPr>
            <a:r>
              <a:rPr lang="en-US" altLang="en-US"/>
              <a:t>SI unit for pressure is the </a:t>
            </a:r>
            <a:r>
              <a:rPr lang="en-US" altLang="en-US" b="1">
                <a:solidFill>
                  <a:srgbClr val="000090"/>
                </a:solidFill>
              </a:rPr>
              <a:t>Pascal (Pa). </a:t>
            </a:r>
          </a:p>
          <a:p>
            <a:pPr lvl="1" eaLnBrk="1" hangingPunct="1"/>
            <a:r>
              <a:rPr lang="en-US" altLang="en-US" sz="2400" b="1">
                <a:solidFill>
                  <a:srgbClr val="000090"/>
                </a:solidFill>
              </a:rPr>
              <a:t>1 Pa </a:t>
            </a:r>
            <a:r>
              <a:rPr lang="en-US" altLang="en-US" sz="2400">
                <a:solidFill>
                  <a:schemeClr val="tx1"/>
                </a:solidFill>
              </a:rPr>
              <a:t>is defined as the pressure exerted by a 0.1 mm high film of water on the surface beneath it.</a:t>
            </a:r>
          </a:p>
          <a:p>
            <a:pPr lvl="1" eaLnBrk="1" hangingPunct="1"/>
            <a:r>
              <a:rPr lang="en-US" altLang="en-US" sz="2400" b="1">
                <a:solidFill>
                  <a:srgbClr val="000090"/>
                </a:solidFill>
              </a:rPr>
              <a:t>Kilopascal (kPa)</a:t>
            </a:r>
          </a:p>
          <a:p>
            <a:pPr lvl="1" eaLnBrk="1" hangingPunct="1">
              <a:buFont typeface="Georgia" panose="02040502050405020303" pitchFamily="18" charset="0"/>
              <a:buNone/>
            </a:pPr>
            <a:endParaRPr lang="en-US" altLang="en-US" sz="2400">
              <a:solidFill>
                <a:schemeClr val="tx1"/>
              </a:solidFill>
            </a:endParaRPr>
          </a:p>
          <a:p>
            <a:pPr lvl="1" eaLnBrk="1" hangingPunct="1"/>
            <a:r>
              <a:rPr lang="en-US" altLang="en-US" sz="2400">
                <a:solidFill>
                  <a:schemeClr val="tx1"/>
                </a:solidFill>
              </a:rPr>
              <a:t>A related unit of pressure is the </a:t>
            </a:r>
            <a:r>
              <a:rPr lang="en-US" altLang="en-US" sz="2400" b="1">
                <a:solidFill>
                  <a:srgbClr val="000090"/>
                </a:solidFill>
              </a:rPr>
              <a:t>bar. </a:t>
            </a:r>
          </a:p>
          <a:p>
            <a:pPr lvl="2" eaLnBrk="1" hangingPunct="1"/>
            <a:r>
              <a:rPr lang="en-US" altLang="en-US" b="1">
                <a:solidFill>
                  <a:srgbClr val="000090"/>
                </a:solidFill>
              </a:rPr>
              <a:t>1 bar = 10</a:t>
            </a:r>
            <a:r>
              <a:rPr lang="en-US" altLang="en-US" b="1" baseline="30000">
                <a:solidFill>
                  <a:srgbClr val="000090"/>
                </a:solidFill>
              </a:rPr>
              <a:t>5</a:t>
            </a:r>
            <a:r>
              <a:rPr lang="en-US" altLang="en-US" b="1">
                <a:solidFill>
                  <a:srgbClr val="000090"/>
                </a:solidFill>
              </a:rPr>
              <a:t> Pa</a:t>
            </a:r>
            <a:endParaRPr lang="en-US" altLang="en-US"/>
          </a:p>
          <a:p>
            <a:pPr eaLnBrk="1" hangingPunct="1">
              <a:buFont typeface="Arial" panose="020B0604020202020204" pitchFamily="34" charset="0"/>
              <a:buChar char="•"/>
            </a:pPr>
            <a:endParaRPr lang="en-US" altLang="en-US"/>
          </a:p>
          <a:p>
            <a:pPr eaLnBrk="1" hangingPunct="1">
              <a:buFont typeface="Arial" panose="020B0604020202020204" pitchFamily="34" charset="0"/>
              <a:buChar char="•"/>
            </a:pPr>
            <a:r>
              <a:rPr lang="en-US" altLang="en-US"/>
              <a:t>Pressure conversions:</a:t>
            </a:r>
            <a:endParaRPr lang="en-US" altLang="en-US" sz="2400" b="1">
              <a:solidFill>
                <a:srgbClr val="000090"/>
              </a:solidFill>
            </a:endParaRPr>
          </a:p>
          <a:p>
            <a:pPr lvl="1" eaLnBrk="1" hangingPunct="1">
              <a:buFont typeface="Georgia" panose="02040502050405020303" pitchFamily="18" charset="0"/>
              <a:buNone/>
            </a:pPr>
            <a:endParaRPr lang="en-US" altLang="en-US" sz="2400">
              <a:solidFill>
                <a:schemeClr val="tx1"/>
              </a:solidFill>
            </a:endParaRPr>
          </a:p>
          <a:p>
            <a:pPr lvl="1" eaLnBrk="1" hangingPunct="1">
              <a:buFont typeface="Georgia" panose="02040502050405020303" pitchFamily="18" charset="0"/>
              <a:buNone/>
            </a:pPr>
            <a:r>
              <a:rPr lang="en-US" altLang="en-US" sz="2400" b="1">
                <a:solidFill>
                  <a:schemeClr val="tx1"/>
                </a:solidFill>
              </a:rPr>
              <a:t>1.013 bar = 1 atm = 760 mmHg = 760 torr  </a:t>
            </a:r>
          </a:p>
          <a:p>
            <a:pPr lvl="1" eaLnBrk="1" hangingPunct="1">
              <a:buFont typeface="Georgia" panose="02040502050405020303" pitchFamily="18" charset="0"/>
              <a:buNone/>
            </a:pPr>
            <a:r>
              <a:rPr lang="en-US" altLang="en-US" sz="2400" b="1">
                <a:solidFill>
                  <a:schemeClr val="tx1"/>
                </a:solidFill>
              </a:rPr>
              <a:t>= 14.7 psi = 101.3 kPa</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EB3B9C35-56FA-794F-B9D7-F52A911CCFBB}"/>
              </a:ext>
            </a:extLst>
          </p:cNvPr>
          <p:cNvSpPr>
            <a:spLocks noGrp="1" noChangeArrowheads="1"/>
          </p:cNvSpPr>
          <p:nvPr>
            <p:ph type="title"/>
          </p:nvPr>
        </p:nvSpPr>
        <p:spPr>
          <a:xfrm>
            <a:off x="457200" y="990600"/>
            <a:ext cx="8686800" cy="1066800"/>
          </a:xfrm>
        </p:spPr>
        <p:txBody>
          <a:bodyPr/>
          <a:lstStyle/>
          <a:p>
            <a:pPr eaLnBrk="1" hangingPunct="1">
              <a:lnSpc>
                <a:spcPct val="90000"/>
              </a:lnSpc>
            </a:pPr>
            <a:r>
              <a:rPr lang="en-US" altLang="en-US" b="1">
                <a:solidFill>
                  <a:schemeClr val="tx1"/>
                </a:solidFill>
              </a:rPr>
              <a:t>9.2: </a:t>
            </a:r>
            <a:r>
              <a:rPr lang="en-US" altLang="en-US" b="1">
                <a:solidFill>
                  <a:schemeClr val="tx1"/>
                </a:solidFill>
                <a:latin typeface="Georgia" panose="02040502050405020303" pitchFamily="18" charset="0"/>
              </a:rPr>
              <a:t>Relating Pressure, Volume, Amount, and Temperature: The Ideal Gas Law</a:t>
            </a:r>
          </a:p>
        </p:txBody>
      </p:sp>
      <p:sp>
        <p:nvSpPr>
          <p:cNvPr id="26626" name="Rectangle 3">
            <a:extLst>
              <a:ext uri="{FF2B5EF4-FFF2-40B4-BE49-F238E27FC236}">
                <a16:creationId xmlns:a16="http://schemas.microsoft.com/office/drawing/2014/main" id="{186B08D4-F76B-6844-8D44-AA2BD7255123}"/>
              </a:ext>
            </a:extLst>
          </p:cNvPr>
          <p:cNvSpPr>
            <a:spLocks noGrp="1" noChangeArrowheads="1"/>
          </p:cNvSpPr>
          <p:nvPr>
            <p:ph type="body" idx="1"/>
          </p:nvPr>
        </p:nvSpPr>
        <p:spPr>
          <a:xfrm>
            <a:off x="381000" y="2057400"/>
            <a:ext cx="8229600" cy="4324350"/>
          </a:xfrm>
        </p:spPr>
        <p:txBody>
          <a:bodyPr/>
          <a:lstStyle/>
          <a:p>
            <a:pPr marL="107950" indent="0" eaLnBrk="1" hangingPunct="1">
              <a:buFont typeface="Georgia" panose="02040502050405020303" pitchFamily="18" charset="0"/>
              <a:buNone/>
            </a:pPr>
            <a:endParaRPr lang="en-US" altLang="en-US"/>
          </a:p>
          <a:p>
            <a:pPr marL="107950" indent="0" eaLnBrk="1" hangingPunct="1"/>
            <a:r>
              <a:rPr lang="en-US" altLang="en-US"/>
              <a:t> Four physical properties describe a gas:</a:t>
            </a:r>
          </a:p>
          <a:p>
            <a:pPr marL="107950" indent="0" eaLnBrk="1" hangingPunct="1"/>
            <a:endParaRPr lang="en-US" altLang="en-US"/>
          </a:p>
          <a:p>
            <a:pPr lvl="1" eaLnBrk="1" hangingPunct="1"/>
            <a:r>
              <a:rPr lang="en-US" altLang="en-US" b="1">
                <a:solidFill>
                  <a:srgbClr val="000090"/>
                </a:solidFill>
              </a:rPr>
              <a:t>Volume</a:t>
            </a:r>
          </a:p>
          <a:p>
            <a:pPr lvl="1" eaLnBrk="1" hangingPunct="1">
              <a:buFont typeface="Georgia" panose="02040502050405020303" pitchFamily="18" charset="0"/>
              <a:buNone/>
            </a:pPr>
            <a:endParaRPr lang="en-US" altLang="en-US" b="1">
              <a:solidFill>
                <a:srgbClr val="000090"/>
              </a:solidFill>
            </a:endParaRPr>
          </a:p>
          <a:p>
            <a:pPr lvl="1" eaLnBrk="1" hangingPunct="1"/>
            <a:r>
              <a:rPr lang="en-US" altLang="en-US" b="1">
                <a:solidFill>
                  <a:srgbClr val="000090"/>
                </a:solidFill>
              </a:rPr>
              <a:t>Amount</a:t>
            </a:r>
          </a:p>
          <a:p>
            <a:pPr lvl="1" eaLnBrk="1" hangingPunct="1"/>
            <a:endParaRPr lang="en-US" altLang="en-US" b="1">
              <a:solidFill>
                <a:srgbClr val="000090"/>
              </a:solidFill>
            </a:endParaRPr>
          </a:p>
          <a:p>
            <a:pPr lvl="1" eaLnBrk="1" hangingPunct="1"/>
            <a:r>
              <a:rPr lang="en-US" altLang="en-US" b="1">
                <a:solidFill>
                  <a:srgbClr val="000090"/>
                </a:solidFill>
              </a:rPr>
              <a:t>Temperature</a:t>
            </a:r>
          </a:p>
          <a:p>
            <a:pPr lvl="1" eaLnBrk="1" hangingPunct="1">
              <a:buFont typeface="Georgia" panose="02040502050405020303" pitchFamily="18" charset="0"/>
              <a:buNone/>
            </a:pPr>
            <a:endParaRPr lang="en-US" altLang="en-US" b="1">
              <a:solidFill>
                <a:srgbClr val="000090"/>
              </a:solidFill>
            </a:endParaRPr>
          </a:p>
          <a:p>
            <a:pPr lvl="1" eaLnBrk="1" hangingPunct="1"/>
            <a:r>
              <a:rPr lang="en-US" altLang="en-US" b="1">
                <a:solidFill>
                  <a:srgbClr val="000090"/>
                </a:solidFill>
              </a:rPr>
              <a:t>Pressure</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A3B02535-6E56-4B4E-BD7E-EF731800B306}"/>
              </a:ext>
            </a:extLst>
          </p:cNvPr>
          <p:cNvSpPr>
            <a:spLocks noGrp="1" noChangeArrowheads="1"/>
          </p:cNvSpPr>
          <p:nvPr>
            <p:ph type="title"/>
          </p:nvPr>
        </p:nvSpPr>
        <p:spPr>
          <a:xfrm>
            <a:off x="1066800" y="304800"/>
            <a:ext cx="8229600" cy="1066800"/>
          </a:xfrm>
        </p:spPr>
        <p:txBody>
          <a:bodyPr/>
          <a:lstStyle/>
          <a:p>
            <a:pPr eaLnBrk="1" hangingPunct="1"/>
            <a:r>
              <a:rPr lang="en-US" altLang="en-US" b="1">
                <a:solidFill>
                  <a:srgbClr val="000090"/>
                </a:solidFill>
              </a:rPr>
              <a:t>Volume of a Gas</a:t>
            </a:r>
          </a:p>
        </p:txBody>
      </p:sp>
      <p:sp>
        <p:nvSpPr>
          <p:cNvPr id="27650" name="Rectangle 3">
            <a:extLst>
              <a:ext uri="{FF2B5EF4-FFF2-40B4-BE49-F238E27FC236}">
                <a16:creationId xmlns:a16="http://schemas.microsoft.com/office/drawing/2014/main" id="{6D0190C0-AFD2-DB46-8F9F-06E163850FDD}"/>
              </a:ext>
            </a:extLst>
          </p:cNvPr>
          <p:cNvSpPr>
            <a:spLocks noGrp="1" noChangeArrowheads="1"/>
          </p:cNvSpPr>
          <p:nvPr>
            <p:ph type="body" idx="1"/>
          </p:nvPr>
        </p:nvSpPr>
        <p:spPr>
          <a:xfrm>
            <a:off x="609600" y="1295400"/>
            <a:ext cx="8229600" cy="4324350"/>
          </a:xfrm>
        </p:spPr>
        <p:txBody>
          <a:bodyPr/>
          <a:lstStyle/>
          <a:p>
            <a:pPr eaLnBrk="1" hangingPunct="1"/>
            <a:r>
              <a:rPr lang="en-US" altLang="en-US" b="1"/>
              <a:t>At constant temperature and pressure, a gas expands uniformly to fill the container in which it is contained. </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BA60C7D1-1CB7-7B41-9ACC-C7BB7C1BDCF6}"/>
              </a:ext>
            </a:extLst>
          </p:cNvPr>
          <p:cNvSpPr>
            <a:spLocks noGrp="1" noChangeArrowheads="1"/>
          </p:cNvSpPr>
          <p:nvPr>
            <p:ph type="title"/>
          </p:nvPr>
        </p:nvSpPr>
        <p:spPr>
          <a:xfrm>
            <a:off x="533400" y="838200"/>
            <a:ext cx="8229600" cy="1066800"/>
          </a:xfrm>
        </p:spPr>
        <p:txBody>
          <a:bodyPr/>
          <a:lstStyle/>
          <a:p>
            <a:pPr eaLnBrk="1" hangingPunct="1"/>
            <a:r>
              <a:rPr lang="en-US" altLang="en-US" sz="4400" b="1">
                <a:solidFill>
                  <a:schemeClr val="tx1"/>
                </a:solidFill>
                <a:latin typeface="Georgia" panose="02040502050405020303" pitchFamily="18" charset="0"/>
              </a:rPr>
              <a:t>Relating Pressure, Volume, Amount, and Temperature</a:t>
            </a:r>
            <a:endParaRPr lang="en-US" altLang="en-US" sz="4400" b="1">
              <a:solidFill>
                <a:schemeClr val="tx1"/>
              </a:solidFill>
            </a:endParaRPr>
          </a:p>
        </p:txBody>
      </p:sp>
      <p:sp>
        <p:nvSpPr>
          <p:cNvPr id="28674" name="Rectangle 3">
            <a:extLst>
              <a:ext uri="{FF2B5EF4-FFF2-40B4-BE49-F238E27FC236}">
                <a16:creationId xmlns:a16="http://schemas.microsoft.com/office/drawing/2014/main" id="{007C136A-3CDB-4F41-8EE5-552216111830}"/>
              </a:ext>
            </a:extLst>
          </p:cNvPr>
          <p:cNvSpPr>
            <a:spLocks noGrp="1" noChangeArrowheads="1"/>
          </p:cNvSpPr>
          <p:nvPr>
            <p:ph type="body" idx="1"/>
          </p:nvPr>
        </p:nvSpPr>
        <p:spPr>
          <a:xfrm>
            <a:off x="228600" y="2133600"/>
            <a:ext cx="8229600" cy="5562600"/>
          </a:xfrm>
        </p:spPr>
        <p:txBody>
          <a:bodyPr/>
          <a:lstStyle/>
          <a:p>
            <a:pPr marL="533400" indent="-533400" eaLnBrk="1" hangingPunct="1">
              <a:buFont typeface="Times" pitchFamily="2" charset="0"/>
              <a:buNone/>
            </a:pPr>
            <a:endParaRPr lang="en-US" altLang="en-US" sz="2600"/>
          </a:p>
          <a:p>
            <a:pPr marL="533400" indent="-533400" eaLnBrk="1" hangingPunct="1">
              <a:buFont typeface="Arial" panose="020B0604020202020204" pitchFamily="34" charset="0"/>
              <a:buChar char="•"/>
            </a:pPr>
            <a:r>
              <a:rPr lang="en-US" altLang="en-US"/>
              <a:t>There are many different types of gases.</a:t>
            </a:r>
          </a:p>
          <a:p>
            <a:pPr marL="825500" lvl="1" indent="-533400" eaLnBrk="1" hangingPunct="1">
              <a:buFont typeface="Arial" panose="020B0604020202020204" pitchFamily="34" charset="0"/>
              <a:buChar char="•"/>
            </a:pPr>
            <a:r>
              <a:rPr lang="en-US" altLang="en-US" sz="2400" b="1">
                <a:solidFill>
                  <a:srgbClr val="000090"/>
                </a:solidFill>
              </a:rPr>
              <a:t>Elements: Ar, He, H</a:t>
            </a:r>
            <a:r>
              <a:rPr lang="en-US" altLang="en-US" sz="2400" b="1" baseline="-25000">
                <a:solidFill>
                  <a:srgbClr val="000090"/>
                </a:solidFill>
              </a:rPr>
              <a:t>2</a:t>
            </a:r>
            <a:r>
              <a:rPr lang="en-US" altLang="en-US" sz="2400" b="1">
                <a:solidFill>
                  <a:srgbClr val="000090"/>
                </a:solidFill>
              </a:rPr>
              <a:t>, N</a:t>
            </a:r>
            <a:r>
              <a:rPr lang="en-US" altLang="en-US" sz="2400" b="1" baseline="-25000">
                <a:solidFill>
                  <a:srgbClr val="000090"/>
                </a:solidFill>
              </a:rPr>
              <a:t>2</a:t>
            </a:r>
            <a:r>
              <a:rPr lang="en-US" altLang="en-US" sz="2400" b="1">
                <a:solidFill>
                  <a:srgbClr val="000090"/>
                </a:solidFill>
              </a:rPr>
              <a:t>, O</a:t>
            </a:r>
            <a:r>
              <a:rPr lang="en-US" altLang="en-US" sz="2400" b="1" baseline="-25000">
                <a:solidFill>
                  <a:srgbClr val="000090"/>
                </a:solidFill>
              </a:rPr>
              <a:t>2</a:t>
            </a:r>
          </a:p>
          <a:p>
            <a:pPr marL="825500" lvl="1" indent="-533400" eaLnBrk="1" hangingPunct="1">
              <a:buFont typeface="Arial" panose="020B0604020202020204" pitchFamily="34" charset="0"/>
              <a:buChar char="•"/>
            </a:pPr>
            <a:r>
              <a:rPr lang="en-US" altLang="en-US" sz="2400" b="1">
                <a:solidFill>
                  <a:srgbClr val="000090"/>
                </a:solidFill>
              </a:rPr>
              <a:t>Compounds: CO</a:t>
            </a:r>
            <a:r>
              <a:rPr lang="en-US" altLang="en-US" sz="2400" b="1" baseline="-25000">
                <a:solidFill>
                  <a:srgbClr val="000090"/>
                </a:solidFill>
              </a:rPr>
              <a:t>2</a:t>
            </a:r>
            <a:r>
              <a:rPr lang="en-US" altLang="en-US" sz="2400" b="1">
                <a:solidFill>
                  <a:srgbClr val="000090"/>
                </a:solidFill>
              </a:rPr>
              <a:t>, CO, H</a:t>
            </a:r>
            <a:r>
              <a:rPr lang="en-US" altLang="en-US" sz="2400" b="1" baseline="-25000">
                <a:solidFill>
                  <a:srgbClr val="000090"/>
                </a:solidFill>
              </a:rPr>
              <a:t>2</a:t>
            </a:r>
            <a:r>
              <a:rPr lang="en-US" altLang="en-US" sz="2400" b="1">
                <a:solidFill>
                  <a:srgbClr val="000090"/>
                </a:solidFill>
              </a:rPr>
              <a:t>O, NH</a:t>
            </a:r>
            <a:r>
              <a:rPr lang="en-US" altLang="en-US" sz="2400" b="1" baseline="-25000">
                <a:solidFill>
                  <a:srgbClr val="000090"/>
                </a:solidFill>
              </a:rPr>
              <a:t>3</a:t>
            </a:r>
            <a:endParaRPr lang="en-US" altLang="en-US" sz="2400" b="1">
              <a:solidFill>
                <a:srgbClr val="000090"/>
              </a:solidFill>
            </a:endParaRPr>
          </a:p>
          <a:p>
            <a:pPr marL="533400" indent="-533400" eaLnBrk="1" hangingPunct="1">
              <a:buFont typeface="Times" pitchFamily="2" charset="0"/>
              <a:buNone/>
            </a:pPr>
            <a:endParaRPr lang="en-US" altLang="en-US" sz="2600"/>
          </a:p>
          <a:p>
            <a:pPr marL="533400" indent="-533400" eaLnBrk="1" hangingPunct="1">
              <a:buFont typeface="Arial" panose="020B0604020202020204" pitchFamily="34" charset="0"/>
              <a:buChar char="•"/>
            </a:pPr>
            <a:r>
              <a:rPr lang="en-US" altLang="en-US" b="1" i="1"/>
              <a:t>All gases </a:t>
            </a:r>
            <a:r>
              <a:rPr lang="en-US" altLang="en-US"/>
              <a:t>have the same dependence on those 4 properties. </a:t>
            </a:r>
          </a:p>
          <a:p>
            <a:pPr marL="825500" lvl="1" indent="-533400" eaLnBrk="1" hangingPunct="1">
              <a:buFont typeface="Arial" panose="020B0604020202020204" pitchFamily="34" charset="0"/>
              <a:buChar char="•"/>
            </a:pPr>
            <a:endParaRPr lang="en-US" altLang="en-US" sz="2400" b="1">
              <a:solidFill>
                <a:srgbClr val="000090"/>
              </a:solidFill>
            </a:endParaRPr>
          </a:p>
          <a:p>
            <a:pPr marL="825500" lvl="1" indent="-533400" eaLnBrk="1" hangingPunct="1">
              <a:buFont typeface="Arial" panose="020B0604020202020204" pitchFamily="34" charset="0"/>
              <a:buChar char="•"/>
            </a:pPr>
            <a:r>
              <a:rPr lang="en-US" altLang="en-US" sz="2400" b="1">
                <a:solidFill>
                  <a:srgbClr val="000090"/>
                </a:solidFill>
              </a:rPr>
              <a:t>Volume, Amount, Temperature, and Pressure</a:t>
            </a:r>
          </a:p>
          <a:p>
            <a:pPr marL="533400" indent="-533400" eaLnBrk="1" hangingPunct="1">
              <a:buFont typeface="Georgia" panose="02040502050405020303" pitchFamily="18" charset="0"/>
              <a:buNone/>
            </a:pPr>
            <a:endParaRPr lang="en-US" altLang="en-US" sz="260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5F99A864-2DB2-4E4C-BC24-6388D4CAA989}"/>
              </a:ext>
            </a:extLst>
          </p:cNvPr>
          <p:cNvSpPr>
            <a:spLocks noGrp="1" noChangeArrowheads="1"/>
          </p:cNvSpPr>
          <p:nvPr>
            <p:ph type="title"/>
          </p:nvPr>
        </p:nvSpPr>
        <p:spPr>
          <a:xfrm>
            <a:off x="914400" y="457200"/>
            <a:ext cx="8229600" cy="1066800"/>
          </a:xfrm>
        </p:spPr>
        <p:txBody>
          <a:bodyPr/>
          <a:lstStyle/>
          <a:p>
            <a:pPr eaLnBrk="1" hangingPunct="1"/>
            <a:r>
              <a:rPr lang="en-US" altLang="en-US" sz="4400" b="1">
                <a:solidFill>
                  <a:srgbClr val="000090"/>
                </a:solidFill>
              </a:rPr>
              <a:t>Pressure and Temperature</a:t>
            </a:r>
          </a:p>
        </p:txBody>
      </p:sp>
      <p:sp>
        <p:nvSpPr>
          <p:cNvPr id="29698" name="Rectangle 3">
            <a:extLst>
              <a:ext uri="{FF2B5EF4-FFF2-40B4-BE49-F238E27FC236}">
                <a16:creationId xmlns:a16="http://schemas.microsoft.com/office/drawing/2014/main" id="{1487B31E-DF86-C444-A06D-D01CDCB7E4B4}"/>
              </a:ext>
            </a:extLst>
          </p:cNvPr>
          <p:cNvSpPr txBox="1">
            <a:spLocks noChangeArrowheads="1"/>
          </p:cNvSpPr>
          <p:nvPr/>
        </p:nvSpPr>
        <p:spPr bwMode="auto">
          <a:xfrm>
            <a:off x="152400" y="609600"/>
            <a:ext cx="8305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ts val="300"/>
              </a:spcBef>
              <a:buClr>
                <a:srgbClr val="A04DA3"/>
              </a:buClr>
              <a:buFont typeface="Times" pitchFamily="2" charset="0"/>
              <a:buNone/>
            </a:pPr>
            <a:endParaRPr lang="en-US" altLang="en-US" sz="2800">
              <a:latin typeface="Georgia" panose="02040502050405020303" pitchFamily="18" charset="0"/>
            </a:endParaRPr>
          </a:p>
          <a:p>
            <a:pPr eaLnBrk="1" hangingPunct="1">
              <a:lnSpc>
                <a:spcPct val="90000"/>
              </a:lnSpc>
              <a:spcBef>
                <a:spcPts val="300"/>
              </a:spcBef>
              <a:buClr>
                <a:srgbClr val="A04DA3"/>
              </a:buClr>
              <a:buFont typeface="Times" pitchFamily="2" charset="0"/>
              <a:buNone/>
            </a:pPr>
            <a:endParaRPr lang="en-US" altLang="en-US" sz="2800">
              <a:latin typeface="Georgia" panose="02040502050405020303" pitchFamily="18" charset="0"/>
            </a:endParaRPr>
          </a:p>
          <a:p>
            <a:pPr eaLnBrk="1" hangingPunct="1">
              <a:lnSpc>
                <a:spcPct val="90000"/>
              </a:lnSpc>
              <a:spcBef>
                <a:spcPts val="300"/>
              </a:spcBef>
              <a:buClr>
                <a:srgbClr val="A04DA3"/>
              </a:buClr>
              <a:buFont typeface="Arial" panose="020B0604020202020204" pitchFamily="34" charset="0"/>
              <a:buChar char="•"/>
            </a:pPr>
            <a:r>
              <a:rPr lang="en-US" altLang="en-US" sz="2800">
                <a:latin typeface="Georgia" panose="02040502050405020303" pitchFamily="18" charset="0"/>
              </a:rPr>
              <a:t>The pressure of a gas is </a:t>
            </a:r>
            <a:r>
              <a:rPr lang="en-US" altLang="en-US" sz="2800" b="1">
                <a:solidFill>
                  <a:srgbClr val="0000FF"/>
                </a:solidFill>
                <a:latin typeface="Georgia" panose="02040502050405020303" pitchFamily="18" charset="0"/>
              </a:rPr>
              <a:t>directly proportional </a:t>
            </a:r>
            <a:r>
              <a:rPr lang="en-US" altLang="en-US" sz="2800">
                <a:latin typeface="Georgia" panose="02040502050405020303" pitchFamily="18" charset="0"/>
              </a:rPr>
              <a:t>to its temperature in K.</a:t>
            </a:r>
          </a:p>
          <a:p>
            <a:pPr eaLnBrk="1" hangingPunct="1">
              <a:lnSpc>
                <a:spcPct val="90000"/>
              </a:lnSpc>
              <a:spcBef>
                <a:spcPts val="300"/>
              </a:spcBef>
              <a:buClr>
                <a:srgbClr val="A04DA3"/>
              </a:buClr>
              <a:buFont typeface="Arial" panose="020B0604020202020204" pitchFamily="34" charset="0"/>
              <a:buChar char="•"/>
            </a:pPr>
            <a:r>
              <a:rPr lang="en-US" altLang="en-US" sz="2800">
                <a:latin typeface="Georgia" panose="02040502050405020303" pitchFamily="18" charset="0"/>
              </a:rPr>
              <a:t>At constant V and n</a:t>
            </a:r>
          </a:p>
          <a:p>
            <a:pPr eaLnBrk="1" hangingPunct="1">
              <a:lnSpc>
                <a:spcPct val="90000"/>
              </a:lnSpc>
              <a:spcBef>
                <a:spcPts val="300"/>
              </a:spcBef>
              <a:buClr>
                <a:srgbClr val="A04DA3"/>
              </a:buClr>
            </a:pPr>
            <a:endParaRPr lang="en-US" altLang="en-US" sz="2800">
              <a:latin typeface="Georgia" panose="02040502050405020303" pitchFamily="18" charset="0"/>
            </a:endParaRPr>
          </a:p>
          <a:p>
            <a:pPr eaLnBrk="1" hangingPunct="1">
              <a:lnSpc>
                <a:spcPct val="90000"/>
              </a:lnSpc>
              <a:spcBef>
                <a:spcPts val="300"/>
              </a:spcBef>
              <a:buClr>
                <a:srgbClr val="A04DA3"/>
              </a:buClr>
              <a:buFont typeface="Times" pitchFamily="2" charset="0"/>
              <a:buNone/>
            </a:pPr>
            <a:endParaRPr lang="en-US" altLang="en-US" sz="2800">
              <a:latin typeface="Georgia" panose="02040502050405020303" pitchFamily="18" charset="0"/>
            </a:endParaRPr>
          </a:p>
        </p:txBody>
      </p:sp>
      <p:graphicFrame>
        <p:nvGraphicFramePr>
          <p:cNvPr id="29699" name="Object 2">
            <a:extLst>
              <a:ext uri="{FF2B5EF4-FFF2-40B4-BE49-F238E27FC236}">
                <a16:creationId xmlns:a16="http://schemas.microsoft.com/office/drawing/2014/main" id="{0C38A7A7-A609-3947-9DA5-29005C7770C5}"/>
              </a:ext>
            </a:extLst>
          </p:cNvPr>
          <p:cNvGraphicFramePr>
            <a:graphicFrameLocks noChangeAspect="1"/>
          </p:cNvGraphicFramePr>
          <p:nvPr/>
        </p:nvGraphicFramePr>
        <p:xfrm>
          <a:off x="4157663" y="2281238"/>
          <a:ext cx="1743075" cy="533400"/>
        </p:xfrm>
        <a:graphic>
          <a:graphicData uri="http://schemas.openxmlformats.org/presentationml/2006/ole">
            <mc:AlternateContent xmlns:mc="http://schemas.openxmlformats.org/markup-compatibility/2006">
              <mc:Choice xmlns:v="urn:schemas-microsoft-com:vml" Requires="v">
                <p:oleObj spid="_x0000_s29704" name="Equation" r:id="rId3" imgW="457200" imgH="139700" progId="Equation.3">
                  <p:embed/>
                </p:oleObj>
              </mc:Choice>
              <mc:Fallback>
                <p:oleObj name="Equation" r:id="rId3" imgW="457200" imgH="139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7663" y="2281238"/>
                        <a:ext cx="17430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0" name="TextBox 6">
            <a:extLst>
              <a:ext uri="{FF2B5EF4-FFF2-40B4-BE49-F238E27FC236}">
                <a16:creationId xmlns:a16="http://schemas.microsoft.com/office/drawing/2014/main" id="{29AD6A90-35D6-AB45-851D-F2B869AB97FB}"/>
              </a:ext>
            </a:extLst>
          </p:cNvPr>
          <p:cNvSpPr txBox="1">
            <a:spLocks noChangeArrowheads="1"/>
          </p:cNvSpPr>
          <p:nvPr/>
        </p:nvSpPr>
        <p:spPr bwMode="auto">
          <a:xfrm>
            <a:off x="6248400" y="2106613"/>
            <a:ext cx="3200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a:latin typeface="Georgia" panose="02040502050405020303" pitchFamily="18" charset="0"/>
              </a:rPr>
              <a:t>This is Amonton</a:t>
            </a:r>
            <a:r>
              <a:rPr lang="ja-JP" altLang="en-US" sz="2000">
                <a:latin typeface="Georgia" panose="02040502050405020303" pitchFamily="18" charset="0"/>
              </a:rPr>
              <a:t>’</a:t>
            </a:r>
            <a:r>
              <a:rPr lang="en-US" altLang="ja-JP" sz="2000">
                <a:latin typeface="Georgia" panose="02040502050405020303" pitchFamily="18" charset="0"/>
              </a:rPr>
              <a:t>s Law or Gay-Lussac</a:t>
            </a:r>
            <a:r>
              <a:rPr lang="ja-JP" altLang="en-US" sz="2000">
                <a:latin typeface="Georgia" panose="02040502050405020303" pitchFamily="18" charset="0"/>
              </a:rPr>
              <a:t>’</a:t>
            </a:r>
            <a:r>
              <a:rPr lang="en-US" altLang="ja-JP" sz="2000">
                <a:latin typeface="Georgia" panose="02040502050405020303" pitchFamily="18" charset="0"/>
              </a:rPr>
              <a:t>s Law</a:t>
            </a:r>
            <a:endParaRPr lang="en-US" altLang="en-US" sz="2000">
              <a:latin typeface="Georgia" panose="02040502050405020303" pitchFamily="18" charset="0"/>
            </a:endParaRPr>
          </a:p>
        </p:txBody>
      </p:sp>
      <p:pic>
        <p:nvPicPr>
          <p:cNvPr id="29701" name="Picture Placeholder 1" descr="CNX_Chem_09_02_Amontons2.jpg">
            <a:extLst>
              <a:ext uri="{FF2B5EF4-FFF2-40B4-BE49-F238E27FC236}">
                <a16:creationId xmlns:a16="http://schemas.microsoft.com/office/drawing/2014/main" id="{5639C27B-2B2A-8B4D-A01E-E087D3817578}"/>
              </a:ext>
            </a:extLst>
          </p:cNvPr>
          <p:cNvPicPr>
            <a:picLocks noChangeAspect="1"/>
          </p:cNvPicPr>
          <p:nvPr/>
        </p:nvPicPr>
        <p:blipFill>
          <a:blip r:embed="rId5">
            <a:extLst>
              <a:ext uri="{28A0092B-C50C-407E-A947-70E740481C1C}">
                <a14:useLocalDpi xmlns:a14="http://schemas.microsoft.com/office/drawing/2010/main" val="0"/>
              </a:ext>
            </a:extLst>
          </a:blip>
          <a:srcRect t="-17503" b="-17503"/>
          <a:stretch>
            <a:fillRect/>
          </a:stretch>
        </p:blipFill>
        <p:spPr bwMode="auto">
          <a:xfrm>
            <a:off x="914400" y="2814638"/>
            <a:ext cx="7543800" cy="327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6">
            <a:extLst>
              <a:ext uri="{FF2B5EF4-FFF2-40B4-BE49-F238E27FC236}">
                <a16:creationId xmlns:a16="http://schemas.microsoft.com/office/drawing/2014/main" id="{8773B476-4797-3E48-9AF0-160E239FEF6C}"/>
              </a:ext>
            </a:extLst>
          </p:cNvPr>
          <p:cNvSpPr txBox="1">
            <a:spLocks/>
          </p:cNvSpPr>
          <p:nvPr/>
        </p:nvSpPr>
        <p:spPr>
          <a:xfrm>
            <a:off x="0" y="5638800"/>
            <a:ext cx="9144000" cy="1219200"/>
          </a:xfrm>
          <a:prstGeom prst="rect">
            <a:avLst/>
          </a:prstGeom>
        </p:spPr>
        <p:txBody>
          <a:bodyPr>
            <a:normAutofit lnSpcReduction="10000"/>
          </a:bodyPr>
          <a:lstStyle>
            <a:lvl1pPr marL="365125" indent="-255588" algn="l" rtl="0" eaLnBrk="0" fontAlgn="base" hangingPunct="0">
              <a:spcBef>
                <a:spcPts val="300"/>
              </a:spcBef>
              <a:spcAft>
                <a:spcPct val="0"/>
              </a:spcAft>
              <a:buClr>
                <a:srgbClr val="A04DA3"/>
              </a:buClr>
              <a:buFont typeface="Georgia" charset="0"/>
              <a:buChar char="•"/>
              <a:defRPr sz="2800" kern="1200">
                <a:solidFill>
                  <a:schemeClr val="tx1"/>
                </a:solidFill>
                <a:latin typeface="+mn-lt"/>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2"/>
              </a:buClr>
              <a:buFont typeface="Georgia" charset="0"/>
              <a:buChar char="▫"/>
              <a:defRPr sz="2600" kern="1200">
                <a:solidFill>
                  <a:schemeClr val="accent2"/>
                </a:solidFill>
                <a:latin typeface="+mn-lt"/>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2"/>
              <a:buChar char=""/>
              <a:defRPr sz="2400" kern="1200">
                <a:solidFill>
                  <a:schemeClr val="accent1"/>
                </a:solidFill>
                <a:latin typeface="+mn-lt"/>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2"/>
              <a:buChar char=""/>
              <a:defRPr sz="2200" kern="1200">
                <a:solidFill>
                  <a:schemeClr val="accent1"/>
                </a:solidFill>
                <a:latin typeface="+mn-lt"/>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mn-lt"/>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Font typeface="Georgia" charset="0"/>
              <a:buNone/>
              <a:defRPr/>
            </a:pPr>
            <a:r>
              <a:rPr lang="en-US" sz="1600"/>
              <a:t>For a constant volume and amount of air, the pressure and temperature are directly proportional, provided the temperature is in kelvin. </a:t>
            </a:r>
            <a:r>
              <a:rPr lang="en-US" sz="1600" dirty="0"/>
              <a:t>(Measurements cannot be made at lower temperatures because of the condensation of the gas.) When this line is extrapolated to lower pressures, it reaches a pressure of 0 at –273 °C, which is 0 on the kelvin scale and the lowest possible temperature, called absolute zero.</a:t>
            </a: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E572C793-3EE5-6443-9AC9-FC6D86EB66A6}"/>
              </a:ext>
            </a:extLst>
          </p:cNvPr>
          <p:cNvSpPr>
            <a:spLocks noGrp="1" noChangeArrowheads="1"/>
          </p:cNvSpPr>
          <p:nvPr>
            <p:ph type="title"/>
          </p:nvPr>
        </p:nvSpPr>
        <p:spPr>
          <a:xfrm>
            <a:off x="914400" y="457200"/>
            <a:ext cx="8229600" cy="1066800"/>
          </a:xfrm>
        </p:spPr>
        <p:txBody>
          <a:bodyPr/>
          <a:lstStyle/>
          <a:p>
            <a:pPr eaLnBrk="1" hangingPunct="1"/>
            <a:r>
              <a:rPr lang="en-US" altLang="en-US" sz="4400" b="1">
                <a:solidFill>
                  <a:srgbClr val="000090"/>
                </a:solidFill>
              </a:rPr>
              <a:t>Volume and Temperature</a:t>
            </a:r>
          </a:p>
        </p:txBody>
      </p:sp>
      <p:sp>
        <p:nvSpPr>
          <p:cNvPr id="30722" name="Rectangle 3">
            <a:extLst>
              <a:ext uri="{FF2B5EF4-FFF2-40B4-BE49-F238E27FC236}">
                <a16:creationId xmlns:a16="http://schemas.microsoft.com/office/drawing/2014/main" id="{3C773209-CAB4-EE4F-A796-D6B12830AA15}"/>
              </a:ext>
            </a:extLst>
          </p:cNvPr>
          <p:cNvSpPr txBox="1">
            <a:spLocks noChangeArrowheads="1"/>
          </p:cNvSpPr>
          <p:nvPr/>
        </p:nvSpPr>
        <p:spPr bwMode="auto">
          <a:xfrm>
            <a:off x="457200" y="609600"/>
            <a:ext cx="8686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ts val="300"/>
              </a:spcBef>
              <a:buClr>
                <a:srgbClr val="A04DA3"/>
              </a:buClr>
              <a:buFont typeface="Times" pitchFamily="2" charset="0"/>
              <a:buNone/>
            </a:pPr>
            <a:endParaRPr lang="en-US" altLang="en-US" sz="2800">
              <a:latin typeface="Georgia" panose="02040502050405020303" pitchFamily="18" charset="0"/>
            </a:endParaRPr>
          </a:p>
          <a:p>
            <a:pPr eaLnBrk="1" hangingPunct="1">
              <a:lnSpc>
                <a:spcPct val="90000"/>
              </a:lnSpc>
              <a:spcBef>
                <a:spcPts val="300"/>
              </a:spcBef>
              <a:buClr>
                <a:srgbClr val="A04DA3"/>
              </a:buClr>
              <a:buFont typeface="Times" pitchFamily="2" charset="0"/>
              <a:buNone/>
            </a:pPr>
            <a:endParaRPr lang="en-US" altLang="en-US" sz="2800">
              <a:latin typeface="Georgia" panose="02040502050405020303" pitchFamily="18" charset="0"/>
            </a:endParaRPr>
          </a:p>
          <a:p>
            <a:pPr eaLnBrk="1" hangingPunct="1">
              <a:lnSpc>
                <a:spcPct val="90000"/>
              </a:lnSpc>
              <a:spcBef>
                <a:spcPts val="300"/>
              </a:spcBef>
              <a:buClr>
                <a:srgbClr val="A04DA3"/>
              </a:buClr>
              <a:buFont typeface="Arial" panose="020B0604020202020204" pitchFamily="34" charset="0"/>
              <a:buChar char="•"/>
            </a:pPr>
            <a:r>
              <a:rPr lang="en-US" altLang="en-US" sz="2400">
                <a:latin typeface="Georgia" panose="02040502050405020303" pitchFamily="18" charset="0"/>
              </a:rPr>
              <a:t>The volume of a gas is </a:t>
            </a:r>
            <a:r>
              <a:rPr lang="en-US" altLang="en-US" sz="2400" b="1">
                <a:solidFill>
                  <a:srgbClr val="0000FF"/>
                </a:solidFill>
                <a:latin typeface="Georgia" panose="02040502050405020303" pitchFamily="18" charset="0"/>
              </a:rPr>
              <a:t>directly proportional </a:t>
            </a:r>
            <a:r>
              <a:rPr lang="en-US" altLang="en-US" sz="2400">
                <a:latin typeface="Georgia" panose="02040502050405020303" pitchFamily="18" charset="0"/>
              </a:rPr>
              <a:t>to its temperature in K. </a:t>
            </a:r>
          </a:p>
          <a:p>
            <a:pPr eaLnBrk="1" hangingPunct="1">
              <a:lnSpc>
                <a:spcPct val="90000"/>
              </a:lnSpc>
              <a:spcBef>
                <a:spcPts val="300"/>
              </a:spcBef>
              <a:buClr>
                <a:srgbClr val="A04DA3"/>
              </a:buClr>
              <a:buFont typeface="Arial" panose="020B0604020202020204" pitchFamily="34" charset="0"/>
              <a:buChar char="•"/>
            </a:pPr>
            <a:r>
              <a:rPr lang="en-US" altLang="en-US" sz="2400">
                <a:latin typeface="Georgia" panose="02040502050405020303" pitchFamily="18" charset="0"/>
              </a:rPr>
              <a:t>At constant P and n</a:t>
            </a:r>
          </a:p>
          <a:p>
            <a:pPr eaLnBrk="1" hangingPunct="1">
              <a:lnSpc>
                <a:spcPct val="90000"/>
              </a:lnSpc>
              <a:spcBef>
                <a:spcPts val="300"/>
              </a:spcBef>
              <a:buClr>
                <a:srgbClr val="A04DA3"/>
              </a:buClr>
              <a:buFont typeface="Georgia" panose="02040502050405020303" pitchFamily="18" charset="0"/>
              <a:buNone/>
            </a:pPr>
            <a:r>
              <a:rPr lang="en-US" altLang="en-US" sz="2400">
                <a:latin typeface="Georgia" panose="02040502050405020303" pitchFamily="18" charset="0"/>
              </a:rPr>
              <a:t>    This is Charles's Law</a:t>
            </a:r>
          </a:p>
          <a:p>
            <a:pPr eaLnBrk="1" hangingPunct="1">
              <a:lnSpc>
                <a:spcPct val="90000"/>
              </a:lnSpc>
              <a:spcBef>
                <a:spcPts val="300"/>
              </a:spcBef>
              <a:buClr>
                <a:srgbClr val="A04DA3"/>
              </a:buClr>
              <a:buFont typeface="Times" pitchFamily="2" charset="0"/>
              <a:buNone/>
            </a:pPr>
            <a:endParaRPr lang="en-US" altLang="en-US" sz="2800">
              <a:latin typeface="Georgia" panose="02040502050405020303" pitchFamily="18" charset="0"/>
            </a:endParaRPr>
          </a:p>
        </p:txBody>
      </p:sp>
      <p:graphicFrame>
        <p:nvGraphicFramePr>
          <p:cNvPr id="30723" name="Object 2">
            <a:extLst>
              <a:ext uri="{FF2B5EF4-FFF2-40B4-BE49-F238E27FC236}">
                <a16:creationId xmlns:a16="http://schemas.microsoft.com/office/drawing/2014/main" id="{FA8B8D36-A343-784E-9F63-A2539ECC80D6}"/>
              </a:ext>
            </a:extLst>
          </p:cNvPr>
          <p:cNvGraphicFramePr>
            <a:graphicFrameLocks noChangeAspect="1"/>
          </p:cNvGraphicFramePr>
          <p:nvPr/>
        </p:nvGraphicFramePr>
        <p:xfrm>
          <a:off x="4038600" y="2078038"/>
          <a:ext cx="1524000" cy="465137"/>
        </p:xfrm>
        <a:graphic>
          <a:graphicData uri="http://schemas.openxmlformats.org/presentationml/2006/ole">
            <mc:AlternateContent xmlns:mc="http://schemas.openxmlformats.org/markup-compatibility/2006">
              <mc:Choice xmlns:v="urn:schemas-microsoft-com:vml" Requires="v">
                <p:oleObj spid="_x0000_s30727" name="Equation" r:id="rId3" imgW="457200" imgH="139700" progId="Equation.3">
                  <p:embed/>
                </p:oleObj>
              </mc:Choice>
              <mc:Fallback>
                <p:oleObj name="Equation" r:id="rId3" imgW="457200" imgH="139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2078038"/>
                        <a:ext cx="15240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0724" name="Picture Placeholder 1" descr="CNX_Chem_09_02_Charles2.jpg">
            <a:extLst>
              <a:ext uri="{FF2B5EF4-FFF2-40B4-BE49-F238E27FC236}">
                <a16:creationId xmlns:a16="http://schemas.microsoft.com/office/drawing/2014/main" id="{07BC1E64-A863-A74F-87D8-A91CACBF572C}"/>
              </a:ext>
            </a:extLst>
          </p:cNvPr>
          <p:cNvPicPr>
            <a:picLocks noChangeAspect="1"/>
          </p:cNvPicPr>
          <p:nvPr/>
        </p:nvPicPr>
        <p:blipFill>
          <a:blip r:embed="rId5">
            <a:extLst>
              <a:ext uri="{28A0092B-C50C-407E-A947-70E740481C1C}">
                <a14:useLocalDpi xmlns:a14="http://schemas.microsoft.com/office/drawing/2010/main" val="0"/>
              </a:ext>
            </a:extLst>
          </a:blip>
          <a:srcRect t="-8540" b="-8540"/>
          <a:stretch>
            <a:fillRect/>
          </a:stretch>
        </p:blipFill>
        <p:spPr bwMode="auto">
          <a:xfrm>
            <a:off x="482600" y="2622550"/>
            <a:ext cx="8062913"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Placeholder 6">
            <a:extLst>
              <a:ext uri="{FF2B5EF4-FFF2-40B4-BE49-F238E27FC236}">
                <a16:creationId xmlns:a16="http://schemas.microsoft.com/office/drawing/2014/main" id="{175216A4-FC7B-B14A-9E94-7641DC5C155F}"/>
              </a:ext>
            </a:extLst>
          </p:cNvPr>
          <p:cNvSpPr txBox="1">
            <a:spLocks/>
          </p:cNvSpPr>
          <p:nvPr/>
        </p:nvSpPr>
        <p:spPr bwMode="auto">
          <a:xfrm>
            <a:off x="0" y="5716588"/>
            <a:ext cx="9144000"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MS PGothic" panose="020B0600070205080204" pitchFamily="34" charset="-128"/>
              </a:defRPr>
            </a:lvl1pPr>
            <a:lvl2pPr marL="657225" indent="-246063">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MS PGothic" panose="020B0600070205080204" pitchFamily="34" charset="-128"/>
              </a:defRPr>
            </a:lvl2pPr>
            <a:lvl3pPr marL="922338" indent="-219075">
              <a:spcBef>
                <a:spcPts val="300"/>
              </a:spcBef>
              <a:buClr>
                <a:schemeClr val="accent1"/>
              </a:buClr>
              <a:buFont typeface="Wingdings 2" pitchFamily="2" charset="2"/>
              <a:buChar char=""/>
              <a:defRPr sz="2400">
                <a:solidFill>
                  <a:schemeClr val="accent1"/>
                </a:solidFill>
                <a:latin typeface="Georgia" panose="02040502050405020303" pitchFamily="18" charset="0"/>
                <a:ea typeface="MS PGothic" panose="020B0600070205080204" pitchFamily="34" charset="-128"/>
              </a:defRPr>
            </a:lvl3pPr>
            <a:lvl4pPr marL="1179513" indent="-200025">
              <a:spcBef>
                <a:spcPts val="300"/>
              </a:spcBef>
              <a:buClr>
                <a:schemeClr val="accent1"/>
              </a:buClr>
              <a:buFont typeface="Wingdings 2" pitchFamily="2" charset="2"/>
              <a:buChar char=""/>
              <a:defRPr sz="2200">
                <a:solidFill>
                  <a:schemeClr val="accent1"/>
                </a:solidFill>
                <a:latin typeface="Georgia" panose="02040502050405020303" pitchFamily="18" charset="0"/>
                <a:ea typeface="MS PGothic" panose="020B0600070205080204" pitchFamily="34" charset="-128"/>
              </a:defRPr>
            </a:lvl4pPr>
            <a:lvl5pPr marL="1389063" indent="-182563">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5pPr>
            <a:lvl6pPr marL="18462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6pPr>
            <a:lvl7pPr marL="23034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7pPr>
            <a:lvl8pPr marL="27606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8pPr>
            <a:lvl9pPr marL="32178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9pPr>
          </a:lstStyle>
          <a:p>
            <a:pPr>
              <a:buFont typeface="Georgia" panose="02040502050405020303" pitchFamily="18" charset="0"/>
              <a:buNone/>
            </a:pPr>
            <a:r>
              <a:rPr lang="en-US" altLang="en-US" sz="1600"/>
              <a:t>The volume and temperature are linearly related for 1 mole of methane gas at a constant pressure of 1 atm. If the temperature is in kelvin, volume and temperature are directly proportional. The line stops at 111 K because methane liquefies at this temperature; when extrapolated, it intersects the graph’s origin, representing a temperature of absolute zero.</a:t>
            </a: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02D80178-FD6E-9247-B798-5D084AE6122A}"/>
              </a:ext>
            </a:extLst>
          </p:cNvPr>
          <p:cNvSpPr>
            <a:spLocks noGrp="1" noChangeArrowheads="1"/>
          </p:cNvSpPr>
          <p:nvPr>
            <p:ph type="title"/>
          </p:nvPr>
        </p:nvSpPr>
        <p:spPr>
          <a:xfrm>
            <a:off x="914400" y="381000"/>
            <a:ext cx="8229600" cy="1066800"/>
          </a:xfrm>
        </p:spPr>
        <p:txBody>
          <a:bodyPr/>
          <a:lstStyle/>
          <a:p>
            <a:pPr eaLnBrk="1" hangingPunct="1"/>
            <a:r>
              <a:rPr lang="en-US" altLang="en-US" sz="4400" b="1">
                <a:solidFill>
                  <a:srgbClr val="000090"/>
                </a:solidFill>
              </a:rPr>
              <a:t>Volume and Pressure</a:t>
            </a:r>
          </a:p>
        </p:txBody>
      </p:sp>
      <p:sp>
        <p:nvSpPr>
          <p:cNvPr id="31746" name="Rectangle 3">
            <a:extLst>
              <a:ext uri="{FF2B5EF4-FFF2-40B4-BE49-F238E27FC236}">
                <a16:creationId xmlns:a16="http://schemas.microsoft.com/office/drawing/2014/main" id="{92878840-8066-BA48-8DE4-160729F7C7B6}"/>
              </a:ext>
            </a:extLst>
          </p:cNvPr>
          <p:cNvSpPr txBox="1">
            <a:spLocks noChangeArrowheads="1"/>
          </p:cNvSpPr>
          <p:nvPr/>
        </p:nvSpPr>
        <p:spPr bwMode="auto">
          <a:xfrm>
            <a:off x="381000" y="609600"/>
            <a:ext cx="87630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ts val="300"/>
              </a:spcBef>
              <a:buClr>
                <a:srgbClr val="A04DA3"/>
              </a:buClr>
              <a:buFont typeface="Times" pitchFamily="2" charset="0"/>
              <a:buNone/>
            </a:pPr>
            <a:endParaRPr lang="en-US" altLang="en-US" sz="2800">
              <a:latin typeface="Georgia" panose="02040502050405020303" pitchFamily="18" charset="0"/>
            </a:endParaRPr>
          </a:p>
          <a:p>
            <a:pPr eaLnBrk="1" hangingPunct="1">
              <a:lnSpc>
                <a:spcPct val="90000"/>
              </a:lnSpc>
              <a:spcBef>
                <a:spcPts val="300"/>
              </a:spcBef>
              <a:buClr>
                <a:srgbClr val="A04DA3"/>
              </a:buClr>
              <a:buFont typeface="Times" pitchFamily="2" charset="0"/>
              <a:buNone/>
            </a:pPr>
            <a:endParaRPr lang="en-US" altLang="en-US" sz="2800">
              <a:latin typeface="Georgia" panose="02040502050405020303" pitchFamily="18" charset="0"/>
            </a:endParaRPr>
          </a:p>
          <a:p>
            <a:pPr eaLnBrk="1" hangingPunct="1">
              <a:lnSpc>
                <a:spcPct val="90000"/>
              </a:lnSpc>
              <a:spcBef>
                <a:spcPts val="300"/>
              </a:spcBef>
              <a:buClr>
                <a:srgbClr val="A04DA3"/>
              </a:buClr>
              <a:buFont typeface="Arial" panose="020B0604020202020204" pitchFamily="34" charset="0"/>
              <a:buChar char="•"/>
            </a:pPr>
            <a:r>
              <a:rPr lang="en-US" altLang="en-US" sz="2800">
                <a:latin typeface="Georgia" panose="02040502050405020303" pitchFamily="18" charset="0"/>
              </a:rPr>
              <a:t>The volume of a gas is </a:t>
            </a:r>
            <a:r>
              <a:rPr lang="en-US" altLang="en-US" sz="2800" b="1">
                <a:solidFill>
                  <a:srgbClr val="FF0000"/>
                </a:solidFill>
                <a:latin typeface="Georgia" panose="02040502050405020303" pitchFamily="18" charset="0"/>
              </a:rPr>
              <a:t>inversely proportional </a:t>
            </a:r>
            <a:r>
              <a:rPr lang="en-US" altLang="en-US" sz="2800">
                <a:latin typeface="Georgia" panose="02040502050405020303" pitchFamily="18" charset="0"/>
              </a:rPr>
              <a:t>to its pressure.</a:t>
            </a:r>
          </a:p>
          <a:p>
            <a:pPr eaLnBrk="1" hangingPunct="1">
              <a:lnSpc>
                <a:spcPct val="90000"/>
              </a:lnSpc>
              <a:spcBef>
                <a:spcPts val="300"/>
              </a:spcBef>
              <a:buClr>
                <a:srgbClr val="A04DA3"/>
              </a:buClr>
              <a:buFont typeface="Arial" panose="020B0604020202020204" pitchFamily="34" charset="0"/>
              <a:buChar char="•"/>
            </a:pPr>
            <a:r>
              <a:rPr lang="en-US" altLang="en-US" sz="2800">
                <a:latin typeface="Georgia" panose="02040502050405020303" pitchFamily="18" charset="0"/>
              </a:rPr>
              <a:t>At constant T and n</a:t>
            </a:r>
          </a:p>
          <a:p>
            <a:pPr eaLnBrk="1" hangingPunct="1">
              <a:lnSpc>
                <a:spcPct val="90000"/>
              </a:lnSpc>
              <a:spcBef>
                <a:spcPts val="300"/>
              </a:spcBef>
              <a:buClr>
                <a:srgbClr val="A04DA3"/>
              </a:buClr>
              <a:buFont typeface="Georgia" panose="02040502050405020303" pitchFamily="18" charset="0"/>
              <a:buNone/>
            </a:pPr>
            <a:r>
              <a:rPr lang="en-US" altLang="en-US" sz="2800">
                <a:latin typeface="Georgia" panose="02040502050405020303" pitchFamily="18" charset="0"/>
              </a:rPr>
              <a:t>This is Boyle's Law</a:t>
            </a:r>
          </a:p>
          <a:p>
            <a:pPr eaLnBrk="1" hangingPunct="1">
              <a:lnSpc>
                <a:spcPct val="90000"/>
              </a:lnSpc>
              <a:spcBef>
                <a:spcPts val="300"/>
              </a:spcBef>
              <a:buClr>
                <a:srgbClr val="A04DA3"/>
              </a:buClr>
              <a:buFont typeface="Times" pitchFamily="2" charset="0"/>
              <a:buNone/>
            </a:pPr>
            <a:endParaRPr lang="en-US" altLang="en-US" sz="2800">
              <a:latin typeface="Georgia" panose="02040502050405020303" pitchFamily="18" charset="0"/>
            </a:endParaRPr>
          </a:p>
        </p:txBody>
      </p:sp>
      <p:graphicFrame>
        <p:nvGraphicFramePr>
          <p:cNvPr id="31747" name="Object 2">
            <a:extLst>
              <a:ext uri="{FF2B5EF4-FFF2-40B4-BE49-F238E27FC236}">
                <a16:creationId xmlns:a16="http://schemas.microsoft.com/office/drawing/2014/main" id="{98C6527C-6AD8-834E-8BF3-3B113CD2D99B}"/>
              </a:ext>
            </a:extLst>
          </p:cNvPr>
          <p:cNvGraphicFramePr>
            <a:graphicFrameLocks noChangeAspect="1"/>
          </p:cNvGraphicFramePr>
          <p:nvPr/>
        </p:nvGraphicFramePr>
        <p:xfrm>
          <a:off x="4267200" y="1981200"/>
          <a:ext cx="1143000" cy="1073150"/>
        </p:xfrm>
        <a:graphic>
          <a:graphicData uri="http://schemas.openxmlformats.org/presentationml/2006/ole">
            <mc:AlternateContent xmlns:mc="http://schemas.openxmlformats.org/markup-compatibility/2006">
              <mc:Choice xmlns:v="urn:schemas-microsoft-com:vml" Requires="v">
                <p:oleObj spid="_x0000_s31751" name="Equation" r:id="rId3" imgW="419100" imgH="393700" progId="Equation.3">
                  <p:embed/>
                </p:oleObj>
              </mc:Choice>
              <mc:Fallback>
                <p:oleObj name="Equation" r:id="rId3" imgW="419100" imgH="393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981200"/>
                        <a:ext cx="1143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1748" name="Picture Placeholder 1" descr="CNX_Chem_09_02_Boyleslaw2.jpg">
            <a:extLst>
              <a:ext uri="{FF2B5EF4-FFF2-40B4-BE49-F238E27FC236}">
                <a16:creationId xmlns:a16="http://schemas.microsoft.com/office/drawing/2014/main" id="{8901F7DF-3760-534F-8888-B866A2BA44BF}"/>
              </a:ext>
            </a:extLst>
          </p:cNvPr>
          <p:cNvPicPr>
            <a:picLocks noChangeAspect="1"/>
          </p:cNvPicPr>
          <p:nvPr/>
        </p:nvPicPr>
        <p:blipFill>
          <a:blip r:embed="rId5">
            <a:extLst>
              <a:ext uri="{28A0092B-C50C-407E-A947-70E740481C1C}">
                <a14:useLocalDpi xmlns:a14="http://schemas.microsoft.com/office/drawing/2010/main" val="0"/>
              </a:ext>
            </a:extLst>
          </a:blip>
          <a:srcRect l="-8653" r="-8653"/>
          <a:stretch>
            <a:fillRect/>
          </a:stretch>
        </p:blipFill>
        <p:spPr bwMode="auto">
          <a:xfrm>
            <a:off x="1638300" y="3054350"/>
            <a:ext cx="6805613"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a:extLst>
              <a:ext uri="{FF2B5EF4-FFF2-40B4-BE49-F238E27FC236}">
                <a16:creationId xmlns:a16="http://schemas.microsoft.com/office/drawing/2014/main" id="{79C533C2-A2FE-8146-B4B9-72D7307039A0}"/>
              </a:ext>
            </a:extLst>
          </p:cNvPr>
          <p:cNvSpPr txBox="1">
            <a:spLocks noRot="1" noChangeAspect="1" noMove="1" noResize="1" noEditPoints="1" noAdjustHandles="1" noChangeArrowheads="1" noChangeShapeType="1" noTextEdit="1"/>
          </p:cNvSpPr>
          <p:nvPr/>
        </p:nvSpPr>
        <p:spPr>
          <a:xfrm>
            <a:off x="406400" y="6009688"/>
            <a:ext cx="8062912" cy="1166382"/>
          </a:xfrm>
          <a:prstGeom prst="rect">
            <a:avLst/>
          </a:prstGeom>
          <a:blipFill rotWithShape="0">
            <a:blip r:embed="rId6"/>
            <a:stretch>
              <a:fillRect t="-1571" r="-983"/>
            </a:stretch>
          </a:blipFill>
        </p:spPr>
        <p:txBody>
          <a:bodyPr/>
          <a:lstStyle/>
          <a:p>
            <a:pPr>
              <a:defRPr/>
            </a:pPr>
            <a:r>
              <a:rPr lang="en-US">
                <a:noFill/>
                <a:latin typeface="Arial" charset="0"/>
                <a:ea typeface="MS PGothic" charset="-128"/>
              </a:rPr>
              <a:t> </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7D0D3C2A-EEE5-4046-96DF-6CB570DCA3B1}"/>
              </a:ext>
            </a:extLst>
          </p:cNvPr>
          <p:cNvSpPr>
            <a:spLocks noGrp="1" noChangeArrowheads="1"/>
          </p:cNvSpPr>
          <p:nvPr>
            <p:ph type="title"/>
          </p:nvPr>
        </p:nvSpPr>
        <p:spPr>
          <a:xfrm>
            <a:off x="1143000" y="457200"/>
            <a:ext cx="8229600" cy="1066800"/>
          </a:xfrm>
        </p:spPr>
        <p:txBody>
          <a:bodyPr/>
          <a:lstStyle/>
          <a:p>
            <a:pPr eaLnBrk="1" hangingPunct="1"/>
            <a:r>
              <a:rPr lang="en-US" altLang="en-US" sz="4400" b="1">
                <a:solidFill>
                  <a:srgbClr val="000090"/>
                </a:solidFill>
              </a:rPr>
              <a:t>Volume and Amount (Moles)</a:t>
            </a:r>
          </a:p>
        </p:txBody>
      </p:sp>
      <p:sp>
        <p:nvSpPr>
          <p:cNvPr id="32770" name="Rectangle 3">
            <a:extLst>
              <a:ext uri="{FF2B5EF4-FFF2-40B4-BE49-F238E27FC236}">
                <a16:creationId xmlns:a16="http://schemas.microsoft.com/office/drawing/2014/main" id="{D0857591-5E75-6B4E-B3C4-4EB04B0ACF35}"/>
              </a:ext>
            </a:extLst>
          </p:cNvPr>
          <p:cNvSpPr>
            <a:spLocks noGrp="1" noChangeArrowheads="1"/>
          </p:cNvSpPr>
          <p:nvPr>
            <p:ph type="body" idx="1"/>
          </p:nvPr>
        </p:nvSpPr>
        <p:spPr>
          <a:xfrm>
            <a:off x="304800" y="609600"/>
            <a:ext cx="4114800" cy="6019800"/>
          </a:xfrm>
        </p:spPr>
        <p:txBody>
          <a:bodyPr/>
          <a:lstStyle/>
          <a:p>
            <a:pPr marL="533400" indent="-533400" eaLnBrk="1" hangingPunct="1">
              <a:buFont typeface="Times" pitchFamily="2" charset="0"/>
              <a:buNone/>
            </a:pPr>
            <a:endParaRPr lang="en-US" altLang="en-US"/>
          </a:p>
          <a:p>
            <a:pPr marL="533400" indent="-533400" eaLnBrk="1" hangingPunct="1">
              <a:buFont typeface="Times" pitchFamily="2" charset="0"/>
              <a:buNone/>
            </a:pPr>
            <a:endParaRPr lang="en-US" altLang="en-US"/>
          </a:p>
          <a:p>
            <a:pPr marL="533400" indent="-533400" eaLnBrk="1" hangingPunct="1">
              <a:buFont typeface="Arial" panose="020B0604020202020204" pitchFamily="34" charset="0"/>
              <a:buChar char="•"/>
            </a:pPr>
            <a:r>
              <a:rPr lang="en-US" altLang="en-US"/>
              <a:t>The volume of a gas is </a:t>
            </a:r>
            <a:r>
              <a:rPr lang="en-US" altLang="en-US" b="1">
                <a:solidFill>
                  <a:srgbClr val="0000FF"/>
                </a:solidFill>
              </a:rPr>
              <a:t>directly proportional</a:t>
            </a:r>
            <a:r>
              <a:rPr lang="en-US" altLang="en-US" b="1"/>
              <a:t> </a:t>
            </a:r>
            <a:r>
              <a:rPr lang="en-US" altLang="en-US"/>
              <a:t>to its amount (moles of  gas). </a:t>
            </a:r>
          </a:p>
          <a:p>
            <a:pPr marL="533400" indent="-533400" eaLnBrk="1" hangingPunct="1">
              <a:buFont typeface="Georgia" panose="02040502050405020303" pitchFamily="18" charset="0"/>
              <a:buNone/>
            </a:pPr>
            <a:endParaRPr lang="en-US" altLang="en-US"/>
          </a:p>
          <a:p>
            <a:pPr marL="533400" indent="-533400" eaLnBrk="1" hangingPunct="1">
              <a:buFont typeface="Arial" panose="020B0604020202020204" pitchFamily="34" charset="0"/>
              <a:buChar char="•"/>
            </a:pPr>
            <a:r>
              <a:rPr lang="en-US" altLang="en-US"/>
              <a:t>At constant T and P</a:t>
            </a:r>
          </a:p>
          <a:p>
            <a:pPr marL="533400" indent="-533400" eaLnBrk="1" hangingPunct="1">
              <a:buFont typeface="Georgia" panose="02040502050405020303" pitchFamily="18" charset="0"/>
              <a:buNone/>
            </a:pPr>
            <a:endParaRPr lang="en-US" altLang="en-US"/>
          </a:p>
          <a:p>
            <a:pPr marL="533400" indent="-533400" eaLnBrk="1" hangingPunct="1">
              <a:buFont typeface="Georgia" panose="02040502050405020303" pitchFamily="18" charset="0"/>
              <a:buNone/>
            </a:pPr>
            <a:r>
              <a:rPr lang="en-US" altLang="en-US"/>
              <a:t>    </a:t>
            </a:r>
          </a:p>
          <a:p>
            <a:pPr marL="533400" indent="-533400" eaLnBrk="1" hangingPunct="1">
              <a:buFont typeface="Georgia" panose="02040502050405020303" pitchFamily="18" charset="0"/>
              <a:buNone/>
            </a:pPr>
            <a:endParaRPr lang="en-US" altLang="en-US"/>
          </a:p>
          <a:p>
            <a:pPr marL="533400" indent="-533400" eaLnBrk="1" hangingPunct="1">
              <a:buFont typeface="Georgia" panose="02040502050405020303" pitchFamily="18" charset="0"/>
              <a:buNone/>
            </a:pPr>
            <a:r>
              <a:rPr lang="en-US" altLang="en-US"/>
              <a:t>This is Avogadro</a:t>
            </a:r>
            <a:r>
              <a:rPr lang="ja-JP" altLang="en-US"/>
              <a:t>’</a:t>
            </a:r>
            <a:r>
              <a:rPr lang="en-US" altLang="ja-JP"/>
              <a:t>s Law</a:t>
            </a:r>
          </a:p>
          <a:p>
            <a:pPr marL="533400" indent="-533400" eaLnBrk="1" hangingPunct="1">
              <a:buFont typeface="Times" pitchFamily="2" charset="0"/>
              <a:buNone/>
            </a:pPr>
            <a:endParaRPr lang="en-US" altLang="en-US"/>
          </a:p>
        </p:txBody>
      </p:sp>
      <p:graphicFrame>
        <p:nvGraphicFramePr>
          <p:cNvPr id="32771" name="Object 2">
            <a:extLst>
              <a:ext uri="{FF2B5EF4-FFF2-40B4-BE49-F238E27FC236}">
                <a16:creationId xmlns:a16="http://schemas.microsoft.com/office/drawing/2014/main" id="{B45F64F5-E596-9545-A095-8F81F18564FF}"/>
              </a:ext>
            </a:extLst>
          </p:cNvPr>
          <p:cNvGraphicFramePr>
            <a:graphicFrameLocks noChangeAspect="1"/>
          </p:cNvGraphicFramePr>
          <p:nvPr/>
        </p:nvGraphicFramePr>
        <p:xfrm>
          <a:off x="1143000" y="4876800"/>
          <a:ext cx="2425700" cy="968375"/>
        </p:xfrm>
        <a:graphic>
          <a:graphicData uri="http://schemas.openxmlformats.org/presentationml/2006/ole">
            <mc:AlternateContent xmlns:mc="http://schemas.openxmlformats.org/markup-compatibility/2006">
              <mc:Choice xmlns:v="urn:schemas-microsoft-com:vml" Requires="v">
                <p:oleObj spid="_x0000_s32773" name="Equation" r:id="rId4" imgW="444500" imgH="177800" progId="Equation.3">
                  <p:embed/>
                </p:oleObj>
              </mc:Choice>
              <mc:Fallback>
                <p:oleObj name="Equation" r:id="rId4" imgW="444500" imgH="177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876800"/>
                        <a:ext cx="2425700"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49619817-D8D8-9A49-B6B8-3F7FF439F073}"/>
              </a:ext>
            </a:extLst>
          </p:cNvPr>
          <p:cNvSpPr>
            <a:spLocks noGrp="1" noChangeArrowheads="1"/>
          </p:cNvSpPr>
          <p:nvPr>
            <p:ph type="title"/>
          </p:nvPr>
        </p:nvSpPr>
        <p:spPr>
          <a:xfrm>
            <a:off x="1219200" y="762000"/>
            <a:ext cx="6553200" cy="508000"/>
          </a:xfrm>
        </p:spPr>
        <p:txBody>
          <a:bodyPr/>
          <a:lstStyle/>
          <a:p>
            <a:pPr eaLnBrk="1" hangingPunct="1"/>
            <a:r>
              <a:rPr lang="en-US" altLang="en-US" sz="4400" b="1">
                <a:solidFill>
                  <a:srgbClr val="000090"/>
                </a:solidFill>
              </a:rPr>
              <a:t>The Ideal Gas Law</a:t>
            </a:r>
          </a:p>
        </p:txBody>
      </p:sp>
      <p:sp>
        <p:nvSpPr>
          <p:cNvPr id="34818" name="Rectangle 3">
            <a:extLst>
              <a:ext uri="{FF2B5EF4-FFF2-40B4-BE49-F238E27FC236}">
                <a16:creationId xmlns:a16="http://schemas.microsoft.com/office/drawing/2014/main" id="{C0AAF167-54E9-6E46-BD8A-3742782F7231}"/>
              </a:ext>
            </a:extLst>
          </p:cNvPr>
          <p:cNvSpPr>
            <a:spLocks noGrp="1" noChangeArrowheads="1"/>
          </p:cNvSpPr>
          <p:nvPr>
            <p:ph type="body" sz="half" idx="1"/>
          </p:nvPr>
        </p:nvSpPr>
        <p:spPr>
          <a:xfrm>
            <a:off x="533400" y="2819400"/>
            <a:ext cx="8289925" cy="4648200"/>
          </a:xfrm>
        </p:spPr>
        <p:txBody>
          <a:bodyPr/>
          <a:lstStyle/>
          <a:p>
            <a:pPr marL="107950" indent="0" eaLnBrk="1" hangingPunct="1">
              <a:buFont typeface="Georgia" panose="02040502050405020303" pitchFamily="18" charset="0"/>
              <a:buNone/>
            </a:pPr>
            <a:endParaRPr lang="en-US" altLang="en-US" sz="2400"/>
          </a:p>
          <a:p>
            <a:pPr marL="107950" indent="0" eaLnBrk="1" hangingPunct="1"/>
            <a:r>
              <a:rPr lang="en-US" altLang="en-US" sz="2400"/>
              <a:t> These four equations can be combined into a single law consisting of all four properties.</a:t>
            </a:r>
          </a:p>
          <a:p>
            <a:pPr marL="107950" indent="0" eaLnBrk="1" hangingPunct="1"/>
            <a:endParaRPr lang="en-US" altLang="en-US" sz="2400"/>
          </a:p>
          <a:p>
            <a:pPr marL="107950" indent="0" eaLnBrk="1" hangingPunct="1"/>
            <a:r>
              <a:rPr lang="en-US" altLang="en-US" b="1">
                <a:solidFill>
                  <a:srgbClr val="000090"/>
                </a:solidFill>
              </a:rPr>
              <a:t> The Ideal Gas Law: </a:t>
            </a:r>
            <a:r>
              <a:rPr lang="en-US" altLang="en-US" sz="3600" b="1"/>
              <a:t>PV = nRT</a:t>
            </a:r>
          </a:p>
          <a:p>
            <a:pPr marL="107950" indent="0" eaLnBrk="1" hangingPunct="1"/>
            <a:endParaRPr lang="en-US" altLang="en-US" sz="2400"/>
          </a:p>
          <a:p>
            <a:pPr marL="107950" indent="0" eaLnBrk="1" hangingPunct="1"/>
            <a:r>
              <a:rPr lang="en-US" altLang="en-US" sz="2400"/>
              <a:t> The four constants (k</a:t>
            </a:r>
            <a:r>
              <a:rPr lang="ja-JP" altLang="en-US" sz="2400"/>
              <a:t>’</a:t>
            </a:r>
            <a:r>
              <a:rPr lang="en-US" altLang="ja-JP" sz="2400"/>
              <a:t>s) were combined into a new constant</a:t>
            </a:r>
            <a:r>
              <a:rPr lang="en-US" altLang="ja-JP" sz="2400" b="1"/>
              <a:t>, R, called the </a:t>
            </a:r>
            <a:r>
              <a:rPr lang="en-US" altLang="ja-JP" sz="2400" b="1">
                <a:solidFill>
                  <a:srgbClr val="000090"/>
                </a:solidFill>
              </a:rPr>
              <a:t>ideal gas constant. </a:t>
            </a:r>
            <a:endParaRPr lang="en-US" altLang="en-US" sz="2400" b="1">
              <a:solidFill>
                <a:srgbClr val="000090"/>
              </a:solidFill>
            </a:endParaRPr>
          </a:p>
        </p:txBody>
      </p:sp>
      <p:graphicFrame>
        <p:nvGraphicFramePr>
          <p:cNvPr id="34819" name="Object 2">
            <a:extLst>
              <a:ext uri="{FF2B5EF4-FFF2-40B4-BE49-F238E27FC236}">
                <a16:creationId xmlns:a16="http://schemas.microsoft.com/office/drawing/2014/main" id="{6A44F250-1227-3844-A37A-363DB81FA5C7}"/>
              </a:ext>
            </a:extLst>
          </p:cNvPr>
          <p:cNvGraphicFramePr>
            <a:graphicFrameLocks noChangeAspect="1"/>
          </p:cNvGraphicFramePr>
          <p:nvPr/>
        </p:nvGraphicFramePr>
        <p:xfrm>
          <a:off x="381000" y="1839913"/>
          <a:ext cx="1960563" cy="598487"/>
        </p:xfrm>
        <a:graphic>
          <a:graphicData uri="http://schemas.openxmlformats.org/presentationml/2006/ole">
            <mc:AlternateContent xmlns:mc="http://schemas.openxmlformats.org/markup-compatibility/2006">
              <mc:Choice xmlns:v="urn:schemas-microsoft-com:vml" Requires="v">
                <p:oleObj spid="_x0000_s34827" name="Equation" r:id="rId3" imgW="457200" imgH="139700" progId="Equation.3">
                  <p:embed/>
                </p:oleObj>
              </mc:Choice>
              <mc:Fallback>
                <p:oleObj name="Equation" r:id="rId3" imgW="457200" imgH="139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839913"/>
                        <a:ext cx="1960563"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0" name="Object 3">
            <a:extLst>
              <a:ext uri="{FF2B5EF4-FFF2-40B4-BE49-F238E27FC236}">
                <a16:creationId xmlns:a16="http://schemas.microsoft.com/office/drawing/2014/main" id="{7B5770C7-CB8B-3949-B555-1EC762E626A1}"/>
              </a:ext>
            </a:extLst>
          </p:cNvPr>
          <p:cNvGraphicFramePr>
            <a:graphicFrameLocks noChangeAspect="1"/>
          </p:cNvGraphicFramePr>
          <p:nvPr/>
        </p:nvGraphicFramePr>
        <p:xfrm>
          <a:off x="2667000" y="1839913"/>
          <a:ext cx="1960563" cy="598487"/>
        </p:xfrm>
        <a:graphic>
          <a:graphicData uri="http://schemas.openxmlformats.org/presentationml/2006/ole">
            <mc:AlternateContent xmlns:mc="http://schemas.openxmlformats.org/markup-compatibility/2006">
              <mc:Choice xmlns:v="urn:schemas-microsoft-com:vml" Requires="v">
                <p:oleObj spid="_x0000_s34828" name="Equation" r:id="rId5" imgW="457200" imgH="139700" progId="Equation.3">
                  <p:embed/>
                </p:oleObj>
              </mc:Choice>
              <mc:Fallback>
                <p:oleObj name="Equation" r:id="rId5" imgW="457200" imgH="139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839913"/>
                        <a:ext cx="1960563"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1" name="Object 4">
            <a:extLst>
              <a:ext uri="{FF2B5EF4-FFF2-40B4-BE49-F238E27FC236}">
                <a16:creationId xmlns:a16="http://schemas.microsoft.com/office/drawing/2014/main" id="{8BB0ED79-F017-EF42-89AD-224BD82FACF8}"/>
              </a:ext>
            </a:extLst>
          </p:cNvPr>
          <p:cNvGraphicFramePr>
            <a:graphicFrameLocks noChangeAspect="1"/>
          </p:cNvGraphicFramePr>
          <p:nvPr/>
        </p:nvGraphicFramePr>
        <p:xfrm>
          <a:off x="4876800" y="1295400"/>
          <a:ext cx="1879600" cy="1765300"/>
        </p:xfrm>
        <a:graphic>
          <a:graphicData uri="http://schemas.openxmlformats.org/presentationml/2006/ole">
            <mc:AlternateContent xmlns:mc="http://schemas.openxmlformats.org/markup-compatibility/2006">
              <mc:Choice xmlns:v="urn:schemas-microsoft-com:vml" Requires="v">
                <p:oleObj spid="_x0000_s34829" name="Equation" r:id="rId7" imgW="419100" imgH="393700" progId="Equation.3">
                  <p:embed/>
                </p:oleObj>
              </mc:Choice>
              <mc:Fallback>
                <p:oleObj name="Equation" r:id="rId7" imgW="419100" imgH="3937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1295400"/>
                        <a:ext cx="18796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2" name="Object 5">
            <a:extLst>
              <a:ext uri="{FF2B5EF4-FFF2-40B4-BE49-F238E27FC236}">
                <a16:creationId xmlns:a16="http://schemas.microsoft.com/office/drawing/2014/main" id="{EF0B47FD-2FCA-3E42-8720-5D88D5FA5280}"/>
              </a:ext>
            </a:extLst>
          </p:cNvPr>
          <p:cNvGraphicFramePr>
            <a:graphicFrameLocks noChangeAspect="1"/>
          </p:cNvGraphicFramePr>
          <p:nvPr/>
        </p:nvGraphicFramePr>
        <p:xfrm>
          <a:off x="7010400" y="1754188"/>
          <a:ext cx="1905000" cy="760412"/>
        </p:xfrm>
        <a:graphic>
          <a:graphicData uri="http://schemas.openxmlformats.org/presentationml/2006/ole">
            <mc:AlternateContent xmlns:mc="http://schemas.openxmlformats.org/markup-compatibility/2006">
              <mc:Choice xmlns:v="urn:schemas-microsoft-com:vml" Requires="v">
                <p:oleObj spid="_x0000_s34830" name="Equation" r:id="rId9" imgW="444500" imgH="177800" progId="Equation.3">
                  <p:embed/>
                </p:oleObj>
              </mc:Choice>
              <mc:Fallback>
                <p:oleObj name="Equation" r:id="rId9" imgW="444500" imgH="1778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0400" y="1754188"/>
                        <a:ext cx="19050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6ECE6A0-364E-654B-B085-5FF60A628CAA}"/>
              </a:ext>
            </a:extLst>
          </p:cNvPr>
          <p:cNvSpPr>
            <a:spLocks noGrp="1"/>
          </p:cNvSpPr>
          <p:nvPr>
            <p:ph type="title"/>
          </p:nvPr>
        </p:nvSpPr>
        <p:spPr>
          <a:xfrm>
            <a:off x="685800" y="685800"/>
            <a:ext cx="8229600" cy="1066800"/>
          </a:xfrm>
        </p:spPr>
        <p:txBody>
          <a:bodyPr/>
          <a:lstStyle/>
          <a:p>
            <a:pPr eaLnBrk="1" hangingPunct="1"/>
            <a:r>
              <a:rPr lang="en-US" altLang="en-US" b="1">
                <a:solidFill>
                  <a:schemeClr val="tx1"/>
                </a:solidFill>
              </a:rPr>
              <a:t>Air – Our most familiar Gas</a:t>
            </a:r>
          </a:p>
        </p:txBody>
      </p:sp>
      <p:sp>
        <p:nvSpPr>
          <p:cNvPr id="16386" name="Content Placeholder 2">
            <a:extLst>
              <a:ext uri="{FF2B5EF4-FFF2-40B4-BE49-F238E27FC236}">
                <a16:creationId xmlns:a16="http://schemas.microsoft.com/office/drawing/2014/main" id="{173EEB66-BC20-ED48-BB44-4FB60A482F9B}"/>
              </a:ext>
            </a:extLst>
          </p:cNvPr>
          <p:cNvSpPr>
            <a:spLocks noGrp="1"/>
          </p:cNvSpPr>
          <p:nvPr>
            <p:ph idx="1"/>
          </p:nvPr>
        </p:nvSpPr>
        <p:spPr>
          <a:xfrm>
            <a:off x="685800" y="1828800"/>
            <a:ext cx="7643813" cy="4724400"/>
          </a:xfrm>
        </p:spPr>
        <p:txBody>
          <a:bodyPr/>
          <a:lstStyle/>
          <a:p>
            <a:pPr eaLnBrk="1" hangingPunct="1">
              <a:lnSpc>
                <a:spcPct val="90000"/>
              </a:lnSpc>
            </a:pPr>
            <a:r>
              <a:rPr lang="en-US" altLang="en-US"/>
              <a:t>Air has been known to exist since ancient times</a:t>
            </a:r>
          </a:p>
          <a:p>
            <a:pPr lvl="1" eaLnBrk="1" hangingPunct="1">
              <a:lnSpc>
                <a:spcPct val="90000"/>
              </a:lnSpc>
            </a:pPr>
            <a:r>
              <a:rPr lang="en-US" altLang="en-US">
                <a:solidFill>
                  <a:schemeClr val="tx1"/>
                </a:solidFill>
              </a:rPr>
              <a:t>The Greeks considered air one of the four fundamental elements of nature along with earth, water, and fire. </a:t>
            </a:r>
          </a:p>
          <a:p>
            <a:pPr lvl="1" eaLnBrk="1" hangingPunct="1">
              <a:lnSpc>
                <a:spcPct val="90000"/>
              </a:lnSpc>
              <a:buFontTx/>
              <a:buNone/>
            </a:pPr>
            <a:endParaRPr lang="en-US" altLang="en-US">
              <a:solidFill>
                <a:schemeClr val="tx1"/>
              </a:solidFill>
            </a:endParaRPr>
          </a:p>
          <a:p>
            <a:pPr eaLnBrk="1" hangingPunct="1">
              <a:lnSpc>
                <a:spcPct val="90000"/>
              </a:lnSpc>
            </a:pPr>
            <a:r>
              <a:rPr lang="en-US" altLang="en-US"/>
              <a:t>18</a:t>
            </a:r>
            <a:r>
              <a:rPr lang="en-US" altLang="en-US" baseline="30000"/>
              <a:t>th</a:t>
            </a:r>
            <a:r>
              <a:rPr lang="en-US" altLang="en-US"/>
              <a:t> Century</a:t>
            </a:r>
          </a:p>
          <a:p>
            <a:pPr lvl="1" eaLnBrk="1" hangingPunct="1">
              <a:lnSpc>
                <a:spcPct val="90000"/>
              </a:lnSpc>
            </a:pPr>
            <a:r>
              <a:rPr lang="en-US" altLang="en-US">
                <a:solidFill>
                  <a:schemeClr val="tx1"/>
                </a:solidFill>
              </a:rPr>
              <a:t>Lavoisier, Cavendish and Priestley: Determined that </a:t>
            </a:r>
            <a:r>
              <a:rPr lang="en-US" altLang="en-US" b="1">
                <a:solidFill>
                  <a:srgbClr val="0000FF"/>
                </a:solidFill>
              </a:rPr>
              <a:t>Air is actually a mixture of gases. </a:t>
            </a:r>
            <a:endParaRPr lang="en-US" altLang="en-US"/>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C83969C0-A232-1448-8290-CFF6A37306A1}"/>
              </a:ext>
            </a:extLst>
          </p:cNvPr>
          <p:cNvSpPr>
            <a:spLocks noGrp="1" noChangeArrowheads="1"/>
          </p:cNvSpPr>
          <p:nvPr>
            <p:ph type="title"/>
          </p:nvPr>
        </p:nvSpPr>
        <p:spPr>
          <a:xfrm>
            <a:off x="1219200" y="609600"/>
            <a:ext cx="6553200" cy="508000"/>
          </a:xfrm>
        </p:spPr>
        <p:txBody>
          <a:bodyPr/>
          <a:lstStyle/>
          <a:p>
            <a:pPr eaLnBrk="1" hangingPunct="1"/>
            <a:r>
              <a:rPr lang="en-US" altLang="en-US" sz="4400" b="1">
                <a:solidFill>
                  <a:srgbClr val="000090"/>
                </a:solidFill>
              </a:rPr>
              <a:t>The Ideal Gas Law</a:t>
            </a:r>
          </a:p>
        </p:txBody>
      </p:sp>
      <p:sp>
        <p:nvSpPr>
          <p:cNvPr id="35842" name="Rectangle 3">
            <a:extLst>
              <a:ext uri="{FF2B5EF4-FFF2-40B4-BE49-F238E27FC236}">
                <a16:creationId xmlns:a16="http://schemas.microsoft.com/office/drawing/2014/main" id="{E0B58147-02FB-EE47-AE22-30FE09C33151}"/>
              </a:ext>
            </a:extLst>
          </p:cNvPr>
          <p:cNvSpPr>
            <a:spLocks noGrp="1" noChangeArrowheads="1"/>
          </p:cNvSpPr>
          <p:nvPr>
            <p:ph type="body" sz="half" idx="1"/>
          </p:nvPr>
        </p:nvSpPr>
        <p:spPr>
          <a:xfrm>
            <a:off x="533400" y="533400"/>
            <a:ext cx="8518525" cy="5638800"/>
          </a:xfrm>
        </p:spPr>
        <p:txBody>
          <a:bodyPr/>
          <a:lstStyle/>
          <a:p>
            <a:pPr eaLnBrk="1" hangingPunct="1"/>
            <a:endParaRPr lang="en-US" altLang="en-US" sz="2400"/>
          </a:p>
          <a:p>
            <a:pPr eaLnBrk="1" hangingPunct="1">
              <a:buFont typeface="Georgia" panose="02040502050405020303" pitchFamily="18" charset="0"/>
              <a:buNone/>
            </a:pPr>
            <a:r>
              <a:rPr lang="en-US" altLang="en-US" sz="3200"/>
              <a:t>			</a:t>
            </a:r>
            <a:r>
              <a:rPr lang="en-US" altLang="en-US" sz="4000" b="1">
                <a:solidFill>
                  <a:srgbClr val="0000FF"/>
                </a:solidFill>
              </a:rPr>
              <a:t>	</a:t>
            </a:r>
          </a:p>
          <a:p>
            <a:pPr eaLnBrk="1" hangingPunct="1">
              <a:buFont typeface="Georgia" panose="02040502050405020303" pitchFamily="18" charset="0"/>
              <a:buNone/>
            </a:pPr>
            <a:r>
              <a:rPr lang="en-US" altLang="en-US" sz="4000" b="1">
                <a:solidFill>
                  <a:srgbClr val="0000FF"/>
                </a:solidFill>
              </a:rPr>
              <a:t>			  </a:t>
            </a:r>
            <a:r>
              <a:rPr lang="en-US" altLang="en-US" sz="4400" b="1">
                <a:solidFill>
                  <a:srgbClr val="000090"/>
                </a:solidFill>
              </a:rPr>
              <a:t>PV = nRT</a:t>
            </a:r>
          </a:p>
          <a:p>
            <a:pPr eaLnBrk="1" hangingPunct="1">
              <a:buFont typeface="Georgia" panose="02040502050405020303" pitchFamily="18" charset="0"/>
              <a:buNone/>
            </a:pPr>
            <a:endParaRPr lang="en-US" altLang="en-US" sz="2400"/>
          </a:p>
          <a:p>
            <a:pPr eaLnBrk="1" hangingPunct="1"/>
            <a:r>
              <a:rPr lang="en-US" altLang="en-US" b="1"/>
              <a:t>P</a:t>
            </a:r>
            <a:r>
              <a:rPr lang="en-US" altLang="en-US"/>
              <a:t> is the pressure in </a:t>
            </a:r>
            <a:r>
              <a:rPr lang="en-US" altLang="en-US" b="1"/>
              <a:t>atm</a:t>
            </a:r>
          </a:p>
          <a:p>
            <a:pPr eaLnBrk="1" hangingPunct="1"/>
            <a:r>
              <a:rPr lang="en-US" altLang="en-US" b="1"/>
              <a:t>V </a:t>
            </a:r>
            <a:r>
              <a:rPr lang="en-US" altLang="en-US"/>
              <a:t>is the volume in </a:t>
            </a:r>
            <a:r>
              <a:rPr lang="en-US" altLang="en-US" b="1"/>
              <a:t>L</a:t>
            </a:r>
          </a:p>
          <a:p>
            <a:pPr eaLnBrk="1" hangingPunct="1"/>
            <a:r>
              <a:rPr lang="en-US" altLang="en-US" b="1"/>
              <a:t>n</a:t>
            </a:r>
            <a:r>
              <a:rPr lang="en-US" altLang="en-US"/>
              <a:t> is the </a:t>
            </a:r>
            <a:r>
              <a:rPr lang="en-US" altLang="en-US" b="1"/>
              <a:t>moles</a:t>
            </a:r>
            <a:r>
              <a:rPr lang="en-US" altLang="en-US"/>
              <a:t> of gas</a:t>
            </a:r>
          </a:p>
          <a:p>
            <a:pPr eaLnBrk="1" hangingPunct="1"/>
            <a:r>
              <a:rPr lang="en-US" altLang="en-US" b="1"/>
              <a:t>T</a:t>
            </a:r>
            <a:r>
              <a:rPr lang="en-US" altLang="en-US"/>
              <a:t> is the temperature in </a:t>
            </a:r>
            <a:r>
              <a:rPr lang="en-US" altLang="en-US" b="1"/>
              <a:t>K</a:t>
            </a:r>
          </a:p>
          <a:p>
            <a:pPr eaLnBrk="1" hangingPunct="1"/>
            <a:r>
              <a:rPr lang="en-US" altLang="en-US" b="1"/>
              <a:t>R</a:t>
            </a:r>
            <a:r>
              <a:rPr lang="en-US" altLang="en-US"/>
              <a:t> is the </a:t>
            </a:r>
            <a:r>
              <a:rPr lang="en-US" altLang="en-US" b="1"/>
              <a:t>ideal gas constant</a:t>
            </a:r>
          </a:p>
          <a:p>
            <a:pPr eaLnBrk="1" hangingPunct="1"/>
            <a:endParaRPr lang="en-US" altLang="en-US" sz="2400"/>
          </a:p>
        </p:txBody>
      </p:sp>
      <p:graphicFrame>
        <p:nvGraphicFramePr>
          <p:cNvPr id="35843" name="Object 4">
            <a:extLst>
              <a:ext uri="{FF2B5EF4-FFF2-40B4-BE49-F238E27FC236}">
                <a16:creationId xmlns:a16="http://schemas.microsoft.com/office/drawing/2014/main" id="{3AF577DC-D116-C441-B253-F9C25CD2B217}"/>
              </a:ext>
            </a:extLst>
          </p:cNvPr>
          <p:cNvGraphicFramePr>
            <a:graphicFrameLocks noChangeAspect="1"/>
          </p:cNvGraphicFramePr>
          <p:nvPr>
            <p:ph sz="half" idx="2"/>
          </p:nvPr>
        </p:nvGraphicFramePr>
        <p:xfrm>
          <a:off x="2144713" y="5410200"/>
          <a:ext cx="3644900" cy="1141413"/>
        </p:xfrm>
        <a:graphic>
          <a:graphicData uri="http://schemas.openxmlformats.org/presentationml/2006/ole">
            <mc:AlternateContent xmlns:mc="http://schemas.openxmlformats.org/markup-compatibility/2006">
              <mc:Choice xmlns:v="urn:schemas-microsoft-com:vml" Requires="v">
                <p:oleObj spid="_x0000_s35845" name="Equation" r:id="rId3" imgW="1257300" imgH="393700" progId="Equation.3">
                  <p:embed/>
                </p:oleObj>
              </mc:Choice>
              <mc:Fallback>
                <p:oleObj name="Equation" r:id="rId3" imgW="1257300" imgH="393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4713" y="5410200"/>
                        <a:ext cx="36449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a:extLst>
              <a:ext uri="{FF2B5EF4-FFF2-40B4-BE49-F238E27FC236}">
                <a16:creationId xmlns:a16="http://schemas.microsoft.com/office/drawing/2014/main" id="{69E3A8C8-5BDD-2444-8380-954BA9654A6A}"/>
              </a:ext>
            </a:extLst>
          </p:cNvPr>
          <p:cNvSpPr>
            <a:spLocks noGrp="1" noChangeArrowheads="1"/>
          </p:cNvSpPr>
          <p:nvPr>
            <p:ph type="body" sz="half" idx="1"/>
          </p:nvPr>
        </p:nvSpPr>
        <p:spPr>
          <a:xfrm>
            <a:off x="381000" y="304800"/>
            <a:ext cx="8518525" cy="5638800"/>
          </a:xfrm>
        </p:spPr>
        <p:txBody>
          <a:bodyPr/>
          <a:lstStyle/>
          <a:p>
            <a:pPr marL="107950" indent="0" eaLnBrk="1" hangingPunct="1">
              <a:buFont typeface="Georgia" panose="02040502050405020303" pitchFamily="18" charset="0"/>
              <a:buNone/>
            </a:pPr>
            <a:endParaRPr lang="en-US" altLang="en-US" sz="2400"/>
          </a:p>
          <a:p>
            <a:pPr marL="107950" indent="0" eaLnBrk="1" hangingPunct="1">
              <a:buFont typeface="Georgia" panose="02040502050405020303" pitchFamily="18" charset="0"/>
              <a:buNone/>
            </a:pPr>
            <a:r>
              <a:rPr lang="en-US" altLang="en-US" sz="3200"/>
              <a:t>			</a:t>
            </a:r>
            <a:r>
              <a:rPr lang="en-US" altLang="en-US" sz="4400" b="1">
                <a:solidFill>
                  <a:srgbClr val="000090"/>
                </a:solidFill>
              </a:rPr>
              <a:t>PV = nRT</a:t>
            </a:r>
          </a:p>
          <a:p>
            <a:pPr marL="107950" indent="0" eaLnBrk="1" hangingPunct="1"/>
            <a:endParaRPr lang="en-US" altLang="en-US" sz="2400"/>
          </a:p>
          <a:p>
            <a:pPr marL="107950" indent="0" eaLnBrk="1" hangingPunct="1"/>
            <a:r>
              <a:rPr lang="en-US" altLang="en-US"/>
              <a:t> The ideal gas law accurately describes the properties of an ideal gas.</a:t>
            </a:r>
          </a:p>
          <a:p>
            <a:pPr marL="107950" indent="0" eaLnBrk="1" hangingPunct="1">
              <a:buFont typeface="Georgia" panose="02040502050405020303" pitchFamily="18" charset="0"/>
              <a:buNone/>
            </a:pPr>
            <a:endParaRPr lang="en-US" altLang="en-US"/>
          </a:p>
          <a:p>
            <a:pPr marL="107950" indent="0" eaLnBrk="1" hangingPunct="1"/>
            <a:r>
              <a:rPr lang="en-US" altLang="en-US"/>
              <a:t> What is an ideal gas? What assumptions are being made? </a:t>
            </a:r>
          </a:p>
          <a:p>
            <a:pPr marL="107950" indent="0" eaLnBrk="1" hangingPunct="1">
              <a:buFont typeface="Georgia" panose="02040502050405020303" pitchFamily="18" charset="0"/>
              <a:buNone/>
            </a:pPr>
            <a:endParaRPr lang="en-US" altLang="en-US" sz="2400"/>
          </a:p>
          <a:p>
            <a:pPr marL="107950" indent="0" eaLnBrk="1" hangingPunct="1">
              <a:buFont typeface="Georgia" panose="02040502050405020303" pitchFamily="18" charset="0"/>
              <a:buNone/>
            </a:pPr>
            <a:endParaRPr lang="en-US" altLang="en-US" sz="2400"/>
          </a:p>
          <a:p>
            <a:pPr marL="107950" indent="0" eaLnBrk="1" hangingPunct="1"/>
            <a:endParaRPr lang="en-US" altLang="en-US" sz="240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F24FCE48-2E3A-B34F-9BCD-0BCB7395C93A}"/>
              </a:ext>
            </a:extLst>
          </p:cNvPr>
          <p:cNvSpPr>
            <a:spLocks noGrp="1" noChangeArrowheads="1"/>
          </p:cNvSpPr>
          <p:nvPr>
            <p:ph type="title"/>
          </p:nvPr>
        </p:nvSpPr>
        <p:spPr>
          <a:xfrm>
            <a:off x="762000" y="838200"/>
            <a:ext cx="7543800" cy="508000"/>
          </a:xfrm>
        </p:spPr>
        <p:txBody>
          <a:bodyPr/>
          <a:lstStyle/>
          <a:p>
            <a:pPr eaLnBrk="1" hangingPunct="1"/>
            <a:r>
              <a:rPr lang="en-US" altLang="en-US" sz="3400" b="1">
                <a:solidFill>
                  <a:schemeClr val="tx1"/>
                </a:solidFill>
              </a:rPr>
              <a:t>Standard Temperature and Pressure</a:t>
            </a:r>
          </a:p>
        </p:txBody>
      </p:sp>
      <p:sp>
        <p:nvSpPr>
          <p:cNvPr id="37890" name="Rectangle 3">
            <a:extLst>
              <a:ext uri="{FF2B5EF4-FFF2-40B4-BE49-F238E27FC236}">
                <a16:creationId xmlns:a16="http://schemas.microsoft.com/office/drawing/2014/main" id="{453CBA99-E63E-0640-AA5B-F7549B782B04}"/>
              </a:ext>
            </a:extLst>
          </p:cNvPr>
          <p:cNvSpPr>
            <a:spLocks noGrp="1" noChangeArrowheads="1"/>
          </p:cNvSpPr>
          <p:nvPr>
            <p:ph type="body" sz="half" idx="1"/>
          </p:nvPr>
        </p:nvSpPr>
        <p:spPr>
          <a:xfrm>
            <a:off x="533400" y="1600200"/>
            <a:ext cx="8061325" cy="3886200"/>
          </a:xfrm>
        </p:spPr>
        <p:txBody>
          <a:bodyPr/>
          <a:lstStyle/>
          <a:p>
            <a:pPr eaLnBrk="1" hangingPunct="1"/>
            <a:r>
              <a:rPr lang="en-US" altLang="en-US" sz="2500"/>
              <a:t>Sometimes it is important to define standard conditions.</a:t>
            </a:r>
          </a:p>
          <a:p>
            <a:pPr eaLnBrk="1" hangingPunct="1"/>
            <a:endParaRPr lang="en-US" altLang="en-US" sz="2500"/>
          </a:p>
          <a:p>
            <a:pPr eaLnBrk="1" hangingPunct="1"/>
            <a:r>
              <a:rPr lang="en-US" altLang="en-US" sz="2500" b="1"/>
              <a:t>Standard Temperature and Pressure (STP)</a:t>
            </a:r>
          </a:p>
          <a:p>
            <a:pPr lvl="1" eaLnBrk="1" hangingPunct="1"/>
            <a:r>
              <a:rPr lang="en-US" altLang="en-US" sz="2400">
                <a:solidFill>
                  <a:srgbClr val="000090"/>
                </a:solidFill>
              </a:rPr>
              <a:t>1 atm P</a:t>
            </a:r>
          </a:p>
          <a:p>
            <a:pPr lvl="1" eaLnBrk="1" hangingPunct="1"/>
            <a:r>
              <a:rPr lang="en-US" altLang="en-US" sz="2400">
                <a:solidFill>
                  <a:srgbClr val="000090"/>
                </a:solidFill>
              </a:rPr>
              <a:t>0 °C = 273 K</a:t>
            </a:r>
          </a:p>
          <a:p>
            <a:pPr lvl="1" eaLnBrk="1" hangingPunct="1">
              <a:buFont typeface="Georgia" panose="02040502050405020303" pitchFamily="18" charset="0"/>
              <a:buNone/>
            </a:pPr>
            <a:endParaRPr lang="en-US" altLang="en-US" sz="2400"/>
          </a:p>
          <a:p>
            <a:pPr eaLnBrk="1" hangingPunct="1"/>
            <a:r>
              <a:rPr lang="en-US" altLang="en-US" sz="2400"/>
              <a:t>At STP, the </a:t>
            </a:r>
            <a:r>
              <a:rPr lang="en-US" altLang="en-US" sz="2400" b="1">
                <a:solidFill>
                  <a:srgbClr val="0000FF"/>
                </a:solidFill>
              </a:rPr>
              <a:t>volume of one mole </a:t>
            </a:r>
            <a:r>
              <a:rPr lang="en-US" altLang="en-US" sz="2400"/>
              <a:t>of</a:t>
            </a:r>
            <a:r>
              <a:rPr lang="en-US" altLang="en-US" sz="2400" b="1">
                <a:solidFill>
                  <a:srgbClr val="0000FF"/>
                </a:solidFill>
              </a:rPr>
              <a:t> </a:t>
            </a:r>
            <a:r>
              <a:rPr lang="en-US" altLang="en-US" sz="2400"/>
              <a:t>any gas can be calculated. </a:t>
            </a: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a:extLst>
              <a:ext uri="{FF2B5EF4-FFF2-40B4-BE49-F238E27FC236}">
                <a16:creationId xmlns:a16="http://schemas.microsoft.com/office/drawing/2014/main" id="{738CBAF6-7E0E-594C-8F1C-BAA3FAD95173}"/>
              </a:ext>
            </a:extLst>
          </p:cNvPr>
          <p:cNvSpPr>
            <a:spLocks noGrp="1" noChangeArrowheads="1"/>
          </p:cNvSpPr>
          <p:nvPr>
            <p:ph type="body" sz="half" idx="1"/>
          </p:nvPr>
        </p:nvSpPr>
        <p:spPr>
          <a:xfrm>
            <a:off x="304800" y="304800"/>
            <a:ext cx="8518525" cy="5638800"/>
          </a:xfrm>
        </p:spPr>
        <p:txBody>
          <a:bodyPr/>
          <a:lstStyle/>
          <a:p>
            <a:pPr marL="107950" indent="0" eaLnBrk="1" hangingPunct="1">
              <a:buFont typeface="Georgia" panose="02040502050405020303" pitchFamily="18" charset="0"/>
              <a:buNone/>
            </a:pPr>
            <a:endParaRPr lang="en-US" altLang="en-US" sz="2400"/>
          </a:p>
          <a:p>
            <a:pPr marL="107950" indent="0" eaLnBrk="1" hangingPunct="1">
              <a:buFont typeface="Georgia" panose="02040502050405020303" pitchFamily="18" charset="0"/>
              <a:buNone/>
            </a:pPr>
            <a:r>
              <a:rPr lang="en-US" altLang="en-US" sz="3200"/>
              <a:t>			</a:t>
            </a:r>
            <a:r>
              <a:rPr lang="en-US" altLang="en-US" sz="4400" b="1">
                <a:solidFill>
                  <a:srgbClr val="000090"/>
                </a:solidFill>
              </a:rPr>
              <a:t>PV = nRT</a:t>
            </a:r>
          </a:p>
          <a:p>
            <a:pPr marL="107950" indent="0" eaLnBrk="1" hangingPunct="1"/>
            <a:endParaRPr lang="en-US" altLang="en-US" sz="2400"/>
          </a:p>
          <a:p>
            <a:pPr marL="107950" indent="0" eaLnBrk="1" hangingPunct="1"/>
            <a:r>
              <a:rPr lang="en-US" altLang="en-US"/>
              <a:t> Modified Version of Ideal Gas Law:</a:t>
            </a:r>
          </a:p>
          <a:p>
            <a:pPr marL="107950" indent="0" eaLnBrk="1" hangingPunct="1">
              <a:buFont typeface="Georgia" panose="02040502050405020303" pitchFamily="18" charset="0"/>
              <a:buNone/>
            </a:pPr>
            <a:endParaRPr lang="en-US" altLang="en-US"/>
          </a:p>
          <a:p>
            <a:pPr lvl="1" eaLnBrk="1" hangingPunct="1"/>
            <a:r>
              <a:rPr lang="en-US" altLang="en-US">
                <a:solidFill>
                  <a:srgbClr val="000090"/>
                </a:solidFill>
              </a:rPr>
              <a:t>Moles kept constant</a:t>
            </a:r>
          </a:p>
          <a:p>
            <a:pPr lvl="1" eaLnBrk="1" hangingPunct="1"/>
            <a:r>
              <a:rPr lang="en-US" altLang="en-US">
                <a:solidFill>
                  <a:srgbClr val="000090"/>
                </a:solidFill>
              </a:rPr>
              <a:t>But other properties change</a:t>
            </a:r>
          </a:p>
          <a:p>
            <a:pPr marL="107950" indent="0" eaLnBrk="1" hangingPunct="1">
              <a:buFont typeface="Georgia" panose="02040502050405020303" pitchFamily="18" charset="0"/>
              <a:buNone/>
            </a:pPr>
            <a:endParaRPr lang="en-US" altLang="en-US" sz="2400"/>
          </a:p>
          <a:p>
            <a:pPr marL="107950" indent="0" eaLnBrk="1" hangingPunct="1">
              <a:buFont typeface="Georgia" panose="02040502050405020303" pitchFamily="18" charset="0"/>
              <a:buNone/>
            </a:pPr>
            <a:endParaRPr lang="en-US" altLang="en-US" sz="2400"/>
          </a:p>
          <a:p>
            <a:pPr marL="107950" indent="0" eaLnBrk="1" hangingPunct="1"/>
            <a:endParaRPr lang="en-US" altLang="en-US" sz="240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a:extLst>
              <a:ext uri="{FF2B5EF4-FFF2-40B4-BE49-F238E27FC236}">
                <a16:creationId xmlns:a16="http://schemas.microsoft.com/office/drawing/2014/main" id="{F9B4E60B-B2F1-1143-8990-FF725FB1CDDC}"/>
              </a:ext>
            </a:extLst>
          </p:cNvPr>
          <p:cNvSpPr>
            <a:spLocks noGrp="1" noChangeArrowheads="1"/>
          </p:cNvSpPr>
          <p:nvPr>
            <p:ph idx="1"/>
          </p:nvPr>
        </p:nvSpPr>
        <p:spPr>
          <a:xfrm>
            <a:off x="533400" y="1981200"/>
            <a:ext cx="7643813" cy="4392613"/>
          </a:xfrm>
        </p:spPr>
        <p:txBody>
          <a:bodyPr/>
          <a:lstStyle/>
          <a:p>
            <a:pPr eaLnBrk="1" hangingPunct="1"/>
            <a:r>
              <a:rPr lang="en-US" altLang="en-US"/>
              <a:t>Calculating the Density of a Gas</a:t>
            </a:r>
          </a:p>
          <a:p>
            <a:pPr eaLnBrk="1" hangingPunct="1"/>
            <a:endParaRPr lang="en-US" altLang="en-US"/>
          </a:p>
          <a:p>
            <a:pPr eaLnBrk="1" hangingPunct="1"/>
            <a:r>
              <a:rPr lang="en-US" altLang="en-US"/>
              <a:t>Calculating the Molar Mass of a Gas</a:t>
            </a:r>
          </a:p>
          <a:p>
            <a:pPr eaLnBrk="1" hangingPunct="1">
              <a:buFont typeface="Georgia" panose="02040502050405020303" pitchFamily="18" charset="0"/>
              <a:buNone/>
            </a:pPr>
            <a:endParaRPr lang="en-US" altLang="en-US"/>
          </a:p>
          <a:p>
            <a:pPr eaLnBrk="1" hangingPunct="1"/>
            <a:r>
              <a:rPr lang="en-US" altLang="en-US"/>
              <a:t>Stoichiometry Calculations with Gas Phase Reactions</a:t>
            </a:r>
          </a:p>
          <a:p>
            <a:pPr eaLnBrk="1" hangingPunct="1"/>
            <a:endParaRPr lang="en-US" altLang="en-US"/>
          </a:p>
          <a:p>
            <a:pPr eaLnBrk="1" hangingPunct="1"/>
            <a:r>
              <a:rPr lang="en-US" altLang="en-US"/>
              <a:t>Pressure of a Mixture of Gases: Dalton</a:t>
            </a:r>
            <a:r>
              <a:rPr lang="ja-JP" altLang="en-US"/>
              <a:t>’</a:t>
            </a:r>
            <a:r>
              <a:rPr lang="en-US" altLang="ja-JP"/>
              <a:t>s Law</a:t>
            </a:r>
          </a:p>
          <a:p>
            <a:pPr eaLnBrk="1" hangingPunct="1">
              <a:buFont typeface="Georgia" panose="02040502050405020303" pitchFamily="18" charset="0"/>
              <a:buNone/>
            </a:pPr>
            <a:endParaRPr lang="en-US" altLang="en-US"/>
          </a:p>
        </p:txBody>
      </p:sp>
      <p:sp>
        <p:nvSpPr>
          <p:cNvPr id="20" name="Rectangle 2">
            <a:extLst>
              <a:ext uri="{FF2B5EF4-FFF2-40B4-BE49-F238E27FC236}">
                <a16:creationId xmlns:a16="http://schemas.microsoft.com/office/drawing/2014/main" id="{16F8663C-7CEC-6445-9C55-54801A508E34}"/>
              </a:ext>
            </a:extLst>
          </p:cNvPr>
          <p:cNvSpPr txBox="1">
            <a:spLocks noChangeArrowheads="1"/>
          </p:cNvSpPr>
          <p:nvPr/>
        </p:nvSpPr>
        <p:spPr>
          <a:xfrm>
            <a:off x="609600" y="609600"/>
            <a:ext cx="8229600" cy="1066800"/>
          </a:xfrm>
          <a:prstGeom prst="rect">
            <a:avLst/>
          </a:prstGeom>
        </p:spPr>
        <p:txBody>
          <a:bodyPr anchor="ctr">
            <a:normAutofit fontScale="85000" lnSpcReduction="20000"/>
          </a:bodyPr>
          <a:lstStyle/>
          <a:p>
            <a:pPr eaLnBrk="1" fontAlgn="auto" hangingPunct="1">
              <a:spcAft>
                <a:spcPts val="0"/>
              </a:spcAft>
              <a:defRPr/>
            </a:pPr>
            <a:r>
              <a:rPr lang="en-US" sz="4400" b="1" dirty="0">
                <a:latin typeface="+mj-lt"/>
                <a:ea typeface="+mj-ea"/>
                <a:cs typeface="+mj-cs"/>
              </a:rPr>
              <a:t>9.3: Stoichiometry of Gaseous Substances, Mixtures, and Reactions</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a:extLst>
              <a:ext uri="{FF2B5EF4-FFF2-40B4-BE49-F238E27FC236}">
                <a16:creationId xmlns:a16="http://schemas.microsoft.com/office/drawing/2014/main" id="{CEB23B49-6349-574E-A50D-58F2A61C7809}"/>
              </a:ext>
            </a:extLst>
          </p:cNvPr>
          <p:cNvSpPr>
            <a:spLocks noGrp="1" noChangeArrowheads="1"/>
          </p:cNvSpPr>
          <p:nvPr>
            <p:ph type="body" idx="1"/>
          </p:nvPr>
        </p:nvSpPr>
        <p:spPr>
          <a:xfrm>
            <a:off x="685800" y="1371600"/>
            <a:ext cx="8229600" cy="4324350"/>
          </a:xfrm>
        </p:spPr>
        <p:txBody>
          <a:bodyPr/>
          <a:lstStyle/>
          <a:p>
            <a:pPr eaLnBrk="1" hangingPunct="1"/>
            <a:r>
              <a:rPr lang="en-US" altLang="en-US" sz="2400"/>
              <a:t>Recall, the density of a substance</a:t>
            </a:r>
          </a:p>
          <a:p>
            <a:pPr eaLnBrk="1" hangingPunct="1"/>
            <a:endParaRPr lang="en-US" altLang="en-US" sz="2400"/>
          </a:p>
          <a:p>
            <a:pPr eaLnBrk="1" hangingPunct="1"/>
            <a:endParaRPr lang="en-US" altLang="en-US" sz="2400"/>
          </a:p>
          <a:p>
            <a:pPr eaLnBrk="1" hangingPunct="1"/>
            <a:endParaRPr lang="en-US" altLang="en-US" sz="2400"/>
          </a:p>
          <a:p>
            <a:pPr eaLnBrk="1" hangingPunct="1"/>
            <a:r>
              <a:rPr lang="en-US" altLang="en-US" sz="2400"/>
              <a:t>We can rearrange the following equation</a:t>
            </a:r>
          </a:p>
          <a:p>
            <a:pPr eaLnBrk="1" hangingPunct="1"/>
            <a:endParaRPr lang="en-US" altLang="en-US" sz="2400"/>
          </a:p>
          <a:p>
            <a:pPr eaLnBrk="1" hangingPunct="1">
              <a:buFont typeface="Georgia" panose="02040502050405020303" pitchFamily="18" charset="0"/>
              <a:buNone/>
            </a:pPr>
            <a:endParaRPr lang="en-US" altLang="en-US" sz="2400"/>
          </a:p>
          <a:p>
            <a:pPr eaLnBrk="1" hangingPunct="1">
              <a:buFont typeface="Georgia" panose="02040502050405020303" pitchFamily="18" charset="0"/>
              <a:buNone/>
            </a:pPr>
            <a:endParaRPr lang="en-US" altLang="en-US" sz="2400"/>
          </a:p>
          <a:p>
            <a:pPr eaLnBrk="1" hangingPunct="1">
              <a:buFont typeface="Georgia" panose="02040502050405020303" pitchFamily="18" charset="0"/>
              <a:buNone/>
            </a:pPr>
            <a:endParaRPr lang="en-US" altLang="en-US" sz="2400"/>
          </a:p>
          <a:p>
            <a:pPr eaLnBrk="1" hangingPunct="1"/>
            <a:r>
              <a:rPr lang="en-US" altLang="en-US" sz="2400"/>
              <a:t>Substitute into the density equation to obtain </a:t>
            </a:r>
          </a:p>
        </p:txBody>
      </p:sp>
      <p:sp>
        <p:nvSpPr>
          <p:cNvPr id="40962" name="Rectangle 2">
            <a:extLst>
              <a:ext uri="{FF2B5EF4-FFF2-40B4-BE49-F238E27FC236}">
                <a16:creationId xmlns:a16="http://schemas.microsoft.com/office/drawing/2014/main" id="{14A592BE-96D7-4A4F-BC89-49F35B464544}"/>
              </a:ext>
            </a:extLst>
          </p:cNvPr>
          <p:cNvSpPr>
            <a:spLocks noGrp="1" noChangeArrowheads="1"/>
          </p:cNvSpPr>
          <p:nvPr>
            <p:ph type="title"/>
          </p:nvPr>
        </p:nvSpPr>
        <p:spPr>
          <a:xfrm>
            <a:off x="838200" y="457200"/>
            <a:ext cx="8229600" cy="1066800"/>
          </a:xfrm>
        </p:spPr>
        <p:txBody>
          <a:bodyPr/>
          <a:lstStyle/>
          <a:p>
            <a:pPr eaLnBrk="1" hangingPunct="1"/>
            <a:r>
              <a:rPr lang="en-US" altLang="en-US" b="1">
                <a:solidFill>
                  <a:srgbClr val="000090"/>
                </a:solidFill>
              </a:rPr>
              <a:t>Calculating the Density of a Gas</a:t>
            </a:r>
          </a:p>
        </p:txBody>
      </p:sp>
      <p:graphicFrame>
        <p:nvGraphicFramePr>
          <p:cNvPr id="40963" name="Object 2">
            <a:extLst>
              <a:ext uri="{FF2B5EF4-FFF2-40B4-BE49-F238E27FC236}">
                <a16:creationId xmlns:a16="http://schemas.microsoft.com/office/drawing/2014/main" id="{9CE348CC-6B25-3E48-943F-F7AE225B8C45}"/>
              </a:ext>
            </a:extLst>
          </p:cNvPr>
          <p:cNvGraphicFramePr>
            <a:graphicFrameLocks noChangeAspect="1"/>
          </p:cNvGraphicFramePr>
          <p:nvPr/>
        </p:nvGraphicFramePr>
        <p:xfrm>
          <a:off x="1676400" y="1828800"/>
          <a:ext cx="1828800" cy="1181100"/>
        </p:xfrm>
        <a:graphic>
          <a:graphicData uri="http://schemas.openxmlformats.org/presentationml/2006/ole">
            <mc:AlternateContent xmlns:mc="http://schemas.openxmlformats.org/markup-compatibility/2006">
              <mc:Choice xmlns:v="urn:schemas-microsoft-com:vml" Requires="v">
                <p:oleObj spid="_x0000_s40969" name="Equation" r:id="rId3" imgW="609600" imgH="393700" progId="Equation.3">
                  <p:embed/>
                </p:oleObj>
              </mc:Choice>
              <mc:Fallback>
                <p:oleObj name="Equation" r:id="rId3" imgW="609600" imgH="393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828800"/>
                        <a:ext cx="18288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0964" name="Object 3">
            <a:extLst>
              <a:ext uri="{FF2B5EF4-FFF2-40B4-BE49-F238E27FC236}">
                <a16:creationId xmlns:a16="http://schemas.microsoft.com/office/drawing/2014/main" id="{407D84A3-61F4-934F-85F7-283D25F615EB}"/>
              </a:ext>
            </a:extLst>
          </p:cNvPr>
          <p:cNvGraphicFramePr>
            <a:graphicFrameLocks noChangeAspect="1"/>
          </p:cNvGraphicFramePr>
          <p:nvPr/>
        </p:nvGraphicFramePr>
        <p:xfrm>
          <a:off x="1219200" y="3581400"/>
          <a:ext cx="3048000" cy="1066800"/>
        </p:xfrm>
        <a:graphic>
          <a:graphicData uri="http://schemas.openxmlformats.org/presentationml/2006/ole">
            <mc:AlternateContent xmlns:mc="http://schemas.openxmlformats.org/markup-compatibility/2006">
              <mc:Choice xmlns:v="urn:schemas-microsoft-com:vml" Requires="v">
                <p:oleObj spid="_x0000_s40970" name="Equation" r:id="rId5" imgW="1016000" imgH="355600" progId="Equation.3">
                  <p:embed/>
                </p:oleObj>
              </mc:Choice>
              <mc:Fallback>
                <p:oleObj name="Equation" r:id="rId5" imgW="1016000" imgH="355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3581400"/>
                        <a:ext cx="30480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0965" name="Object 4">
            <a:extLst>
              <a:ext uri="{FF2B5EF4-FFF2-40B4-BE49-F238E27FC236}">
                <a16:creationId xmlns:a16="http://schemas.microsoft.com/office/drawing/2014/main" id="{EADAA8DD-F22C-CF42-8D35-C4D7905123A4}"/>
              </a:ext>
            </a:extLst>
          </p:cNvPr>
          <p:cNvGraphicFramePr>
            <a:graphicFrameLocks noChangeAspect="1"/>
          </p:cNvGraphicFramePr>
          <p:nvPr/>
        </p:nvGraphicFramePr>
        <p:xfrm>
          <a:off x="1600200" y="5562600"/>
          <a:ext cx="2362200" cy="1066800"/>
        </p:xfrm>
        <a:graphic>
          <a:graphicData uri="http://schemas.openxmlformats.org/presentationml/2006/ole">
            <mc:AlternateContent xmlns:mc="http://schemas.openxmlformats.org/markup-compatibility/2006">
              <mc:Choice xmlns:v="urn:schemas-microsoft-com:vml" Requires="v">
                <p:oleObj spid="_x0000_s40971" name="Equation" r:id="rId7" imgW="787400" imgH="355600" progId="Equation.3">
                  <p:embed/>
                </p:oleObj>
              </mc:Choice>
              <mc:Fallback>
                <p:oleObj name="Equation" r:id="rId7" imgW="787400" imgH="3556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5562600"/>
                        <a:ext cx="23622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548D9C71-A634-B442-AF04-834F3B3C4452}"/>
              </a:ext>
            </a:extLst>
          </p:cNvPr>
          <p:cNvSpPr>
            <a:spLocks noGrp="1" noChangeArrowheads="1"/>
          </p:cNvSpPr>
          <p:nvPr>
            <p:ph type="title"/>
          </p:nvPr>
        </p:nvSpPr>
        <p:spPr>
          <a:xfrm>
            <a:off x="914400" y="685800"/>
            <a:ext cx="8229600" cy="1066800"/>
          </a:xfrm>
        </p:spPr>
        <p:txBody>
          <a:bodyPr/>
          <a:lstStyle/>
          <a:p>
            <a:pPr eaLnBrk="1" hangingPunct="1"/>
            <a:r>
              <a:rPr lang="en-US" altLang="en-US" b="1">
                <a:solidFill>
                  <a:schemeClr val="tx1"/>
                </a:solidFill>
              </a:rPr>
              <a:t>Density of Gases</a:t>
            </a:r>
          </a:p>
        </p:txBody>
      </p:sp>
      <p:sp>
        <p:nvSpPr>
          <p:cNvPr id="41986" name="Rectangle 3">
            <a:extLst>
              <a:ext uri="{FF2B5EF4-FFF2-40B4-BE49-F238E27FC236}">
                <a16:creationId xmlns:a16="http://schemas.microsoft.com/office/drawing/2014/main" id="{6B00108B-B464-6046-82C8-2E68EC1506E4}"/>
              </a:ext>
            </a:extLst>
          </p:cNvPr>
          <p:cNvSpPr>
            <a:spLocks noGrp="1" noChangeArrowheads="1"/>
          </p:cNvSpPr>
          <p:nvPr>
            <p:ph type="body" idx="1"/>
          </p:nvPr>
        </p:nvSpPr>
        <p:spPr>
          <a:xfrm>
            <a:off x="457200" y="1905000"/>
            <a:ext cx="8229600" cy="4324350"/>
          </a:xfrm>
        </p:spPr>
        <p:txBody>
          <a:bodyPr/>
          <a:lstStyle/>
          <a:p>
            <a:pPr eaLnBrk="1" hangingPunct="1"/>
            <a:r>
              <a:rPr lang="en-US" altLang="en-US"/>
              <a:t>Recall, that Density is an intensive property</a:t>
            </a:r>
          </a:p>
          <a:p>
            <a:pPr lvl="1" eaLnBrk="1" hangingPunct="1"/>
            <a:r>
              <a:rPr lang="en-US" altLang="en-US" sz="2800">
                <a:solidFill>
                  <a:srgbClr val="000090"/>
                </a:solidFill>
              </a:rPr>
              <a:t>Does not depend on the amount of substance</a:t>
            </a:r>
          </a:p>
          <a:p>
            <a:pPr eaLnBrk="1" hangingPunct="1"/>
            <a:endParaRPr lang="en-US" altLang="en-US"/>
          </a:p>
          <a:p>
            <a:pPr eaLnBrk="1" hangingPunct="1"/>
            <a:r>
              <a:rPr lang="en-US" altLang="en-US"/>
              <a:t>But, the </a:t>
            </a:r>
            <a:r>
              <a:rPr lang="en-US" altLang="en-US" b="1" i="1"/>
              <a:t>Density of a gas </a:t>
            </a:r>
            <a:r>
              <a:rPr lang="en-US" altLang="en-US"/>
              <a:t>does depend upon</a:t>
            </a:r>
          </a:p>
          <a:p>
            <a:pPr lvl="1" eaLnBrk="1" hangingPunct="1"/>
            <a:r>
              <a:rPr lang="en-US" altLang="en-US" sz="2800">
                <a:solidFill>
                  <a:srgbClr val="000090"/>
                </a:solidFill>
              </a:rPr>
              <a:t>Pressure</a:t>
            </a:r>
          </a:p>
          <a:p>
            <a:pPr lvl="1" eaLnBrk="1" hangingPunct="1">
              <a:buFont typeface="Georgia" panose="02040502050405020303" pitchFamily="18" charset="0"/>
              <a:buNone/>
            </a:pPr>
            <a:endParaRPr lang="en-US" altLang="en-US" sz="2800">
              <a:solidFill>
                <a:srgbClr val="000090"/>
              </a:solidFill>
            </a:endParaRPr>
          </a:p>
          <a:p>
            <a:pPr lvl="1" eaLnBrk="1" hangingPunct="1"/>
            <a:r>
              <a:rPr lang="en-US" altLang="en-US" sz="2800">
                <a:solidFill>
                  <a:srgbClr val="000090"/>
                </a:solidFill>
              </a:rPr>
              <a:t>Temperature</a:t>
            </a:r>
          </a:p>
          <a:p>
            <a:pPr lvl="1" eaLnBrk="1" hangingPunct="1"/>
            <a:endParaRPr lang="en-US" altLang="en-US" sz="2800">
              <a:solidFill>
                <a:srgbClr val="000090"/>
              </a:solidFill>
            </a:endParaRPr>
          </a:p>
          <a:p>
            <a:pPr lvl="1" eaLnBrk="1" hangingPunct="1"/>
            <a:r>
              <a:rPr lang="en-US" altLang="en-US" sz="2800">
                <a:solidFill>
                  <a:srgbClr val="000090"/>
                </a:solidFill>
              </a:rPr>
              <a:t>Molar mass</a:t>
            </a:r>
          </a:p>
        </p:txBody>
      </p:sp>
      <p:graphicFrame>
        <p:nvGraphicFramePr>
          <p:cNvPr id="41987" name="Object 2">
            <a:extLst>
              <a:ext uri="{FF2B5EF4-FFF2-40B4-BE49-F238E27FC236}">
                <a16:creationId xmlns:a16="http://schemas.microsoft.com/office/drawing/2014/main" id="{CCB8545B-C509-3143-9623-2E91FAC167D8}"/>
              </a:ext>
            </a:extLst>
          </p:cNvPr>
          <p:cNvGraphicFramePr>
            <a:graphicFrameLocks noChangeAspect="1"/>
          </p:cNvGraphicFramePr>
          <p:nvPr/>
        </p:nvGraphicFramePr>
        <p:xfrm>
          <a:off x="5486400" y="685800"/>
          <a:ext cx="2362200" cy="1066800"/>
        </p:xfrm>
        <a:graphic>
          <a:graphicData uri="http://schemas.openxmlformats.org/presentationml/2006/ole">
            <mc:AlternateContent xmlns:mc="http://schemas.openxmlformats.org/markup-compatibility/2006">
              <mc:Choice xmlns:v="urn:schemas-microsoft-com:vml" Requires="v">
                <p:oleObj spid="_x0000_s41989" name="Equation" r:id="rId3" imgW="787400" imgH="355600" progId="Equation.3">
                  <p:embed/>
                </p:oleObj>
              </mc:Choice>
              <mc:Fallback>
                <p:oleObj name="Equation" r:id="rId3" imgW="787400" imgH="355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685800"/>
                        <a:ext cx="236220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3" name="Object 2">
            <a:extLst>
              <a:ext uri="{FF2B5EF4-FFF2-40B4-BE49-F238E27FC236}">
                <a16:creationId xmlns:a16="http://schemas.microsoft.com/office/drawing/2014/main" id="{B0D03955-60D8-3745-B899-D02E4E437539}"/>
              </a:ext>
            </a:extLst>
          </p:cNvPr>
          <p:cNvGraphicFramePr>
            <a:graphicFrameLocks noChangeAspect="1"/>
          </p:cNvGraphicFramePr>
          <p:nvPr/>
        </p:nvGraphicFramePr>
        <p:xfrm>
          <a:off x="2541588" y="457200"/>
          <a:ext cx="3035300" cy="1371600"/>
        </p:xfrm>
        <a:graphic>
          <a:graphicData uri="http://schemas.openxmlformats.org/presentationml/2006/ole">
            <mc:AlternateContent xmlns:mc="http://schemas.openxmlformats.org/markup-compatibility/2006">
              <mc:Choice xmlns:v="urn:schemas-microsoft-com:vml" Requires="v">
                <p:oleObj spid="_x0000_s44035" name="Equation" r:id="rId3" imgW="787400" imgH="355600" progId="Equation.3">
                  <p:embed/>
                </p:oleObj>
              </mc:Choice>
              <mc:Fallback>
                <p:oleObj name="Equation" r:id="rId3" imgW="787400" imgH="355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1588" y="457200"/>
                        <a:ext cx="30353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88DE690B-57DD-D240-9C90-68767DCD0500}"/>
              </a:ext>
            </a:extLst>
          </p:cNvPr>
          <p:cNvSpPr>
            <a:spLocks noGrp="1"/>
          </p:cNvSpPr>
          <p:nvPr>
            <p:ph type="title"/>
          </p:nvPr>
        </p:nvSpPr>
        <p:spPr>
          <a:xfrm>
            <a:off x="76200" y="457200"/>
            <a:ext cx="6553200" cy="508000"/>
          </a:xfrm>
        </p:spPr>
        <p:txBody>
          <a:bodyPr/>
          <a:lstStyle/>
          <a:p>
            <a:pPr algn="ctr" eaLnBrk="1" hangingPunct="1"/>
            <a:r>
              <a:rPr lang="en-US" altLang="en-US" sz="4400" b="1">
                <a:solidFill>
                  <a:schemeClr val="tx1"/>
                </a:solidFill>
              </a:rPr>
              <a:t>Gas Density</a:t>
            </a:r>
          </a:p>
        </p:txBody>
      </p:sp>
      <p:graphicFrame>
        <p:nvGraphicFramePr>
          <p:cNvPr id="45058" name="Object 2">
            <a:extLst>
              <a:ext uri="{FF2B5EF4-FFF2-40B4-BE49-F238E27FC236}">
                <a16:creationId xmlns:a16="http://schemas.microsoft.com/office/drawing/2014/main" id="{4F392645-E76C-9544-97BA-8121CC94E881}"/>
              </a:ext>
            </a:extLst>
          </p:cNvPr>
          <p:cNvGraphicFramePr>
            <a:graphicFrameLocks noChangeAspect="1"/>
          </p:cNvGraphicFramePr>
          <p:nvPr/>
        </p:nvGraphicFramePr>
        <p:xfrm>
          <a:off x="5040313" y="762000"/>
          <a:ext cx="3036887" cy="1371600"/>
        </p:xfrm>
        <a:graphic>
          <a:graphicData uri="http://schemas.openxmlformats.org/presentationml/2006/ole">
            <mc:AlternateContent xmlns:mc="http://schemas.openxmlformats.org/markup-compatibility/2006">
              <mc:Choice xmlns:v="urn:schemas-microsoft-com:vml" Requires="v">
                <p:oleObj spid="_x0000_s45062" name="Equation" r:id="rId3" imgW="787400" imgH="355600" progId="Equation.3">
                  <p:embed/>
                </p:oleObj>
              </mc:Choice>
              <mc:Fallback>
                <p:oleObj name="Equation" r:id="rId3" imgW="787400" imgH="355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313" y="762000"/>
                        <a:ext cx="3036887"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pic>
        <p:nvPicPr>
          <p:cNvPr id="45059" name="Picture Placeholder 1" descr="CNX_Chem_09_04_Effusion2.jpg">
            <a:extLst>
              <a:ext uri="{FF2B5EF4-FFF2-40B4-BE49-F238E27FC236}">
                <a16:creationId xmlns:a16="http://schemas.microsoft.com/office/drawing/2014/main" id="{263533FB-AD21-F644-BF91-A73543F39AEB}"/>
              </a:ext>
            </a:extLst>
          </p:cNvPr>
          <p:cNvPicPr>
            <a:picLocks noChangeAspect="1"/>
          </p:cNvPicPr>
          <p:nvPr/>
        </p:nvPicPr>
        <p:blipFill>
          <a:blip r:embed="rId5">
            <a:extLst>
              <a:ext uri="{28A0092B-C50C-407E-A947-70E740481C1C}">
                <a14:useLocalDpi xmlns:a14="http://schemas.microsoft.com/office/drawing/2010/main" val="0"/>
              </a:ext>
            </a:extLst>
          </a:blip>
          <a:srcRect t="-6886" b="-6886"/>
          <a:stretch>
            <a:fillRect/>
          </a:stretch>
        </p:blipFill>
        <p:spPr bwMode="auto">
          <a:xfrm>
            <a:off x="457200" y="2108200"/>
            <a:ext cx="8062913"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6">
            <a:extLst>
              <a:ext uri="{FF2B5EF4-FFF2-40B4-BE49-F238E27FC236}">
                <a16:creationId xmlns:a16="http://schemas.microsoft.com/office/drawing/2014/main" id="{0B637A27-DDC3-3E47-8F30-37B7C5BC5C10}"/>
              </a:ext>
            </a:extLst>
          </p:cNvPr>
          <p:cNvSpPr txBox="1">
            <a:spLocks/>
          </p:cNvSpPr>
          <p:nvPr/>
        </p:nvSpPr>
        <p:spPr>
          <a:xfrm>
            <a:off x="457200" y="5584825"/>
            <a:ext cx="8062913" cy="1166813"/>
          </a:xfrm>
          <a:prstGeom prst="rect">
            <a:avLst/>
          </a:prstGeom>
        </p:spPr>
        <p:txBody>
          <a:bodyPr>
            <a:normAutofit fontScale="92500"/>
          </a:bodyPr>
          <a:lstStyle>
            <a:lvl1pPr marL="365125" indent="-255588" algn="l" rtl="0" eaLnBrk="0" fontAlgn="base" hangingPunct="0">
              <a:spcBef>
                <a:spcPts val="300"/>
              </a:spcBef>
              <a:spcAft>
                <a:spcPct val="0"/>
              </a:spcAft>
              <a:buClr>
                <a:srgbClr val="A04DA3"/>
              </a:buClr>
              <a:buFont typeface="Georgia" charset="0"/>
              <a:buChar char="•"/>
              <a:defRPr sz="2800" kern="1200">
                <a:solidFill>
                  <a:schemeClr val="tx1"/>
                </a:solidFill>
                <a:latin typeface="+mn-lt"/>
                <a:ea typeface="MS PGothic" panose="020B0600070205080204" pitchFamily="34" charset="-128"/>
                <a:cs typeface="MS PGothic" charset="0"/>
              </a:defRPr>
            </a:lvl1pPr>
            <a:lvl2pPr marL="657225" indent="-246063" algn="l" rtl="0" eaLnBrk="0" fontAlgn="base" hangingPunct="0">
              <a:spcBef>
                <a:spcPts val="300"/>
              </a:spcBef>
              <a:spcAft>
                <a:spcPct val="0"/>
              </a:spcAft>
              <a:buClr>
                <a:schemeClr val="accent2"/>
              </a:buClr>
              <a:buFont typeface="Georgia" charset="0"/>
              <a:buChar char="▫"/>
              <a:defRPr sz="2600" kern="1200">
                <a:solidFill>
                  <a:schemeClr val="accent2"/>
                </a:solidFill>
                <a:latin typeface="+mn-lt"/>
                <a:ea typeface="MS PGothic" panose="020B0600070205080204" pitchFamily="34" charset="-128"/>
                <a:cs typeface="MS PGothic" charset="0"/>
              </a:defRPr>
            </a:lvl2pPr>
            <a:lvl3pPr marL="922338" indent="-219075" algn="l" rtl="0" eaLnBrk="0" fontAlgn="base" hangingPunct="0">
              <a:spcBef>
                <a:spcPts val="300"/>
              </a:spcBef>
              <a:spcAft>
                <a:spcPct val="0"/>
              </a:spcAft>
              <a:buClr>
                <a:schemeClr val="accent1"/>
              </a:buClr>
              <a:buFont typeface="Wingdings 2" charset="2"/>
              <a:buChar char=""/>
              <a:defRPr sz="2400" kern="1200">
                <a:solidFill>
                  <a:schemeClr val="accent1"/>
                </a:solidFill>
                <a:latin typeface="+mn-lt"/>
                <a:ea typeface="MS PGothic" panose="020B0600070205080204" pitchFamily="34" charset="-128"/>
                <a:cs typeface="MS PGothic" charset="0"/>
              </a:defRPr>
            </a:lvl3pPr>
            <a:lvl4pPr marL="1179513" indent="-200025" algn="l" rtl="0" eaLnBrk="0" fontAlgn="base" hangingPunct="0">
              <a:spcBef>
                <a:spcPts val="300"/>
              </a:spcBef>
              <a:spcAft>
                <a:spcPct val="0"/>
              </a:spcAft>
              <a:buClr>
                <a:schemeClr val="accent1"/>
              </a:buClr>
              <a:buFont typeface="Wingdings 2" charset="2"/>
              <a:buChar char=""/>
              <a:defRPr sz="2200" kern="1200">
                <a:solidFill>
                  <a:schemeClr val="accent1"/>
                </a:solidFill>
                <a:latin typeface="+mn-lt"/>
                <a:ea typeface="MS PGothic" panose="020B0600070205080204" pitchFamily="34" charset="-128"/>
                <a:cs typeface="MS PGothic" charset="0"/>
              </a:defRPr>
            </a:lvl4pPr>
            <a:lvl5pPr marL="1389063" indent="-182563" algn="l" rtl="0" eaLnBrk="0" fontAlgn="base" hangingPunct="0">
              <a:spcBef>
                <a:spcPts val="300"/>
              </a:spcBef>
              <a:spcAft>
                <a:spcPct val="0"/>
              </a:spcAft>
              <a:buClr>
                <a:srgbClr val="A04DA3"/>
              </a:buClr>
              <a:buFont typeface="Georgia" charset="0"/>
              <a:buChar char="▫"/>
              <a:defRPr sz="2000" kern="1200">
                <a:solidFill>
                  <a:srgbClr val="A04DA3"/>
                </a:solidFill>
                <a:latin typeface="+mn-lt"/>
                <a:ea typeface="MS PGothic" panose="020B0600070205080204" pitchFamily="34" charset="-128"/>
                <a:cs typeface="MS PGothic"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537" indent="0">
              <a:buFont typeface="Georgia" charset="0"/>
              <a:buNone/>
              <a:defRPr/>
            </a:pPr>
            <a:r>
              <a:rPr lang="en-US" sz="1600" dirty="0"/>
              <a:t>A balloon filled with air (the blue one) remains full overnight. A balloon filled with helium (the green one) partially deflates because the smaller, light helium atoms effuse through small holes in the rubber much more readily than the heavier molecules of nitrogen and oxygen found in air. (credit: modification of work by Mark </a:t>
            </a:r>
            <a:r>
              <a:rPr lang="en-US" sz="1600" dirty="0" err="1"/>
              <a:t>Ott</a:t>
            </a:r>
            <a:r>
              <a:rPr lang="en-US" sz="1600" dirty="0"/>
              <a:t>)</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1537130-3499-C64C-964D-DEDAE2C20677}"/>
              </a:ext>
            </a:extLst>
          </p:cNvPr>
          <p:cNvSpPr>
            <a:spLocks noGrp="1"/>
          </p:cNvSpPr>
          <p:nvPr>
            <p:ph type="title"/>
          </p:nvPr>
        </p:nvSpPr>
        <p:spPr>
          <a:xfrm>
            <a:off x="914400" y="762000"/>
            <a:ext cx="7499350" cy="508000"/>
          </a:xfrm>
        </p:spPr>
        <p:txBody>
          <a:bodyPr>
            <a:normAutofit fontScale="90000"/>
          </a:bodyPr>
          <a:lstStyle/>
          <a:p>
            <a:pPr eaLnBrk="1" hangingPunct="1">
              <a:defRPr/>
            </a:pPr>
            <a:r>
              <a:rPr lang="en-US" sz="3600" b="1" dirty="0">
                <a:solidFill>
                  <a:schemeClr val="tx1"/>
                </a:solidFill>
                <a:ea typeface="ＭＳ Ｐゴシック" charset="-128"/>
                <a:cs typeface="ＭＳ Ｐゴシック" charset="-128"/>
              </a:rPr>
              <a:t>Air and contemporary issues</a:t>
            </a:r>
          </a:p>
        </p:txBody>
      </p:sp>
      <p:sp>
        <p:nvSpPr>
          <p:cNvPr id="17410" name="Content Placeholder 2">
            <a:extLst>
              <a:ext uri="{FF2B5EF4-FFF2-40B4-BE49-F238E27FC236}">
                <a16:creationId xmlns:a16="http://schemas.microsoft.com/office/drawing/2014/main" id="{B7285C46-3780-1846-8427-A9DEBB4762B5}"/>
              </a:ext>
            </a:extLst>
          </p:cNvPr>
          <p:cNvSpPr>
            <a:spLocks noGrp="1"/>
          </p:cNvSpPr>
          <p:nvPr>
            <p:ph idx="1"/>
          </p:nvPr>
        </p:nvSpPr>
        <p:spPr>
          <a:xfrm>
            <a:off x="762000" y="1752600"/>
            <a:ext cx="7643813" cy="3706813"/>
          </a:xfrm>
        </p:spPr>
        <p:txBody>
          <a:bodyPr/>
          <a:lstStyle/>
          <a:p>
            <a:pPr eaLnBrk="1" hangingPunct="1"/>
            <a:r>
              <a:rPr lang="en-US" altLang="en-US"/>
              <a:t>Air in the news</a:t>
            </a:r>
          </a:p>
          <a:p>
            <a:pPr lvl="1" eaLnBrk="1" hangingPunct="1"/>
            <a:r>
              <a:rPr lang="en-US" altLang="en-US" sz="2800" b="1">
                <a:solidFill>
                  <a:srgbClr val="000090"/>
                </a:solidFill>
              </a:rPr>
              <a:t>Ozone depletion in the stratosphere.</a:t>
            </a:r>
          </a:p>
          <a:p>
            <a:pPr lvl="1" eaLnBrk="1" hangingPunct="1">
              <a:buFont typeface="Georgia" panose="02040502050405020303" pitchFamily="18" charset="0"/>
              <a:buNone/>
            </a:pPr>
            <a:endParaRPr lang="en-US" altLang="en-US" sz="2800" b="1">
              <a:solidFill>
                <a:srgbClr val="000090"/>
              </a:solidFill>
            </a:endParaRPr>
          </a:p>
          <a:p>
            <a:pPr lvl="1" eaLnBrk="1" hangingPunct="1"/>
            <a:endParaRPr lang="en-US" altLang="en-US" sz="2800" b="1">
              <a:solidFill>
                <a:srgbClr val="000090"/>
              </a:solidFill>
            </a:endParaRPr>
          </a:p>
          <a:p>
            <a:pPr lvl="1" eaLnBrk="1" hangingPunct="1">
              <a:buFont typeface="Georgia" panose="02040502050405020303" pitchFamily="18" charset="0"/>
              <a:buNone/>
            </a:pPr>
            <a:endParaRPr lang="en-US" altLang="en-US" sz="2800" b="1">
              <a:solidFill>
                <a:srgbClr val="000090"/>
              </a:solidFill>
            </a:endParaRPr>
          </a:p>
          <a:p>
            <a:pPr lvl="1" eaLnBrk="1" hangingPunct="1"/>
            <a:r>
              <a:rPr lang="en-US" altLang="en-US" sz="2800" b="1">
                <a:solidFill>
                  <a:srgbClr val="000090"/>
                </a:solidFill>
              </a:rPr>
              <a:t>Carbon dioxide and global warming. </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7AE1789E-09EF-D64F-BAF1-AD1B6A8DEF9E}"/>
              </a:ext>
            </a:extLst>
          </p:cNvPr>
          <p:cNvSpPr>
            <a:spLocks noGrp="1"/>
          </p:cNvSpPr>
          <p:nvPr>
            <p:ph type="title"/>
          </p:nvPr>
        </p:nvSpPr>
        <p:spPr>
          <a:xfrm>
            <a:off x="76200" y="457200"/>
            <a:ext cx="6553200" cy="508000"/>
          </a:xfrm>
        </p:spPr>
        <p:txBody>
          <a:bodyPr/>
          <a:lstStyle/>
          <a:p>
            <a:pPr algn="ctr" eaLnBrk="1" hangingPunct="1"/>
            <a:r>
              <a:rPr lang="en-US" altLang="en-US" sz="4400" b="1">
                <a:solidFill>
                  <a:schemeClr val="tx1"/>
                </a:solidFill>
              </a:rPr>
              <a:t>Gas Density</a:t>
            </a:r>
          </a:p>
        </p:txBody>
      </p:sp>
      <p:graphicFrame>
        <p:nvGraphicFramePr>
          <p:cNvPr id="46082" name="Object 2">
            <a:extLst>
              <a:ext uri="{FF2B5EF4-FFF2-40B4-BE49-F238E27FC236}">
                <a16:creationId xmlns:a16="http://schemas.microsoft.com/office/drawing/2014/main" id="{078B7454-372A-C148-8C27-5B3D7F157AA2}"/>
              </a:ext>
            </a:extLst>
          </p:cNvPr>
          <p:cNvGraphicFramePr>
            <a:graphicFrameLocks noChangeAspect="1"/>
          </p:cNvGraphicFramePr>
          <p:nvPr/>
        </p:nvGraphicFramePr>
        <p:xfrm>
          <a:off x="533400" y="1219200"/>
          <a:ext cx="3711575" cy="1676400"/>
        </p:xfrm>
        <a:graphic>
          <a:graphicData uri="http://schemas.openxmlformats.org/presentationml/2006/ole">
            <mc:AlternateContent xmlns:mc="http://schemas.openxmlformats.org/markup-compatibility/2006">
              <mc:Choice xmlns:v="urn:schemas-microsoft-com:vml" Requires="v">
                <p:oleObj spid="_x0000_s46085" name="Equation" r:id="rId3" imgW="787400" imgH="355600" progId="Equation.3">
                  <p:embed/>
                </p:oleObj>
              </mc:Choice>
              <mc:Fallback>
                <p:oleObj name="Equation" r:id="rId3" imgW="787400" imgH="355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37115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6083" name="Content Placeholder 1">
            <a:extLst>
              <a:ext uri="{FF2B5EF4-FFF2-40B4-BE49-F238E27FC236}">
                <a16:creationId xmlns:a16="http://schemas.microsoft.com/office/drawing/2014/main" id="{10521A20-8CE1-EC40-A168-DC65B34F2EA5}"/>
              </a:ext>
            </a:extLst>
          </p:cNvPr>
          <p:cNvSpPr>
            <a:spLocks noGrp="1"/>
          </p:cNvSpPr>
          <p:nvPr>
            <p:ph idx="1"/>
          </p:nvPr>
        </p:nvSpPr>
        <p:spPr/>
        <p:txBody>
          <a:bodyPr/>
          <a:lstStyle/>
          <a:p>
            <a:endParaRPr lang="en-US" altLang="en-US"/>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CF9C55FA-278D-B445-B3C5-186C7BB717B2}"/>
              </a:ext>
            </a:extLst>
          </p:cNvPr>
          <p:cNvSpPr>
            <a:spLocks noGrp="1" noChangeArrowheads="1"/>
          </p:cNvSpPr>
          <p:nvPr>
            <p:ph type="title"/>
          </p:nvPr>
        </p:nvSpPr>
        <p:spPr>
          <a:xfrm>
            <a:off x="838200" y="457200"/>
            <a:ext cx="8229600" cy="1066800"/>
          </a:xfrm>
        </p:spPr>
        <p:txBody>
          <a:bodyPr/>
          <a:lstStyle/>
          <a:p>
            <a:pPr eaLnBrk="1" hangingPunct="1"/>
            <a:r>
              <a:rPr lang="en-US" altLang="en-US" sz="3600" b="1">
                <a:solidFill>
                  <a:srgbClr val="000090"/>
                </a:solidFill>
              </a:rPr>
              <a:t>Calculating the Molar Mass of a Gas</a:t>
            </a:r>
          </a:p>
        </p:txBody>
      </p:sp>
      <p:sp>
        <p:nvSpPr>
          <p:cNvPr id="47106" name="Rectangle 3">
            <a:extLst>
              <a:ext uri="{FF2B5EF4-FFF2-40B4-BE49-F238E27FC236}">
                <a16:creationId xmlns:a16="http://schemas.microsoft.com/office/drawing/2014/main" id="{ED7E1477-89AD-6144-A634-F4B8C673826C}"/>
              </a:ext>
            </a:extLst>
          </p:cNvPr>
          <p:cNvSpPr>
            <a:spLocks noGrp="1" noChangeArrowheads="1"/>
          </p:cNvSpPr>
          <p:nvPr>
            <p:ph type="body" idx="1"/>
          </p:nvPr>
        </p:nvSpPr>
        <p:spPr>
          <a:xfrm>
            <a:off x="533400" y="1371600"/>
            <a:ext cx="8229600" cy="5181600"/>
          </a:xfrm>
        </p:spPr>
        <p:txBody>
          <a:bodyPr/>
          <a:lstStyle/>
          <a:p>
            <a:pPr eaLnBrk="1" hangingPunct="1"/>
            <a:r>
              <a:rPr lang="en-US" altLang="en-US"/>
              <a:t>Recall, the Molar Mass (MM) of a substance.</a:t>
            </a:r>
          </a:p>
          <a:p>
            <a:pPr eaLnBrk="1" hangingPunct="1">
              <a:buFont typeface="Georgia" panose="02040502050405020303" pitchFamily="18" charset="0"/>
              <a:buNone/>
            </a:pPr>
            <a:endParaRPr lang="en-US" altLang="en-US"/>
          </a:p>
          <a:p>
            <a:pPr eaLnBrk="1" hangingPunct="1"/>
            <a:endParaRPr lang="en-US" altLang="en-US"/>
          </a:p>
          <a:p>
            <a:pPr eaLnBrk="1" hangingPunct="1"/>
            <a:endParaRPr lang="en-US" altLang="en-US"/>
          </a:p>
          <a:p>
            <a:pPr eaLnBrk="1" hangingPunct="1"/>
            <a:r>
              <a:rPr lang="en-US" altLang="en-US"/>
              <a:t>This expression can be rearranged.</a:t>
            </a:r>
          </a:p>
          <a:p>
            <a:pPr eaLnBrk="1" hangingPunct="1"/>
            <a:endParaRPr lang="en-US" altLang="en-US"/>
          </a:p>
          <a:p>
            <a:pPr eaLnBrk="1" hangingPunct="1"/>
            <a:endParaRPr lang="en-US" altLang="en-US"/>
          </a:p>
          <a:p>
            <a:pPr eaLnBrk="1" hangingPunct="1"/>
            <a:endParaRPr lang="en-US" altLang="en-US"/>
          </a:p>
          <a:p>
            <a:pPr eaLnBrk="1" hangingPunct="1"/>
            <a:r>
              <a:rPr lang="en-US" altLang="en-US"/>
              <a:t>And then substituted into the Ideal Gas Law.</a:t>
            </a:r>
          </a:p>
        </p:txBody>
      </p:sp>
      <p:graphicFrame>
        <p:nvGraphicFramePr>
          <p:cNvPr id="47107" name="Object 2">
            <a:extLst>
              <a:ext uri="{FF2B5EF4-FFF2-40B4-BE49-F238E27FC236}">
                <a16:creationId xmlns:a16="http://schemas.microsoft.com/office/drawing/2014/main" id="{CCAC7D23-0232-584D-B840-AD90B17DD25D}"/>
              </a:ext>
            </a:extLst>
          </p:cNvPr>
          <p:cNvGraphicFramePr>
            <a:graphicFrameLocks noChangeAspect="1"/>
          </p:cNvGraphicFramePr>
          <p:nvPr/>
        </p:nvGraphicFramePr>
        <p:xfrm>
          <a:off x="685800" y="1924050"/>
          <a:ext cx="3467100" cy="1181100"/>
        </p:xfrm>
        <a:graphic>
          <a:graphicData uri="http://schemas.openxmlformats.org/presentationml/2006/ole">
            <mc:AlternateContent xmlns:mc="http://schemas.openxmlformats.org/markup-compatibility/2006">
              <mc:Choice xmlns:v="urn:schemas-microsoft-com:vml" Requires="v">
                <p:oleObj spid="_x0000_s47113" name="Equation" r:id="rId3" imgW="1155700" imgH="393700" progId="Equation.3">
                  <p:embed/>
                </p:oleObj>
              </mc:Choice>
              <mc:Fallback>
                <p:oleObj name="Equation" r:id="rId3" imgW="1155700" imgH="3937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24050"/>
                        <a:ext cx="34671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7108" name="Object 3">
            <a:extLst>
              <a:ext uri="{FF2B5EF4-FFF2-40B4-BE49-F238E27FC236}">
                <a16:creationId xmlns:a16="http://schemas.microsoft.com/office/drawing/2014/main" id="{71003EDA-8EC9-8C4D-8603-95BFCFF31006}"/>
              </a:ext>
            </a:extLst>
          </p:cNvPr>
          <p:cNvGraphicFramePr>
            <a:graphicFrameLocks noChangeAspect="1"/>
          </p:cNvGraphicFramePr>
          <p:nvPr/>
        </p:nvGraphicFramePr>
        <p:xfrm>
          <a:off x="1143000" y="3810000"/>
          <a:ext cx="1714500" cy="1181100"/>
        </p:xfrm>
        <a:graphic>
          <a:graphicData uri="http://schemas.openxmlformats.org/presentationml/2006/ole">
            <mc:AlternateContent xmlns:mc="http://schemas.openxmlformats.org/markup-compatibility/2006">
              <mc:Choice xmlns:v="urn:schemas-microsoft-com:vml" Requires="v">
                <p:oleObj spid="_x0000_s47114" name="Equation" r:id="rId5" imgW="571500" imgH="393700" progId="Equation.3">
                  <p:embed/>
                </p:oleObj>
              </mc:Choice>
              <mc:Fallback>
                <p:oleObj name="Equation" r:id="rId5" imgW="571500" imgH="3937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810000"/>
                        <a:ext cx="17145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7109" name="Object 4">
            <a:extLst>
              <a:ext uri="{FF2B5EF4-FFF2-40B4-BE49-F238E27FC236}">
                <a16:creationId xmlns:a16="http://schemas.microsoft.com/office/drawing/2014/main" id="{E1DB17BD-3BB5-0B41-880E-AB32D113B257}"/>
              </a:ext>
            </a:extLst>
          </p:cNvPr>
          <p:cNvGraphicFramePr>
            <a:graphicFrameLocks noChangeAspect="1"/>
          </p:cNvGraphicFramePr>
          <p:nvPr/>
        </p:nvGraphicFramePr>
        <p:xfrm>
          <a:off x="762000" y="5581650"/>
          <a:ext cx="2743200" cy="1181100"/>
        </p:xfrm>
        <a:graphic>
          <a:graphicData uri="http://schemas.openxmlformats.org/presentationml/2006/ole">
            <mc:AlternateContent xmlns:mc="http://schemas.openxmlformats.org/markup-compatibility/2006">
              <mc:Choice xmlns:v="urn:schemas-microsoft-com:vml" Requires="v">
                <p:oleObj spid="_x0000_s47115" name="Equation" r:id="rId7" imgW="914400" imgH="393700" progId="Equation.3">
                  <p:embed/>
                </p:oleObj>
              </mc:Choice>
              <mc:Fallback>
                <p:oleObj name="Equation" r:id="rId7" imgW="914400" imgH="3937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5581650"/>
                        <a:ext cx="2743200" cy="1181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3DFA3FBB-FFBE-6348-BB27-271338B16840}"/>
              </a:ext>
            </a:extLst>
          </p:cNvPr>
          <p:cNvSpPr>
            <a:spLocks noGrp="1" noChangeArrowheads="1"/>
          </p:cNvSpPr>
          <p:nvPr>
            <p:ph type="title"/>
          </p:nvPr>
        </p:nvSpPr>
        <p:spPr>
          <a:xfrm>
            <a:off x="685800" y="609600"/>
            <a:ext cx="8229600" cy="1066800"/>
          </a:xfrm>
        </p:spPr>
        <p:txBody>
          <a:bodyPr/>
          <a:lstStyle/>
          <a:p>
            <a:pPr eaLnBrk="1" hangingPunct="1"/>
            <a:r>
              <a:rPr lang="en-US" altLang="en-US" sz="3600" b="1">
                <a:solidFill>
                  <a:srgbClr val="000090"/>
                </a:solidFill>
                <a:latin typeface="Arial" panose="020B0604020202020204" pitchFamily="34" charset="0"/>
                <a:ea typeface="Osaka" panose="020B0600000000000000" pitchFamily="34" charset="-128"/>
              </a:rPr>
              <a:t>Stoichiometry in Gaseous Reactions</a:t>
            </a:r>
          </a:p>
        </p:txBody>
      </p:sp>
      <p:sp>
        <p:nvSpPr>
          <p:cNvPr id="48130" name="Rectangle 3">
            <a:extLst>
              <a:ext uri="{FF2B5EF4-FFF2-40B4-BE49-F238E27FC236}">
                <a16:creationId xmlns:a16="http://schemas.microsoft.com/office/drawing/2014/main" id="{F9C466B3-247D-A742-B07A-E5FF30B81C58}"/>
              </a:ext>
            </a:extLst>
          </p:cNvPr>
          <p:cNvSpPr>
            <a:spLocks noGrp="1" noChangeArrowheads="1"/>
          </p:cNvSpPr>
          <p:nvPr>
            <p:ph type="body" idx="1"/>
          </p:nvPr>
        </p:nvSpPr>
        <p:spPr>
          <a:xfrm>
            <a:off x="457200" y="1676400"/>
            <a:ext cx="8229600" cy="4324350"/>
          </a:xfrm>
        </p:spPr>
        <p:txBody>
          <a:bodyPr/>
          <a:lstStyle/>
          <a:p>
            <a:pPr eaLnBrk="1" hangingPunct="1"/>
            <a:r>
              <a:rPr lang="en-US" altLang="en-US">
                <a:latin typeface="Arial" panose="020B0604020202020204" pitchFamily="34" charset="0"/>
                <a:ea typeface="Osaka" panose="020B0600000000000000" pitchFamily="34" charset="-128"/>
              </a:rPr>
              <a:t>Gases may appear as reactants or products in a chemical reaction.</a:t>
            </a:r>
          </a:p>
          <a:p>
            <a:pPr eaLnBrk="1" hangingPunct="1">
              <a:buFont typeface="Georgia" panose="02040502050405020303" pitchFamily="18" charset="0"/>
              <a:buNone/>
            </a:pPr>
            <a:endParaRPr lang="en-US" altLang="en-US">
              <a:latin typeface="Arial" panose="020B0604020202020204" pitchFamily="34" charset="0"/>
              <a:ea typeface="Osaka" panose="020B0600000000000000" pitchFamily="34" charset="-128"/>
            </a:endParaRPr>
          </a:p>
          <a:p>
            <a:pPr eaLnBrk="1" hangingPunct="1"/>
            <a:r>
              <a:rPr lang="en-US" altLang="en-US">
                <a:latin typeface="Arial" panose="020B0604020202020204" pitchFamily="34" charset="0"/>
                <a:ea typeface="Osaka" panose="020B0600000000000000" pitchFamily="34" charset="-128"/>
              </a:rPr>
              <a:t>The </a:t>
            </a:r>
            <a:r>
              <a:rPr lang="en-US" altLang="en-US" b="1">
                <a:solidFill>
                  <a:srgbClr val="000090"/>
                </a:solidFill>
                <a:latin typeface="Arial" panose="020B0604020202020204" pitchFamily="34" charset="0"/>
                <a:ea typeface="Osaka" panose="020B0600000000000000" pitchFamily="34" charset="-128"/>
              </a:rPr>
              <a:t>Ideal Gas Law and a Balanced Chemical Equation </a:t>
            </a:r>
            <a:r>
              <a:rPr lang="en-US" altLang="en-US">
                <a:latin typeface="Arial" panose="020B0604020202020204" pitchFamily="34" charset="0"/>
                <a:ea typeface="Osaka" panose="020B0600000000000000" pitchFamily="34" charset="-128"/>
              </a:rPr>
              <a:t>can be used to relate the P, V, T, n, and grams of a gas that takes part in a chemical reaction.  </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1">
            <a:extLst>
              <a:ext uri="{FF2B5EF4-FFF2-40B4-BE49-F238E27FC236}">
                <a16:creationId xmlns:a16="http://schemas.microsoft.com/office/drawing/2014/main" id="{124CA1D1-A91C-DA45-B7FC-C35253A6EB78}"/>
              </a:ext>
            </a:extLst>
          </p:cNvPr>
          <p:cNvSpPr txBox="1">
            <a:spLocks noChangeArrowheads="1"/>
          </p:cNvSpPr>
          <p:nvPr/>
        </p:nvSpPr>
        <p:spPr bwMode="auto">
          <a:xfrm>
            <a:off x="563563" y="228600"/>
            <a:ext cx="8123237"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37931725" indent="-37474525">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b="1"/>
              <a:t>Stoichiometric factors </a:t>
            </a:r>
            <a:r>
              <a:rPr lang="en-US" altLang="en-US" sz="2400"/>
              <a:t>can be used to relate the moles of one substance to the moles of any other substance in a </a:t>
            </a:r>
            <a:r>
              <a:rPr lang="en-US" altLang="en-US" sz="2400" b="1" i="1"/>
              <a:t>balanced</a:t>
            </a:r>
            <a:r>
              <a:rPr lang="en-US" altLang="en-US" sz="2400"/>
              <a:t> chemical equation. </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61209BC3-A99C-7442-AA9D-626F28DD925C}"/>
              </a:ext>
            </a:extLst>
          </p:cNvPr>
          <p:cNvSpPr>
            <a:spLocks noGrp="1"/>
          </p:cNvSpPr>
          <p:nvPr>
            <p:ph type="title"/>
          </p:nvPr>
        </p:nvSpPr>
        <p:spPr>
          <a:xfrm>
            <a:off x="1219200" y="762000"/>
            <a:ext cx="7086600" cy="508000"/>
          </a:xfrm>
        </p:spPr>
        <p:txBody>
          <a:bodyPr/>
          <a:lstStyle/>
          <a:p>
            <a:pPr eaLnBrk="1" hangingPunct="1"/>
            <a:r>
              <a:rPr lang="en-US" altLang="en-US" sz="4400" b="1">
                <a:solidFill>
                  <a:srgbClr val="000090"/>
                </a:solidFill>
              </a:rPr>
              <a:t>Gases and Stoichiometry</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78D72EBE-8B32-4C48-9423-FD1F2D1E124A}"/>
              </a:ext>
            </a:extLst>
          </p:cNvPr>
          <p:cNvSpPr>
            <a:spLocks noGrp="1" noChangeArrowheads="1"/>
          </p:cNvSpPr>
          <p:nvPr>
            <p:ph type="title"/>
          </p:nvPr>
        </p:nvSpPr>
        <p:spPr>
          <a:xfrm>
            <a:off x="914400" y="635000"/>
            <a:ext cx="7620000" cy="508000"/>
          </a:xfrm>
        </p:spPr>
        <p:txBody>
          <a:bodyPr>
            <a:normAutofit fontScale="90000"/>
          </a:bodyPr>
          <a:lstStyle/>
          <a:p>
            <a:pPr eaLnBrk="1" hangingPunct="1">
              <a:defRPr/>
            </a:pPr>
            <a:r>
              <a:rPr lang="en-US" sz="3600" b="1">
                <a:solidFill>
                  <a:srgbClr val="000090"/>
                </a:solidFill>
                <a:ea typeface="ＭＳ Ｐゴシック" charset="0"/>
                <a:cs typeface="ＭＳ Ｐゴシック" charset="0"/>
              </a:rPr>
              <a:t>Stoichiometry with Gas Volumes</a:t>
            </a:r>
          </a:p>
        </p:txBody>
      </p:sp>
      <p:sp>
        <p:nvSpPr>
          <p:cNvPr id="51202" name="Rectangle 3">
            <a:extLst>
              <a:ext uri="{FF2B5EF4-FFF2-40B4-BE49-F238E27FC236}">
                <a16:creationId xmlns:a16="http://schemas.microsoft.com/office/drawing/2014/main" id="{B9806CD8-1C28-824E-B88B-927927AA679E}"/>
              </a:ext>
            </a:extLst>
          </p:cNvPr>
          <p:cNvSpPr>
            <a:spLocks noGrp="1" noChangeArrowheads="1"/>
          </p:cNvSpPr>
          <p:nvPr>
            <p:ph idx="1"/>
          </p:nvPr>
        </p:nvSpPr>
        <p:spPr>
          <a:xfrm>
            <a:off x="457200" y="1295400"/>
            <a:ext cx="8305800" cy="4392613"/>
          </a:xfrm>
        </p:spPr>
        <p:txBody>
          <a:bodyPr/>
          <a:lstStyle/>
          <a:p>
            <a:pPr eaLnBrk="1" hangingPunct="1"/>
            <a:r>
              <a:rPr lang="en-US" altLang="en-US"/>
              <a:t>The </a:t>
            </a:r>
            <a:r>
              <a:rPr lang="en-US" altLang="en-US" b="1">
                <a:solidFill>
                  <a:srgbClr val="000090"/>
                </a:solidFill>
              </a:rPr>
              <a:t>volume ratio </a:t>
            </a:r>
            <a:r>
              <a:rPr lang="en-US" altLang="en-US"/>
              <a:t>of any two gases in a reaction at constant temperature and pressure </a:t>
            </a:r>
            <a:r>
              <a:rPr lang="en-US" altLang="en-US" b="1">
                <a:solidFill>
                  <a:srgbClr val="000090"/>
                </a:solidFill>
              </a:rPr>
              <a:t>is the same as the stoichiometric  ratio (mole ratio) in the balanced chemical equation. </a:t>
            </a:r>
          </a:p>
          <a:p>
            <a:pPr eaLnBrk="1" hangingPunct="1">
              <a:buFont typeface="Georgia" panose="02040502050405020303" pitchFamily="18" charset="0"/>
              <a:buNone/>
            </a:pPr>
            <a:endParaRPr lang="en-US" altLang="en-US"/>
          </a:p>
          <a:p>
            <a:pPr eaLnBrk="1" hangingPunct="1">
              <a:buFont typeface="Georgia" panose="02040502050405020303" pitchFamily="18" charset="0"/>
              <a:buNone/>
            </a:pPr>
            <a:endParaRPr lang="en-US" altLang="en-US"/>
          </a:p>
          <a:p>
            <a:pPr eaLnBrk="1" hangingPunct="1"/>
            <a:r>
              <a:rPr lang="en-US" altLang="en-US"/>
              <a:t>Recall that, V = kn (constant T, P). </a:t>
            </a:r>
            <a:r>
              <a:rPr lang="en-US" altLang="en-US" b="1"/>
              <a:t>The volume of a gas is </a:t>
            </a:r>
            <a:r>
              <a:rPr lang="en-US" altLang="en-US" b="1" i="1">
                <a:solidFill>
                  <a:srgbClr val="0000FF"/>
                </a:solidFill>
              </a:rPr>
              <a:t>directly proportional </a:t>
            </a:r>
            <a:r>
              <a:rPr lang="en-US" altLang="en-US" b="1"/>
              <a:t>to the moles of gas. </a:t>
            </a:r>
          </a:p>
          <a:p>
            <a:pPr eaLnBrk="1" hangingPunct="1"/>
            <a:endParaRPr lang="en-US" altLang="en-US"/>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2553AB1E-3C45-3C44-967D-11E6B68EACD7}"/>
              </a:ext>
            </a:extLst>
          </p:cNvPr>
          <p:cNvSpPr>
            <a:spLocks noGrp="1"/>
          </p:cNvSpPr>
          <p:nvPr>
            <p:ph type="title"/>
          </p:nvPr>
        </p:nvSpPr>
        <p:spPr>
          <a:xfrm>
            <a:off x="1143000" y="685800"/>
            <a:ext cx="6553200" cy="508000"/>
          </a:xfrm>
        </p:spPr>
        <p:txBody>
          <a:bodyPr/>
          <a:lstStyle/>
          <a:p>
            <a:pPr eaLnBrk="1" hangingPunct="1"/>
            <a:r>
              <a:rPr lang="en-US" altLang="en-US" sz="3600" b="1">
                <a:solidFill>
                  <a:schemeClr val="tx1"/>
                </a:solidFill>
              </a:rPr>
              <a:t>Electrolysis </a:t>
            </a:r>
            <a:br>
              <a:rPr lang="en-US" altLang="en-US" sz="3600" b="1">
                <a:solidFill>
                  <a:schemeClr val="tx1"/>
                </a:solidFill>
              </a:rPr>
            </a:br>
            <a:r>
              <a:rPr lang="en-US" altLang="en-US" sz="3600" b="1">
                <a:solidFill>
                  <a:schemeClr val="tx1"/>
                </a:solidFill>
              </a:rPr>
              <a:t>of Water</a:t>
            </a:r>
          </a:p>
        </p:txBody>
      </p:sp>
      <p:sp>
        <p:nvSpPr>
          <p:cNvPr id="52226" name="Content Placeholder 1">
            <a:extLst>
              <a:ext uri="{FF2B5EF4-FFF2-40B4-BE49-F238E27FC236}">
                <a16:creationId xmlns:a16="http://schemas.microsoft.com/office/drawing/2014/main" id="{809E83B3-1D6F-F145-8EC6-4C5339C4D9AF}"/>
              </a:ext>
            </a:extLst>
          </p:cNvPr>
          <p:cNvSpPr>
            <a:spLocks noGrp="1"/>
          </p:cNvSpPr>
          <p:nvPr>
            <p:ph idx="1"/>
          </p:nvPr>
        </p:nvSpPr>
        <p:spPr/>
        <p:txBody>
          <a:bodyPr/>
          <a:lstStyle/>
          <a:p>
            <a:endParaRPr lang="en-US" altLang="en-US"/>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77112AA0-7704-7248-A176-C00B8DFA9F1B}"/>
              </a:ext>
            </a:extLst>
          </p:cNvPr>
          <p:cNvSpPr>
            <a:spLocks noGrp="1" noChangeArrowheads="1"/>
          </p:cNvSpPr>
          <p:nvPr>
            <p:ph type="title"/>
          </p:nvPr>
        </p:nvSpPr>
        <p:spPr>
          <a:xfrm>
            <a:off x="914400" y="533400"/>
            <a:ext cx="8229600" cy="1066800"/>
          </a:xfrm>
        </p:spPr>
        <p:txBody>
          <a:bodyPr/>
          <a:lstStyle/>
          <a:p>
            <a:pPr eaLnBrk="1" hangingPunct="1"/>
            <a:r>
              <a:rPr lang="en-US" altLang="en-US" b="1">
                <a:solidFill>
                  <a:srgbClr val="000090"/>
                </a:solidFill>
                <a:latin typeface="Arial" panose="020B0604020202020204" pitchFamily="34" charset="0"/>
                <a:ea typeface="Osaka" panose="020B0600000000000000" pitchFamily="34" charset="-128"/>
              </a:rPr>
              <a:t>Dalton</a:t>
            </a:r>
            <a:r>
              <a:rPr lang="ja-JP" altLang="en-US" b="1">
                <a:solidFill>
                  <a:srgbClr val="000090"/>
                </a:solidFill>
                <a:latin typeface="Arial" panose="020B0604020202020204" pitchFamily="34" charset="0"/>
                <a:ea typeface="Osaka" panose="020B0600000000000000" pitchFamily="34" charset="-128"/>
              </a:rPr>
              <a:t>’</a:t>
            </a:r>
            <a:r>
              <a:rPr lang="en-US" altLang="ja-JP" b="1">
                <a:solidFill>
                  <a:srgbClr val="000090"/>
                </a:solidFill>
                <a:latin typeface="Arial" panose="020B0604020202020204" pitchFamily="34" charset="0"/>
                <a:ea typeface="Osaka" panose="020B0600000000000000" pitchFamily="34" charset="-128"/>
              </a:rPr>
              <a:t>s Law</a:t>
            </a:r>
            <a:endParaRPr lang="en-US" altLang="en-US" b="1">
              <a:solidFill>
                <a:srgbClr val="000090"/>
              </a:solidFill>
              <a:latin typeface="Arial" panose="020B0604020202020204" pitchFamily="34" charset="0"/>
              <a:ea typeface="Osaka" panose="020B0600000000000000" pitchFamily="34" charset="-128"/>
            </a:endParaRPr>
          </a:p>
        </p:txBody>
      </p:sp>
      <p:sp>
        <p:nvSpPr>
          <p:cNvPr id="53250" name="Rectangle 3">
            <a:extLst>
              <a:ext uri="{FF2B5EF4-FFF2-40B4-BE49-F238E27FC236}">
                <a16:creationId xmlns:a16="http://schemas.microsoft.com/office/drawing/2014/main" id="{FC837A31-700F-9C44-8011-AF9EB23C1F1A}"/>
              </a:ext>
            </a:extLst>
          </p:cNvPr>
          <p:cNvSpPr>
            <a:spLocks noGrp="1" noChangeArrowheads="1"/>
          </p:cNvSpPr>
          <p:nvPr>
            <p:ph type="body" idx="1"/>
          </p:nvPr>
        </p:nvSpPr>
        <p:spPr>
          <a:xfrm>
            <a:off x="457200" y="1905000"/>
            <a:ext cx="8229600" cy="4324350"/>
          </a:xfrm>
        </p:spPr>
        <p:txBody>
          <a:bodyPr/>
          <a:lstStyle/>
          <a:p>
            <a:pPr eaLnBrk="1" hangingPunct="1"/>
            <a:r>
              <a:rPr lang="en-US" altLang="en-US">
                <a:latin typeface="Arial" panose="020B0604020202020204" pitchFamily="34" charset="0"/>
                <a:ea typeface="Osaka" panose="020B0600000000000000" pitchFamily="34" charset="-128"/>
              </a:rPr>
              <a:t>The ideal gas law also applies to mixtures of gases if the gases don</a:t>
            </a:r>
            <a:r>
              <a:rPr lang="ja-JP" altLang="en-US">
                <a:latin typeface="Arial" panose="020B0604020202020204" pitchFamily="34" charset="0"/>
                <a:ea typeface="Osaka" panose="020B0600000000000000" pitchFamily="34" charset="-128"/>
              </a:rPr>
              <a:t>’</a:t>
            </a:r>
            <a:r>
              <a:rPr lang="en-US" altLang="ja-JP">
                <a:latin typeface="Arial" panose="020B0604020202020204" pitchFamily="34" charset="0"/>
                <a:ea typeface="Osaka" panose="020B0600000000000000" pitchFamily="34" charset="-128"/>
              </a:rPr>
              <a:t>t react with each other. </a:t>
            </a:r>
          </a:p>
          <a:p>
            <a:pPr eaLnBrk="1" hangingPunct="1"/>
            <a:endParaRPr lang="en-US" altLang="en-US">
              <a:latin typeface="Arial" panose="020B0604020202020204" pitchFamily="34" charset="0"/>
              <a:ea typeface="Osaka" panose="020B0600000000000000" pitchFamily="34" charset="-128"/>
            </a:endParaRPr>
          </a:p>
          <a:p>
            <a:pPr eaLnBrk="1" hangingPunct="1"/>
            <a:r>
              <a:rPr lang="en-US" altLang="en-US" b="1" i="1">
                <a:latin typeface="Arial" panose="020B0604020202020204" pitchFamily="34" charset="0"/>
                <a:ea typeface="Osaka" panose="020B0600000000000000" pitchFamily="34" charset="-128"/>
              </a:rPr>
              <a:t>Dalton</a:t>
            </a:r>
            <a:r>
              <a:rPr lang="ja-JP" altLang="en-US" b="1" i="1">
                <a:latin typeface="Arial" panose="020B0604020202020204" pitchFamily="34" charset="0"/>
                <a:ea typeface="Osaka" panose="020B0600000000000000" pitchFamily="34" charset="-128"/>
              </a:rPr>
              <a:t>’</a:t>
            </a:r>
            <a:r>
              <a:rPr lang="en-US" altLang="ja-JP" b="1" i="1">
                <a:latin typeface="Arial" panose="020B0604020202020204" pitchFamily="34" charset="0"/>
                <a:ea typeface="Osaka" panose="020B0600000000000000" pitchFamily="34" charset="-128"/>
              </a:rPr>
              <a:t>s Law of Partial Pressure </a:t>
            </a:r>
            <a:r>
              <a:rPr lang="en-US" altLang="ja-JP">
                <a:latin typeface="Arial" panose="020B0604020202020204" pitchFamily="34" charset="0"/>
                <a:ea typeface="Osaka" panose="020B0600000000000000" pitchFamily="34" charset="-128"/>
              </a:rPr>
              <a:t>– The total pressure of a mixture of ideal gases is equal to the sum of the partial pressures of the component gases. </a:t>
            </a:r>
          </a:p>
          <a:p>
            <a:pPr eaLnBrk="1" hangingPunct="1"/>
            <a:endParaRPr lang="en-US" altLang="en-US">
              <a:latin typeface="Arial" panose="020B0604020202020204" pitchFamily="34" charset="0"/>
              <a:ea typeface="Osaka" panose="020B0600000000000000" pitchFamily="34" charset="-128"/>
            </a:endParaRPr>
          </a:p>
          <a:p>
            <a:pPr eaLnBrk="1" hangingPunct="1">
              <a:buFont typeface="Georgia" panose="02040502050405020303" pitchFamily="18" charset="0"/>
              <a:buNone/>
            </a:pPr>
            <a:r>
              <a:rPr lang="en-US" altLang="en-US" b="1"/>
              <a:t>		</a:t>
            </a:r>
            <a:r>
              <a:rPr lang="en-US" altLang="en-US" sz="3200" b="1"/>
              <a:t>P</a:t>
            </a:r>
            <a:r>
              <a:rPr lang="en-US" altLang="en-US" sz="3200" b="1" baseline="-25000"/>
              <a:t>T</a:t>
            </a:r>
            <a:r>
              <a:rPr lang="en-US" altLang="en-US" sz="3200" b="1"/>
              <a:t> = P</a:t>
            </a:r>
            <a:r>
              <a:rPr lang="en-US" altLang="en-US" sz="3200" b="1" baseline="-25000"/>
              <a:t>A</a:t>
            </a:r>
            <a:r>
              <a:rPr lang="en-US" altLang="en-US" sz="3200" b="1"/>
              <a:t> + P</a:t>
            </a:r>
            <a:r>
              <a:rPr lang="en-US" altLang="en-US" sz="3200" b="1" baseline="-25000"/>
              <a:t>B</a:t>
            </a:r>
            <a:r>
              <a:rPr lang="en-US" altLang="en-US" sz="3200" b="1"/>
              <a:t> + P</a:t>
            </a:r>
            <a:r>
              <a:rPr lang="en-US" altLang="en-US" sz="3200" b="1" baseline="-25000"/>
              <a:t>C</a:t>
            </a:r>
            <a:r>
              <a:rPr lang="en-US" altLang="en-US" sz="3200" b="1"/>
              <a:t> ….</a:t>
            </a:r>
            <a:endParaRPr lang="en-US" altLang="en-US" sz="3200"/>
          </a:p>
          <a:p>
            <a:pPr eaLnBrk="1" hangingPunct="1"/>
            <a:endParaRPr lang="en-US" altLang="en-US">
              <a:latin typeface="Arial" panose="020B0604020202020204" pitchFamily="34" charset="0"/>
              <a:ea typeface="Osaka" panose="020B0600000000000000" pitchFamily="34" charset="-128"/>
            </a:endParaRPr>
          </a:p>
          <a:p>
            <a:pPr eaLnBrk="1" hangingPunct="1"/>
            <a:endParaRPr lang="en-US" altLang="en-US">
              <a:latin typeface="Arial" panose="020B0604020202020204" pitchFamily="34" charset="0"/>
              <a:ea typeface="Osaka" panose="020B0600000000000000" pitchFamily="34" charset="-128"/>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A30A25B0-994D-0049-A280-0907C558DEA6}"/>
              </a:ext>
            </a:extLst>
          </p:cNvPr>
          <p:cNvSpPr>
            <a:spLocks noGrp="1" noChangeArrowheads="1"/>
          </p:cNvSpPr>
          <p:nvPr>
            <p:ph type="title"/>
          </p:nvPr>
        </p:nvSpPr>
        <p:spPr>
          <a:xfrm>
            <a:off x="1219200" y="609600"/>
            <a:ext cx="7086600" cy="508000"/>
          </a:xfrm>
        </p:spPr>
        <p:txBody>
          <a:bodyPr/>
          <a:lstStyle/>
          <a:p>
            <a:pPr eaLnBrk="1" hangingPunct="1"/>
            <a:r>
              <a:rPr lang="en-US" altLang="en-US" sz="3600" b="1">
                <a:solidFill>
                  <a:srgbClr val="000090"/>
                </a:solidFill>
              </a:rPr>
              <a:t>Dalton</a:t>
            </a:r>
            <a:r>
              <a:rPr lang="ja-JP" altLang="en-US" sz="3600" b="1">
                <a:solidFill>
                  <a:srgbClr val="000090"/>
                </a:solidFill>
              </a:rPr>
              <a:t>’</a:t>
            </a:r>
            <a:r>
              <a:rPr lang="en-US" altLang="ja-JP" sz="3600" b="1">
                <a:solidFill>
                  <a:srgbClr val="000090"/>
                </a:solidFill>
              </a:rPr>
              <a:t>s Law of Partial Pressure</a:t>
            </a:r>
            <a:endParaRPr lang="en-US" altLang="en-US" sz="3600" b="1">
              <a:solidFill>
                <a:srgbClr val="000090"/>
              </a:solidFill>
            </a:endParaRPr>
          </a:p>
        </p:txBody>
      </p:sp>
      <p:sp>
        <p:nvSpPr>
          <p:cNvPr id="54274" name="Rectangle 3">
            <a:extLst>
              <a:ext uri="{FF2B5EF4-FFF2-40B4-BE49-F238E27FC236}">
                <a16:creationId xmlns:a16="http://schemas.microsoft.com/office/drawing/2014/main" id="{62A91D6E-A388-1C40-8BFD-FC67D57B3934}"/>
              </a:ext>
            </a:extLst>
          </p:cNvPr>
          <p:cNvSpPr>
            <a:spLocks noGrp="1" noChangeArrowheads="1"/>
          </p:cNvSpPr>
          <p:nvPr>
            <p:ph idx="1"/>
          </p:nvPr>
        </p:nvSpPr>
        <p:spPr>
          <a:xfrm>
            <a:off x="381000" y="1219200"/>
            <a:ext cx="8458200" cy="5029200"/>
          </a:xfrm>
        </p:spPr>
        <p:txBody>
          <a:bodyPr/>
          <a:lstStyle/>
          <a:p>
            <a:pPr marL="107950" indent="0" eaLnBrk="1" hangingPunct="1">
              <a:buFont typeface="Georgia" panose="02040502050405020303" pitchFamily="18" charset="0"/>
              <a:buNone/>
            </a:pPr>
            <a:r>
              <a:rPr lang="en-US" altLang="en-US" sz="3200" b="1"/>
              <a:t>		</a:t>
            </a:r>
            <a:r>
              <a:rPr lang="en-US" altLang="en-US" sz="3000" b="1"/>
              <a:t>P</a:t>
            </a:r>
            <a:r>
              <a:rPr lang="en-US" altLang="en-US" sz="3000" b="1" baseline="-25000"/>
              <a:t>T</a:t>
            </a:r>
            <a:r>
              <a:rPr lang="en-US" altLang="en-US" sz="3000" b="1"/>
              <a:t> = P</a:t>
            </a:r>
            <a:r>
              <a:rPr lang="en-US" altLang="en-US" sz="3000" b="1" baseline="-25000"/>
              <a:t>A</a:t>
            </a:r>
            <a:r>
              <a:rPr lang="en-US" altLang="en-US" sz="3000" b="1"/>
              <a:t> + P</a:t>
            </a:r>
            <a:r>
              <a:rPr lang="en-US" altLang="en-US" sz="3000" b="1" baseline="-25000"/>
              <a:t>B</a:t>
            </a:r>
            <a:r>
              <a:rPr lang="en-US" altLang="en-US" sz="3000" b="1"/>
              <a:t> + P</a:t>
            </a:r>
            <a:r>
              <a:rPr lang="en-US" altLang="en-US" sz="3000" b="1" baseline="-25000"/>
              <a:t>C</a:t>
            </a:r>
            <a:r>
              <a:rPr lang="en-US" altLang="en-US" sz="3000" b="1"/>
              <a:t> ….</a:t>
            </a:r>
            <a:endParaRPr lang="en-US" altLang="en-US" sz="3000"/>
          </a:p>
          <a:p>
            <a:pPr marL="107950" indent="0" eaLnBrk="1" hangingPunct="1">
              <a:buFont typeface="Georgia" panose="02040502050405020303" pitchFamily="18" charset="0"/>
              <a:buNone/>
            </a:pPr>
            <a:endParaRPr lang="en-US" altLang="en-US"/>
          </a:p>
          <a:p>
            <a:pPr marL="107950" indent="0" eaLnBrk="1" hangingPunct="1"/>
            <a:r>
              <a:rPr lang="en-US" altLang="en-US" sz="2400"/>
              <a:t> For a mixture of gases A, B, C, …</a:t>
            </a:r>
          </a:p>
          <a:p>
            <a:pPr marL="107950" indent="0" eaLnBrk="1" hangingPunct="1"/>
            <a:r>
              <a:rPr lang="en-US" altLang="en-US" sz="2400" b="1"/>
              <a:t> P</a:t>
            </a:r>
            <a:r>
              <a:rPr lang="en-US" altLang="en-US" sz="2400" b="1" baseline="-25000"/>
              <a:t>T</a:t>
            </a:r>
            <a:r>
              <a:rPr lang="en-US" altLang="en-US" sz="2400"/>
              <a:t> is the </a:t>
            </a:r>
            <a:r>
              <a:rPr lang="en-US" altLang="en-US" sz="2400" b="1"/>
              <a:t>total pressure of the gas mixture</a:t>
            </a:r>
          </a:p>
          <a:p>
            <a:pPr marL="107950" indent="0" eaLnBrk="1" hangingPunct="1"/>
            <a:r>
              <a:rPr lang="en-US" altLang="en-US" sz="2400" b="1"/>
              <a:t> P</a:t>
            </a:r>
            <a:r>
              <a:rPr lang="en-US" altLang="en-US" sz="2400" b="1" baseline="-25000"/>
              <a:t>A</a:t>
            </a:r>
            <a:r>
              <a:rPr lang="en-US" altLang="en-US" sz="2400"/>
              <a:t> is the </a:t>
            </a:r>
            <a:r>
              <a:rPr lang="en-US" altLang="en-US" sz="2400" b="1"/>
              <a:t>partial pressure of gas A</a:t>
            </a:r>
          </a:p>
          <a:p>
            <a:pPr marL="107950" indent="0" eaLnBrk="1" hangingPunct="1"/>
            <a:r>
              <a:rPr lang="en-US" altLang="en-US" sz="2400" b="1"/>
              <a:t> P</a:t>
            </a:r>
            <a:r>
              <a:rPr lang="en-US" altLang="en-US" sz="2400" b="1" baseline="-25000"/>
              <a:t>B</a:t>
            </a:r>
            <a:r>
              <a:rPr lang="en-US" altLang="en-US" sz="2400"/>
              <a:t> is the </a:t>
            </a:r>
            <a:r>
              <a:rPr lang="en-US" altLang="en-US" sz="2400" b="1"/>
              <a:t>partial pressure of gas B</a:t>
            </a:r>
          </a:p>
          <a:p>
            <a:pPr marL="107950" indent="0" eaLnBrk="1" hangingPunct="1"/>
            <a:r>
              <a:rPr lang="en-US" altLang="en-US" sz="2400" b="1"/>
              <a:t> P</a:t>
            </a:r>
            <a:r>
              <a:rPr lang="en-US" altLang="en-US" sz="2400" b="1" baseline="-25000"/>
              <a:t>C</a:t>
            </a:r>
            <a:r>
              <a:rPr lang="en-US" altLang="en-US" sz="2400"/>
              <a:t> is the </a:t>
            </a:r>
            <a:r>
              <a:rPr lang="en-US" altLang="en-US" sz="2400" b="1"/>
              <a:t>partial pressure of gas C</a:t>
            </a:r>
          </a:p>
          <a:p>
            <a:pPr marL="107950" indent="0" eaLnBrk="1" hangingPunct="1"/>
            <a:endParaRPr lang="en-US" altLang="en-US" sz="2400" b="1"/>
          </a:p>
          <a:p>
            <a:pPr marL="365125" lvl="1" indent="-255588" eaLnBrk="1" hangingPunct="1">
              <a:buClr>
                <a:srgbClr val="A04DA3"/>
              </a:buClr>
              <a:buFont typeface="Georgia" panose="02040502050405020303" pitchFamily="18" charset="0"/>
              <a:buChar char="•"/>
            </a:pPr>
            <a:r>
              <a:rPr lang="en-US" altLang="en-US" sz="2400" b="1" i="1">
                <a:solidFill>
                  <a:schemeClr val="tx1"/>
                </a:solidFill>
                <a:latin typeface="Arial" panose="020B0604020202020204" pitchFamily="34" charset="0"/>
                <a:ea typeface="Osaka" panose="020B0600000000000000" pitchFamily="34" charset="-128"/>
              </a:rPr>
              <a:t>The pressure exerted by each individual gas in a mixture is called its </a:t>
            </a:r>
            <a:r>
              <a:rPr lang="en-US" altLang="en-US" sz="2400" b="1" i="1">
                <a:solidFill>
                  <a:srgbClr val="000090"/>
                </a:solidFill>
                <a:latin typeface="Arial" panose="020B0604020202020204" pitchFamily="34" charset="0"/>
                <a:ea typeface="Osaka" panose="020B0600000000000000" pitchFamily="34" charset="-128"/>
              </a:rPr>
              <a:t>partial pressure. </a:t>
            </a:r>
            <a:endParaRPr lang="en-US" altLang="ja-JP" sz="2400" b="1" i="1">
              <a:solidFill>
                <a:srgbClr val="000090"/>
              </a:solidFill>
              <a:latin typeface="Arial" panose="020B0604020202020204" pitchFamily="34" charset="0"/>
              <a:ea typeface="Osaka" panose="020B0600000000000000" pitchFamily="34" charset="-128"/>
            </a:endParaRPr>
          </a:p>
          <a:p>
            <a:pPr marL="630238" lvl="2" indent="-255588" eaLnBrk="1" hangingPunct="1">
              <a:buClr>
                <a:srgbClr val="A04DA3"/>
              </a:buClr>
              <a:buFont typeface="Georgia" panose="02040502050405020303" pitchFamily="18" charset="0"/>
              <a:buChar char="•"/>
            </a:pPr>
            <a:r>
              <a:rPr lang="en-US" altLang="en-US">
                <a:solidFill>
                  <a:schemeClr val="tx1"/>
                </a:solidFill>
                <a:latin typeface="Arial" panose="020B0604020202020204" pitchFamily="34" charset="0"/>
                <a:ea typeface="Osaka" panose="020B0600000000000000" pitchFamily="34" charset="-128"/>
              </a:rPr>
              <a:t>The partial pressure is equal to the pressure that the gas would exert if it were by itself. </a:t>
            </a:r>
          </a:p>
          <a:p>
            <a:pPr marL="107950" indent="0" eaLnBrk="1" hangingPunct="1">
              <a:buFont typeface="Georgia" panose="02040502050405020303" pitchFamily="18" charset="0"/>
              <a:buNone/>
            </a:pPr>
            <a:endParaRPr lang="en-US" altLang="en-US"/>
          </a:p>
          <a:p>
            <a:pPr marL="107950" indent="0" eaLnBrk="1" hangingPunct="1"/>
            <a:endParaRPr lang="en-US" altLang="en-US" sz="3200" b="1"/>
          </a:p>
          <a:p>
            <a:pPr marL="107950" indent="0" eaLnBrk="1" hangingPunct="1"/>
            <a:endParaRPr lang="en-US" altLang="en-US" sz="3200" b="1"/>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6A92ECC1-F57A-2F4C-88A9-11BEC8599878}"/>
              </a:ext>
            </a:extLst>
          </p:cNvPr>
          <p:cNvSpPr>
            <a:spLocks noGrp="1" noChangeArrowheads="1"/>
          </p:cNvSpPr>
          <p:nvPr>
            <p:ph type="title"/>
          </p:nvPr>
        </p:nvSpPr>
        <p:spPr>
          <a:xfrm>
            <a:off x="1066800" y="838200"/>
            <a:ext cx="7696200" cy="508000"/>
          </a:xfrm>
        </p:spPr>
        <p:txBody>
          <a:bodyPr/>
          <a:lstStyle/>
          <a:p>
            <a:pPr eaLnBrk="1" hangingPunct="1"/>
            <a:r>
              <a:rPr lang="en-US" altLang="en-US" sz="3200" b="1">
                <a:solidFill>
                  <a:srgbClr val="000090"/>
                </a:solidFill>
                <a:latin typeface="Arial" panose="020B0604020202020204" pitchFamily="34" charset="0"/>
                <a:ea typeface="Osaka" panose="020B0600000000000000" pitchFamily="34" charset="-128"/>
              </a:rPr>
              <a:t>Partial Pressure and Mole Fraction</a:t>
            </a:r>
          </a:p>
        </p:txBody>
      </p:sp>
      <p:sp>
        <p:nvSpPr>
          <p:cNvPr id="55298" name="Rectangle 3">
            <a:extLst>
              <a:ext uri="{FF2B5EF4-FFF2-40B4-BE49-F238E27FC236}">
                <a16:creationId xmlns:a16="http://schemas.microsoft.com/office/drawing/2014/main" id="{1E8BA650-32C7-6D4E-A076-F1B468DA91D2}"/>
              </a:ext>
            </a:extLst>
          </p:cNvPr>
          <p:cNvSpPr>
            <a:spLocks noGrp="1" noChangeArrowheads="1"/>
          </p:cNvSpPr>
          <p:nvPr>
            <p:ph type="body" sz="half" idx="1"/>
          </p:nvPr>
        </p:nvSpPr>
        <p:spPr>
          <a:xfrm>
            <a:off x="457200" y="1600200"/>
            <a:ext cx="8305800" cy="2116138"/>
          </a:xfrm>
        </p:spPr>
        <p:txBody>
          <a:bodyPr/>
          <a:lstStyle/>
          <a:p>
            <a:pPr eaLnBrk="1" hangingPunct="1"/>
            <a:r>
              <a:rPr lang="en-US" altLang="en-US" sz="2400">
                <a:latin typeface="Arial" panose="020B0604020202020204" pitchFamily="34" charset="0"/>
                <a:ea typeface="Osaka" panose="020B0600000000000000" pitchFamily="34" charset="-128"/>
              </a:rPr>
              <a:t>We can express the partial pressure of a gas in a mixture in terms of its </a:t>
            </a:r>
            <a:r>
              <a:rPr lang="en-US" altLang="en-US" sz="2400" b="1" i="1">
                <a:solidFill>
                  <a:srgbClr val="000090"/>
                </a:solidFill>
                <a:latin typeface="Arial" panose="020B0604020202020204" pitchFamily="34" charset="0"/>
                <a:ea typeface="Osaka" panose="020B0600000000000000" pitchFamily="34" charset="-128"/>
              </a:rPr>
              <a:t>mole fraction</a:t>
            </a:r>
            <a:r>
              <a:rPr lang="en-US" altLang="en-US" sz="2400">
                <a:latin typeface="Arial" panose="020B0604020202020204" pitchFamily="34" charset="0"/>
                <a:ea typeface="Osaka" panose="020B0600000000000000" pitchFamily="34" charset="-128"/>
              </a:rPr>
              <a:t>. </a:t>
            </a:r>
          </a:p>
          <a:p>
            <a:pPr eaLnBrk="1" hangingPunct="1">
              <a:buFont typeface="Georgia" panose="02040502050405020303" pitchFamily="18" charset="0"/>
              <a:buNone/>
            </a:pPr>
            <a:endParaRPr lang="en-US" altLang="en-US" sz="2400">
              <a:latin typeface="Arial" panose="020B0604020202020204" pitchFamily="34" charset="0"/>
              <a:ea typeface="Osaka" panose="020B0600000000000000" pitchFamily="34" charset="-128"/>
            </a:endParaRPr>
          </a:p>
          <a:p>
            <a:pPr eaLnBrk="1" hangingPunct="1"/>
            <a:r>
              <a:rPr lang="en-US" altLang="en-US" sz="2400">
                <a:latin typeface="Arial" panose="020B0604020202020204" pitchFamily="34" charset="0"/>
                <a:ea typeface="Osaka" panose="020B0600000000000000" pitchFamily="34" charset="-128"/>
              </a:rPr>
              <a:t>Consider a mixture of gases A and B.</a:t>
            </a:r>
          </a:p>
          <a:p>
            <a:pPr eaLnBrk="1" hangingPunct="1"/>
            <a:endParaRPr lang="en-US" altLang="en-US" sz="2400">
              <a:latin typeface="Arial" panose="020B0604020202020204" pitchFamily="34" charset="0"/>
              <a:ea typeface="Osaka" panose="020B0600000000000000" pitchFamily="34" charset="-128"/>
            </a:endParaRPr>
          </a:p>
          <a:p>
            <a:pPr eaLnBrk="1" hangingPunct="1">
              <a:buFont typeface="Georgia" panose="02040502050405020303" pitchFamily="18" charset="0"/>
              <a:buNone/>
            </a:pPr>
            <a:endParaRPr lang="en-US" altLang="en-US" sz="2400">
              <a:latin typeface="Arial" panose="020B0604020202020204" pitchFamily="34" charset="0"/>
              <a:ea typeface="Osaka" panose="020B0600000000000000" pitchFamily="34" charset="-128"/>
            </a:endParaRPr>
          </a:p>
          <a:p>
            <a:pPr eaLnBrk="1" hangingPunct="1"/>
            <a:endParaRPr lang="en-US" altLang="en-US" sz="2400">
              <a:latin typeface="Arial" panose="020B0604020202020204" pitchFamily="34" charset="0"/>
              <a:ea typeface="Osaka" panose="020B0600000000000000" pitchFamily="34" charset="-128"/>
            </a:endParaRPr>
          </a:p>
          <a:p>
            <a:pPr eaLnBrk="1" hangingPunct="1"/>
            <a:r>
              <a:rPr lang="en-US" altLang="en-US" sz="2400">
                <a:latin typeface="Arial" panose="020B0604020202020204" pitchFamily="34" charset="0"/>
                <a:ea typeface="Osaka" panose="020B0600000000000000" pitchFamily="34" charset="-128"/>
              </a:rPr>
              <a:t>The </a:t>
            </a:r>
            <a:r>
              <a:rPr lang="en-US" altLang="en-US" sz="2400" b="1" i="1">
                <a:solidFill>
                  <a:srgbClr val="000090"/>
                </a:solidFill>
                <a:latin typeface="Arial" panose="020B0604020202020204" pitchFamily="34" charset="0"/>
                <a:ea typeface="Osaka" panose="020B0600000000000000" pitchFamily="34" charset="-128"/>
              </a:rPr>
              <a:t>mole fraction of gas A (</a:t>
            </a:r>
            <a:r>
              <a:rPr lang="el-GR" altLang="en-US" sz="2400" b="1" i="1">
                <a:solidFill>
                  <a:srgbClr val="000090"/>
                </a:solidFill>
              </a:rPr>
              <a:t>Χ</a:t>
            </a:r>
            <a:r>
              <a:rPr lang="en-US" altLang="en-US" sz="2400" b="1" i="1" baseline="-25000">
                <a:solidFill>
                  <a:srgbClr val="000090"/>
                </a:solidFill>
              </a:rPr>
              <a:t>A</a:t>
            </a:r>
            <a:r>
              <a:rPr lang="en-US" altLang="en-US" sz="2400" b="1" i="1">
                <a:solidFill>
                  <a:srgbClr val="000090"/>
                </a:solidFill>
                <a:latin typeface="Arial" panose="020B0604020202020204" pitchFamily="34" charset="0"/>
                <a:ea typeface="Osaka" panose="020B0600000000000000" pitchFamily="34" charset="-128"/>
              </a:rPr>
              <a:t>) </a:t>
            </a:r>
            <a:r>
              <a:rPr lang="en-US" altLang="en-US" sz="2400">
                <a:latin typeface="Arial" panose="020B0604020202020204" pitchFamily="34" charset="0"/>
                <a:ea typeface="Osaka" panose="020B0600000000000000" pitchFamily="34" charset="-128"/>
              </a:rPr>
              <a:t>is the number of moles of A divided by the total number of moles of gas in the mixture. </a:t>
            </a:r>
          </a:p>
        </p:txBody>
      </p:sp>
      <p:graphicFrame>
        <p:nvGraphicFramePr>
          <p:cNvPr id="55299" name="Object 4">
            <a:extLst>
              <a:ext uri="{FF2B5EF4-FFF2-40B4-BE49-F238E27FC236}">
                <a16:creationId xmlns:a16="http://schemas.microsoft.com/office/drawing/2014/main" id="{C8BCD83E-9F9A-144A-BCEA-9EE0EF2F9EEA}"/>
              </a:ext>
            </a:extLst>
          </p:cNvPr>
          <p:cNvGraphicFramePr>
            <a:graphicFrameLocks noChangeAspect="1"/>
          </p:cNvGraphicFramePr>
          <p:nvPr/>
        </p:nvGraphicFramePr>
        <p:xfrm>
          <a:off x="1284288" y="3540125"/>
          <a:ext cx="2154237" cy="568325"/>
        </p:xfrm>
        <a:graphic>
          <a:graphicData uri="http://schemas.openxmlformats.org/presentationml/2006/ole">
            <mc:AlternateContent xmlns:mc="http://schemas.openxmlformats.org/markup-compatibility/2006">
              <mc:Choice xmlns:v="urn:schemas-microsoft-com:vml" Requires="v">
                <p:oleObj spid="_x0000_s55303" name="Equation" r:id="rId3" imgW="673100" imgH="177800" progId="Equation.3">
                  <p:embed/>
                </p:oleObj>
              </mc:Choice>
              <mc:Fallback>
                <p:oleObj name="Equation" r:id="rId3" imgW="673100" imgH="177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4288" y="3540125"/>
                        <a:ext cx="21542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00" name="Object 10">
            <a:extLst>
              <a:ext uri="{FF2B5EF4-FFF2-40B4-BE49-F238E27FC236}">
                <a16:creationId xmlns:a16="http://schemas.microsoft.com/office/drawing/2014/main" id="{9C2F4D14-8FBF-334C-AB46-9F163F15BA9C}"/>
              </a:ext>
            </a:extLst>
          </p:cNvPr>
          <p:cNvGraphicFramePr>
            <a:graphicFrameLocks noChangeAspect="1"/>
          </p:cNvGraphicFramePr>
          <p:nvPr/>
        </p:nvGraphicFramePr>
        <p:xfrm>
          <a:off x="4867275" y="3495675"/>
          <a:ext cx="2393950" cy="631825"/>
        </p:xfrm>
        <a:graphic>
          <a:graphicData uri="http://schemas.openxmlformats.org/presentationml/2006/ole">
            <mc:AlternateContent xmlns:mc="http://schemas.openxmlformats.org/markup-compatibility/2006">
              <mc:Choice xmlns:v="urn:schemas-microsoft-com:vml" Requires="v">
                <p:oleObj spid="_x0000_s55304" name="Equation" r:id="rId5" imgW="673100" imgH="177800" progId="Equation.3">
                  <p:embed/>
                </p:oleObj>
              </mc:Choice>
              <mc:Fallback>
                <p:oleObj name="Equation" r:id="rId5" imgW="673100" imgH="17780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7275" y="3495675"/>
                        <a:ext cx="2393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57CA27C4-23DE-7641-8AD2-20516190C36D}"/>
              </a:ext>
            </a:extLst>
          </p:cNvPr>
          <p:cNvSpPr>
            <a:spLocks noGrp="1" noChangeArrowheads="1"/>
          </p:cNvSpPr>
          <p:nvPr>
            <p:ph type="title" idx="4294967295"/>
          </p:nvPr>
        </p:nvSpPr>
        <p:spPr>
          <a:xfrm>
            <a:off x="533400" y="381000"/>
            <a:ext cx="8229600" cy="1143000"/>
          </a:xfrm>
        </p:spPr>
        <p:txBody>
          <a:bodyPr/>
          <a:lstStyle/>
          <a:p>
            <a:pPr eaLnBrk="1" hangingPunct="1"/>
            <a:r>
              <a:rPr lang="en-US" altLang="en-US" sz="4400" b="1">
                <a:solidFill>
                  <a:schemeClr val="tx1"/>
                </a:solidFill>
              </a:rPr>
              <a:t>Common Gases</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a:extLst>
              <a:ext uri="{FF2B5EF4-FFF2-40B4-BE49-F238E27FC236}">
                <a16:creationId xmlns:a16="http://schemas.microsoft.com/office/drawing/2014/main" id="{AD451F77-EA24-4841-9108-8D37C56EB258}"/>
              </a:ext>
            </a:extLst>
          </p:cNvPr>
          <p:cNvSpPr>
            <a:spLocks noGrp="1" noChangeArrowheads="1"/>
          </p:cNvSpPr>
          <p:nvPr>
            <p:ph type="title"/>
          </p:nvPr>
        </p:nvSpPr>
        <p:spPr>
          <a:xfrm>
            <a:off x="914400" y="381000"/>
            <a:ext cx="8229600" cy="1066800"/>
          </a:xfrm>
        </p:spPr>
        <p:txBody>
          <a:bodyPr/>
          <a:lstStyle/>
          <a:p>
            <a:pPr eaLnBrk="1" hangingPunct="1"/>
            <a:r>
              <a:rPr lang="en-US" altLang="en-US" sz="3200" b="1">
                <a:solidFill>
                  <a:srgbClr val="000090"/>
                </a:solidFill>
                <a:latin typeface="Arial" panose="020B0604020202020204" pitchFamily="34" charset="0"/>
                <a:ea typeface="Osaka" panose="020B0600000000000000" pitchFamily="34" charset="-128"/>
              </a:rPr>
              <a:t>Collecting a Gas Over Water</a:t>
            </a:r>
          </a:p>
        </p:txBody>
      </p:sp>
      <p:sp>
        <p:nvSpPr>
          <p:cNvPr id="56322" name="Rectangle 3">
            <a:extLst>
              <a:ext uri="{FF2B5EF4-FFF2-40B4-BE49-F238E27FC236}">
                <a16:creationId xmlns:a16="http://schemas.microsoft.com/office/drawing/2014/main" id="{809D90A9-E3C1-EA4E-A1F8-7EE0C7C6DA04}"/>
              </a:ext>
            </a:extLst>
          </p:cNvPr>
          <p:cNvSpPr>
            <a:spLocks noGrp="1" noChangeArrowheads="1"/>
          </p:cNvSpPr>
          <p:nvPr>
            <p:ph type="body" idx="1"/>
          </p:nvPr>
        </p:nvSpPr>
        <p:spPr>
          <a:xfrm>
            <a:off x="457200" y="1371600"/>
            <a:ext cx="8229600" cy="4324350"/>
          </a:xfrm>
        </p:spPr>
        <p:txBody>
          <a:bodyPr/>
          <a:lstStyle/>
          <a:p>
            <a:pPr eaLnBrk="1" hangingPunct="1"/>
            <a:r>
              <a:rPr lang="en-US" altLang="en-US" sz="2400">
                <a:latin typeface="Arial" panose="020B0604020202020204" pitchFamily="34" charset="0"/>
                <a:ea typeface="Osaka" panose="020B0600000000000000" pitchFamily="34" charset="-128"/>
              </a:rPr>
              <a:t>A common way to collect and quantify a gas produced in a chemical reaction is to capture the gas in an inverted bottle that had been filled with water. </a:t>
            </a:r>
          </a:p>
          <a:p>
            <a:pPr eaLnBrk="1" hangingPunct="1"/>
            <a:endParaRPr lang="en-US" altLang="en-US" sz="2400">
              <a:latin typeface="Arial" panose="020B0604020202020204" pitchFamily="34" charset="0"/>
              <a:ea typeface="Osaka" panose="020B0600000000000000" pitchFamily="34" charset="-128"/>
            </a:endParaRPr>
          </a:p>
          <a:p>
            <a:pPr eaLnBrk="1" hangingPunct="1"/>
            <a:r>
              <a:rPr lang="en-US" altLang="en-US" sz="2400">
                <a:latin typeface="Arial" panose="020B0604020202020204" pitchFamily="34" charset="0"/>
                <a:ea typeface="Osaka" panose="020B0600000000000000" pitchFamily="34" charset="-128"/>
              </a:rPr>
              <a:t>The volume of water displaced can then be related back to the amount of gas produced. </a:t>
            </a:r>
          </a:p>
          <a:p>
            <a:pPr eaLnBrk="1" hangingPunct="1">
              <a:buFont typeface="Georgia" panose="02040502050405020303" pitchFamily="18" charset="0"/>
              <a:buNone/>
            </a:pPr>
            <a:endParaRPr lang="en-US" altLang="en-US" sz="2400">
              <a:latin typeface="Arial" panose="020B0604020202020204" pitchFamily="34" charset="0"/>
              <a:ea typeface="Osaka" panose="020B0600000000000000" pitchFamily="34" charset="-128"/>
            </a:endParaRPr>
          </a:p>
          <a:p>
            <a:pPr eaLnBrk="1" hangingPunct="1"/>
            <a:endParaRPr lang="en-US" altLang="en-US" sz="2400">
              <a:latin typeface="Arial" panose="020B0604020202020204" pitchFamily="34" charset="0"/>
              <a:ea typeface="Osaka" panose="020B0600000000000000" pitchFamily="34" charset="-128"/>
            </a:endParaRPr>
          </a:p>
          <a:p>
            <a:pPr eaLnBrk="1" hangingPunct="1"/>
            <a:r>
              <a:rPr lang="en-US" altLang="en-US" sz="2400">
                <a:latin typeface="Arial" panose="020B0604020202020204" pitchFamily="34" charset="0"/>
                <a:ea typeface="Osaka" panose="020B0600000000000000" pitchFamily="34" charset="-128"/>
              </a:rPr>
              <a:t>As the gas travels through the water, it picks up water vapor, H</a:t>
            </a:r>
            <a:r>
              <a:rPr lang="en-US" altLang="en-US" sz="2400" baseline="-25000">
                <a:latin typeface="Arial" panose="020B0604020202020204" pitchFamily="34" charset="0"/>
                <a:ea typeface="Osaka" panose="020B0600000000000000" pitchFamily="34" charset="-128"/>
              </a:rPr>
              <a:t>2</a:t>
            </a:r>
            <a:r>
              <a:rPr lang="en-US" altLang="en-US" sz="2400">
                <a:latin typeface="Arial" panose="020B0604020202020204" pitchFamily="34" charset="0"/>
                <a:ea typeface="Osaka" panose="020B0600000000000000" pitchFamily="34" charset="-128"/>
              </a:rPr>
              <a:t>O (g). </a:t>
            </a:r>
          </a:p>
          <a:p>
            <a:pPr eaLnBrk="1" hangingPunct="1"/>
            <a:endParaRPr lang="en-US" altLang="en-US" sz="2400">
              <a:latin typeface="Arial" panose="020B0604020202020204" pitchFamily="34" charset="0"/>
              <a:ea typeface="Osaka" panose="020B0600000000000000" pitchFamily="34" charset="-128"/>
            </a:endParaRPr>
          </a:p>
          <a:p>
            <a:pPr eaLnBrk="1" hangingPunct="1"/>
            <a:r>
              <a:rPr lang="en-US" altLang="en-US" sz="2400">
                <a:latin typeface="Arial" panose="020B0604020202020204" pitchFamily="34" charset="0"/>
                <a:ea typeface="Osaka" panose="020B0600000000000000" pitchFamily="34" charset="-128"/>
              </a:rPr>
              <a:t>The collected gas mixture has a P</a:t>
            </a:r>
            <a:r>
              <a:rPr lang="en-US" altLang="en-US" sz="2400" baseline="-25000">
                <a:latin typeface="Arial" panose="020B0604020202020204" pitchFamily="34" charset="0"/>
                <a:ea typeface="Osaka" panose="020B0600000000000000" pitchFamily="34" charset="-128"/>
              </a:rPr>
              <a:t>T</a:t>
            </a:r>
            <a:r>
              <a:rPr lang="en-US" altLang="en-US" sz="2400">
                <a:latin typeface="Arial" panose="020B0604020202020204" pitchFamily="34" charset="0"/>
                <a:ea typeface="Osaka" panose="020B0600000000000000" pitchFamily="34" charset="-128"/>
              </a:rPr>
              <a:t> equal to the atmospheric pressure. </a:t>
            </a:r>
          </a:p>
          <a:p>
            <a:pPr eaLnBrk="1" hangingPunct="1">
              <a:buFont typeface="Georgia" panose="02040502050405020303" pitchFamily="18" charset="0"/>
              <a:buNone/>
            </a:pPr>
            <a:endParaRPr lang="en-US" altLang="en-US" sz="2400">
              <a:latin typeface="Arial" panose="020B0604020202020204" pitchFamily="34" charset="0"/>
              <a:ea typeface="Osaka" panose="020B0600000000000000" pitchFamily="34" charset="-128"/>
            </a:endParaRPr>
          </a:p>
          <a:p>
            <a:pPr eaLnBrk="1" hangingPunct="1"/>
            <a:endParaRPr lang="en-US" altLang="en-US" sz="2400">
              <a:latin typeface="Arial" panose="020B0604020202020204" pitchFamily="34" charset="0"/>
              <a:ea typeface="Osaka" panose="020B0600000000000000" pitchFamily="34" charset="-128"/>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60003B6E-8757-6745-8ED4-6F929A37D1E2}"/>
              </a:ext>
            </a:extLst>
          </p:cNvPr>
          <p:cNvSpPr>
            <a:spLocks noGrp="1" noChangeArrowheads="1"/>
          </p:cNvSpPr>
          <p:nvPr>
            <p:ph type="title"/>
          </p:nvPr>
        </p:nvSpPr>
        <p:spPr>
          <a:xfrm>
            <a:off x="533400" y="304800"/>
            <a:ext cx="8229600" cy="1066800"/>
          </a:xfrm>
        </p:spPr>
        <p:txBody>
          <a:bodyPr/>
          <a:lstStyle/>
          <a:p>
            <a:pPr eaLnBrk="1" hangingPunct="1"/>
            <a:r>
              <a:rPr lang="en-US" altLang="en-US" sz="3200" b="1">
                <a:solidFill>
                  <a:srgbClr val="000090"/>
                </a:solidFill>
                <a:latin typeface="Arial" panose="020B0604020202020204" pitchFamily="34" charset="0"/>
                <a:ea typeface="Osaka" panose="020B0600000000000000" pitchFamily="34" charset="-128"/>
              </a:rPr>
              <a:t>Collecting a Gas Over Water</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a:extLst>
              <a:ext uri="{FF2B5EF4-FFF2-40B4-BE49-F238E27FC236}">
                <a16:creationId xmlns:a16="http://schemas.microsoft.com/office/drawing/2014/main" id="{EDE1B490-D4BE-734D-94FC-3AAC2819A616}"/>
              </a:ext>
            </a:extLst>
          </p:cNvPr>
          <p:cNvSpPr>
            <a:spLocks noGrp="1" noChangeArrowheads="1"/>
          </p:cNvSpPr>
          <p:nvPr>
            <p:ph type="title"/>
          </p:nvPr>
        </p:nvSpPr>
        <p:spPr>
          <a:xfrm>
            <a:off x="1524000" y="635000"/>
            <a:ext cx="6553200" cy="508000"/>
          </a:xfrm>
        </p:spPr>
        <p:txBody>
          <a:bodyPr/>
          <a:lstStyle/>
          <a:p>
            <a:pPr eaLnBrk="1" hangingPunct="1"/>
            <a:r>
              <a:rPr lang="en-US" altLang="en-US" b="1">
                <a:solidFill>
                  <a:srgbClr val="000090"/>
                </a:solidFill>
                <a:latin typeface="Arial" panose="020B0604020202020204" pitchFamily="34" charset="0"/>
                <a:ea typeface="Osaka" panose="020B0600000000000000" pitchFamily="34" charset="-128"/>
              </a:rPr>
              <a:t>Wet Gases</a:t>
            </a:r>
          </a:p>
        </p:txBody>
      </p:sp>
      <p:sp>
        <p:nvSpPr>
          <p:cNvPr id="58370" name="Rectangle 3">
            <a:extLst>
              <a:ext uri="{FF2B5EF4-FFF2-40B4-BE49-F238E27FC236}">
                <a16:creationId xmlns:a16="http://schemas.microsoft.com/office/drawing/2014/main" id="{BCD2E55A-EBA9-A144-ADAC-438AC769A030}"/>
              </a:ext>
            </a:extLst>
          </p:cNvPr>
          <p:cNvSpPr>
            <a:spLocks noGrp="1" noChangeArrowheads="1"/>
          </p:cNvSpPr>
          <p:nvPr>
            <p:ph type="body" sz="half" idx="1"/>
          </p:nvPr>
        </p:nvSpPr>
        <p:spPr>
          <a:xfrm>
            <a:off x="549275" y="1447800"/>
            <a:ext cx="8594725" cy="2649538"/>
          </a:xfrm>
        </p:spPr>
        <p:txBody>
          <a:bodyPr/>
          <a:lstStyle/>
          <a:p>
            <a:pPr eaLnBrk="1" hangingPunct="1"/>
            <a:r>
              <a:rPr lang="en-US" altLang="en-US" sz="2400" b="1">
                <a:latin typeface="Arial" panose="020B0604020202020204" pitchFamily="34" charset="0"/>
                <a:ea typeface="Osaka" panose="020B0600000000000000" pitchFamily="34" charset="-128"/>
              </a:rPr>
              <a:t>We refer to the gas collected over water as a wet gas mixture. </a:t>
            </a:r>
          </a:p>
          <a:p>
            <a:pPr eaLnBrk="1" hangingPunct="1"/>
            <a:r>
              <a:rPr lang="en-US" altLang="en-US" sz="2400">
                <a:latin typeface="Arial" panose="020B0604020202020204" pitchFamily="34" charset="0"/>
                <a:ea typeface="Osaka" panose="020B0600000000000000" pitchFamily="34" charset="-128"/>
              </a:rPr>
              <a:t>Say for example that the gas being collected was H</a:t>
            </a:r>
            <a:r>
              <a:rPr lang="en-US" altLang="en-US" sz="2400" baseline="-25000">
                <a:latin typeface="Arial" panose="020B0604020202020204" pitchFamily="34" charset="0"/>
                <a:ea typeface="Osaka" panose="020B0600000000000000" pitchFamily="34" charset="-128"/>
              </a:rPr>
              <a:t>2</a:t>
            </a:r>
            <a:r>
              <a:rPr lang="en-US" altLang="en-US" sz="2400">
                <a:latin typeface="Arial" panose="020B0604020202020204" pitchFamily="34" charset="0"/>
                <a:ea typeface="Osaka" panose="020B0600000000000000" pitchFamily="34" charset="-128"/>
              </a:rPr>
              <a:t>. </a:t>
            </a:r>
          </a:p>
          <a:p>
            <a:pPr eaLnBrk="1" hangingPunct="1"/>
            <a:endParaRPr lang="en-US" altLang="en-US" sz="2400">
              <a:latin typeface="Arial" panose="020B0604020202020204" pitchFamily="34" charset="0"/>
              <a:ea typeface="Osaka" panose="020B0600000000000000" pitchFamily="34" charset="-128"/>
            </a:endParaRPr>
          </a:p>
          <a:p>
            <a:pPr eaLnBrk="1" hangingPunct="1"/>
            <a:endParaRPr lang="en-US" altLang="en-US" sz="2400">
              <a:latin typeface="Arial" panose="020B0604020202020204" pitchFamily="34" charset="0"/>
              <a:ea typeface="Osaka" panose="020B0600000000000000" pitchFamily="34" charset="-128"/>
            </a:endParaRPr>
          </a:p>
          <a:p>
            <a:pPr eaLnBrk="1" hangingPunct="1"/>
            <a:endParaRPr lang="en-US" altLang="en-US" sz="2400">
              <a:latin typeface="Arial" panose="020B0604020202020204" pitchFamily="34" charset="0"/>
              <a:ea typeface="Osaka" panose="020B0600000000000000" pitchFamily="34" charset="-128"/>
            </a:endParaRPr>
          </a:p>
          <a:p>
            <a:pPr eaLnBrk="1" hangingPunct="1">
              <a:buFont typeface="Georgia" panose="02040502050405020303" pitchFamily="18" charset="0"/>
              <a:buNone/>
            </a:pPr>
            <a:endParaRPr lang="en-US" altLang="en-US" sz="2400">
              <a:latin typeface="Arial" panose="020B0604020202020204" pitchFamily="34" charset="0"/>
              <a:ea typeface="Osaka" panose="020B0600000000000000" pitchFamily="34" charset="-128"/>
            </a:endParaRPr>
          </a:p>
          <a:p>
            <a:pPr eaLnBrk="1" hangingPunct="1"/>
            <a:r>
              <a:rPr lang="en-US" altLang="en-US" sz="2400">
                <a:latin typeface="Arial" panose="020B0604020202020204" pitchFamily="34" charset="0"/>
                <a:ea typeface="Osaka" panose="020B0600000000000000" pitchFamily="34" charset="-128"/>
              </a:rPr>
              <a:t>P</a:t>
            </a:r>
            <a:r>
              <a:rPr lang="en-US" altLang="en-US" sz="2400" baseline="-25000">
                <a:latin typeface="Arial" panose="020B0604020202020204" pitchFamily="34" charset="0"/>
                <a:ea typeface="Osaka" panose="020B0600000000000000" pitchFamily="34" charset="-128"/>
              </a:rPr>
              <a:t>T</a:t>
            </a:r>
            <a:r>
              <a:rPr lang="en-US" altLang="en-US" sz="2400">
                <a:latin typeface="Arial" panose="020B0604020202020204" pitchFamily="34" charset="0"/>
                <a:ea typeface="Osaka" panose="020B0600000000000000" pitchFamily="34" charset="-128"/>
              </a:rPr>
              <a:t> is the atmospheric pressure. </a:t>
            </a:r>
          </a:p>
          <a:p>
            <a:pPr eaLnBrk="1" hangingPunct="1">
              <a:buFont typeface="Georgia" panose="02040502050405020303" pitchFamily="18" charset="0"/>
              <a:buNone/>
            </a:pPr>
            <a:endParaRPr lang="en-US" altLang="en-US" sz="2400">
              <a:latin typeface="Arial" panose="020B0604020202020204" pitchFamily="34" charset="0"/>
              <a:ea typeface="Osaka" panose="020B0600000000000000" pitchFamily="34" charset="-128"/>
            </a:endParaRPr>
          </a:p>
          <a:p>
            <a:pPr eaLnBrk="1" hangingPunct="1"/>
            <a:r>
              <a:rPr lang="en-US" altLang="en-US" sz="2400">
                <a:latin typeface="Arial" panose="020B0604020202020204" pitchFamily="34" charset="0"/>
                <a:ea typeface="Osaka" panose="020B0600000000000000" pitchFamily="34" charset="-128"/>
              </a:rPr>
              <a:t>P</a:t>
            </a:r>
            <a:r>
              <a:rPr lang="en-US" altLang="en-US" sz="2400" baseline="-25000">
                <a:latin typeface="Arial" panose="020B0604020202020204" pitchFamily="34" charset="0"/>
                <a:ea typeface="Osaka" panose="020B0600000000000000" pitchFamily="34" charset="-128"/>
              </a:rPr>
              <a:t>H2</a:t>
            </a:r>
            <a:r>
              <a:rPr lang="en-US" altLang="en-US" sz="2400">
                <a:latin typeface="Arial" panose="020B0604020202020204" pitchFamily="34" charset="0"/>
                <a:ea typeface="Osaka" panose="020B0600000000000000" pitchFamily="34" charset="-128"/>
              </a:rPr>
              <a:t> is the partial pressure of the H</a:t>
            </a:r>
            <a:r>
              <a:rPr lang="en-US" altLang="en-US" sz="2400" baseline="-25000">
                <a:latin typeface="Arial" panose="020B0604020202020204" pitchFamily="34" charset="0"/>
                <a:ea typeface="Osaka" panose="020B0600000000000000" pitchFamily="34" charset="-128"/>
              </a:rPr>
              <a:t>2</a:t>
            </a:r>
            <a:r>
              <a:rPr lang="en-US" altLang="en-US" sz="2400">
                <a:latin typeface="Arial" panose="020B0604020202020204" pitchFamily="34" charset="0"/>
                <a:ea typeface="Osaka" panose="020B0600000000000000" pitchFamily="34" charset="-128"/>
              </a:rPr>
              <a:t> (g) collected. </a:t>
            </a:r>
          </a:p>
          <a:p>
            <a:pPr eaLnBrk="1" hangingPunct="1">
              <a:buFont typeface="Georgia" panose="02040502050405020303" pitchFamily="18" charset="0"/>
              <a:buNone/>
            </a:pPr>
            <a:endParaRPr lang="en-US" altLang="en-US" sz="2400">
              <a:latin typeface="Arial" panose="020B0604020202020204" pitchFamily="34" charset="0"/>
              <a:ea typeface="Osaka" panose="020B0600000000000000" pitchFamily="34" charset="-128"/>
            </a:endParaRPr>
          </a:p>
          <a:p>
            <a:pPr eaLnBrk="1" hangingPunct="1"/>
            <a:r>
              <a:rPr lang="en-US" altLang="en-US" sz="2400">
                <a:latin typeface="Arial" panose="020B0604020202020204" pitchFamily="34" charset="0"/>
                <a:ea typeface="Osaka" panose="020B0600000000000000" pitchFamily="34" charset="-128"/>
              </a:rPr>
              <a:t>P</a:t>
            </a:r>
            <a:r>
              <a:rPr lang="en-US" altLang="en-US" sz="2400" baseline="-25000">
                <a:latin typeface="Arial" panose="020B0604020202020204" pitchFamily="34" charset="0"/>
                <a:ea typeface="Osaka" panose="020B0600000000000000" pitchFamily="34" charset="-128"/>
              </a:rPr>
              <a:t>H2O</a:t>
            </a:r>
            <a:r>
              <a:rPr lang="en-US" altLang="en-US" sz="2400">
                <a:latin typeface="Arial" panose="020B0604020202020204" pitchFamily="34" charset="0"/>
                <a:ea typeface="Osaka" panose="020B0600000000000000" pitchFamily="34" charset="-128"/>
              </a:rPr>
              <a:t> is the </a:t>
            </a:r>
            <a:r>
              <a:rPr lang="en-US" altLang="en-US" sz="2400" b="1">
                <a:latin typeface="Arial" panose="020B0604020202020204" pitchFamily="34" charset="0"/>
                <a:ea typeface="Osaka" panose="020B0600000000000000" pitchFamily="34" charset="-128"/>
              </a:rPr>
              <a:t>vapor pressure </a:t>
            </a:r>
            <a:r>
              <a:rPr lang="en-US" altLang="en-US" sz="2400">
                <a:latin typeface="Arial" panose="020B0604020202020204" pitchFamily="34" charset="0"/>
                <a:ea typeface="Osaka" panose="020B0600000000000000" pitchFamily="34" charset="-128"/>
              </a:rPr>
              <a:t>of water</a:t>
            </a:r>
          </a:p>
          <a:p>
            <a:pPr eaLnBrk="1" hangingPunct="1">
              <a:buFont typeface="Times" pitchFamily="2" charset="0"/>
              <a:buNone/>
            </a:pPr>
            <a:endParaRPr lang="en-US" altLang="en-US" sz="2400">
              <a:latin typeface="Arial" panose="020B0604020202020204" pitchFamily="34" charset="0"/>
              <a:ea typeface="Osaka" panose="020B0600000000000000" pitchFamily="34" charset="-128"/>
            </a:endParaRPr>
          </a:p>
        </p:txBody>
      </p:sp>
      <p:graphicFrame>
        <p:nvGraphicFramePr>
          <p:cNvPr id="58371" name="Object 4">
            <a:extLst>
              <a:ext uri="{FF2B5EF4-FFF2-40B4-BE49-F238E27FC236}">
                <a16:creationId xmlns:a16="http://schemas.microsoft.com/office/drawing/2014/main" id="{16A8E9F1-F370-2042-9D62-5880099C806A}"/>
              </a:ext>
            </a:extLst>
          </p:cNvPr>
          <p:cNvGraphicFramePr>
            <a:graphicFrameLocks noChangeAspect="1"/>
          </p:cNvGraphicFramePr>
          <p:nvPr>
            <p:ph sz="half" idx="2"/>
          </p:nvPr>
        </p:nvGraphicFramePr>
        <p:xfrm>
          <a:off x="2514600" y="2989263"/>
          <a:ext cx="4373563" cy="920750"/>
        </p:xfrm>
        <a:graphic>
          <a:graphicData uri="http://schemas.openxmlformats.org/presentationml/2006/ole">
            <mc:AlternateContent xmlns:mc="http://schemas.openxmlformats.org/markup-compatibility/2006">
              <mc:Choice xmlns:v="urn:schemas-microsoft-com:vml" Requires="v">
                <p:oleObj spid="_x0000_s58373" name="Equation" r:id="rId3" imgW="965200" imgH="203200" progId="Equation.3">
                  <p:embed/>
                </p:oleObj>
              </mc:Choice>
              <mc:Fallback>
                <p:oleObj name="Equation" r:id="rId3" imgW="965200" imgH="203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989263"/>
                        <a:ext cx="4373563" cy="92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66942E71-D0FC-BB44-A4EC-7ADCB719DE57}"/>
              </a:ext>
            </a:extLst>
          </p:cNvPr>
          <p:cNvSpPr>
            <a:spLocks noGrp="1" noChangeArrowheads="1"/>
          </p:cNvSpPr>
          <p:nvPr>
            <p:ph type="title"/>
          </p:nvPr>
        </p:nvSpPr>
        <p:spPr>
          <a:xfrm>
            <a:off x="1295400" y="381000"/>
            <a:ext cx="8229600" cy="1066800"/>
          </a:xfrm>
        </p:spPr>
        <p:txBody>
          <a:bodyPr/>
          <a:lstStyle/>
          <a:p>
            <a:pPr eaLnBrk="1" hangingPunct="1"/>
            <a:r>
              <a:rPr lang="en-US" altLang="en-US" b="1">
                <a:solidFill>
                  <a:srgbClr val="000090"/>
                </a:solidFill>
                <a:latin typeface="Arial" panose="020B0604020202020204" pitchFamily="34" charset="0"/>
                <a:ea typeface="Osaka" panose="020B0600000000000000" pitchFamily="34" charset="-128"/>
              </a:rPr>
              <a:t>Vapor Pressure</a:t>
            </a:r>
          </a:p>
        </p:txBody>
      </p:sp>
      <p:sp>
        <p:nvSpPr>
          <p:cNvPr id="59394" name="Rectangle 3">
            <a:extLst>
              <a:ext uri="{FF2B5EF4-FFF2-40B4-BE49-F238E27FC236}">
                <a16:creationId xmlns:a16="http://schemas.microsoft.com/office/drawing/2014/main" id="{1561AEC8-8BC3-CE40-8963-FE2279D8FFFD}"/>
              </a:ext>
            </a:extLst>
          </p:cNvPr>
          <p:cNvSpPr>
            <a:spLocks noGrp="1" noChangeArrowheads="1"/>
          </p:cNvSpPr>
          <p:nvPr>
            <p:ph type="body" idx="1"/>
          </p:nvPr>
        </p:nvSpPr>
        <p:spPr>
          <a:xfrm>
            <a:off x="381000" y="1390650"/>
            <a:ext cx="8229600" cy="4324350"/>
          </a:xfrm>
        </p:spPr>
        <p:txBody>
          <a:bodyPr/>
          <a:lstStyle/>
          <a:p>
            <a:pPr eaLnBrk="1" hangingPunct="1"/>
            <a:r>
              <a:rPr lang="en-US" altLang="en-US" b="1">
                <a:solidFill>
                  <a:srgbClr val="000090"/>
                </a:solidFill>
                <a:latin typeface="Arial" panose="020B0604020202020204" pitchFamily="34" charset="0"/>
                <a:ea typeface="Osaka" panose="020B0600000000000000" pitchFamily="34" charset="-128"/>
              </a:rPr>
              <a:t>Vapor pressure</a:t>
            </a:r>
            <a:r>
              <a:rPr lang="en-US" altLang="en-US">
                <a:latin typeface="Arial" panose="020B0604020202020204" pitchFamily="34" charset="0"/>
                <a:ea typeface="Osaka" panose="020B0600000000000000" pitchFamily="34" charset="-128"/>
              </a:rPr>
              <a:t> </a:t>
            </a:r>
            <a:r>
              <a:rPr lang="en-US" altLang="en-US" b="1">
                <a:solidFill>
                  <a:srgbClr val="000090"/>
                </a:solidFill>
                <a:latin typeface="Arial" panose="020B0604020202020204" pitchFamily="34" charset="0"/>
                <a:ea typeface="Osaka" panose="020B0600000000000000" pitchFamily="34" charset="-128"/>
              </a:rPr>
              <a:t>of water - </a:t>
            </a:r>
            <a:r>
              <a:rPr lang="en-US" altLang="en-US">
                <a:latin typeface="Arial" panose="020B0604020202020204" pitchFamily="34" charset="0"/>
                <a:ea typeface="Osaka" panose="020B0600000000000000" pitchFamily="34" charset="-128"/>
              </a:rPr>
              <a:t>The pressure exerted by water vapor in equilibrium with liquid water in a closed container. </a:t>
            </a:r>
          </a:p>
          <a:p>
            <a:pPr lvl="1" eaLnBrk="1" hangingPunct="1"/>
            <a:endParaRPr lang="en-US" altLang="en-US">
              <a:solidFill>
                <a:schemeClr val="tx1"/>
              </a:solidFill>
              <a:latin typeface="Arial" panose="020B0604020202020204" pitchFamily="34" charset="0"/>
              <a:ea typeface="Osaka" panose="020B0600000000000000" pitchFamily="34" charset="-128"/>
            </a:endParaRPr>
          </a:p>
          <a:p>
            <a:pPr lvl="1" eaLnBrk="1" hangingPunct="1"/>
            <a:r>
              <a:rPr lang="en-US" altLang="en-US">
                <a:solidFill>
                  <a:schemeClr val="tx1"/>
                </a:solidFill>
                <a:latin typeface="Arial" panose="020B0604020202020204" pitchFamily="34" charset="0"/>
                <a:ea typeface="Osaka" panose="020B0600000000000000" pitchFamily="34" charset="-128"/>
              </a:rPr>
              <a:t>Intensive property – does not depend on the amount of water. </a:t>
            </a:r>
          </a:p>
          <a:p>
            <a:pPr lvl="1" eaLnBrk="1" hangingPunct="1">
              <a:buFont typeface="Georgia" panose="02040502050405020303" pitchFamily="18" charset="0"/>
              <a:buNone/>
            </a:pPr>
            <a:endParaRPr lang="en-US" altLang="en-US">
              <a:solidFill>
                <a:srgbClr val="000090"/>
              </a:solidFill>
              <a:latin typeface="Arial" panose="020B0604020202020204" pitchFamily="34" charset="0"/>
              <a:ea typeface="Osaka" panose="020B0600000000000000" pitchFamily="34" charset="-128"/>
            </a:endParaRPr>
          </a:p>
          <a:p>
            <a:pPr lvl="1" eaLnBrk="1" hangingPunct="1"/>
            <a:r>
              <a:rPr lang="en-US" altLang="en-US" b="1">
                <a:solidFill>
                  <a:srgbClr val="000090"/>
                </a:solidFill>
                <a:latin typeface="Arial" panose="020B0604020202020204" pitchFamily="34" charset="0"/>
                <a:ea typeface="Osaka" panose="020B0600000000000000" pitchFamily="34" charset="-128"/>
              </a:rPr>
              <a:t>Temperature dependent. </a:t>
            </a:r>
            <a:endParaRPr lang="en-US" altLang="en-US">
              <a:solidFill>
                <a:srgbClr val="000000"/>
              </a:solidFill>
              <a:latin typeface="Arial" panose="020B0604020202020204" pitchFamily="34" charset="0"/>
              <a:ea typeface="Osaka" panose="020B0600000000000000" pitchFamily="34" charset="-128"/>
            </a:endParaRPr>
          </a:p>
          <a:p>
            <a:pPr eaLnBrk="1" hangingPunct="1">
              <a:buFont typeface="Georgia" panose="02040502050405020303" pitchFamily="18" charset="0"/>
              <a:buNone/>
            </a:pPr>
            <a:endParaRPr lang="en-US" altLang="en-US">
              <a:latin typeface="Arial" panose="020B0604020202020204" pitchFamily="34" charset="0"/>
              <a:ea typeface="Osaka" panose="020B0600000000000000" pitchFamily="34" charset="-128"/>
            </a:endParaRPr>
          </a:p>
          <a:p>
            <a:pPr eaLnBrk="1" hangingPunct="1">
              <a:buFont typeface="Georgia" panose="02040502050405020303" pitchFamily="18" charset="0"/>
              <a:buNone/>
            </a:pPr>
            <a:endParaRPr lang="en-US" altLang="en-US">
              <a:latin typeface="Arial" panose="020B0604020202020204" pitchFamily="34" charset="0"/>
              <a:ea typeface="Osaka" panose="020B0600000000000000" pitchFamily="34" charset="-128"/>
            </a:endParaRPr>
          </a:p>
          <a:p>
            <a:pPr eaLnBrk="1" hangingPunct="1"/>
            <a:endParaRPr lang="en-US" altLang="en-US">
              <a:latin typeface="Arial" panose="020B0604020202020204" pitchFamily="34" charset="0"/>
              <a:ea typeface="Osaka" panose="020B0600000000000000" pitchFamily="34" charset="-128"/>
            </a:endParaRPr>
          </a:p>
          <a:p>
            <a:pPr eaLnBrk="1" hangingPunct="1"/>
            <a:r>
              <a:rPr lang="en-US" altLang="en-US">
                <a:latin typeface="Arial" panose="020B0604020202020204" pitchFamily="34" charset="0"/>
                <a:ea typeface="Osaka" panose="020B0600000000000000" pitchFamily="34" charset="-128"/>
              </a:rPr>
              <a:t>More on Vapor pressure in Ch. 10…</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a:extLst>
              <a:ext uri="{FF2B5EF4-FFF2-40B4-BE49-F238E27FC236}">
                <a16:creationId xmlns:a16="http://schemas.microsoft.com/office/drawing/2014/main" id="{C8D993BB-EB31-7A4F-8F06-510D40AFA9E1}"/>
              </a:ext>
            </a:extLst>
          </p:cNvPr>
          <p:cNvSpPr>
            <a:spLocks noGrp="1" noChangeArrowheads="1"/>
          </p:cNvSpPr>
          <p:nvPr>
            <p:ph type="title"/>
          </p:nvPr>
        </p:nvSpPr>
        <p:spPr>
          <a:xfrm>
            <a:off x="1143000" y="533400"/>
            <a:ext cx="8229600" cy="1066800"/>
          </a:xfrm>
        </p:spPr>
        <p:txBody>
          <a:bodyPr/>
          <a:lstStyle/>
          <a:p>
            <a:pPr eaLnBrk="1" hangingPunct="1"/>
            <a:r>
              <a:rPr lang="en-US" altLang="en-US" b="1">
                <a:solidFill>
                  <a:schemeClr val="tx1"/>
                </a:solidFill>
              </a:rPr>
              <a:t>Chapter 9 Outline</a:t>
            </a:r>
          </a:p>
        </p:txBody>
      </p:sp>
      <p:sp>
        <p:nvSpPr>
          <p:cNvPr id="19458" name="Rectangle 3">
            <a:extLst>
              <a:ext uri="{FF2B5EF4-FFF2-40B4-BE49-F238E27FC236}">
                <a16:creationId xmlns:a16="http://schemas.microsoft.com/office/drawing/2014/main" id="{A83928CC-A1DF-D349-9308-BECBB11B2B2F}"/>
              </a:ext>
            </a:extLst>
          </p:cNvPr>
          <p:cNvSpPr>
            <a:spLocks noGrp="1" noChangeArrowheads="1"/>
          </p:cNvSpPr>
          <p:nvPr>
            <p:ph type="body" idx="1"/>
          </p:nvPr>
        </p:nvSpPr>
        <p:spPr>
          <a:xfrm>
            <a:off x="533400" y="1600200"/>
            <a:ext cx="8610600" cy="5257800"/>
          </a:xfrm>
        </p:spPr>
        <p:txBody>
          <a:bodyPr/>
          <a:lstStyle/>
          <a:p>
            <a:pPr eaLnBrk="1" hangingPunct="1">
              <a:lnSpc>
                <a:spcPct val="90000"/>
              </a:lnSpc>
              <a:buFont typeface="Georgia" panose="02040502050405020303" pitchFamily="18" charset="0"/>
              <a:buNone/>
            </a:pPr>
            <a:r>
              <a:rPr lang="en-US" altLang="en-US"/>
              <a:t>9.1: Gas Pressure</a:t>
            </a:r>
          </a:p>
          <a:p>
            <a:pPr eaLnBrk="1" hangingPunct="1">
              <a:lnSpc>
                <a:spcPct val="90000"/>
              </a:lnSpc>
              <a:buFont typeface="Georgia" panose="02040502050405020303" pitchFamily="18" charset="0"/>
              <a:buNone/>
            </a:pPr>
            <a:endParaRPr lang="en-US" altLang="en-US"/>
          </a:p>
          <a:p>
            <a:pPr eaLnBrk="1" hangingPunct="1">
              <a:lnSpc>
                <a:spcPct val="90000"/>
              </a:lnSpc>
              <a:buFont typeface="Georgia" panose="02040502050405020303" pitchFamily="18" charset="0"/>
              <a:buNone/>
            </a:pPr>
            <a:r>
              <a:rPr lang="en-US" altLang="en-US"/>
              <a:t>9.2: Relating Pressure, Volume, Amount, and Temperature: The Ideal Gas Law</a:t>
            </a:r>
          </a:p>
          <a:p>
            <a:pPr eaLnBrk="1" hangingPunct="1">
              <a:lnSpc>
                <a:spcPct val="90000"/>
              </a:lnSpc>
              <a:buFont typeface="Georgia" panose="02040502050405020303" pitchFamily="18" charset="0"/>
              <a:buNone/>
            </a:pPr>
            <a:endParaRPr lang="en-US" altLang="en-US"/>
          </a:p>
          <a:p>
            <a:pPr eaLnBrk="1" hangingPunct="1">
              <a:lnSpc>
                <a:spcPct val="90000"/>
              </a:lnSpc>
              <a:buFont typeface="Georgia" panose="02040502050405020303" pitchFamily="18" charset="0"/>
              <a:buNone/>
            </a:pPr>
            <a:r>
              <a:rPr lang="en-US" altLang="en-US"/>
              <a:t>9.3: Stoichiometry of Gaseous Substances, Mixtures, and Reactions</a:t>
            </a:r>
          </a:p>
          <a:p>
            <a:pPr eaLnBrk="1" hangingPunct="1">
              <a:lnSpc>
                <a:spcPct val="90000"/>
              </a:lnSpc>
              <a:buFont typeface="Georgia" panose="02040502050405020303" pitchFamily="18" charset="0"/>
              <a:buNone/>
            </a:pPr>
            <a:endParaRPr lang="en-US" altLang="en-US"/>
          </a:p>
          <a:p>
            <a:pPr eaLnBrk="1" hangingPunct="1">
              <a:lnSpc>
                <a:spcPct val="90000"/>
              </a:lnSpc>
            </a:pPr>
            <a:r>
              <a:rPr lang="en-US" altLang="en-US" b="1" i="1">
                <a:solidFill>
                  <a:srgbClr val="0000FF"/>
                </a:solidFill>
              </a:rPr>
              <a:t>Omit sections 9.4 – 9.6 </a:t>
            </a:r>
          </a:p>
          <a:p>
            <a:pPr eaLnBrk="1" hangingPunct="1">
              <a:lnSpc>
                <a:spcPct val="90000"/>
              </a:lnSpc>
            </a:pPr>
            <a:endParaRPr lang="en-US" altLang="en-US"/>
          </a:p>
          <a:p>
            <a:pPr eaLnBrk="1" hangingPunct="1">
              <a:lnSpc>
                <a:spcPct val="90000"/>
              </a:lnSpc>
            </a:pPr>
            <a:r>
              <a:rPr lang="en-US" altLang="en-US"/>
              <a:t>In Ch. 10 we will discuss liquids and solids</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F47D8B1B-D547-A64F-996C-D6BD901E86B5}"/>
              </a:ext>
            </a:extLst>
          </p:cNvPr>
          <p:cNvSpPr>
            <a:spLocks noGrp="1" noChangeArrowheads="1"/>
          </p:cNvSpPr>
          <p:nvPr>
            <p:ph type="title"/>
          </p:nvPr>
        </p:nvSpPr>
        <p:spPr>
          <a:xfrm>
            <a:off x="990600" y="304800"/>
            <a:ext cx="8229600" cy="1066800"/>
          </a:xfrm>
        </p:spPr>
        <p:txBody>
          <a:bodyPr/>
          <a:lstStyle/>
          <a:p>
            <a:pPr eaLnBrk="1" hangingPunct="1"/>
            <a:r>
              <a:rPr lang="en-US" altLang="en-US" sz="4400" b="1">
                <a:solidFill>
                  <a:srgbClr val="000090"/>
                </a:solidFill>
              </a:rPr>
              <a:t>9.1: Gas Pressure</a:t>
            </a:r>
          </a:p>
        </p:txBody>
      </p:sp>
      <p:sp>
        <p:nvSpPr>
          <p:cNvPr id="20482" name="Rectangle 3">
            <a:extLst>
              <a:ext uri="{FF2B5EF4-FFF2-40B4-BE49-F238E27FC236}">
                <a16:creationId xmlns:a16="http://schemas.microsoft.com/office/drawing/2014/main" id="{18D9EDC3-1126-9D40-9BF9-E4DA5D368107}"/>
              </a:ext>
            </a:extLst>
          </p:cNvPr>
          <p:cNvSpPr>
            <a:spLocks noGrp="1" noChangeArrowheads="1"/>
          </p:cNvSpPr>
          <p:nvPr>
            <p:ph type="body" idx="1"/>
          </p:nvPr>
        </p:nvSpPr>
        <p:spPr>
          <a:xfrm>
            <a:off x="381000" y="1295400"/>
            <a:ext cx="8229600" cy="5105400"/>
          </a:xfrm>
        </p:spPr>
        <p:txBody>
          <a:bodyPr/>
          <a:lstStyle/>
          <a:p>
            <a:pPr eaLnBrk="1" hangingPunct="1"/>
            <a:r>
              <a:rPr lang="en-US" altLang="en-US" sz="2600" b="1" i="1">
                <a:solidFill>
                  <a:srgbClr val="0000FF"/>
                </a:solidFill>
              </a:rPr>
              <a:t>Pressure</a:t>
            </a:r>
            <a:r>
              <a:rPr lang="en-US" altLang="en-US" sz="2600" b="1"/>
              <a:t> </a:t>
            </a:r>
            <a:r>
              <a:rPr lang="en-US" altLang="en-US" sz="2600"/>
              <a:t>is defined as the </a:t>
            </a:r>
            <a:r>
              <a:rPr lang="en-US" altLang="en-US" sz="2600" b="1" i="1">
                <a:solidFill>
                  <a:srgbClr val="0000FF"/>
                </a:solidFill>
              </a:rPr>
              <a:t>force exerted on a given area.</a:t>
            </a:r>
          </a:p>
          <a:p>
            <a:pPr eaLnBrk="1" hangingPunct="1"/>
            <a:endParaRPr lang="en-US" altLang="en-US" sz="2600" b="1"/>
          </a:p>
          <a:p>
            <a:pPr eaLnBrk="1" hangingPunct="1"/>
            <a:r>
              <a:rPr lang="en-US" altLang="en-US" sz="2600"/>
              <a:t>Gas pressure is a result of the force exerted by gas molecules colliding with the surface of objects.</a:t>
            </a:r>
          </a:p>
          <a:p>
            <a:pPr eaLnBrk="1" hangingPunct="1"/>
            <a:endParaRPr lang="en-US" altLang="en-US" sz="2600" b="1"/>
          </a:p>
          <a:p>
            <a:pPr eaLnBrk="1" hangingPunct="1"/>
            <a:r>
              <a:rPr lang="en-US" altLang="en-US" sz="2600"/>
              <a:t>English system units for pressure: </a:t>
            </a:r>
            <a:r>
              <a:rPr lang="en-US" altLang="en-US" sz="2600" b="1" i="1">
                <a:solidFill>
                  <a:srgbClr val="0000FF"/>
                </a:solidFill>
              </a:rPr>
              <a:t>pounds per square inch (psi). </a:t>
            </a:r>
          </a:p>
          <a:p>
            <a:pPr lvl="1" eaLnBrk="1" hangingPunct="1">
              <a:buFont typeface="Georgia" panose="02040502050405020303" pitchFamily="18" charset="0"/>
              <a:buNone/>
            </a:pPr>
            <a:endParaRPr lang="en-US" altLang="en-US" b="1"/>
          </a:p>
          <a:p>
            <a:pPr lvl="1" eaLnBrk="1" hangingPunct="1">
              <a:buFont typeface="Georgia" panose="02040502050405020303" pitchFamily="18" charset="0"/>
              <a:buNone/>
            </a:pPr>
            <a:endParaRPr lang="en-US" altLang="en-US" b="1"/>
          </a:p>
          <a:p>
            <a:pPr eaLnBrk="1" hangingPunct="1"/>
            <a:r>
              <a:rPr lang="en-US" altLang="en-US" sz="2600" b="1"/>
              <a:t>A mercury </a:t>
            </a:r>
            <a:r>
              <a:rPr lang="en-US" altLang="en-US" sz="2600" b="1">
                <a:solidFill>
                  <a:srgbClr val="0000FF"/>
                </a:solidFill>
              </a:rPr>
              <a:t>barometer</a:t>
            </a:r>
            <a:r>
              <a:rPr lang="en-US" altLang="en-US" sz="2600" b="1"/>
              <a:t> is a device commonly used to measure the </a:t>
            </a:r>
            <a:r>
              <a:rPr lang="en-US" altLang="en-US" sz="2600" b="1">
                <a:solidFill>
                  <a:srgbClr val="0000FF"/>
                </a:solidFill>
              </a:rPr>
              <a:t>atmospheric pressure. </a:t>
            </a:r>
            <a:endParaRPr lang="en-US" altLang="en-US" sz="2400">
              <a:solidFill>
                <a:srgbClr val="0000FF"/>
              </a:solidFill>
            </a:endParaRPr>
          </a:p>
          <a:p>
            <a:pPr eaLnBrk="1" hangingPunct="1">
              <a:buFont typeface="Georgia" panose="02040502050405020303" pitchFamily="18" charset="0"/>
              <a:buNone/>
            </a:pPr>
            <a:endParaRPr lang="en-US" altLang="en-US" sz="240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7A4FC836-1A82-5849-8DB0-B19978FF5858}"/>
              </a:ext>
            </a:extLst>
          </p:cNvPr>
          <p:cNvSpPr>
            <a:spLocks noGrp="1" noChangeArrowheads="1"/>
          </p:cNvSpPr>
          <p:nvPr>
            <p:ph type="title"/>
          </p:nvPr>
        </p:nvSpPr>
        <p:spPr>
          <a:xfrm>
            <a:off x="609600" y="304800"/>
            <a:ext cx="8229600" cy="1069975"/>
          </a:xfrm>
        </p:spPr>
        <p:txBody>
          <a:bodyPr/>
          <a:lstStyle/>
          <a:p>
            <a:pPr eaLnBrk="1" hangingPunct="1"/>
            <a:r>
              <a:rPr lang="en-US" altLang="en-US" sz="3600" b="1">
                <a:solidFill>
                  <a:schemeClr val="tx1"/>
                </a:solidFill>
              </a:rPr>
              <a:t>Measuring Atmospheric Pressure </a:t>
            </a:r>
          </a:p>
        </p:txBody>
      </p:sp>
      <p:sp>
        <p:nvSpPr>
          <p:cNvPr id="21506" name="Rectangle 3">
            <a:extLst>
              <a:ext uri="{FF2B5EF4-FFF2-40B4-BE49-F238E27FC236}">
                <a16:creationId xmlns:a16="http://schemas.microsoft.com/office/drawing/2014/main" id="{9D3A637F-314F-5E42-B013-E63926BA66E6}"/>
              </a:ext>
            </a:extLst>
          </p:cNvPr>
          <p:cNvSpPr txBox="1">
            <a:spLocks noChangeArrowheads="1"/>
          </p:cNvSpPr>
          <p:nvPr/>
        </p:nvSpPr>
        <p:spPr bwMode="auto">
          <a:xfrm>
            <a:off x="152400" y="1447800"/>
            <a:ext cx="5181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defRPr>
                <a:solidFill>
                  <a:schemeClr val="tx1"/>
                </a:solidFill>
                <a:latin typeface="Arial" panose="020B0604020202020204" pitchFamily="34" charset="0"/>
                <a:ea typeface="MS PGothic" panose="020B0600070205080204" pitchFamily="34" charset="-128"/>
              </a:defRPr>
            </a:lvl1pPr>
            <a:lvl2pPr marL="657225" indent="-246063">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lnSpc>
                <a:spcPct val="90000"/>
              </a:lnSpc>
              <a:spcBef>
                <a:spcPts val="300"/>
              </a:spcBef>
              <a:buClr>
                <a:srgbClr val="A04DA3"/>
              </a:buClr>
              <a:buFont typeface="Georgia" panose="02040502050405020303" pitchFamily="18" charset="0"/>
              <a:buChar char="•"/>
            </a:pPr>
            <a:r>
              <a:rPr lang="en-US" altLang="en-US" sz="2800" b="1">
                <a:solidFill>
                  <a:srgbClr val="000090"/>
                </a:solidFill>
                <a:latin typeface="Georgia" panose="02040502050405020303" pitchFamily="18" charset="0"/>
              </a:rPr>
              <a:t>The barometer measures pressure in terms of the height of a column of liquid mercury. </a:t>
            </a:r>
          </a:p>
          <a:p>
            <a:pPr lvl="1" eaLnBrk="1" hangingPunct="1">
              <a:lnSpc>
                <a:spcPct val="90000"/>
              </a:lnSpc>
              <a:spcBef>
                <a:spcPts val="300"/>
              </a:spcBef>
              <a:buClr>
                <a:srgbClr val="A04DA3"/>
              </a:buClr>
              <a:buFont typeface="Georgia" panose="02040502050405020303" pitchFamily="18" charset="0"/>
              <a:buChar char="•"/>
            </a:pPr>
            <a:r>
              <a:rPr lang="en-US" altLang="en-US" sz="2600">
                <a:latin typeface="Georgia" panose="02040502050405020303" pitchFamily="18" charset="0"/>
              </a:rPr>
              <a:t>The atmosphere exerts a force on the liquid mercury causing it to rise.</a:t>
            </a:r>
          </a:p>
          <a:p>
            <a:pPr lvl="1" eaLnBrk="1" hangingPunct="1">
              <a:lnSpc>
                <a:spcPct val="90000"/>
              </a:lnSpc>
              <a:spcBef>
                <a:spcPts val="300"/>
              </a:spcBef>
              <a:buClr>
                <a:schemeClr val="accent2"/>
              </a:buClr>
              <a:buFont typeface="Georgia" panose="02040502050405020303" pitchFamily="18" charset="0"/>
              <a:buChar char="▫"/>
            </a:pPr>
            <a:r>
              <a:rPr lang="en-US" altLang="en-US" sz="2600">
                <a:latin typeface="Georgia" panose="02040502050405020303" pitchFamily="18" charset="0"/>
              </a:rPr>
              <a:t>Commonly, the pressure of the atmosphere at sea level pushes the column of mercury ~760 mm high. </a:t>
            </a:r>
          </a:p>
          <a:p>
            <a:pPr lvl="1" eaLnBrk="1" hangingPunct="1">
              <a:lnSpc>
                <a:spcPct val="90000"/>
              </a:lnSpc>
              <a:spcBef>
                <a:spcPts val="300"/>
              </a:spcBef>
              <a:buClr>
                <a:schemeClr val="accent2"/>
              </a:buClr>
            </a:pPr>
            <a:endParaRPr lang="en-US" altLang="en-US" sz="2600">
              <a:latin typeface="Georgia" panose="02040502050405020303" pitchFamily="18" charset="0"/>
            </a:endParaRPr>
          </a:p>
          <a:p>
            <a:pPr lvl="1" eaLnBrk="1" hangingPunct="1">
              <a:lnSpc>
                <a:spcPct val="90000"/>
              </a:lnSpc>
              <a:spcBef>
                <a:spcPts val="300"/>
              </a:spcBef>
              <a:buClr>
                <a:schemeClr val="accent2"/>
              </a:buClr>
              <a:buFont typeface="Georgia" panose="02040502050405020303" pitchFamily="18" charset="0"/>
              <a:buChar char="▫"/>
            </a:pPr>
            <a:endParaRPr lang="en-US" altLang="en-US" sz="2600">
              <a:solidFill>
                <a:schemeClr val="accent2"/>
              </a:solidFill>
              <a:latin typeface="Georgia" panose="02040502050405020303" pitchFamily="18" charset="0"/>
            </a:endParaRPr>
          </a:p>
        </p:txBody>
      </p:sp>
      <p:pic>
        <p:nvPicPr>
          <p:cNvPr id="21507" name="Picture Placeholder 1" descr="CNX_Chem_09_01_Barometer.jpg">
            <a:extLst>
              <a:ext uri="{FF2B5EF4-FFF2-40B4-BE49-F238E27FC236}">
                <a16:creationId xmlns:a16="http://schemas.microsoft.com/office/drawing/2014/main" id="{CF44AADB-28DB-2242-9A66-E8F4A4FFE8DC}"/>
              </a:ext>
            </a:extLst>
          </p:cNvPr>
          <p:cNvPicPr>
            <a:picLocks noChangeAspect="1"/>
          </p:cNvPicPr>
          <p:nvPr/>
        </p:nvPicPr>
        <p:blipFill>
          <a:blip r:embed="rId2">
            <a:extLst>
              <a:ext uri="{28A0092B-C50C-407E-A947-70E740481C1C}">
                <a14:useLocalDpi xmlns:a14="http://schemas.microsoft.com/office/drawing/2010/main" val="0"/>
              </a:ext>
            </a:extLst>
          </a:blip>
          <a:srcRect t="-15479" b="-15479"/>
          <a:stretch>
            <a:fillRect/>
          </a:stretch>
        </p:blipFill>
        <p:spPr bwMode="auto">
          <a:xfrm>
            <a:off x="5227638" y="533400"/>
            <a:ext cx="3916362"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Placeholder 13">
            <a:extLst>
              <a:ext uri="{FF2B5EF4-FFF2-40B4-BE49-F238E27FC236}">
                <a16:creationId xmlns:a16="http://schemas.microsoft.com/office/drawing/2014/main" id="{D94F88FC-DB56-B347-949F-EC36D6CEC787}"/>
              </a:ext>
            </a:extLst>
          </p:cNvPr>
          <p:cNvSpPr txBox="1">
            <a:spLocks/>
          </p:cNvSpPr>
          <p:nvPr/>
        </p:nvSpPr>
        <p:spPr bwMode="auto">
          <a:xfrm>
            <a:off x="4470400" y="5230813"/>
            <a:ext cx="46990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MS PGothic" panose="020B0600070205080204" pitchFamily="34" charset="-128"/>
              </a:defRPr>
            </a:lvl1pPr>
            <a:lvl2pPr marL="657225" indent="-246063">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MS PGothic" panose="020B0600070205080204" pitchFamily="34" charset="-128"/>
              </a:defRPr>
            </a:lvl2pPr>
            <a:lvl3pPr marL="922338" indent="-219075">
              <a:spcBef>
                <a:spcPts val="300"/>
              </a:spcBef>
              <a:buClr>
                <a:schemeClr val="accent1"/>
              </a:buClr>
              <a:buFont typeface="Wingdings 2" pitchFamily="2" charset="2"/>
              <a:buChar char=""/>
              <a:defRPr sz="2400">
                <a:solidFill>
                  <a:schemeClr val="accent1"/>
                </a:solidFill>
                <a:latin typeface="Georgia" panose="02040502050405020303" pitchFamily="18" charset="0"/>
                <a:ea typeface="MS PGothic" panose="020B0600070205080204" pitchFamily="34" charset="-128"/>
              </a:defRPr>
            </a:lvl3pPr>
            <a:lvl4pPr marL="1179513" indent="-200025">
              <a:spcBef>
                <a:spcPts val="300"/>
              </a:spcBef>
              <a:buClr>
                <a:schemeClr val="accent1"/>
              </a:buClr>
              <a:buFont typeface="Wingdings 2" pitchFamily="2" charset="2"/>
              <a:buChar char=""/>
              <a:defRPr sz="2200">
                <a:solidFill>
                  <a:schemeClr val="accent1"/>
                </a:solidFill>
                <a:latin typeface="Georgia" panose="02040502050405020303" pitchFamily="18" charset="0"/>
                <a:ea typeface="MS PGothic" panose="020B0600070205080204" pitchFamily="34" charset="-128"/>
              </a:defRPr>
            </a:lvl4pPr>
            <a:lvl5pPr marL="1389063" indent="-182563">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5pPr>
            <a:lvl6pPr marL="18462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6pPr>
            <a:lvl7pPr marL="23034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7pPr>
            <a:lvl8pPr marL="27606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8pPr>
            <a:lvl9pPr marL="32178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9pPr>
          </a:lstStyle>
          <a:p>
            <a:pPr>
              <a:buFont typeface="Georgia" panose="02040502050405020303" pitchFamily="18" charset="0"/>
              <a:buNone/>
            </a:pPr>
            <a:r>
              <a:rPr lang="en-US" altLang="en-US" sz="1600">
                <a:solidFill>
                  <a:srgbClr val="000000"/>
                </a:solidFill>
              </a:rPr>
              <a:t>In a barometer, the height, </a:t>
            </a:r>
            <a:r>
              <a:rPr lang="en-US" altLang="en-US" sz="1600" i="1">
                <a:solidFill>
                  <a:srgbClr val="000000"/>
                </a:solidFill>
              </a:rPr>
              <a:t>h</a:t>
            </a:r>
            <a:r>
              <a:rPr lang="en-US" altLang="en-US" sz="1600">
                <a:solidFill>
                  <a:srgbClr val="000000"/>
                </a:solidFill>
              </a:rPr>
              <a:t>, of the column of liquid is used as a measurement of the air pressure. Using very dense liquid mercury (left) permits the construction of reasonably sized barometers, whereas using water (right) would require a barometer more than 30 feet tall.</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5954DDE8-6424-8D47-BCCD-F0796E1F7472}"/>
              </a:ext>
            </a:extLst>
          </p:cNvPr>
          <p:cNvSpPr>
            <a:spLocks noGrp="1" noChangeArrowheads="1"/>
          </p:cNvSpPr>
          <p:nvPr>
            <p:ph type="title"/>
          </p:nvPr>
        </p:nvSpPr>
        <p:spPr>
          <a:xfrm>
            <a:off x="685800" y="1143000"/>
            <a:ext cx="5486400" cy="508000"/>
          </a:xfrm>
        </p:spPr>
        <p:txBody>
          <a:bodyPr/>
          <a:lstStyle/>
          <a:p>
            <a:pPr eaLnBrk="1" hangingPunct="1"/>
            <a:r>
              <a:rPr lang="en-US" altLang="en-US" b="1">
                <a:solidFill>
                  <a:srgbClr val="000090"/>
                </a:solidFill>
              </a:rPr>
              <a:t>Atmospheric </a:t>
            </a:r>
            <a:br>
              <a:rPr lang="en-US" altLang="en-US" b="1">
                <a:solidFill>
                  <a:srgbClr val="000090"/>
                </a:solidFill>
              </a:rPr>
            </a:br>
            <a:r>
              <a:rPr lang="en-US" altLang="en-US" b="1">
                <a:solidFill>
                  <a:srgbClr val="000090"/>
                </a:solidFill>
              </a:rPr>
              <a:t>Pressure and </a:t>
            </a:r>
            <a:br>
              <a:rPr lang="en-US" altLang="en-US" b="1">
                <a:solidFill>
                  <a:srgbClr val="000090"/>
                </a:solidFill>
              </a:rPr>
            </a:br>
            <a:r>
              <a:rPr lang="en-US" altLang="en-US" b="1">
                <a:solidFill>
                  <a:srgbClr val="000090"/>
                </a:solidFill>
              </a:rPr>
              <a:t>Altitude</a:t>
            </a:r>
          </a:p>
        </p:txBody>
      </p:sp>
      <p:sp>
        <p:nvSpPr>
          <p:cNvPr id="22530" name="Rectangle 4">
            <a:extLst>
              <a:ext uri="{FF2B5EF4-FFF2-40B4-BE49-F238E27FC236}">
                <a16:creationId xmlns:a16="http://schemas.microsoft.com/office/drawing/2014/main" id="{0D468A3C-2207-4843-819A-937FD302A927}"/>
              </a:ext>
            </a:extLst>
          </p:cNvPr>
          <p:cNvSpPr>
            <a:spLocks noGrp="1" noChangeArrowheads="1"/>
          </p:cNvSpPr>
          <p:nvPr>
            <p:ph type="body" sz="half" idx="1"/>
          </p:nvPr>
        </p:nvSpPr>
        <p:spPr>
          <a:xfrm>
            <a:off x="457200" y="2481263"/>
            <a:ext cx="3751263" cy="4392612"/>
          </a:xfrm>
        </p:spPr>
        <p:txBody>
          <a:bodyPr/>
          <a:lstStyle/>
          <a:p>
            <a:pPr eaLnBrk="1" hangingPunct="1"/>
            <a:r>
              <a:rPr lang="en-US" altLang="en-US" sz="2600"/>
              <a:t>Pressure varies with the height of the column of air above.</a:t>
            </a:r>
          </a:p>
          <a:p>
            <a:pPr eaLnBrk="1" hangingPunct="1"/>
            <a:endParaRPr lang="en-US" altLang="en-US" sz="2600"/>
          </a:p>
          <a:p>
            <a:pPr eaLnBrk="1" hangingPunct="1"/>
            <a:r>
              <a:rPr lang="en-US" altLang="en-US" sz="2600"/>
              <a:t>We don</a:t>
            </a:r>
            <a:r>
              <a:rPr lang="ja-JP" altLang="en-US" sz="2600"/>
              <a:t>’</a:t>
            </a:r>
            <a:r>
              <a:rPr lang="en-US" altLang="ja-JP" sz="2600"/>
              <a:t>t notice atmospheric pressure but do notice changes in atmospheric pressure</a:t>
            </a:r>
          </a:p>
          <a:p>
            <a:pPr eaLnBrk="1" hangingPunct="1">
              <a:buFont typeface="Georgia" panose="02040502050405020303" pitchFamily="18" charset="0"/>
              <a:buNone/>
            </a:pPr>
            <a:endParaRPr lang="en-US" altLang="en-US" sz="2600"/>
          </a:p>
        </p:txBody>
      </p:sp>
      <p:sp>
        <p:nvSpPr>
          <p:cNvPr id="22531" name="Content Placeholder 1">
            <a:extLst>
              <a:ext uri="{FF2B5EF4-FFF2-40B4-BE49-F238E27FC236}">
                <a16:creationId xmlns:a16="http://schemas.microsoft.com/office/drawing/2014/main" id="{92ACA4FA-5844-2A44-A18D-47652D358609}"/>
              </a:ext>
            </a:extLst>
          </p:cNvPr>
          <p:cNvSpPr>
            <a:spLocks noGrp="1"/>
          </p:cNvSpPr>
          <p:nvPr>
            <p:ph sz="half" idx="2"/>
          </p:nvPr>
        </p:nvSpPr>
        <p:spPr/>
        <p:txBody>
          <a:bodyPr/>
          <a:lstStyle/>
          <a:p>
            <a:endParaRPr lang="en-US" altLang="en-US"/>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2FD9D2FD-82EA-5146-8FB4-10E5DEC03C17}"/>
              </a:ext>
            </a:extLst>
          </p:cNvPr>
          <p:cNvSpPr>
            <a:spLocks noGrp="1" noChangeArrowheads="1"/>
          </p:cNvSpPr>
          <p:nvPr>
            <p:ph type="title"/>
          </p:nvPr>
        </p:nvSpPr>
        <p:spPr>
          <a:xfrm>
            <a:off x="685800" y="685800"/>
            <a:ext cx="8229600" cy="1069975"/>
          </a:xfrm>
        </p:spPr>
        <p:txBody>
          <a:bodyPr>
            <a:normAutofit fontScale="90000"/>
          </a:bodyPr>
          <a:lstStyle/>
          <a:p>
            <a:pPr eaLnBrk="1" hangingPunct="1">
              <a:defRPr/>
            </a:pPr>
            <a:r>
              <a:rPr lang="en-US" sz="3600" b="1">
                <a:solidFill>
                  <a:schemeClr val="tx1"/>
                </a:solidFill>
                <a:ea typeface="ＭＳ Ｐゴシック" charset="-128"/>
                <a:cs typeface="ＭＳ Ｐゴシック" charset="-128"/>
              </a:rPr>
              <a:t>Measuring the Pressure of a Confined Gas - The Manometer</a:t>
            </a:r>
          </a:p>
        </p:txBody>
      </p:sp>
      <p:sp>
        <p:nvSpPr>
          <p:cNvPr id="2" name="Rectangle 3">
            <a:extLst>
              <a:ext uri="{FF2B5EF4-FFF2-40B4-BE49-F238E27FC236}">
                <a16:creationId xmlns:a16="http://schemas.microsoft.com/office/drawing/2014/main" id="{86D84C7C-495D-634C-B5AF-A9A31F52E65A}"/>
              </a:ext>
            </a:extLst>
          </p:cNvPr>
          <p:cNvSpPr txBox="1">
            <a:spLocks noChangeArrowheads="1"/>
          </p:cNvSpPr>
          <p:nvPr/>
        </p:nvSpPr>
        <p:spPr bwMode="auto">
          <a:xfrm>
            <a:off x="228600" y="1730375"/>
            <a:ext cx="8686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a:defRPr>
                <a:solidFill>
                  <a:schemeClr val="tx1"/>
                </a:solidFill>
                <a:latin typeface="Arial" panose="020B0604020202020204" pitchFamily="34" charset="0"/>
                <a:ea typeface="MS PGothic" panose="020B0600070205080204" pitchFamily="34" charset="-128"/>
              </a:defRPr>
            </a:lvl1pPr>
            <a:lvl2pPr marL="657225" indent="-246063">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ts val="300"/>
              </a:spcBef>
              <a:buClr>
                <a:srgbClr val="A04DA3"/>
              </a:buClr>
              <a:buFont typeface="Georgia" panose="02040502050405020303" pitchFamily="18" charset="0"/>
              <a:buChar char="•"/>
            </a:pPr>
            <a:r>
              <a:rPr lang="en-US" altLang="en-US" sz="2400" b="1">
                <a:solidFill>
                  <a:srgbClr val="000090"/>
                </a:solidFill>
                <a:latin typeface="Georgia" panose="02040502050405020303" pitchFamily="18" charset="0"/>
              </a:rPr>
              <a:t>The force of the gas in the flask is measured relative to the force of the atmosphere (atmospheric pressure).</a:t>
            </a:r>
          </a:p>
          <a:p>
            <a:pPr lvl="1" eaLnBrk="1" hangingPunct="1">
              <a:spcBef>
                <a:spcPts val="300"/>
              </a:spcBef>
              <a:buClr>
                <a:schemeClr val="accent2"/>
              </a:buClr>
              <a:buFont typeface="Georgia" panose="02040502050405020303" pitchFamily="18" charset="0"/>
              <a:buChar char="▫"/>
            </a:pPr>
            <a:r>
              <a:rPr lang="en-US" altLang="en-US" sz="2400">
                <a:latin typeface="Georgia" panose="02040502050405020303" pitchFamily="18" charset="0"/>
              </a:rPr>
              <a:t>The distance and direction that the Hg travels is related to the pressure of the gas. </a:t>
            </a:r>
          </a:p>
        </p:txBody>
      </p:sp>
      <p:pic>
        <p:nvPicPr>
          <p:cNvPr id="23555" name="Picture Placeholder 1" descr="CNX_Chem_09_01_Manometer.jpg">
            <a:extLst>
              <a:ext uri="{FF2B5EF4-FFF2-40B4-BE49-F238E27FC236}">
                <a16:creationId xmlns:a16="http://schemas.microsoft.com/office/drawing/2014/main" id="{641547A5-6E3D-AB43-B424-37BBA475FFBC}"/>
              </a:ext>
            </a:extLst>
          </p:cNvPr>
          <p:cNvPicPr>
            <a:picLocks noChangeAspect="1"/>
          </p:cNvPicPr>
          <p:nvPr/>
        </p:nvPicPr>
        <p:blipFill>
          <a:blip r:embed="rId2">
            <a:extLst>
              <a:ext uri="{28A0092B-C50C-407E-A947-70E740481C1C}">
                <a14:useLocalDpi xmlns:a14="http://schemas.microsoft.com/office/drawing/2010/main" val="0"/>
              </a:ext>
            </a:extLst>
          </a:blip>
          <a:srcRect t="-11877" b="-11877"/>
          <a:stretch>
            <a:fillRect/>
          </a:stretch>
        </p:blipFill>
        <p:spPr bwMode="auto">
          <a:xfrm>
            <a:off x="1371600" y="3406775"/>
            <a:ext cx="6248400" cy="271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Placeholder 6">
            <a:extLst>
              <a:ext uri="{FF2B5EF4-FFF2-40B4-BE49-F238E27FC236}">
                <a16:creationId xmlns:a16="http://schemas.microsoft.com/office/drawing/2014/main" id="{97A29932-307A-1C40-A7D4-C8FD67B02E39}"/>
              </a:ext>
            </a:extLst>
          </p:cNvPr>
          <p:cNvSpPr txBox="1">
            <a:spLocks/>
          </p:cNvSpPr>
          <p:nvPr/>
        </p:nvSpPr>
        <p:spPr bwMode="auto">
          <a:xfrm>
            <a:off x="0" y="6019800"/>
            <a:ext cx="9144000" cy="116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ea typeface="MS PGothic" panose="020B0600070205080204" pitchFamily="34" charset="-128"/>
              </a:defRPr>
            </a:lvl1pPr>
            <a:lvl2pPr marL="657225" indent="-246063">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ea typeface="MS PGothic" panose="020B0600070205080204" pitchFamily="34" charset="-128"/>
              </a:defRPr>
            </a:lvl2pPr>
            <a:lvl3pPr marL="922338" indent="-219075">
              <a:spcBef>
                <a:spcPts val="300"/>
              </a:spcBef>
              <a:buClr>
                <a:schemeClr val="accent1"/>
              </a:buClr>
              <a:buFont typeface="Wingdings 2" pitchFamily="2" charset="2"/>
              <a:buChar char=""/>
              <a:defRPr sz="2400">
                <a:solidFill>
                  <a:schemeClr val="accent1"/>
                </a:solidFill>
                <a:latin typeface="Georgia" panose="02040502050405020303" pitchFamily="18" charset="0"/>
                <a:ea typeface="MS PGothic" panose="020B0600070205080204" pitchFamily="34" charset="-128"/>
              </a:defRPr>
            </a:lvl3pPr>
            <a:lvl4pPr marL="1179513" indent="-200025">
              <a:spcBef>
                <a:spcPts val="300"/>
              </a:spcBef>
              <a:buClr>
                <a:schemeClr val="accent1"/>
              </a:buClr>
              <a:buFont typeface="Wingdings 2" pitchFamily="2" charset="2"/>
              <a:buChar char=""/>
              <a:defRPr sz="2200">
                <a:solidFill>
                  <a:schemeClr val="accent1"/>
                </a:solidFill>
                <a:latin typeface="Georgia" panose="02040502050405020303" pitchFamily="18" charset="0"/>
                <a:ea typeface="MS PGothic" panose="020B0600070205080204" pitchFamily="34" charset="-128"/>
              </a:defRPr>
            </a:lvl4pPr>
            <a:lvl5pPr marL="1389063" indent="-182563">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5pPr>
            <a:lvl6pPr marL="18462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6pPr>
            <a:lvl7pPr marL="23034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7pPr>
            <a:lvl8pPr marL="27606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8pPr>
            <a:lvl9pPr marL="3217863" indent="-182563"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ea typeface="MS PGothic" panose="020B0600070205080204" pitchFamily="34" charset="-128"/>
              </a:defRPr>
            </a:lvl9pPr>
          </a:lstStyle>
          <a:p>
            <a:pPr>
              <a:buFont typeface="Georgia" panose="02040502050405020303" pitchFamily="18" charset="0"/>
              <a:buNone/>
            </a:pPr>
            <a:r>
              <a:rPr lang="en-US" altLang="en-US" sz="1600"/>
              <a:t>A manometer can be used to measure the pressure of a gas. The (difference in) height between the liquid levels (</a:t>
            </a:r>
            <a:r>
              <a:rPr lang="en-US" altLang="en-US" sz="1600" i="1"/>
              <a:t>h</a:t>
            </a:r>
            <a:r>
              <a:rPr lang="en-US" altLang="en-US" sz="1600"/>
              <a:t>) is a measure of the pressure. Mercury is usually used because of its large density.</a:t>
            </a:r>
          </a:p>
        </p:txBody>
      </p:sp>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ＭＳ ゴシック"/>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ＭＳ 明朝"/>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Urban.thmx</Template>
  <TotalTime>1</TotalTime>
  <Words>1681</Words>
  <Application>Microsoft Macintosh PowerPoint</Application>
  <PresentationFormat>On-screen Show (4:3)</PresentationFormat>
  <Paragraphs>276</Paragraphs>
  <Slides>43</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4" baseType="lpstr">
      <vt:lpstr>Arial</vt:lpstr>
      <vt:lpstr>MS PGothic</vt:lpstr>
      <vt:lpstr>Trebuchet MS</vt:lpstr>
      <vt:lpstr>Georgia</vt:lpstr>
      <vt:lpstr>Wingdings 2</vt:lpstr>
      <vt:lpstr>Calibri</vt:lpstr>
      <vt:lpstr>MS PGothic</vt:lpstr>
      <vt:lpstr>Times</vt:lpstr>
      <vt:lpstr>Osaka</vt:lpstr>
      <vt:lpstr>Urban</vt:lpstr>
      <vt:lpstr>Microsoft Equation</vt:lpstr>
      <vt:lpstr>Gases Chapter 5</vt:lpstr>
      <vt:lpstr>Air – Our most familiar Gas</vt:lpstr>
      <vt:lpstr>Air and contemporary issues</vt:lpstr>
      <vt:lpstr>Common Gases</vt:lpstr>
      <vt:lpstr>Chapter 9 Outline</vt:lpstr>
      <vt:lpstr>9.1: Gas Pressure</vt:lpstr>
      <vt:lpstr>Measuring Atmospheric Pressure </vt:lpstr>
      <vt:lpstr>Atmospheric  Pressure and  Altitude</vt:lpstr>
      <vt:lpstr>Measuring the Pressure of a Confined Gas - The Manometer</vt:lpstr>
      <vt:lpstr>Units of Pressure</vt:lpstr>
      <vt:lpstr>Units of Pressure</vt:lpstr>
      <vt:lpstr>9.2: Relating Pressure, Volume, Amount, and Temperature: The Ideal Gas Law</vt:lpstr>
      <vt:lpstr>Volume of a Gas</vt:lpstr>
      <vt:lpstr>Relating Pressure, Volume, Amount, and Temperature</vt:lpstr>
      <vt:lpstr>Pressure and Temperature</vt:lpstr>
      <vt:lpstr>Volume and Temperature</vt:lpstr>
      <vt:lpstr>Volume and Pressure</vt:lpstr>
      <vt:lpstr>Volume and Amount (Moles)</vt:lpstr>
      <vt:lpstr>The Ideal Gas Law</vt:lpstr>
      <vt:lpstr>The Ideal Gas Law</vt:lpstr>
      <vt:lpstr>PowerPoint Presentation</vt:lpstr>
      <vt:lpstr>Standard Temperature and Pressure</vt:lpstr>
      <vt:lpstr>PowerPoint Presentation</vt:lpstr>
      <vt:lpstr>PowerPoint Presentation</vt:lpstr>
      <vt:lpstr>Calculating the Density of a Gas</vt:lpstr>
      <vt:lpstr>Density of Gases</vt:lpstr>
      <vt:lpstr>PowerPoint Presentation</vt:lpstr>
      <vt:lpstr>PowerPoint Presentation</vt:lpstr>
      <vt:lpstr>Gas Density</vt:lpstr>
      <vt:lpstr>Gas Density</vt:lpstr>
      <vt:lpstr>Calculating the Molar Mass of a Gas</vt:lpstr>
      <vt:lpstr>Stoichiometry in Gaseous Reactions</vt:lpstr>
      <vt:lpstr>PowerPoint Presentation</vt:lpstr>
      <vt:lpstr>Gases and Stoichiometry</vt:lpstr>
      <vt:lpstr>Stoichiometry with Gas Volumes</vt:lpstr>
      <vt:lpstr>Electrolysis  of Water</vt:lpstr>
      <vt:lpstr>Dalton’s Law</vt:lpstr>
      <vt:lpstr>Dalton’s Law of Partial Pressure</vt:lpstr>
      <vt:lpstr>Partial Pressure and Mole Fraction</vt:lpstr>
      <vt:lpstr>Collecting a Gas Over Water</vt:lpstr>
      <vt:lpstr>Collecting a Gas Over Water</vt:lpstr>
      <vt:lpstr>Wet Gases</vt:lpstr>
      <vt:lpstr>Vapor Pressure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Gases Chapter 5</dc:title>
  <dc:creator>Hanna Kim</dc:creator>
  <cp:lastModifiedBy>M5</cp:lastModifiedBy>
  <cp:revision>1</cp:revision>
  <cp:lastPrinted>2016-04-20T16:14:30Z</cp:lastPrinted>
  <dcterms:created xsi:type="dcterms:W3CDTF">2016-07-21T16:53:36Z</dcterms:created>
  <dcterms:modified xsi:type="dcterms:W3CDTF">2022-01-12T22:24:51Z</dcterms:modified>
</cp:coreProperties>
</file>