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21" r:id="rId1"/>
  </p:sldMasterIdLst>
  <p:notesMasterIdLst>
    <p:notesMasterId r:id="rId87"/>
  </p:notesMasterIdLst>
  <p:handoutMasterIdLst>
    <p:handoutMasterId r:id="rId88"/>
  </p:handoutMasterIdLst>
  <p:sldIdLst>
    <p:sldId id="256" r:id="rId2"/>
    <p:sldId id="310" r:id="rId3"/>
    <p:sldId id="279" r:id="rId4"/>
    <p:sldId id="359" r:id="rId5"/>
    <p:sldId id="311" r:id="rId6"/>
    <p:sldId id="277" r:id="rId7"/>
    <p:sldId id="312" r:id="rId8"/>
    <p:sldId id="282" r:id="rId9"/>
    <p:sldId id="313" r:id="rId10"/>
    <p:sldId id="315" r:id="rId11"/>
    <p:sldId id="316" r:id="rId12"/>
    <p:sldId id="281" r:id="rId13"/>
    <p:sldId id="283" r:id="rId14"/>
    <p:sldId id="360" r:id="rId15"/>
    <p:sldId id="317" r:id="rId16"/>
    <p:sldId id="284" r:id="rId17"/>
    <p:sldId id="318" r:id="rId18"/>
    <p:sldId id="285" r:id="rId19"/>
    <p:sldId id="319" r:id="rId20"/>
    <p:sldId id="320" r:id="rId21"/>
    <p:sldId id="280" r:id="rId22"/>
    <p:sldId id="322" r:id="rId23"/>
    <p:sldId id="325" r:id="rId24"/>
    <p:sldId id="289" r:id="rId25"/>
    <p:sldId id="326" r:id="rId26"/>
    <p:sldId id="327" r:id="rId27"/>
    <p:sldId id="291" r:id="rId28"/>
    <p:sldId id="292" r:id="rId29"/>
    <p:sldId id="321" r:id="rId30"/>
    <p:sldId id="286" r:id="rId31"/>
    <p:sldId id="287" r:id="rId32"/>
    <p:sldId id="288" r:id="rId33"/>
    <p:sldId id="293" r:id="rId34"/>
    <p:sldId id="294" r:id="rId35"/>
    <p:sldId id="295" r:id="rId36"/>
    <p:sldId id="361" r:id="rId37"/>
    <p:sldId id="328" r:id="rId38"/>
    <p:sldId id="290" r:id="rId39"/>
    <p:sldId id="329" r:id="rId40"/>
    <p:sldId id="296" r:id="rId41"/>
    <p:sldId id="297" r:id="rId42"/>
    <p:sldId id="298" r:id="rId43"/>
    <p:sldId id="330" r:id="rId44"/>
    <p:sldId id="299" r:id="rId45"/>
    <p:sldId id="362" r:id="rId46"/>
    <p:sldId id="331" r:id="rId47"/>
    <p:sldId id="332" r:id="rId48"/>
    <p:sldId id="333" r:id="rId49"/>
    <p:sldId id="334" r:id="rId50"/>
    <p:sldId id="335" r:id="rId51"/>
    <p:sldId id="336" r:id="rId52"/>
    <p:sldId id="300" r:id="rId53"/>
    <p:sldId id="337" r:id="rId54"/>
    <p:sldId id="273" r:id="rId55"/>
    <p:sldId id="338" r:id="rId56"/>
    <p:sldId id="339" r:id="rId57"/>
    <p:sldId id="340" r:id="rId58"/>
    <p:sldId id="301" r:id="rId59"/>
    <p:sldId id="341" r:id="rId60"/>
    <p:sldId id="363" r:id="rId61"/>
    <p:sldId id="342" r:id="rId62"/>
    <p:sldId id="343" r:id="rId63"/>
    <p:sldId id="303" r:id="rId64"/>
    <p:sldId id="344" r:id="rId65"/>
    <p:sldId id="345" r:id="rId66"/>
    <p:sldId id="347" r:id="rId67"/>
    <p:sldId id="346" r:id="rId68"/>
    <p:sldId id="348" r:id="rId69"/>
    <p:sldId id="304" r:id="rId70"/>
    <p:sldId id="305" r:id="rId71"/>
    <p:sldId id="349" r:id="rId72"/>
    <p:sldId id="306" r:id="rId73"/>
    <p:sldId id="350" r:id="rId74"/>
    <p:sldId id="364" r:id="rId75"/>
    <p:sldId id="351" r:id="rId76"/>
    <p:sldId id="365" r:id="rId77"/>
    <p:sldId id="352" r:id="rId78"/>
    <p:sldId id="353" r:id="rId79"/>
    <p:sldId id="355" r:id="rId80"/>
    <p:sldId id="354" r:id="rId81"/>
    <p:sldId id="356" r:id="rId82"/>
    <p:sldId id="357" r:id="rId83"/>
    <p:sldId id="307" r:id="rId84"/>
    <p:sldId id="308" r:id="rId85"/>
    <p:sldId id="309" r:id="rId8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rah Evans" initials="SE" lastIdx="6" clrIdx="0"/>
  <p:cmAuthor id="1" name="Karthikeyan P." initials="KP" lastIdx="4"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B255"/>
    <a:srgbClr val="E5D419"/>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15" autoAdjust="0"/>
    <p:restoredTop sz="94574" autoAdjust="0"/>
  </p:normalViewPr>
  <p:slideViewPr>
    <p:cSldViewPr snapToGrid="0" snapToObjects="1">
      <p:cViewPr varScale="1">
        <p:scale>
          <a:sx n="74" d="100"/>
          <a:sy n="74" d="100"/>
        </p:scale>
        <p:origin x="1542" y="60"/>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12/3/2019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E07257-9B98-4AB8-920E-DB42A2A80B77}" type="datetimeFigureOut">
              <a:rPr lang="en-US" smtClean="0"/>
              <a:t>12/3/2019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256DC8-5B6A-4540-8239-9BB43538CEC1}" type="slidenum">
              <a:rPr lang="en-US" smtClean="0"/>
              <a:t>‹#›</a:t>
            </a:fld>
            <a:endParaRPr lang="en-US"/>
          </a:p>
        </p:txBody>
      </p:sp>
    </p:spTree>
    <p:extLst>
      <p:ext uri="{BB962C8B-B14F-4D97-AF65-F5344CB8AC3E}">
        <p14:creationId xmlns:p14="http://schemas.microsoft.com/office/powerpoint/2010/main" val="3186827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256DC8-5B6A-4540-8239-9BB43538CEC1}" type="slidenum">
              <a:rPr lang="en-US" smtClean="0"/>
              <a:t>77</a:t>
            </a:fld>
            <a:endParaRPr lang="en-US"/>
          </a:p>
        </p:txBody>
      </p:sp>
    </p:spTree>
    <p:extLst>
      <p:ext uri="{BB962C8B-B14F-4D97-AF65-F5344CB8AC3E}">
        <p14:creationId xmlns:p14="http://schemas.microsoft.com/office/powerpoint/2010/main" val="3048914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498250"/>
            <a:ext cx="6858000" cy="1011237"/>
          </a:xfrm>
        </p:spPr>
        <p:txBody>
          <a:bodyPr anchor="b"/>
          <a:lstStyle>
            <a:lvl1pPr algn="ctr">
              <a:defRPr sz="4500"/>
            </a:lvl1pPr>
          </a:lstStyle>
          <a:p>
            <a:r>
              <a:rPr lang="en-US" dirty="0"/>
              <a:t>Title of the Book</a:t>
            </a:r>
          </a:p>
        </p:txBody>
      </p:sp>
      <p:sp>
        <p:nvSpPr>
          <p:cNvPr id="5" name="Footer Placeholder 4"/>
          <p:cNvSpPr>
            <a:spLocks noGrp="1"/>
          </p:cNvSpPr>
          <p:nvPr>
            <p:ph type="ftr" sz="quarter" idx="11"/>
          </p:nvPr>
        </p:nvSpPr>
        <p:spPr>
          <a:xfrm>
            <a:off x="1142999" y="6356350"/>
            <a:ext cx="6412424" cy="354416"/>
          </a:xfrm>
        </p:spPr>
        <p:txBody>
          <a:bodyPr/>
          <a:lstStyle/>
          <a:p>
            <a:pPr defTabSz="685800"/>
            <a:endParaRPr lang="en-US">
              <a:solidFill>
                <a:srgbClr val="000000">
                  <a:tint val="75000"/>
                </a:srgbClr>
              </a:solidFill>
            </a:endParaRPr>
          </a:p>
        </p:txBody>
      </p:sp>
      <p:sp>
        <p:nvSpPr>
          <p:cNvPr id="9" name="Picture Placeholder 8"/>
          <p:cNvSpPr>
            <a:spLocks noGrp="1"/>
          </p:cNvSpPr>
          <p:nvPr>
            <p:ph type="pic" sz="quarter" idx="13"/>
          </p:nvPr>
        </p:nvSpPr>
        <p:spPr>
          <a:xfrm>
            <a:off x="2987874" y="2390620"/>
            <a:ext cx="3168253" cy="3851130"/>
          </a:xfrm>
        </p:spPr>
        <p:txBody>
          <a:bodyPr>
            <a:normAutofit/>
          </a:bodyPr>
          <a:lstStyle>
            <a:lvl1pPr marL="0" indent="0">
              <a:buNone/>
              <a:defRPr sz="900"/>
            </a:lvl1pPr>
          </a:lstStyle>
          <a:p>
            <a:endParaRPr lang="en-US" dirty="0"/>
          </a:p>
        </p:txBody>
      </p:sp>
      <p:sp>
        <p:nvSpPr>
          <p:cNvPr id="10" name="Title 1"/>
          <p:cNvSpPr txBox="1">
            <a:spLocks/>
          </p:cNvSpPr>
          <p:nvPr userDrawn="1"/>
        </p:nvSpPr>
        <p:spPr>
          <a:xfrm>
            <a:off x="1142999" y="1509485"/>
            <a:ext cx="6858000" cy="672883"/>
          </a:xfrm>
          <a:prstGeom prst="rect">
            <a:avLst/>
          </a:prstGeom>
        </p:spPr>
        <p:txBody>
          <a:bodyPr vert="horz" lIns="68580" tIns="34290" rIns="68580" bIns="34290" rtlCol="0" anchor="b">
            <a:normAutofit lnSpcReduction="10000"/>
          </a:bodyPr>
          <a:lstStyle>
            <a:lvl1pPr algn="ctr" defTabSz="914400" rtl="0" eaLnBrk="1" latinLnBrk="0" hangingPunct="1">
              <a:lnSpc>
                <a:spcPct val="90000"/>
              </a:lnSpc>
              <a:spcBef>
                <a:spcPct val="0"/>
              </a:spcBef>
              <a:buNone/>
              <a:defRPr sz="6000" kern="1200">
                <a:solidFill>
                  <a:schemeClr val="accent6"/>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endParaRPr kumimoji="0" lang="en-US" sz="4800" b="0" i="0" u="none" strike="noStrike" kern="1200" cap="none" spc="0" normalizeH="0" baseline="0" noProof="0" dirty="0">
              <a:ln>
                <a:noFill/>
              </a:ln>
              <a:solidFill>
                <a:srgbClr val="1B1E3F"/>
              </a:solidFill>
              <a:effectLst/>
              <a:uLnTx/>
              <a:uFillTx/>
              <a:latin typeface="Calibri Light" panose="020F0302020204030204"/>
              <a:ea typeface="+mj-ea"/>
              <a:cs typeface="+mj-cs"/>
            </a:endParaRPr>
          </a:p>
        </p:txBody>
      </p:sp>
      <p:sp>
        <p:nvSpPr>
          <p:cNvPr id="11" name="Text Placeholder 10"/>
          <p:cNvSpPr>
            <a:spLocks noGrp="1"/>
          </p:cNvSpPr>
          <p:nvPr>
            <p:ph type="body" sz="quarter" idx="14" hasCustomPrompt="1"/>
          </p:nvPr>
        </p:nvSpPr>
        <p:spPr>
          <a:xfrm>
            <a:off x="1143000" y="1509713"/>
            <a:ext cx="6858000" cy="443778"/>
          </a:xfrm>
        </p:spPr>
        <p:txBody>
          <a:bodyPr/>
          <a:lstStyle>
            <a:lvl1pPr marL="0" indent="0" algn="ctr">
              <a:buNone/>
              <a:defRPr baseline="0">
                <a:solidFill>
                  <a:schemeClr val="accent5"/>
                </a:solidFill>
              </a:defRPr>
            </a:lvl1pPr>
            <a:lvl2pPr marL="342900" indent="0" algn="ctr">
              <a:buNone/>
              <a:defRPr/>
            </a:lvl2pPr>
            <a:lvl3pPr marL="685800" indent="0" algn="ctr">
              <a:buNone/>
              <a:defRPr/>
            </a:lvl3pPr>
            <a:lvl4pPr marL="1028700" indent="0" algn="ctr">
              <a:buNone/>
              <a:defRPr/>
            </a:lvl4pPr>
            <a:lvl5pPr marL="1371600" indent="0" algn="ctr">
              <a:buNone/>
              <a:defRPr/>
            </a:lvl5pPr>
          </a:lstStyle>
          <a:p>
            <a:pPr lvl="0"/>
            <a:r>
              <a:rPr lang="en-US" dirty="0"/>
              <a:t>Chapter # CHAPTER TITLE</a:t>
            </a:r>
          </a:p>
        </p:txBody>
      </p:sp>
      <p:sp>
        <p:nvSpPr>
          <p:cNvPr id="12" name="TextBox 11"/>
          <p:cNvSpPr txBox="1"/>
          <p:nvPr userDrawn="1"/>
        </p:nvSpPr>
        <p:spPr>
          <a:xfrm>
            <a:off x="3164031" y="1946842"/>
            <a:ext cx="2815937" cy="46166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PowerPoint Image Slideshow</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2616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7"/>
            <a:ext cx="7886700" cy="424583"/>
          </a:xfrm>
        </p:spPr>
        <p:txBody>
          <a:bodyPr>
            <a:normAutofit/>
          </a:bodyPr>
          <a:lstStyle>
            <a:lvl1pPr>
              <a:defRPr sz="2100" b="1"/>
            </a:lvl1pPr>
          </a:lstStyle>
          <a:p>
            <a:r>
              <a:rPr lang="en-US" dirty="0"/>
              <a:t>Figure #.#</a:t>
            </a:r>
          </a:p>
        </p:txBody>
      </p:sp>
      <p:sp>
        <p:nvSpPr>
          <p:cNvPr id="3" name="Content Placeholder 2"/>
          <p:cNvSpPr>
            <a:spLocks noGrp="1"/>
          </p:cNvSpPr>
          <p:nvPr>
            <p:ph idx="1"/>
          </p:nvPr>
        </p:nvSpPr>
        <p:spPr>
          <a:xfrm>
            <a:off x="628650" y="955965"/>
            <a:ext cx="78867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628650" y="6356351"/>
            <a:ext cx="7071014" cy="365125"/>
          </a:xfrm>
        </p:spPr>
        <p:txBody>
          <a:bodyPr/>
          <a:lstStyle/>
          <a:p>
            <a:pPr defTabSz="685800"/>
            <a:endParaRPr lang="en-US">
              <a:solidFill>
                <a:srgbClr val="000000">
                  <a:tint val="75000"/>
                </a:srgbClr>
              </a:solidFill>
            </a:endParaRPr>
          </a:p>
        </p:txBody>
      </p:sp>
      <p:sp>
        <p:nvSpPr>
          <p:cNvPr id="7" name="Content Placeholder 2"/>
          <p:cNvSpPr>
            <a:spLocks noGrp="1"/>
          </p:cNvSpPr>
          <p:nvPr>
            <p:ph idx="13" hasCustomPrompt="1"/>
          </p:nvPr>
        </p:nvSpPr>
        <p:spPr>
          <a:xfrm>
            <a:off x="628650" y="4918365"/>
            <a:ext cx="7886700" cy="1271731"/>
          </a:xfrm>
        </p:spPr>
        <p:txBody>
          <a:bodyPr>
            <a:normAutofit/>
          </a:bodyPr>
          <a:lstStyle>
            <a:lvl1pPr marL="0" indent="0">
              <a:buNone/>
              <a:defRPr sz="1200"/>
            </a:lvl1pPr>
          </a:lstStyle>
          <a:p>
            <a:pPr lvl="0"/>
            <a:r>
              <a:rPr lang="en-US" dirty="0"/>
              <a:t>Caption</a:t>
            </a:r>
          </a:p>
        </p:txBody>
      </p:sp>
    </p:spTree>
    <p:extLst>
      <p:ext uri="{BB962C8B-B14F-4D97-AF65-F5344CB8AC3E}">
        <p14:creationId xmlns:p14="http://schemas.microsoft.com/office/powerpoint/2010/main" val="2898805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6"/>
            <a:ext cx="7886700" cy="466148"/>
          </a:xfrm>
        </p:spPr>
        <p:txBody>
          <a:bodyPr>
            <a:normAutofit/>
          </a:bodyPr>
          <a:lstStyle>
            <a:lvl1pPr>
              <a:defRPr sz="2100" b="1"/>
            </a:lvl1pPr>
          </a:lstStyle>
          <a:p>
            <a:r>
              <a:rPr lang="en-US" dirty="0"/>
              <a:t>Figure #.#</a:t>
            </a:r>
          </a:p>
        </p:txBody>
      </p:sp>
      <p:sp>
        <p:nvSpPr>
          <p:cNvPr id="3" name="Content Placeholder 2"/>
          <p:cNvSpPr>
            <a:spLocks noGrp="1"/>
          </p:cNvSpPr>
          <p:nvPr>
            <p:ph sz="half" idx="1"/>
          </p:nvPr>
        </p:nvSpPr>
        <p:spPr>
          <a:xfrm>
            <a:off x="628650" y="1010661"/>
            <a:ext cx="3886200" cy="5166302"/>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010661"/>
            <a:ext cx="3886200" cy="51663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628650" y="6356351"/>
            <a:ext cx="7060623" cy="365125"/>
          </a:xfrm>
        </p:spPr>
        <p:txBody>
          <a:bodyPr/>
          <a:lstStyle/>
          <a:p>
            <a:pPr defTabSz="685800"/>
            <a:endParaRPr lang="en-US">
              <a:solidFill>
                <a:srgbClr val="000000">
                  <a:tint val="75000"/>
                </a:srgbClr>
              </a:solidFill>
            </a:endParaRPr>
          </a:p>
        </p:txBody>
      </p:sp>
    </p:spTree>
    <p:extLst>
      <p:ext uri="{BB962C8B-B14F-4D97-AF65-F5344CB8AC3E}">
        <p14:creationId xmlns:p14="http://schemas.microsoft.com/office/powerpoint/2010/main" val="2820529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6"/>
            <a:ext cx="7886700" cy="535420"/>
          </a:xfrm>
        </p:spPr>
        <p:txBody>
          <a:bodyPr>
            <a:normAutofit/>
          </a:bodyPr>
          <a:lstStyle>
            <a:lvl1pPr>
              <a:defRPr sz="2100" b="1" baseline="0"/>
            </a:lvl1pPr>
          </a:lstStyle>
          <a:p>
            <a:r>
              <a:rPr lang="en-US" dirty="0"/>
              <a:t>Figure #.#</a:t>
            </a:r>
          </a:p>
        </p:txBody>
      </p:sp>
      <p:sp>
        <p:nvSpPr>
          <p:cNvPr id="4" name="Footer Placeholder 3"/>
          <p:cNvSpPr>
            <a:spLocks noGrp="1"/>
          </p:cNvSpPr>
          <p:nvPr>
            <p:ph type="ftr" sz="quarter" idx="11"/>
          </p:nvPr>
        </p:nvSpPr>
        <p:spPr>
          <a:xfrm>
            <a:off x="73152" y="6205729"/>
            <a:ext cx="7635240" cy="442595"/>
          </a:xfrm>
        </p:spPr>
        <p:txBody>
          <a:bodyPr/>
          <a:lstStyle/>
          <a:p>
            <a:pPr algn="l" defTabSz="685800"/>
            <a:r>
              <a:rPr lang="en-US">
                <a:solidFill>
                  <a:srgbClr val="000000">
                    <a:tint val="75000"/>
                  </a:srgbClr>
                </a:solidFill>
              </a:rPr>
              <a:t>This OpenStax ancillary resource is © Rice University under a CC BY 4.0 International license; it may be reproduced or modified but must be attributed to OpenStax, Rice University and any changes must be noted.</a:t>
            </a:r>
            <a:endParaRPr lang="en-US" dirty="0">
              <a:solidFill>
                <a:srgbClr val="000000">
                  <a:tint val="75000"/>
                </a:srgbClr>
              </a:solidFill>
            </a:endParaRPr>
          </a:p>
        </p:txBody>
      </p:sp>
      <p:sp>
        <p:nvSpPr>
          <p:cNvPr id="7" name="Content Placeholder 6"/>
          <p:cNvSpPr>
            <a:spLocks noGrp="1"/>
          </p:cNvSpPr>
          <p:nvPr>
            <p:ph sz="quarter" idx="12"/>
          </p:nvPr>
        </p:nvSpPr>
        <p:spPr>
          <a:xfrm>
            <a:off x="628650" y="1011383"/>
            <a:ext cx="7886700" cy="32558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6"/>
          <p:cNvSpPr>
            <a:spLocks noGrp="1"/>
          </p:cNvSpPr>
          <p:nvPr>
            <p:ph sz="quarter" idx="13" hasCustomPrompt="1"/>
          </p:nvPr>
        </p:nvSpPr>
        <p:spPr>
          <a:xfrm>
            <a:off x="628650" y="4378038"/>
            <a:ext cx="7886700" cy="1627909"/>
          </a:xfrm>
        </p:spPr>
        <p:txBody>
          <a:bodyPr>
            <a:normAutofit/>
          </a:bodyPr>
          <a:lstStyle>
            <a:lvl1pPr marL="0" indent="0">
              <a:buNone/>
              <a:defRPr sz="1200"/>
            </a:lvl1pPr>
          </a:lstStyle>
          <a:p>
            <a:pPr lvl="0"/>
            <a:r>
              <a:rPr lang="en-US" dirty="0"/>
              <a:t>Caption</a:t>
            </a:r>
          </a:p>
        </p:txBody>
      </p:sp>
    </p:spTree>
    <p:extLst>
      <p:ext uri="{BB962C8B-B14F-4D97-AF65-F5344CB8AC3E}">
        <p14:creationId xmlns:p14="http://schemas.microsoft.com/office/powerpoint/2010/main" val="3039398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457200" y="6492875"/>
            <a:ext cx="8572500"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pic>
        <p:nvPicPr>
          <p:cNvPr id="6" name="Picture 5">
            <a:extLst>
              <a:ext uri="{FF2B5EF4-FFF2-40B4-BE49-F238E27FC236}">
                <a16:creationId xmlns:a16="http://schemas.microsoft.com/office/drawing/2014/main" xmlns="" id="{68EC6C83-7BFA-4C57-B6D2-ED0BAD1042B0}"/>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Tree>
    <p:extLst>
      <p:ext uri="{BB962C8B-B14F-4D97-AF65-F5344CB8AC3E}">
        <p14:creationId xmlns:p14="http://schemas.microsoft.com/office/powerpoint/2010/main" val="3449673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6" name="Slide Number Placeholder 5"/>
          <p:cNvSpPr>
            <a:spLocks noGrp="1"/>
          </p:cNvSpPr>
          <p:nvPr>
            <p:ph type="sldNum" sz="quarter" idx="12"/>
          </p:nvPr>
        </p:nvSpPr>
        <p:spPr/>
        <p:txBody>
          <a:bodyPr/>
          <a:lstStyle/>
          <a:p>
            <a:endParaRPr lang="en-US" dirty="0"/>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Tx/>
              <a:defRPr>
                <a:solidFill>
                  <a:schemeClr val="tx1"/>
                </a:solidFill>
              </a:defRPr>
            </a:lvl1pPr>
            <a:lvl2pPr marL="731520" indent="-457200">
              <a:buClrTx/>
              <a:buFont typeface="+mj-lt"/>
              <a:buAutoNum type="alphaLcParenR"/>
              <a:defRPr>
                <a:solidFill>
                  <a:schemeClr val="tx1"/>
                </a:solidFill>
              </a:defRPr>
            </a:lvl2pPr>
            <a:lvl3pPr marL="1257300" indent="-342900">
              <a:buClrTx/>
              <a:buFont typeface="+mj-lt"/>
              <a:buAutoNum type="alphaLcParenR"/>
              <a:defRPr>
                <a:solidFill>
                  <a:schemeClr val="tx1"/>
                </a:solidFill>
              </a:defRPr>
            </a:lvl3pPr>
            <a:lvl4pPr marL="1714500" indent="-342900">
              <a:buClrTx/>
              <a:buFont typeface="+mj-lt"/>
              <a:buAutoNum type="alphaLcParenR"/>
              <a:defRPr>
                <a:solidFill>
                  <a:schemeClr val="tx1"/>
                </a:solidFill>
              </a:defRPr>
            </a:lvl4pPr>
            <a:lvl5pPr marL="2171700" indent="-342900">
              <a:buClrTx/>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xmlns="" id="{43B9049E-0A40-4F41-8247-A310F383824E}"/>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Tree>
    <p:extLst>
      <p:ext uri="{BB962C8B-B14F-4D97-AF65-F5344CB8AC3E}">
        <p14:creationId xmlns:p14="http://schemas.microsoft.com/office/powerpoint/2010/main" val="3622037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Slide Number Placeholder 6"/>
          <p:cNvSpPr>
            <a:spLocks noGrp="1"/>
          </p:cNvSpPr>
          <p:nvPr>
            <p:ph type="sldNum" sz="quarter" idx="12"/>
          </p:nvPr>
        </p:nvSpPr>
        <p:spPr/>
        <p:txBody>
          <a:bodyPr/>
          <a:lstStyle/>
          <a:p>
            <a:endParaRPr lang="en-US" dirty="0"/>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Tx/>
              <a:defRPr>
                <a:solidFill>
                  <a:srgbClr val="212F62"/>
                </a:solidFill>
              </a:defRPr>
            </a:lvl1pPr>
            <a:lvl2pPr marL="731520" indent="-457200">
              <a:buClrTx/>
              <a:buFont typeface="+mj-lt"/>
              <a:buAutoNum type="alphaLcParenR"/>
              <a:defRPr>
                <a:solidFill>
                  <a:schemeClr val="tx1"/>
                </a:solidFill>
              </a:defRPr>
            </a:lvl2pPr>
            <a:lvl3pPr marL="1257300" indent="-342900">
              <a:buClrTx/>
              <a:buFont typeface="+mj-lt"/>
              <a:buAutoNum type="alphaLcParenR"/>
              <a:defRPr>
                <a:solidFill>
                  <a:schemeClr val="tx1"/>
                </a:solidFill>
              </a:defRPr>
            </a:lvl3pPr>
            <a:lvl4pPr marL="1714500" indent="-342900">
              <a:buClrTx/>
              <a:buFont typeface="+mj-lt"/>
              <a:buAutoNum type="alphaLcParenR"/>
              <a:defRPr>
                <a:solidFill>
                  <a:schemeClr val="tx1"/>
                </a:solidFill>
              </a:defRPr>
            </a:lvl4pPr>
            <a:lvl5pPr marL="2171700" indent="-342900">
              <a:buClrTx/>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xmlns="" id="{5EAC47AF-59AC-41DA-8556-FA42BA289A4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Tree>
    <p:extLst>
      <p:ext uri="{BB962C8B-B14F-4D97-AF65-F5344CB8AC3E}">
        <p14:creationId xmlns:p14="http://schemas.microsoft.com/office/powerpoint/2010/main" val="477276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9" name="Title 1"/>
          <p:cNvSpPr>
            <a:spLocks noGrp="1"/>
          </p:cNvSpPr>
          <p:nvPr>
            <p:ph type="title"/>
          </p:nvPr>
        </p:nvSpPr>
        <p:spPr>
          <a:xfrm>
            <a:off x="457200" y="241326"/>
            <a:ext cx="8062912" cy="659535"/>
          </a:xfrm>
        </p:spPr>
        <p:txBody>
          <a:bodyPr/>
          <a:lstStyle/>
          <a:p>
            <a:r>
              <a:rPr lang="en-US" dirty="0"/>
              <a:t>Click to edit</a:t>
            </a:r>
          </a:p>
        </p:txBody>
      </p:sp>
      <p:pic>
        <p:nvPicPr>
          <p:cNvPr id="7" name="Picture 6">
            <a:extLst>
              <a:ext uri="{FF2B5EF4-FFF2-40B4-BE49-F238E27FC236}">
                <a16:creationId xmlns:a16="http://schemas.microsoft.com/office/drawing/2014/main" xmlns="" id="{7DF178BD-7498-4C5D-844C-F6931433B11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434975"/>
          </a:xfrm>
          <a:prstGeom prst="rect">
            <a:avLst/>
          </a:prstGeom>
        </p:spPr>
        <p:txBody>
          <a:bodyPr vert="horz" lIns="91440" tIns="45720" rIns="91440" bIns="45720" rtlCol="0" anchor="ctr">
            <a:normAutofit/>
          </a:bodyPr>
          <a:lstStyle/>
          <a:p>
            <a:r>
              <a:rPr lang="en-US"/>
              <a:t>Figure #.#</a:t>
            </a:r>
            <a:endParaRPr lang="en-US" dirty="0"/>
          </a:p>
        </p:txBody>
      </p:sp>
      <p:sp>
        <p:nvSpPr>
          <p:cNvPr id="3" name="Text Placeholder 2"/>
          <p:cNvSpPr>
            <a:spLocks noGrp="1"/>
          </p:cNvSpPr>
          <p:nvPr>
            <p:ph type="body" idx="1"/>
          </p:nvPr>
        </p:nvSpPr>
        <p:spPr>
          <a:xfrm>
            <a:off x="628650" y="990601"/>
            <a:ext cx="7886700" cy="521913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628650" y="6356351"/>
            <a:ext cx="78867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US">
              <a:solidFill>
                <a:srgbClr val="000000">
                  <a:tint val="75000"/>
                </a:srgbClr>
              </a:solidFill>
            </a:endParaRPr>
          </a:p>
        </p:txBody>
      </p:sp>
      <p:pic>
        <p:nvPicPr>
          <p:cNvPr id="6" name="Picture 5">
            <a:extLst>
              <a:ext uri="{FF2B5EF4-FFF2-40B4-BE49-F238E27FC236}">
                <a16:creationId xmlns:a16="http://schemas.microsoft.com/office/drawing/2014/main" xmlns="" id="{E1CABE9A-8F31-4FD3-A591-87B69DF16287}"/>
              </a:ext>
            </a:extLst>
          </p:cNvPr>
          <p:cNvPicPr>
            <a:picLocks noChangeAspect="1"/>
          </p:cNvPicPr>
          <p:nvPr userDrawn="1"/>
        </p:nvPicPr>
        <p:blipFill>
          <a:blip r:embed="rId10"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Tree>
    <p:extLst>
      <p:ext uri="{BB962C8B-B14F-4D97-AF65-F5344CB8AC3E}">
        <p14:creationId xmlns:p14="http://schemas.microsoft.com/office/powerpoint/2010/main" val="3303343526"/>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0" r:id="rId8"/>
  </p:sldLayoutIdLst>
  <p:txStyles>
    <p:titleStyle>
      <a:lvl1pPr algn="l" defTabSz="685800" rtl="0" eaLnBrk="1" latinLnBrk="0" hangingPunct="1">
        <a:lnSpc>
          <a:spcPct val="90000"/>
        </a:lnSpc>
        <a:spcBef>
          <a:spcPct val="0"/>
        </a:spcBef>
        <a:buNone/>
        <a:defRPr sz="2100" b="1" kern="1200">
          <a:solidFill>
            <a:schemeClr val="accent6"/>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accent3"/>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accent5"/>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accent2"/>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accent4"/>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29.wmf"/></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36.wmf"/><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35.wmf"/><Relationship Id="rId4" Type="http://schemas.openxmlformats.org/officeDocument/2006/relationships/oleObject" Target="../embeddings/oleObject2.bin"/></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37.wmf"/></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39.wmf"/><Relationship Id="rId5" Type="http://schemas.openxmlformats.org/officeDocument/2006/relationships/oleObject" Target="../embeddings/oleObject6.bin"/><Relationship Id="rId4" Type="http://schemas.openxmlformats.org/officeDocument/2006/relationships/image" Target="../media/image38.wmf"/></Relationships>
</file>

<file path=ppt/slides/_rels/slide8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hapter Title"/>
          <p:cNvSpPr txBox="1">
            <a:spLocks/>
          </p:cNvSpPr>
          <p:nvPr/>
        </p:nvSpPr>
        <p:spPr>
          <a:xfrm>
            <a:off x="-3901" y="1612106"/>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1 ESSENTIAL</a:t>
            </a:r>
            <a:r>
              <a:rPr lang="en-US" sz="2000" b="1" cap="none" dirty="0"/>
              <a:t> </a:t>
            </a:r>
            <a:r>
              <a:rPr lang="en-US" sz="2000" b="1" cap="none" dirty="0">
                <a:solidFill>
                  <a:srgbClr val="212F62"/>
                </a:solidFill>
                <a:latin typeface="+mn-lt"/>
              </a:rPr>
              <a:t>IDEAS</a:t>
            </a:r>
          </a:p>
          <a:p>
            <a:pPr algn="ctr"/>
            <a:r>
              <a:rPr lang="en-US" sz="1600" cap="none" dirty="0">
                <a:solidFill>
                  <a:schemeClr val="tx1"/>
                </a:solidFill>
                <a:latin typeface="+mn-lt"/>
              </a:rPr>
              <a:t>PowerPoint Image Slideshow</a:t>
            </a:r>
          </a:p>
        </p:txBody>
      </p:sp>
      <p:pic>
        <p:nvPicPr>
          <p:cNvPr id="7" name="Picture 3"/>
          <p:cNvPicPr>
            <a:picLocks noChangeAspect="1" noChangeArrowheads="1"/>
          </p:cNvPicPr>
          <p:nvPr/>
        </p:nvPicPr>
        <p:blipFill>
          <a:blip r:embed="rId2" cstate="email">
            <a:extLst>
              <a:ext uri="{28A0092B-C50C-407E-A947-70E740481C1C}">
                <a14:useLocalDpi xmlns:a14="http://schemas.microsoft.com/office/drawing/2010/main" val="0"/>
              </a:ext>
            </a:extLst>
          </a:blip>
          <a:stretch>
            <a:fillRect/>
          </a:stretch>
        </p:blipFill>
        <p:spPr bwMode="auto">
          <a:xfrm>
            <a:off x="3407965" y="2504061"/>
            <a:ext cx="2320268" cy="300269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xmlns="" id="{4FF3D6BF-E895-43F6-B6FE-C8D782E636A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
        <p:nvSpPr>
          <p:cNvPr id="9" name="Title">
            <a:extLst>
              <a:ext uri="{FF2B5EF4-FFF2-40B4-BE49-F238E27FC236}">
                <a16:creationId xmlns:a16="http://schemas.microsoft.com/office/drawing/2014/main" xmlns="" id="{8D87A6D2-52E4-4725-A99C-8574BB6B565D}"/>
              </a:ext>
            </a:extLst>
          </p:cNvPr>
          <p:cNvSpPr txBox="1">
            <a:spLocks/>
          </p:cNvSpPr>
          <p:nvPr/>
        </p:nvSpPr>
        <p:spPr>
          <a:xfrm>
            <a:off x="0" y="938213"/>
            <a:ext cx="9144000" cy="493712"/>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2100" b="1" kern="1200">
                <a:solidFill>
                  <a:schemeClr val="accent6"/>
                </a:solidFill>
                <a:latin typeface="+mj-lt"/>
                <a:ea typeface="+mj-ea"/>
                <a:cs typeface="+mj-cs"/>
              </a:defRPr>
            </a:lvl1pPr>
          </a:lstStyle>
          <a:p>
            <a:pPr algn="ctr"/>
            <a:r>
              <a:rPr lang="en-US" sz="3600" dirty="0"/>
              <a:t/>
            </a:r>
            <a:br>
              <a:rPr lang="en-US" sz="3600" dirty="0"/>
            </a:br>
            <a:r>
              <a:rPr lang="en-US" sz="3600" dirty="0"/>
              <a:t>CHEMISTRY 2e</a:t>
            </a:r>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Scientific Method</a:t>
            </a:r>
          </a:p>
        </p:txBody>
      </p:sp>
      <p:sp>
        <p:nvSpPr>
          <p:cNvPr id="5" name="Text Placeholder 4"/>
          <p:cNvSpPr>
            <a:spLocks noGrp="1"/>
          </p:cNvSpPr>
          <p:nvPr>
            <p:ph type="body" sz="quarter" idx="14"/>
          </p:nvPr>
        </p:nvSpPr>
        <p:spPr>
          <a:xfrm>
            <a:off x="457200" y="1310185"/>
            <a:ext cx="8062912" cy="4700179"/>
          </a:xfrm>
        </p:spPr>
        <p:txBody>
          <a:bodyPr/>
          <a:lstStyle/>
          <a:p>
            <a:pPr marL="342900" indent="-342900">
              <a:buFont typeface="Arial" panose="020B0604020202020204" pitchFamily="34" charset="0"/>
              <a:buChar char="•"/>
            </a:pPr>
            <a:r>
              <a:rPr lang="en-US" dirty="0"/>
              <a:t>Chemistry is a science based on observation and experimentation.</a:t>
            </a:r>
          </a:p>
          <a:p>
            <a:endParaRPr lang="en-US" dirty="0"/>
          </a:p>
          <a:p>
            <a:pPr marL="342900" indent="-342900">
              <a:buFont typeface="Arial" panose="020B0604020202020204" pitchFamily="34" charset="0"/>
              <a:buChar char="•"/>
            </a:pPr>
            <a:r>
              <a:rPr lang="en-US" dirty="0"/>
              <a:t>Chemists often formulate a </a:t>
            </a:r>
            <a:r>
              <a:rPr lang="en-US" b="1" dirty="0"/>
              <a:t>hypothesis</a:t>
            </a:r>
            <a:r>
              <a:rPr lang="en-US" dirty="0"/>
              <a:t>: a tentative explanation of observations. </a:t>
            </a:r>
          </a:p>
          <a:p>
            <a:endParaRPr lang="en-US" dirty="0"/>
          </a:p>
          <a:p>
            <a:pPr marL="342900" indent="-342900">
              <a:buFont typeface="Arial" panose="020B0604020202020204" pitchFamily="34" charset="0"/>
              <a:buChar char="•"/>
            </a:pPr>
            <a:r>
              <a:rPr lang="en-US" dirty="0"/>
              <a:t>The laws of science summarize a vast number of experimental observations, and describe or predict some facet of the natural world.</a:t>
            </a:r>
          </a:p>
          <a:p>
            <a:endParaRPr lang="en-US" dirty="0"/>
          </a:p>
          <a:p>
            <a:pPr marL="342900" indent="-342900">
              <a:buFont typeface="Arial" panose="020B0604020202020204" pitchFamily="34" charset="0"/>
              <a:buChar char="•"/>
            </a:pPr>
            <a:r>
              <a:rPr lang="en-US" b="1" dirty="0"/>
              <a:t>Theory: </a:t>
            </a:r>
            <a:r>
              <a:rPr lang="en-US" dirty="0"/>
              <a:t>A well-substantiated, comprehensive, testable explanation of a particular aspect of nature.</a:t>
            </a:r>
          </a:p>
          <a:p>
            <a:endParaRPr lang="en-US" dirty="0"/>
          </a:p>
        </p:txBody>
      </p:sp>
    </p:spTree>
    <p:extLst>
      <p:ext uri="{BB962C8B-B14F-4D97-AF65-F5344CB8AC3E}">
        <p14:creationId xmlns:p14="http://schemas.microsoft.com/office/powerpoint/2010/main" val="2332572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Domains of Chemistry</a:t>
            </a:r>
          </a:p>
        </p:txBody>
      </p:sp>
      <p:sp>
        <p:nvSpPr>
          <p:cNvPr id="5" name="Text Placeholder 4"/>
          <p:cNvSpPr>
            <a:spLocks noGrp="1"/>
          </p:cNvSpPr>
          <p:nvPr>
            <p:ph type="body" sz="quarter" idx="14"/>
          </p:nvPr>
        </p:nvSpPr>
        <p:spPr>
          <a:xfrm>
            <a:off x="457200" y="1269242"/>
            <a:ext cx="8062912" cy="4741122"/>
          </a:xfrm>
        </p:spPr>
        <p:txBody>
          <a:bodyPr>
            <a:normAutofit/>
          </a:bodyPr>
          <a:lstStyle/>
          <a:p>
            <a:pPr marL="0" indent="0">
              <a:buNone/>
            </a:pPr>
            <a:r>
              <a:rPr lang="en-US" dirty="0"/>
              <a:t>Chemists study and describe the behavior of matter and energy in three different domains.</a:t>
            </a:r>
          </a:p>
          <a:p>
            <a:endParaRPr lang="en-US" dirty="0"/>
          </a:p>
          <a:p>
            <a:pPr marL="457200" indent="-457200">
              <a:buFont typeface="+mj-lt"/>
              <a:buAutoNum type="arabicParenR"/>
            </a:pPr>
            <a:r>
              <a:rPr lang="en-US" dirty="0"/>
              <a:t>The macroscopic domain is familiar to us: It is the realm of everyday things that are large enough to be sensed directly by human sight or touch.</a:t>
            </a:r>
          </a:p>
          <a:p>
            <a:pPr marL="457200" indent="-457200">
              <a:buFont typeface="+mj-lt"/>
              <a:buAutoNum type="arabicParenR"/>
            </a:pPr>
            <a:r>
              <a:rPr lang="en-US" dirty="0"/>
              <a:t>The microscopic domain of chemistry is almost always visited in the imagination. Micro also comes from Greek and means “small.” Some aspects of the microscopic domains are visible through a microscope. </a:t>
            </a:r>
          </a:p>
          <a:p>
            <a:pPr marL="457200" indent="-457200">
              <a:buFont typeface="+mj-lt"/>
              <a:buAutoNum type="arabicParenR"/>
            </a:pPr>
            <a:r>
              <a:rPr lang="en-US" dirty="0"/>
              <a:t>The symbolic domain contains the specialized language used to represent components of the macroscopic and microscopic domains, such as chemical symbols. </a:t>
            </a:r>
          </a:p>
          <a:p>
            <a:endParaRPr lang="en-US" dirty="0"/>
          </a:p>
        </p:txBody>
      </p:sp>
    </p:spTree>
    <p:extLst>
      <p:ext uri="{BB962C8B-B14F-4D97-AF65-F5344CB8AC3E}">
        <p14:creationId xmlns:p14="http://schemas.microsoft.com/office/powerpoint/2010/main" val="1511520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1.4</a:t>
            </a:r>
          </a:p>
        </p:txBody>
      </p:sp>
      <p:sp>
        <p:nvSpPr>
          <p:cNvPr id="7" name="Figure Legend"/>
          <p:cNvSpPr>
            <a:spLocks noGrp="1"/>
          </p:cNvSpPr>
          <p:nvPr>
            <p:ph type="body" sz="quarter" idx="14"/>
          </p:nvPr>
        </p:nvSpPr>
        <p:spPr/>
        <p:txBody>
          <a:bodyPr>
            <a:normAutofit/>
          </a:bodyPr>
          <a:lstStyle/>
          <a:p>
            <a:pPr marL="0" indent="0">
              <a:buNone/>
            </a:pPr>
            <a:r>
              <a:rPr lang="en-US" sz="1600" dirty="0"/>
              <a:t>The scientific method follows a process similar to the one shown in this diagram. All the key components are shown, in roughly the right order. Scientific progress is seldom neat and clean: It requires open inquiry and the reworking of questions and ideas in response to findings.</a:t>
            </a:r>
          </a:p>
        </p:txBody>
      </p:sp>
      <p:pic>
        <p:nvPicPr>
          <p:cNvPr id="9" name="Figure" descr="In this flowchart, the observation and curiosity box has an arrow pointing to a box labeled form hypothesis; make prediction. A curved arrow labeled next connects this box to a box labeled perform experiment; make more observations. Another arrow points back to the box that says form hypothesis; make prediction. This arrow is labeled results not consistent with prediction. Another arrow, labeled results are consistent with prediction points from the perform experiment box to a box labeled contributes to body of knowledge. However, an arrow also points from contributes to body of knowledge back to the form hypothesis; make prediction box. This arrow is labeled further testing does not support hypothesis. There are also two other arrows leading out from contributes to body of knowledge. One arrow is labeled much additional testing yields constant observations. This leads to the observation becomes law box. The other arrow is labeled much additional testing supports hypothesis. This arrow leads to the hypothesis becomes theory box.">
            <a:extLst>
              <a:ext uri="{FF2B5EF4-FFF2-40B4-BE49-F238E27FC236}">
                <a16:creationId xmlns:a16="http://schemas.microsoft.com/office/drawing/2014/main" xmlns="" id="{A79C4AF2-EB61-4A1C-9683-B6396C872690}"/>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7869" r="-17869"/>
          <a:stretch>
            <a:fillRect/>
          </a:stretch>
        </p:blipFill>
        <p:spPr>
          <a:xfrm>
            <a:off x="457199" y="1122386"/>
            <a:ext cx="8062913" cy="3500071"/>
          </a:xfrm>
        </p:spPr>
      </p:pic>
    </p:spTree>
    <p:extLst>
      <p:ext uri="{BB962C8B-B14F-4D97-AF65-F5344CB8AC3E}">
        <p14:creationId xmlns:p14="http://schemas.microsoft.com/office/powerpoint/2010/main" val="323419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457200" y="252615"/>
            <a:ext cx="8062912" cy="659535"/>
          </a:xfrm>
        </p:spPr>
        <p:txBody>
          <a:bodyPr/>
          <a:lstStyle/>
          <a:p>
            <a:r>
              <a:rPr lang="en-US" dirty="0"/>
              <a:t>Figure 1.5</a:t>
            </a:r>
          </a:p>
        </p:txBody>
      </p:sp>
      <p:sp>
        <p:nvSpPr>
          <p:cNvPr id="7" name="Figure Legend"/>
          <p:cNvSpPr>
            <a:spLocks noGrp="1"/>
          </p:cNvSpPr>
          <p:nvPr>
            <p:ph type="body" sz="quarter" idx="14"/>
          </p:nvPr>
        </p:nvSpPr>
        <p:spPr>
          <a:xfrm>
            <a:off x="457200" y="4843981"/>
            <a:ext cx="8062912" cy="1488579"/>
          </a:xfrm>
        </p:spPr>
        <p:txBody>
          <a:bodyPr>
            <a:normAutofit fontScale="92500" lnSpcReduction="10000"/>
          </a:bodyPr>
          <a:lstStyle/>
          <a:p>
            <a:pPr marL="0" indent="0">
              <a:buNone/>
            </a:pPr>
            <a:r>
              <a:rPr lang="en-US" sz="1600" dirty="0"/>
              <a:t>(a) Moisture in the air, icebergs, and the ocean represent water in the macroscopic domain.  (b) At the molecular level (microscopic domain), gas molecules are far apart and disorganized, solid water molecules are close together and organized, and liquid molecules are close together and disorganized. (c) The formula H</a:t>
            </a:r>
            <a:r>
              <a:rPr lang="en-US" sz="1600" baseline="-25000" dirty="0"/>
              <a:t>2</a:t>
            </a:r>
            <a:r>
              <a:rPr lang="en-US" sz="1600" dirty="0"/>
              <a:t>O symbolizes water, and (</a:t>
            </a:r>
            <a:r>
              <a:rPr lang="en-US" sz="1600" i="1" dirty="0"/>
              <a:t>g</a:t>
            </a:r>
            <a:r>
              <a:rPr lang="en-US" sz="1600" dirty="0"/>
              <a:t>), (</a:t>
            </a:r>
            <a:r>
              <a:rPr lang="en-US" sz="1600" i="1" dirty="0"/>
              <a:t>s</a:t>
            </a:r>
            <a:r>
              <a:rPr lang="en-US" sz="1600" dirty="0"/>
              <a:t>), and (</a:t>
            </a:r>
            <a:r>
              <a:rPr lang="en-US" sz="1600" i="1" dirty="0"/>
              <a:t>l</a:t>
            </a:r>
            <a:r>
              <a:rPr lang="en-US" sz="1600" dirty="0"/>
              <a:t>) symbolize its phases. Note that clouds are actually comprised of either very small liquid water droplets or solid water crystals; gaseous water in our atmosphere is not visible to the naked eye, although it may be sensed as humidity. (credit a: modification of work by “</a:t>
            </a:r>
            <a:r>
              <a:rPr lang="en-US" sz="1600" dirty="0" err="1"/>
              <a:t>Gorkaazk</a:t>
            </a:r>
            <a:r>
              <a:rPr lang="en-US" sz="1600" dirty="0"/>
              <a:t>”/Wikimedia Commons)</a:t>
            </a:r>
          </a:p>
        </p:txBody>
      </p:sp>
      <p:pic>
        <p:nvPicPr>
          <p:cNvPr id="9" name="Figure" descr="Figure A shows a photo of an iceberg floating in a sea has three arrows. Each arrow points to figure B, which contains three diagrams showing how the water molecules are organized in the air, ice, and sea. In the air, which contains the gaseous form of water, H subscript 2 O gas, the water molecules are disconnected and widely spaced. In the ice, which is the solid form of water, H subscript 2 O solid, the water molecules are bonded together into rings, with each ring containing six water molecules. Three of these rings are connected to each other. In the sea, which is the liquid form of water, H subscript 2 O liquid, the water molecules are very densely packed. The molecules are not bonded together.">
            <a:extLst>
              <a:ext uri="{FF2B5EF4-FFF2-40B4-BE49-F238E27FC236}">
                <a16:creationId xmlns:a16="http://schemas.microsoft.com/office/drawing/2014/main" xmlns="" id="{90B9D36C-3756-4DD5-A296-373B2EF502DD}"/>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3793" r="-13793"/>
          <a:stretch>
            <a:fillRect/>
          </a:stretch>
        </p:blipFill>
        <p:spPr>
          <a:xfrm>
            <a:off x="553455" y="1122386"/>
            <a:ext cx="8062913" cy="3500071"/>
          </a:xfrm>
        </p:spPr>
      </p:pic>
    </p:spTree>
    <p:extLst>
      <p:ext uri="{BB962C8B-B14F-4D97-AF65-F5344CB8AC3E}">
        <p14:creationId xmlns:p14="http://schemas.microsoft.com/office/powerpoint/2010/main" val="3894567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4" name="Text Placeholder 3"/>
          <p:cNvSpPr>
            <a:spLocks noGrp="1"/>
          </p:cNvSpPr>
          <p:nvPr>
            <p:ph type="body" sz="quarter" idx="14"/>
          </p:nvPr>
        </p:nvSpPr>
        <p:spPr>
          <a:xfrm>
            <a:off x="457200" y="1050878"/>
            <a:ext cx="8062912" cy="4959486"/>
          </a:xfrm>
        </p:spPr>
        <p:txBody>
          <a:bodyPr/>
          <a:lstStyle/>
          <a:p>
            <a:r>
              <a:rPr lang="en-US" dirty="0"/>
              <a:t>1.2 Phases of Matter</a:t>
            </a:r>
          </a:p>
          <a:p>
            <a:pPr lvl="1">
              <a:buFont typeface="Arial" panose="020B0604020202020204" pitchFamily="34" charset="0"/>
              <a:buChar char="•"/>
            </a:pPr>
            <a:r>
              <a:rPr lang="en-US" dirty="0"/>
              <a:t>Describe the basic properties of each physical state of matter: solid, liquid, and gas</a:t>
            </a:r>
          </a:p>
          <a:p>
            <a:pPr lvl="1">
              <a:buFont typeface="Arial" panose="020B0604020202020204" pitchFamily="34" charset="0"/>
              <a:buChar char="•"/>
            </a:pPr>
            <a:r>
              <a:rPr lang="en-US" dirty="0"/>
              <a:t>Distinguish between mass and weight</a:t>
            </a:r>
          </a:p>
          <a:p>
            <a:pPr lvl="1">
              <a:buFont typeface="Arial" panose="020B0604020202020204" pitchFamily="34" charset="0"/>
              <a:buChar char="•"/>
            </a:pPr>
            <a:r>
              <a:rPr lang="en-US" dirty="0"/>
              <a:t>Apply the law of conservation of matter</a:t>
            </a:r>
          </a:p>
          <a:p>
            <a:pPr lvl="1">
              <a:buFont typeface="Arial" panose="020B0604020202020204" pitchFamily="34" charset="0"/>
              <a:buChar char="•"/>
            </a:pPr>
            <a:r>
              <a:rPr lang="en-US" dirty="0"/>
              <a:t>Classify matter as an element, compound, homogeneous mixture, or heterogeneous mixture with regard to its physical state and composition</a:t>
            </a:r>
          </a:p>
          <a:p>
            <a:pPr lvl="1">
              <a:buFont typeface="Arial" panose="020B0604020202020204" pitchFamily="34" charset="0"/>
              <a:buChar char="•"/>
            </a:pPr>
            <a:r>
              <a:rPr lang="en-US" dirty="0"/>
              <a:t>Define and give examples of atoms and molecules</a:t>
            </a:r>
          </a:p>
        </p:txBody>
      </p:sp>
    </p:spTree>
    <p:extLst>
      <p:ext uri="{BB962C8B-B14F-4D97-AF65-F5344CB8AC3E}">
        <p14:creationId xmlns:p14="http://schemas.microsoft.com/office/powerpoint/2010/main" val="1701898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Phases and Classification of Matter</a:t>
            </a:r>
          </a:p>
        </p:txBody>
      </p:sp>
      <p:sp>
        <p:nvSpPr>
          <p:cNvPr id="5" name="Text Placeholder 4"/>
          <p:cNvSpPr>
            <a:spLocks noGrp="1"/>
          </p:cNvSpPr>
          <p:nvPr>
            <p:ph type="body" sz="quarter" idx="14"/>
          </p:nvPr>
        </p:nvSpPr>
        <p:spPr>
          <a:xfrm>
            <a:off x="457200" y="1282890"/>
            <a:ext cx="8062912" cy="4727474"/>
          </a:xfrm>
        </p:spPr>
        <p:txBody>
          <a:bodyPr/>
          <a:lstStyle/>
          <a:p>
            <a:pPr marL="342900" indent="-342900">
              <a:buFont typeface="Arial" panose="020B0604020202020204" pitchFamily="34" charset="0"/>
              <a:buChar char="•"/>
            </a:pPr>
            <a:r>
              <a:rPr lang="en-US" b="1" dirty="0"/>
              <a:t>Matter: </a:t>
            </a:r>
            <a:r>
              <a:rPr lang="en-US" dirty="0"/>
              <a:t>Anything that occupies space and has mass.</a:t>
            </a:r>
          </a:p>
          <a:p>
            <a:endParaRPr lang="en-US" dirty="0"/>
          </a:p>
          <a:p>
            <a:pPr marL="342900" indent="-342900">
              <a:buFont typeface="Arial" panose="020B0604020202020204" pitchFamily="34" charset="0"/>
              <a:buChar char="•"/>
            </a:pPr>
            <a:r>
              <a:rPr lang="en-US" dirty="0"/>
              <a:t> The three most common states or phases of matter:</a:t>
            </a:r>
          </a:p>
          <a:p>
            <a:pPr marL="1188720" lvl="1">
              <a:buFont typeface="+mj-lt"/>
              <a:buAutoNum type="arabicParenR"/>
            </a:pPr>
            <a:r>
              <a:rPr lang="en-US" dirty="0"/>
              <a:t>A </a:t>
            </a:r>
            <a:r>
              <a:rPr lang="en-US" b="1" dirty="0"/>
              <a:t>solid</a:t>
            </a:r>
            <a:r>
              <a:rPr lang="en-US" dirty="0"/>
              <a:t> is rigid and possesses a definite shape. </a:t>
            </a:r>
          </a:p>
          <a:p>
            <a:pPr marL="1188720" lvl="1">
              <a:buFont typeface="+mj-lt"/>
              <a:buAutoNum type="arabicParenR"/>
            </a:pPr>
            <a:endParaRPr lang="en-US" dirty="0"/>
          </a:p>
          <a:p>
            <a:pPr marL="1188720" lvl="1">
              <a:buFont typeface="+mj-lt"/>
              <a:buAutoNum type="arabicParenR"/>
            </a:pPr>
            <a:r>
              <a:rPr lang="en-US" dirty="0"/>
              <a:t>A </a:t>
            </a:r>
            <a:r>
              <a:rPr lang="en-US" b="1" dirty="0"/>
              <a:t>liquid</a:t>
            </a:r>
            <a:r>
              <a:rPr lang="en-US" dirty="0"/>
              <a:t> flows and takes the shape of its container.</a:t>
            </a:r>
          </a:p>
          <a:p>
            <a:pPr marL="1188720" lvl="1">
              <a:buFont typeface="+mj-lt"/>
              <a:buAutoNum type="arabicParenR"/>
            </a:pPr>
            <a:endParaRPr lang="en-US" dirty="0"/>
          </a:p>
          <a:p>
            <a:pPr marL="1188720" lvl="1">
              <a:buFont typeface="+mj-lt"/>
              <a:buAutoNum type="arabicParenR"/>
            </a:pPr>
            <a:r>
              <a:rPr lang="en-US" dirty="0"/>
              <a:t>A </a:t>
            </a:r>
            <a:r>
              <a:rPr lang="en-US" b="1" dirty="0"/>
              <a:t>gas</a:t>
            </a:r>
            <a:r>
              <a:rPr lang="en-US" dirty="0"/>
              <a:t> takes both the shape and volume of its container. </a:t>
            </a:r>
          </a:p>
          <a:p>
            <a:endParaRPr lang="en-US" dirty="0"/>
          </a:p>
        </p:txBody>
      </p:sp>
    </p:spTree>
    <p:extLst>
      <p:ext uri="{BB962C8B-B14F-4D97-AF65-F5344CB8AC3E}">
        <p14:creationId xmlns:p14="http://schemas.microsoft.com/office/powerpoint/2010/main" val="2014645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1.6</a:t>
            </a:r>
          </a:p>
        </p:txBody>
      </p:sp>
      <p:sp>
        <p:nvSpPr>
          <p:cNvPr id="7" name="Figure Legend"/>
          <p:cNvSpPr>
            <a:spLocks noGrp="1"/>
          </p:cNvSpPr>
          <p:nvPr>
            <p:ph type="body" sz="quarter" idx="14"/>
          </p:nvPr>
        </p:nvSpPr>
        <p:spPr/>
        <p:txBody>
          <a:bodyPr>
            <a:normAutofit/>
          </a:bodyPr>
          <a:lstStyle/>
          <a:p>
            <a:pPr marL="0" indent="0">
              <a:buNone/>
            </a:pPr>
            <a:r>
              <a:rPr lang="en-US" sz="1600" dirty="0"/>
              <a:t>The three most common states or phases of matter are solid, liquid, and gas.</a:t>
            </a:r>
          </a:p>
        </p:txBody>
      </p:sp>
      <p:pic>
        <p:nvPicPr>
          <p:cNvPr id="9" name="Figure" descr="A beaker labeled solid contains a cube of red matter and says has fixed shape and volume. A beaker labeled liquid contains a brownish-red colored liquid. This beaker says takes shape of container, forms horizontal surfaces, has fixed volume. The beaker labeled gas is filled with a light brown gas. This beaker says expands to fill container.">
            <a:extLst>
              <a:ext uri="{FF2B5EF4-FFF2-40B4-BE49-F238E27FC236}">
                <a16:creationId xmlns:a16="http://schemas.microsoft.com/office/drawing/2014/main" xmlns="" id="{C75BAE9B-CF4F-4CBD-BFAD-FA6A747209B0}"/>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8831" r="-8831"/>
          <a:stretch>
            <a:fillRect/>
          </a:stretch>
        </p:blipFill>
        <p:spPr>
          <a:xfrm>
            <a:off x="457199" y="1122386"/>
            <a:ext cx="8062913" cy="3500071"/>
          </a:xfrm>
        </p:spPr>
      </p:pic>
    </p:spTree>
    <p:extLst>
      <p:ext uri="{BB962C8B-B14F-4D97-AF65-F5344CB8AC3E}">
        <p14:creationId xmlns:p14="http://schemas.microsoft.com/office/powerpoint/2010/main" val="726001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Plasma: A Fourth State of Matter</a:t>
            </a:r>
          </a:p>
        </p:txBody>
      </p:sp>
      <p:sp>
        <p:nvSpPr>
          <p:cNvPr id="5" name="Text Placeholder 4"/>
          <p:cNvSpPr>
            <a:spLocks noGrp="1"/>
          </p:cNvSpPr>
          <p:nvPr>
            <p:ph type="body" sz="quarter" idx="14"/>
          </p:nvPr>
        </p:nvSpPr>
        <p:spPr>
          <a:xfrm>
            <a:off x="457200" y="1282890"/>
            <a:ext cx="8062912" cy="4727474"/>
          </a:xfrm>
        </p:spPr>
        <p:txBody>
          <a:bodyPr/>
          <a:lstStyle/>
          <a:p>
            <a:pPr marL="342900" indent="-342900">
              <a:buFont typeface="Arial" panose="020B0604020202020204" pitchFamily="34" charset="0"/>
              <a:buChar char="•"/>
            </a:pPr>
            <a:r>
              <a:rPr lang="en-US" b="1" dirty="0"/>
              <a:t>Plasma:</a:t>
            </a:r>
            <a:r>
              <a:rPr lang="en-US" dirty="0"/>
              <a:t> A gaseous state of matter that contains an appreciable amount of electrically charged particles. </a:t>
            </a:r>
          </a:p>
          <a:p>
            <a:endParaRPr lang="en-US" dirty="0"/>
          </a:p>
          <a:p>
            <a:pPr marL="342900" indent="-342900">
              <a:buFont typeface="Arial" panose="020B0604020202020204" pitchFamily="34" charset="0"/>
              <a:buChar char="•"/>
            </a:pPr>
            <a:r>
              <a:rPr lang="en-US" dirty="0"/>
              <a:t>Plasma has unique properties distinct from ordinary gases. </a:t>
            </a:r>
          </a:p>
          <a:p>
            <a:endParaRPr lang="en-US" dirty="0"/>
          </a:p>
          <a:p>
            <a:pPr marL="342900" indent="-342900">
              <a:buFont typeface="Arial" panose="020B0604020202020204" pitchFamily="34" charset="0"/>
              <a:buChar char="•"/>
            </a:pPr>
            <a:r>
              <a:rPr lang="en-US" dirty="0"/>
              <a:t>Plasma is found in certain high-temperature environments.</a:t>
            </a:r>
          </a:p>
          <a:p>
            <a:pPr marL="1074420" lvl="1" indent="-342900">
              <a:buFont typeface="Arial" panose="020B0604020202020204" pitchFamily="34" charset="0"/>
              <a:buChar char="•"/>
            </a:pPr>
            <a:r>
              <a:rPr lang="en-US" dirty="0"/>
              <a:t>Naturally: Stars, lightning</a:t>
            </a:r>
          </a:p>
          <a:p>
            <a:pPr marL="1074420" lvl="1" indent="-342900">
              <a:buFont typeface="Arial" panose="020B0604020202020204" pitchFamily="34" charset="0"/>
              <a:buChar char="•"/>
            </a:pPr>
            <a:r>
              <a:rPr lang="en-US" dirty="0"/>
              <a:t>Man-made: Television screens</a:t>
            </a:r>
          </a:p>
          <a:p>
            <a:endParaRPr lang="en-US" dirty="0"/>
          </a:p>
        </p:txBody>
      </p:sp>
    </p:spTree>
    <p:extLst>
      <p:ext uri="{BB962C8B-B14F-4D97-AF65-F5344CB8AC3E}">
        <p14:creationId xmlns:p14="http://schemas.microsoft.com/office/powerpoint/2010/main" val="20441297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1.7</a:t>
            </a:r>
          </a:p>
        </p:txBody>
      </p:sp>
      <p:sp>
        <p:nvSpPr>
          <p:cNvPr id="7" name="Figure Legend"/>
          <p:cNvSpPr>
            <a:spLocks noGrp="1"/>
          </p:cNvSpPr>
          <p:nvPr>
            <p:ph type="body" sz="quarter" idx="14"/>
          </p:nvPr>
        </p:nvSpPr>
        <p:spPr/>
        <p:txBody>
          <a:bodyPr>
            <a:normAutofit/>
          </a:bodyPr>
          <a:lstStyle/>
          <a:p>
            <a:pPr marL="0" indent="0">
              <a:buNone/>
            </a:pPr>
            <a:r>
              <a:rPr lang="en-US" sz="1600" dirty="0"/>
              <a:t>A plasma torch can be used to cut metal. (credit: “</a:t>
            </a:r>
            <a:r>
              <a:rPr lang="en-US" sz="1600" dirty="0" err="1"/>
              <a:t>Hypertherm</a:t>
            </a:r>
            <a:r>
              <a:rPr lang="en-US" sz="1600" dirty="0"/>
              <a:t>”/Wikimedia Commons)</a:t>
            </a:r>
          </a:p>
        </p:txBody>
      </p:sp>
      <p:pic>
        <p:nvPicPr>
          <p:cNvPr id="9" name="Figure" descr="A cutting torch is being used to cut a piece of metal. Bright, white colored plasma can be seen near the tip of the torch, where it is contacting the metal.">
            <a:extLst>
              <a:ext uri="{FF2B5EF4-FFF2-40B4-BE49-F238E27FC236}">
                <a16:creationId xmlns:a16="http://schemas.microsoft.com/office/drawing/2014/main" xmlns="" id="{523DC1A9-1B49-499C-9DE0-AB7F5EBA06F0}"/>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0551" r="-40551"/>
          <a:stretch>
            <a:fillRect/>
          </a:stretch>
        </p:blipFill>
        <p:spPr>
          <a:xfrm>
            <a:off x="457199" y="1122386"/>
            <a:ext cx="8062913" cy="3500071"/>
          </a:xfrm>
        </p:spPr>
      </p:pic>
    </p:spTree>
    <p:extLst>
      <p:ext uri="{BB962C8B-B14F-4D97-AF65-F5344CB8AC3E}">
        <p14:creationId xmlns:p14="http://schemas.microsoft.com/office/powerpoint/2010/main" val="2268348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Mass vs. Weight</a:t>
            </a:r>
          </a:p>
        </p:txBody>
      </p:sp>
      <p:sp>
        <p:nvSpPr>
          <p:cNvPr id="5" name="Text Placeholder 4"/>
          <p:cNvSpPr>
            <a:spLocks noGrp="1"/>
          </p:cNvSpPr>
          <p:nvPr>
            <p:ph type="body" sz="quarter" idx="14"/>
          </p:nvPr>
        </p:nvSpPr>
        <p:spPr>
          <a:xfrm>
            <a:off x="457200" y="1310185"/>
            <a:ext cx="8062912" cy="4700179"/>
          </a:xfrm>
        </p:spPr>
        <p:txBody>
          <a:bodyPr/>
          <a:lstStyle/>
          <a:p>
            <a:pPr marL="342900" indent="-342900">
              <a:buFont typeface="Arial" panose="020B0604020202020204" pitchFamily="34" charset="0"/>
              <a:buChar char="•"/>
            </a:pPr>
            <a:r>
              <a:rPr lang="en-US" dirty="0"/>
              <a:t>Mass is a measure of the amount of matter in an object.</a:t>
            </a:r>
          </a:p>
          <a:p>
            <a:endParaRPr lang="en-US" dirty="0"/>
          </a:p>
          <a:p>
            <a:pPr marL="342900" indent="-342900">
              <a:buFont typeface="Arial" panose="020B0604020202020204" pitchFamily="34" charset="0"/>
              <a:buChar char="•"/>
            </a:pPr>
            <a:r>
              <a:rPr lang="en-US" dirty="0"/>
              <a:t>Weight refers to the force that gravity exerts on an object. </a:t>
            </a:r>
          </a:p>
          <a:p>
            <a:endParaRPr lang="en-US" dirty="0"/>
          </a:p>
          <a:p>
            <a:pPr marL="342900" indent="-342900">
              <a:buFont typeface="Arial" panose="020B0604020202020204" pitchFamily="34" charset="0"/>
              <a:buChar char="•"/>
            </a:pPr>
            <a:r>
              <a:rPr lang="en-US" dirty="0"/>
              <a:t>An object’s mass is the same on the earth and the moon but its weight is different. </a:t>
            </a:r>
          </a:p>
          <a:p>
            <a:endParaRPr lang="en-US" dirty="0"/>
          </a:p>
        </p:txBody>
      </p:sp>
    </p:spTree>
    <p:extLst>
      <p:ext uri="{BB962C8B-B14F-4D97-AF65-F5344CB8AC3E}">
        <p14:creationId xmlns:p14="http://schemas.microsoft.com/office/powerpoint/2010/main" val="338359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Chapter Outline</a:t>
            </a:r>
          </a:p>
        </p:txBody>
      </p:sp>
      <p:sp>
        <p:nvSpPr>
          <p:cNvPr id="5" name="Text Placeholder 4"/>
          <p:cNvSpPr>
            <a:spLocks noGrp="1"/>
          </p:cNvSpPr>
          <p:nvPr>
            <p:ph type="body" sz="quarter" idx="14"/>
          </p:nvPr>
        </p:nvSpPr>
        <p:spPr>
          <a:xfrm>
            <a:off x="457200" y="1269242"/>
            <a:ext cx="8062912" cy="5131558"/>
          </a:xfrm>
        </p:spPr>
        <p:txBody>
          <a:bodyPr>
            <a:normAutofit/>
          </a:bodyPr>
          <a:lstStyle/>
          <a:p>
            <a:r>
              <a:rPr lang="en-US" dirty="0"/>
              <a:t>1.1 Chemistry in Context</a:t>
            </a:r>
          </a:p>
          <a:p>
            <a:r>
              <a:rPr lang="en-US" dirty="0"/>
              <a:t>1.2 Phases and Classification of Matter</a:t>
            </a:r>
          </a:p>
          <a:p>
            <a:r>
              <a:rPr lang="en-US" dirty="0"/>
              <a:t>1.3 Physical and Chemical Properties</a:t>
            </a:r>
          </a:p>
          <a:p>
            <a:r>
              <a:rPr lang="en-US" dirty="0"/>
              <a:t>1.4 Measurements</a:t>
            </a:r>
          </a:p>
          <a:p>
            <a:r>
              <a:rPr lang="en-US" dirty="0"/>
              <a:t>1.5 Measurement Uncertainty, Accuracy, and Precision</a:t>
            </a:r>
          </a:p>
          <a:p>
            <a:r>
              <a:rPr lang="en-US" dirty="0"/>
              <a:t>1.6 Mathematical Treatment of Measurement Results</a:t>
            </a:r>
          </a:p>
        </p:txBody>
      </p:sp>
    </p:spTree>
    <p:extLst>
      <p:ext uri="{BB962C8B-B14F-4D97-AF65-F5344CB8AC3E}">
        <p14:creationId xmlns:p14="http://schemas.microsoft.com/office/powerpoint/2010/main" val="41236324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Law of Conservation of Matter</a:t>
            </a:r>
          </a:p>
        </p:txBody>
      </p:sp>
      <p:sp>
        <p:nvSpPr>
          <p:cNvPr id="5" name="Text Placeholder 4"/>
          <p:cNvSpPr>
            <a:spLocks noGrp="1"/>
          </p:cNvSpPr>
          <p:nvPr>
            <p:ph type="body" sz="quarter" idx="14"/>
          </p:nvPr>
        </p:nvSpPr>
        <p:spPr>
          <a:xfrm>
            <a:off x="457200" y="1282890"/>
            <a:ext cx="8062912" cy="4727474"/>
          </a:xfrm>
        </p:spPr>
        <p:txBody>
          <a:bodyPr/>
          <a:lstStyle/>
          <a:p>
            <a:pPr marL="342900" indent="-342900">
              <a:buFont typeface="Arial" panose="020B0604020202020204" pitchFamily="34" charset="0"/>
              <a:buChar char="•"/>
            </a:pPr>
            <a:r>
              <a:rPr lang="en-US" b="1" dirty="0"/>
              <a:t>Law of conservation of matter: </a:t>
            </a:r>
            <a:r>
              <a:rPr lang="en-US" dirty="0"/>
              <a:t>There is no detectable change in the total quantity of matter present when matter converts from one type to another.</a:t>
            </a:r>
          </a:p>
          <a:p>
            <a:endParaRPr lang="en-US" dirty="0"/>
          </a:p>
          <a:p>
            <a:pPr marL="342900" indent="-342900">
              <a:buFont typeface="Arial" panose="020B0604020202020204" pitchFamily="34" charset="0"/>
              <a:buChar char="•"/>
            </a:pPr>
            <a:r>
              <a:rPr lang="en-US" dirty="0"/>
              <a:t> This is true for both chemical and physical changes.</a:t>
            </a:r>
          </a:p>
          <a:p>
            <a:endParaRPr lang="en-US" dirty="0"/>
          </a:p>
        </p:txBody>
      </p:sp>
    </p:spTree>
    <p:extLst>
      <p:ext uri="{BB962C8B-B14F-4D97-AF65-F5344CB8AC3E}">
        <p14:creationId xmlns:p14="http://schemas.microsoft.com/office/powerpoint/2010/main" val="23964670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1.8</a:t>
            </a:r>
          </a:p>
        </p:txBody>
      </p:sp>
      <p:sp>
        <p:nvSpPr>
          <p:cNvPr id="7" name="Figure Legend"/>
          <p:cNvSpPr>
            <a:spLocks noGrp="1"/>
          </p:cNvSpPr>
          <p:nvPr>
            <p:ph type="body" sz="quarter" idx="14"/>
          </p:nvPr>
        </p:nvSpPr>
        <p:spPr/>
        <p:txBody>
          <a:bodyPr>
            <a:normAutofit/>
          </a:bodyPr>
          <a:lstStyle/>
          <a:p>
            <a:pPr marL="0" indent="0">
              <a:buNone/>
            </a:pPr>
            <a:r>
              <a:rPr lang="en-US" sz="1600" dirty="0"/>
              <a:t>(a) The mass of beer precursor materials is the same as the mass of beer produced: Sugar has become alcohol and carbonation. (b) The mass of the lead, lead oxide plates, and sulfuric acid that goes into the production of electricity is exactly equal to the mass of lead sulfate and water that is formed.</a:t>
            </a:r>
          </a:p>
        </p:txBody>
      </p:sp>
      <p:pic>
        <p:nvPicPr>
          <p:cNvPr id="9" name="Figure" descr="Diagram A shows a beer bottle containing pre-beer and sugar. An arrow points from this bottle to a second bottle. This second bottle contains the same volume of liquid, however, the sugar has been converted into ethanol and carbonation as beer was made. Diagram B shows a car battery that contains sheets of P B and P B O subscript 2 along with H subscript 2 S O subscript 4. After the battery is used, it contains an equal mass of P B S O subscript 4 and H subscript 2 O.">
            <a:extLst>
              <a:ext uri="{FF2B5EF4-FFF2-40B4-BE49-F238E27FC236}">
                <a16:creationId xmlns:a16="http://schemas.microsoft.com/office/drawing/2014/main" xmlns="" id="{D397BE71-9F42-4C39-87B8-E83000A4446C}"/>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401" r="-4401"/>
          <a:stretch>
            <a:fillRect/>
          </a:stretch>
        </p:blipFill>
        <p:spPr>
          <a:xfrm>
            <a:off x="457199" y="1122386"/>
            <a:ext cx="8062913" cy="3500071"/>
          </a:xfrm>
        </p:spPr>
      </p:pic>
    </p:spTree>
    <p:extLst>
      <p:ext uri="{BB962C8B-B14F-4D97-AF65-F5344CB8AC3E}">
        <p14:creationId xmlns:p14="http://schemas.microsoft.com/office/powerpoint/2010/main" val="105851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Elements</a:t>
            </a:r>
          </a:p>
        </p:txBody>
      </p:sp>
      <p:sp>
        <p:nvSpPr>
          <p:cNvPr id="5" name="Text Placeholder 4"/>
          <p:cNvSpPr>
            <a:spLocks noGrp="1"/>
          </p:cNvSpPr>
          <p:nvPr>
            <p:ph type="body" sz="quarter" idx="14"/>
          </p:nvPr>
        </p:nvSpPr>
        <p:spPr>
          <a:xfrm>
            <a:off x="457200" y="1269242"/>
            <a:ext cx="8062912" cy="4741122"/>
          </a:xfrm>
        </p:spPr>
        <p:txBody>
          <a:bodyPr/>
          <a:lstStyle/>
          <a:p>
            <a:pPr marL="342900" indent="-342900">
              <a:buFont typeface="Arial" panose="020B0604020202020204" pitchFamily="34" charset="0"/>
              <a:buChar char="•"/>
            </a:pPr>
            <a:r>
              <a:rPr lang="en-US" dirty="0"/>
              <a:t>An </a:t>
            </a:r>
            <a:r>
              <a:rPr lang="en-US" b="1" dirty="0"/>
              <a:t>element </a:t>
            </a:r>
            <a:r>
              <a:rPr lang="en-US" dirty="0"/>
              <a:t>is a type of pure substance that cannot be broken down into simpler substances by chemical changes. </a:t>
            </a:r>
          </a:p>
          <a:p>
            <a:endParaRPr lang="en-US" dirty="0"/>
          </a:p>
          <a:p>
            <a:pPr marL="342900" indent="-342900">
              <a:buFont typeface="Arial" panose="020B0604020202020204" pitchFamily="34" charset="0"/>
              <a:buChar char="•"/>
            </a:pPr>
            <a:r>
              <a:rPr lang="en-US" dirty="0"/>
              <a:t>The known elements are displayed in the periodic table. </a:t>
            </a:r>
          </a:p>
          <a:p>
            <a:endParaRPr lang="en-US" dirty="0"/>
          </a:p>
          <a:p>
            <a:pPr marL="1074420" lvl="1" indent="-342900">
              <a:buFont typeface="Arial" panose="020B0604020202020204" pitchFamily="34" charset="0"/>
              <a:buChar char="•"/>
            </a:pPr>
            <a:r>
              <a:rPr lang="en-US" dirty="0"/>
              <a:t>There are more than 100 known elements.</a:t>
            </a:r>
          </a:p>
          <a:p>
            <a:pPr marL="1074420" lvl="1" indent="-342900">
              <a:buFont typeface="Arial" panose="020B0604020202020204" pitchFamily="34" charset="0"/>
              <a:buChar char="•"/>
            </a:pPr>
            <a:r>
              <a:rPr lang="en-US" dirty="0"/>
              <a:t>Ninety of these occur naturally.</a:t>
            </a:r>
          </a:p>
          <a:p>
            <a:pPr marL="1074420" lvl="1" indent="-342900">
              <a:buFont typeface="Arial" panose="020B0604020202020204" pitchFamily="34" charset="0"/>
              <a:buChar char="•"/>
            </a:pPr>
            <a:r>
              <a:rPr lang="en-US" dirty="0"/>
              <a:t>Two dozen or so have been created in laboratories.</a:t>
            </a:r>
          </a:p>
          <a:p>
            <a:endParaRPr lang="en-US" dirty="0"/>
          </a:p>
        </p:txBody>
      </p:sp>
    </p:spTree>
    <p:extLst>
      <p:ext uri="{BB962C8B-B14F-4D97-AF65-F5344CB8AC3E}">
        <p14:creationId xmlns:p14="http://schemas.microsoft.com/office/powerpoint/2010/main" val="11617863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Pure Substances and Mixtures</a:t>
            </a:r>
          </a:p>
        </p:txBody>
      </p:sp>
      <p:sp>
        <p:nvSpPr>
          <p:cNvPr id="5" name="Text Placeholder 4"/>
          <p:cNvSpPr>
            <a:spLocks noGrp="1"/>
          </p:cNvSpPr>
          <p:nvPr>
            <p:ph type="body" sz="quarter" idx="14"/>
          </p:nvPr>
        </p:nvSpPr>
        <p:spPr>
          <a:xfrm>
            <a:off x="457200" y="1310185"/>
            <a:ext cx="8062912" cy="4700179"/>
          </a:xfrm>
        </p:spPr>
        <p:txBody>
          <a:bodyPr>
            <a:normAutofit/>
          </a:bodyPr>
          <a:lstStyle/>
          <a:p>
            <a:pPr marL="342900" indent="-342900">
              <a:buFont typeface="Arial" panose="020B0604020202020204" pitchFamily="34" charset="0"/>
              <a:buChar char="•"/>
            </a:pPr>
            <a:r>
              <a:rPr lang="en-US" dirty="0"/>
              <a:t>Pure substances have constant composition. </a:t>
            </a:r>
          </a:p>
          <a:p>
            <a:pPr marL="1074420" lvl="1" indent="-342900">
              <a:buFont typeface="Arial" panose="020B0604020202020204" pitchFamily="34" charset="0"/>
              <a:buChar char="•"/>
            </a:pPr>
            <a:r>
              <a:rPr lang="en-US" b="1" dirty="0"/>
              <a:t>Elements: </a:t>
            </a:r>
            <a:r>
              <a:rPr lang="en-US" dirty="0"/>
              <a:t>Pure substance that </a:t>
            </a:r>
            <a:r>
              <a:rPr lang="en-US" i="1" dirty="0"/>
              <a:t>cannot</a:t>
            </a:r>
            <a:r>
              <a:rPr lang="en-US" dirty="0"/>
              <a:t> be broken down into simpler substances by chemical changes. </a:t>
            </a:r>
          </a:p>
          <a:p>
            <a:pPr marL="1600200" lvl="2">
              <a:buFont typeface="Arial" panose="020B0604020202020204" pitchFamily="34" charset="0"/>
              <a:buChar char="•"/>
            </a:pPr>
            <a:r>
              <a:rPr lang="en-US" dirty="0"/>
              <a:t>Consist of one type of element</a:t>
            </a:r>
          </a:p>
          <a:p>
            <a:pPr marL="1600200" lvl="2">
              <a:buFont typeface="Arial" panose="020B0604020202020204" pitchFamily="34" charset="0"/>
              <a:buChar char="•"/>
            </a:pPr>
            <a:r>
              <a:rPr lang="en-US" dirty="0"/>
              <a:t>Examples: Gold (Au), Phosphorus (P), Oxygen (O)</a:t>
            </a:r>
          </a:p>
          <a:p>
            <a:endParaRPr lang="en-US" dirty="0"/>
          </a:p>
          <a:p>
            <a:pPr marL="1074420" lvl="1" indent="-342900">
              <a:buFont typeface="Arial" panose="020B0604020202020204" pitchFamily="34" charset="0"/>
              <a:buChar char="•"/>
            </a:pPr>
            <a:r>
              <a:rPr lang="en-US" b="1" dirty="0"/>
              <a:t>Compounds: </a:t>
            </a:r>
            <a:r>
              <a:rPr lang="en-US" dirty="0"/>
              <a:t>Pure substances that </a:t>
            </a:r>
            <a:r>
              <a:rPr lang="en-US" i="1" dirty="0"/>
              <a:t>can</a:t>
            </a:r>
            <a:r>
              <a:rPr lang="en-US" dirty="0"/>
              <a:t> be broken down into simpler substances by chemical changes.</a:t>
            </a:r>
          </a:p>
          <a:p>
            <a:pPr marL="1600200" lvl="2">
              <a:buFont typeface="Arial" panose="020B0604020202020204" pitchFamily="34" charset="0"/>
              <a:buChar char="•"/>
            </a:pPr>
            <a:r>
              <a:rPr lang="en-US" dirty="0"/>
              <a:t>Consist of two or more types of elements chemically bonded</a:t>
            </a:r>
          </a:p>
          <a:p>
            <a:pPr marL="1600200" lvl="2">
              <a:buFont typeface="Arial" panose="020B0604020202020204" pitchFamily="34" charset="0"/>
              <a:buChar char="•"/>
            </a:pPr>
            <a:r>
              <a:rPr lang="en-US" dirty="0"/>
              <a:t>Examples: H</a:t>
            </a:r>
            <a:r>
              <a:rPr lang="en-US" baseline="-25000" dirty="0"/>
              <a:t>2</a:t>
            </a:r>
            <a:r>
              <a:rPr lang="en-US" dirty="0"/>
              <a:t>O, C</a:t>
            </a:r>
            <a:r>
              <a:rPr lang="en-US" baseline="-25000" dirty="0"/>
              <a:t>6</a:t>
            </a:r>
            <a:r>
              <a:rPr lang="en-US" dirty="0"/>
              <a:t>H</a:t>
            </a:r>
            <a:r>
              <a:rPr lang="en-US" baseline="-25000" dirty="0"/>
              <a:t>12</a:t>
            </a:r>
            <a:r>
              <a:rPr lang="en-US" dirty="0"/>
              <a:t>O</a:t>
            </a:r>
            <a:r>
              <a:rPr lang="en-US" baseline="-25000" dirty="0"/>
              <a:t>6</a:t>
            </a:r>
            <a:r>
              <a:rPr lang="en-US" dirty="0"/>
              <a:t>, </a:t>
            </a:r>
            <a:r>
              <a:rPr lang="en-US" dirty="0" err="1"/>
              <a:t>AgCl</a:t>
            </a:r>
            <a:endParaRPr lang="en-US" dirty="0"/>
          </a:p>
          <a:p>
            <a:pPr marL="1600200" lvl="2">
              <a:buFont typeface="Arial" panose="020B0604020202020204" pitchFamily="34" charset="0"/>
              <a:buChar char="•"/>
            </a:pPr>
            <a:r>
              <a:rPr lang="en-US" dirty="0"/>
              <a:t>The properties of compounds are different from the uncombined elements making up the compound. </a:t>
            </a:r>
          </a:p>
          <a:p>
            <a:endParaRPr lang="en-US" dirty="0"/>
          </a:p>
        </p:txBody>
      </p:sp>
    </p:spTree>
    <p:extLst>
      <p:ext uri="{BB962C8B-B14F-4D97-AF65-F5344CB8AC3E}">
        <p14:creationId xmlns:p14="http://schemas.microsoft.com/office/powerpoint/2010/main" val="40924794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1.9</a:t>
            </a:r>
          </a:p>
        </p:txBody>
      </p:sp>
      <p:sp>
        <p:nvSpPr>
          <p:cNvPr id="7" name="Figure Legend"/>
          <p:cNvSpPr>
            <a:spLocks noGrp="1"/>
          </p:cNvSpPr>
          <p:nvPr>
            <p:ph type="body" sz="quarter" idx="14"/>
          </p:nvPr>
        </p:nvSpPr>
        <p:spPr/>
        <p:txBody>
          <a:bodyPr>
            <a:normAutofit/>
          </a:bodyPr>
          <a:lstStyle/>
          <a:p>
            <a:pPr marL="0" indent="0">
              <a:buNone/>
            </a:pPr>
            <a:r>
              <a:rPr lang="en-US" sz="1600" dirty="0"/>
              <a:t>(a) The compound mercury(II) oxide,  (b) when heated,  (c) decomposes into silvery droplets of liquid mercury and invisible oxygen gas. (credit: modification of work by Paul Flowers)</a:t>
            </a:r>
          </a:p>
        </p:txBody>
      </p:sp>
      <p:pic>
        <p:nvPicPr>
          <p:cNvPr id="9" name="Figure" descr="This figure shows a series of three photos labeled a, b, and c. Photo a shows the bottom of a test tube that is filled with an orange-red substance. A slight amount of a silver substance is also visible. Photo b shows the substance in the test tube being heated over a flame. Photo c shows a test tube that is not longer being heated. The orange-red substance is almost completely gone, and small, silver droplets of a substance are left.">
            <a:extLst>
              <a:ext uri="{FF2B5EF4-FFF2-40B4-BE49-F238E27FC236}">
                <a16:creationId xmlns:a16="http://schemas.microsoft.com/office/drawing/2014/main" xmlns="" id="{1C7B7A54-EF6E-41D5-B4BE-A76E61E18A98}"/>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1980" b="-21980"/>
          <a:stretch>
            <a:fillRect/>
          </a:stretch>
        </p:blipFill>
        <p:spPr>
          <a:xfrm>
            <a:off x="457199" y="1122386"/>
            <a:ext cx="8062913" cy="3500071"/>
          </a:xfrm>
        </p:spPr>
      </p:pic>
    </p:spTree>
    <p:extLst>
      <p:ext uri="{BB962C8B-B14F-4D97-AF65-F5344CB8AC3E}">
        <p14:creationId xmlns:p14="http://schemas.microsoft.com/office/powerpoint/2010/main" val="34201257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Pure Substances and Mixtures</a:t>
            </a:r>
          </a:p>
        </p:txBody>
      </p:sp>
      <p:sp>
        <p:nvSpPr>
          <p:cNvPr id="5" name="Text Placeholder 4"/>
          <p:cNvSpPr>
            <a:spLocks noGrp="1"/>
          </p:cNvSpPr>
          <p:nvPr>
            <p:ph type="body" sz="quarter" idx="14"/>
          </p:nvPr>
        </p:nvSpPr>
        <p:spPr>
          <a:xfrm>
            <a:off x="457200" y="1310185"/>
            <a:ext cx="8062912" cy="4700179"/>
          </a:xfrm>
        </p:spPr>
        <p:txBody>
          <a:bodyPr/>
          <a:lstStyle/>
          <a:p>
            <a:pPr marL="342900" indent="-342900">
              <a:buFont typeface="Arial" panose="020B0604020202020204" pitchFamily="34" charset="0"/>
              <a:buChar char="•"/>
            </a:pPr>
            <a:r>
              <a:rPr lang="en-US" dirty="0"/>
              <a:t>A mixture is composed of two or more types of matter that can be present in varying amounts and can be separated by physical changes.</a:t>
            </a:r>
          </a:p>
          <a:p>
            <a:endParaRPr lang="en-US" dirty="0"/>
          </a:p>
          <a:p>
            <a:pPr marL="342900" indent="-342900">
              <a:buFont typeface="Arial" panose="020B0604020202020204" pitchFamily="34" charset="0"/>
              <a:buChar char="•"/>
            </a:pPr>
            <a:r>
              <a:rPr lang="en-US" dirty="0"/>
              <a:t>Evaporation is an example of a physical change.</a:t>
            </a:r>
          </a:p>
          <a:p>
            <a:endParaRPr lang="en-US" dirty="0"/>
          </a:p>
          <a:p>
            <a:pPr marL="342900" indent="-342900">
              <a:buFont typeface="Arial" panose="020B0604020202020204" pitchFamily="34" charset="0"/>
              <a:buChar char="•"/>
            </a:pPr>
            <a:r>
              <a:rPr lang="en-US" dirty="0"/>
              <a:t>There are two types of mixtures: homogenous mixtures and heterogeneous mixtures. </a:t>
            </a:r>
          </a:p>
          <a:p>
            <a:endParaRPr lang="en-US" dirty="0"/>
          </a:p>
        </p:txBody>
      </p:sp>
    </p:spTree>
    <p:extLst>
      <p:ext uri="{BB962C8B-B14F-4D97-AF65-F5344CB8AC3E}">
        <p14:creationId xmlns:p14="http://schemas.microsoft.com/office/powerpoint/2010/main" val="8148425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41326"/>
            <a:ext cx="6700684" cy="659535"/>
          </a:xfrm>
        </p:spPr>
        <p:txBody>
          <a:bodyPr/>
          <a:lstStyle/>
          <a:p>
            <a:r>
              <a:rPr lang="en-US" dirty="0"/>
              <a:t>Two Type of Mixtures</a:t>
            </a:r>
          </a:p>
        </p:txBody>
      </p:sp>
      <p:sp>
        <p:nvSpPr>
          <p:cNvPr id="5" name="Text Placeholder 4"/>
          <p:cNvSpPr>
            <a:spLocks noGrp="1"/>
          </p:cNvSpPr>
          <p:nvPr>
            <p:ph type="body" sz="quarter" idx="14"/>
          </p:nvPr>
        </p:nvSpPr>
        <p:spPr>
          <a:xfrm>
            <a:off x="457200" y="1269242"/>
            <a:ext cx="8062912" cy="4741122"/>
          </a:xfrm>
        </p:spPr>
        <p:txBody>
          <a:bodyPr/>
          <a:lstStyle/>
          <a:p>
            <a:pPr marL="457200" indent="-457200">
              <a:buFont typeface="+mj-lt"/>
              <a:buAutoNum type="arabicParenR"/>
            </a:pPr>
            <a:r>
              <a:rPr lang="en-US" dirty="0"/>
              <a:t>A </a:t>
            </a:r>
            <a:r>
              <a:rPr lang="en-US" b="1" dirty="0"/>
              <a:t>homogenous mixture </a:t>
            </a:r>
            <a:r>
              <a:rPr lang="en-US" dirty="0"/>
              <a:t>exhibits a uniform composition and appears visually the same throughout. </a:t>
            </a:r>
          </a:p>
          <a:p>
            <a:pPr marL="1074420" lvl="1" indent="-342900">
              <a:buFont typeface="Arial" panose="020B0604020202020204" pitchFamily="34" charset="0"/>
              <a:buChar char="•"/>
            </a:pPr>
            <a:r>
              <a:rPr lang="en-US" dirty="0"/>
              <a:t>Another name for a homogenous mixture is a </a:t>
            </a:r>
            <a:r>
              <a:rPr lang="en-US" b="1" dirty="0"/>
              <a:t>solution</a:t>
            </a:r>
            <a:r>
              <a:rPr lang="en-US" dirty="0"/>
              <a:t>.</a:t>
            </a:r>
          </a:p>
          <a:p>
            <a:endParaRPr lang="en-US" dirty="0"/>
          </a:p>
          <a:p>
            <a:endParaRPr lang="en-US" dirty="0"/>
          </a:p>
          <a:p>
            <a:pPr marL="457200" indent="-457200">
              <a:buFont typeface="+mj-lt"/>
              <a:buAutoNum type="arabicParenR" startAt="2"/>
            </a:pPr>
            <a:r>
              <a:rPr lang="en-US" dirty="0"/>
              <a:t>A </a:t>
            </a:r>
            <a:r>
              <a:rPr lang="en-US" b="1" dirty="0"/>
              <a:t>heterogeneous mixture </a:t>
            </a:r>
            <a:r>
              <a:rPr lang="en-US" dirty="0"/>
              <a:t>has a composition that varies from point to point. </a:t>
            </a:r>
          </a:p>
          <a:p>
            <a:endParaRPr lang="en-US" dirty="0"/>
          </a:p>
        </p:txBody>
      </p:sp>
    </p:spTree>
    <p:extLst>
      <p:ext uri="{BB962C8B-B14F-4D97-AF65-F5344CB8AC3E}">
        <p14:creationId xmlns:p14="http://schemas.microsoft.com/office/powerpoint/2010/main" val="39282577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normAutofit/>
          </a:bodyPr>
          <a:lstStyle/>
          <a:p>
            <a:r>
              <a:rPr lang="en-US" dirty="0"/>
              <a:t>Figure 1.10</a:t>
            </a:r>
          </a:p>
        </p:txBody>
      </p:sp>
      <p:sp>
        <p:nvSpPr>
          <p:cNvPr id="7" name="Figure Legend"/>
          <p:cNvSpPr>
            <a:spLocks noGrp="1"/>
          </p:cNvSpPr>
          <p:nvPr>
            <p:ph type="body" sz="quarter" idx="14"/>
          </p:nvPr>
        </p:nvSpPr>
        <p:spPr/>
        <p:txBody>
          <a:bodyPr>
            <a:normAutofit lnSpcReduction="10000"/>
          </a:bodyPr>
          <a:lstStyle/>
          <a:p>
            <a:pPr marL="0" indent="0">
              <a:buNone/>
            </a:pPr>
            <a:r>
              <a:rPr lang="en-US" sz="1600" dirty="0"/>
              <a:t>(a) Oil and vinegar salad dressing is a heterogeneous mixture because its composition is not uniform throughout. (b) A commercial sports drink is a homogeneous mixture because its composition is uniform throughout. (credit a “left”: modification of work by John Mayer; credit a “right”: modification of work by Umberto </a:t>
            </a:r>
            <a:r>
              <a:rPr lang="en-US" sz="1600" dirty="0" err="1"/>
              <a:t>Salvagnin</a:t>
            </a:r>
            <a:r>
              <a:rPr lang="en-US" sz="1600" dirty="0"/>
              <a:t>; </a:t>
            </a:r>
            <a:r>
              <a:rPr lang="en-US" sz="1600" dirty="0" err="1"/>
              <a:t>creditb</a:t>
            </a:r>
            <a:r>
              <a:rPr lang="en-US" sz="1600" dirty="0"/>
              <a:t> “left: modification of work by Jeff Bedford)</a:t>
            </a:r>
          </a:p>
        </p:txBody>
      </p:sp>
      <p:pic>
        <p:nvPicPr>
          <p:cNvPr id="9" name="Figure" descr="Diagram A shows a glass containing a red liquid with a layer of yellow oil floating on the surface of the red liquid. A zoom in box is magnifying a portion of the red liquid that contains some of the yellow oil. The zoomed in image shows that oil is forming round droplets within the red liquid. Diagram B shows a photo of Gatorade G 2. A zoom in box is magnifying a portion of the Gatorade, which is uniformly red.">
            <a:extLst>
              <a:ext uri="{FF2B5EF4-FFF2-40B4-BE49-F238E27FC236}">
                <a16:creationId xmlns:a16="http://schemas.microsoft.com/office/drawing/2014/main" xmlns="" id="{9BBEC002-C677-4B46-A174-545C08349B06}"/>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2973" b="-22973"/>
          <a:stretch>
            <a:fillRect/>
          </a:stretch>
        </p:blipFill>
        <p:spPr>
          <a:xfrm>
            <a:off x="457199" y="1122386"/>
            <a:ext cx="8062913" cy="3500071"/>
          </a:xfrm>
        </p:spPr>
      </p:pic>
    </p:spTree>
    <p:extLst>
      <p:ext uri="{BB962C8B-B14F-4D97-AF65-F5344CB8AC3E}">
        <p14:creationId xmlns:p14="http://schemas.microsoft.com/office/powerpoint/2010/main" val="25374185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1.11</a:t>
            </a:r>
          </a:p>
        </p:txBody>
      </p:sp>
      <p:sp>
        <p:nvSpPr>
          <p:cNvPr id="7" name="Figure Legend"/>
          <p:cNvSpPr>
            <a:spLocks noGrp="1"/>
          </p:cNvSpPr>
          <p:nvPr>
            <p:ph type="body" sz="quarter" idx="14"/>
          </p:nvPr>
        </p:nvSpPr>
        <p:spPr/>
        <p:txBody>
          <a:bodyPr>
            <a:normAutofit/>
          </a:bodyPr>
          <a:lstStyle/>
          <a:p>
            <a:pPr marL="0" indent="0">
              <a:buNone/>
            </a:pPr>
            <a:r>
              <a:rPr lang="en-US" sz="1600" dirty="0"/>
              <a:t>Depending on its properties, a given substance can be classified as a homogeneous mixture, a heterogeneous mixture, a compound, or an element.</a:t>
            </a:r>
          </a:p>
        </p:txBody>
      </p:sp>
      <p:pic>
        <p:nvPicPr>
          <p:cNvPr id="10" name="Figure" descr="This flow chart begins with matter at the top and the question: does the matter have constant properties and composition? If no, then it is a mixture. This leads to the next question: is it uniform throughout? If no, it is heterogeneous. If yes, it is homogenous. If the matter does have constant properties and composition, it is a pure substance. This leads to the next question: can it be simplified chemically? If no, it is an element. If yes, then it is a compound.">
            <a:extLst>
              <a:ext uri="{FF2B5EF4-FFF2-40B4-BE49-F238E27FC236}">
                <a16:creationId xmlns:a16="http://schemas.microsoft.com/office/drawing/2014/main" xmlns="" id="{ACA55CE9-AF08-4143-9D54-7497360D5078}"/>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4128" b="-14128"/>
          <a:stretch>
            <a:fillRect/>
          </a:stretch>
        </p:blipFill>
        <p:spPr>
          <a:xfrm>
            <a:off x="457199" y="1122386"/>
            <a:ext cx="8062913" cy="3500071"/>
          </a:xfrm>
        </p:spPr>
      </p:pic>
    </p:spTree>
    <p:extLst>
      <p:ext uri="{BB962C8B-B14F-4D97-AF65-F5344CB8AC3E}">
        <p14:creationId xmlns:p14="http://schemas.microsoft.com/office/powerpoint/2010/main" val="2755256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Atoms and Molecules</a:t>
            </a:r>
          </a:p>
        </p:txBody>
      </p:sp>
      <p:sp>
        <p:nvSpPr>
          <p:cNvPr id="5" name="Text Placeholder 4"/>
          <p:cNvSpPr>
            <a:spLocks noGrp="1"/>
          </p:cNvSpPr>
          <p:nvPr>
            <p:ph type="body" sz="quarter" idx="14"/>
          </p:nvPr>
        </p:nvSpPr>
        <p:spPr>
          <a:xfrm>
            <a:off x="457200" y="1241946"/>
            <a:ext cx="8062912" cy="4768418"/>
          </a:xfrm>
        </p:spPr>
        <p:txBody>
          <a:bodyPr/>
          <a:lstStyle/>
          <a:p>
            <a:pPr marL="342900" indent="-342900">
              <a:buFont typeface="Arial" panose="020B0604020202020204" pitchFamily="34" charset="0"/>
              <a:buChar char="•"/>
            </a:pPr>
            <a:r>
              <a:rPr lang="en-US" b="1" dirty="0"/>
              <a:t>Atom: </a:t>
            </a:r>
            <a:r>
              <a:rPr lang="en-US" dirty="0"/>
              <a:t>The smallest particle of an element that has the properties of that element and can enter into a chemical combination.</a:t>
            </a:r>
          </a:p>
          <a:p>
            <a:pPr marL="1074420" lvl="1" indent="-342900">
              <a:buFont typeface="Arial" panose="020B0604020202020204" pitchFamily="34" charset="0"/>
              <a:buChar char="•"/>
            </a:pPr>
            <a:r>
              <a:rPr lang="en-US" dirty="0"/>
              <a:t>Idea first proposed by Greek philosophers, Leucippus and Democritus, in the 5th century BCE.</a:t>
            </a:r>
          </a:p>
          <a:p>
            <a:pPr marL="1074420" lvl="1" indent="-342900">
              <a:buFont typeface="Arial" panose="020B0604020202020204" pitchFamily="34" charset="0"/>
              <a:buChar char="•"/>
            </a:pPr>
            <a:r>
              <a:rPr lang="en-US" dirty="0"/>
              <a:t>19th century, John Dalton of England supported this hypothesis with quantitative measurements. </a:t>
            </a:r>
          </a:p>
          <a:p>
            <a:endParaRPr lang="en-US" dirty="0"/>
          </a:p>
          <a:p>
            <a:pPr marL="342900" indent="-342900">
              <a:buFont typeface="Arial" panose="020B0604020202020204" pitchFamily="34" charset="0"/>
              <a:buChar char="•"/>
            </a:pPr>
            <a:r>
              <a:rPr lang="en-US" b="1" dirty="0"/>
              <a:t>Molecule: </a:t>
            </a:r>
            <a:r>
              <a:rPr lang="en-US" dirty="0"/>
              <a:t>Consists of two or more atoms connected by strong forces known as chemical bonds. </a:t>
            </a:r>
          </a:p>
          <a:p>
            <a:endParaRPr lang="en-US" dirty="0"/>
          </a:p>
        </p:txBody>
      </p:sp>
    </p:spTree>
    <p:extLst>
      <p:ext uri="{BB962C8B-B14F-4D97-AF65-F5344CB8AC3E}">
        <p14:creationId xmlns:p14="http://schemas.microsoft.com/office/powerpoint/2010/main" val="3124312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1.1</a:t>
            </a:r>
          </a:p>
        </p:txBody>
      </p:sp>
      <p:sp>
        <p:nvSpPr>
          <p:cNvPr id="7" name="Figure Legend"/>
          <p:cNvSpPr>
            <a:spLocks noGrp="1"/>
          </p:cNvSpPr>
          <p:nvPr>
            <p:ph type="body" sz="quarter" idx="14"/>
          </p:nvPr>
        </p:nvSpPr>
        <p:spPr/>
        <p:txBody>
          <a:bodyPr>
            <a:normAutofit lnSpcReduction="10000"/>
          </a:bodyPr>
          <a:lstStyle/>
          <a:p>
            <a:pPr marL="0" indent="0">
              <a:buNone/>
            </a:pPr>
            <a:r>
              <a:rPr lang="en-US" sz="1600" dirty="0"/>
              <a:t>Chemical substances and processes are essential for our existence, providing sustenance, keeping us clean and healthy, fabricating electronic devices, enabling transportation, and much more. (credit “left”: modification of work by “</a:t>
            </a:r>
            <a:r>
              <a:rPr lang="en-US" sz="1600" dirty="0" err="1"/>
              <a:t>vxla</a:t>
            </a:r>
            <a:r>
              <a:rPr lang="en-US" sz="1600" dirty="0"/>
              <a:t>”/Flickr; credit “left middle”: modification of work by “the Italian voice”/Flickr; credit “right middle”: modification of work by Jason Trim; credit “right”: modification of work by “</a:t>
            </a:r>
            <a:r>
              <a:rPr lang="en-US" sz="1600" dirty="0" err="1"/>
              <a:t>gosheshe</a:t>
            </a:r>
            <a:r>
              <a:rPr lang="en-US" sz="1600" dirty="0"/>
              <a:t>”/Flickr)</a:t>
            </a:r>
          </a:p>
        </p:txBody>
      </p:sp>
      <p:pic>
        <p:nvPicPr>
          <p:cNvPr id="9" name="Figure" descr="Chemical substances and processes are essential for our existence, providing sustenance, keeping us clean and healthy, fabricating electronic devices, enabling transportation, and much more. (credit “left”: modification of work by “vxla”/Flickr; credit “left middle”: modification of work by “the Italian voice”/Flickr; credit “right middle”: modification of work by Jason Trim; credit “right”: modification of work by “gosheshe”/Flickr)">
            <a:extLst>
              <a:ext uri="{FF2B5EF4-FFF2-40B4-BE49-F238E27FC236}">
                <a16:creationId xmlns:a16="http://schemas.microsoft.com/office/drawing/2014/main" xmlns="" id="{C6D76130-2BED-4111-89F4-69B13C5B9BBA}"/>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52615" b="-52615"/>
          <a:stretch>
            <a:fillRect/>
          </a:stretch>
        </p:blipFill>
        <p:spPr>
          <a:xfrm>
            <a:off x="457200" y="1122363"/>
            <a:ext cx="8062913" cy="3500437"/>
          </a:xfrm>
        </p:spPr>
      </p:pic>
    </p:spTree>
    <p:extLst>
      <p:ext uri="{BB962C8B-B14F-4D97-AF65-F5344CB8AC3E}">
        <p14:creationId xmlns:p14="http://schemas.microsoft.com/office/powerpoint/2010/main" val="35589690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1.12</a:t>
            </a:r>
          </a:p>
        </p:txBody>
      </p:sp>
      <p:sp>
        <p:nvSpPr>
          <p:cNvPr id="7" name="Figure Legend"/>
          <p:cNvSpPr>
            <a:spLocks noGrp="1"/>
          </p:cNvSpPr>
          <p:nvPr>
            <p:ph type="body" sz="quarter" idx="14"/>
          </p:nvPr>
        </p:nvSpPr>
        <p:spPr/>
        <p:txBody>
          <a:bodyPr>
            <a:normAutofit/>
          </a:bodyPr>
          <a:lstStyle/>
          <a:p>
            <a:pPr marL="0" indent="0">
              <a:buNone/>
            </a:pPr>
            <a:r>
              <a:rPr lang="en-US" sz="1600" dirty="0"/>
              <a:t>(a) This photograph shows a gold nugget. (b) A scanning-tunneling microscope (STM) can generate views of the surfaces of solids, such as this image of a gold crystal. Each sphere represents one gold atom. (credit a: modification of work by United States Geological Survey; credit b: modification of work by “</a:t>
            </a:r>
            <a:r>
              <a:rPr lang="en-US" sz="1600" dirty="0" err="1"/>
              <a:t>Erwinrossen</a:t>
            </a:r>
            <a:r>
              <a:rPr lang="en-US" sz="1600" dirty="0"/>
              <a:t>”/Wikimedia Commons)</a:t>
            </a:r>
          </a:p>
        </p:txBody>
      </p:sp>
      <p:pic>
        <p:nvPicPr>
          <p:cNvPr id="8" name="Figure" descr="Figure A shows a gold nugget as it would appear to the naked eye. The gold nugget is very irregular, with many sharp edges. It appears gold in color. The microscope image of a gold crystal shows many similarly sized gold stripes that are separated by dark areas. Looking closely, one can see that the gold stripes are made of many, tiny, circular atoms.">
            <a:extLst>
              <a:ext uri="{FF2B5EF4-FFF2-40B4-BE49-F238E27FC236}">
                <a16:creationId xmlns:a16="http://schemas.microsoft.com/office/drawing/2014/main" xmlns="" id="{C895C628-5337-4845-BF51-D43D3947C10C}"/>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868" b="-1868"/>
          <a:stretch>
            <a:fillRect/>
          </a:stretch>
        </p:blipFill>
        <p:spPr>
          <a:xfrm>
            <a:off x="457199" y="1122386"/>
            <a:ext cx="8062913" cy="3500071"/>
          </a:xfrm>
        </p:spPr>
      </p:pic>
    </p:spTree>
    <p:extLst>
      <p:ext uri="{BB962C8B-B14F-4D97-AF65-F5344CB8AC3E}">
        <p14:creationId xmlns:p14="http://schemas.microsoft.com/office/powerpoint/2010/main" val="1646792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1.13</a:t>
            </a:r>
          </a:p>
        </p:txBody>
      </p:sp>
      <p:sp>
        <p:nvSpPr>
          <p:cNvPr id="7" name="Figure Legend"/>
          <p:cNvSpPr>
            <a:spLocks noGrp="1"/>
          </p:cNvSpPr>
          <p:nvPr>
            <p:ph type="body" sz="quarter" idx="14"/>
          </p:nvPr>
        </p:nvSpPr>
        <p:spPr>
          <a:xfrm>
            <a:off x="457200" y="4763069"/>
            <a:ext cx="8062912" cy="1501253"/>
          </a:xfrm>
        </p:spPr>
        <p:txBody>
          <a:bodyPr>
            <a:normAutofit/>
          </a:bodyPr>
          <a:lstStyle/>
          <a:p>
            <a:pPr marL="0" indent="0">
              <a:buNone/>
            </a:pPr>
            <a:r>
              <a:rPr lang="en-US" sz="1600" dirty="0"/>
              <a:t>These images provide an increasingly closer view: (a) a cotton boll, (b) a single cotton fiber viewed under an optical microscope (magnified 40 times), (c) an image of a cotton fiber obtained with an electron microscope (much higher magnification than with the optical microscope</a:t>
            </a:r>
            <a:r>
              <a:rPr lang="en-US" sz="1600" dirty="0">
                <a:solidFill>
                  <a:schemeClr val="accent3"/>
                </a:solidFill>
              </a:rPr>
              <a:t>); and (d and e) atomic-level models of the fiber (spheres of different colors represent atoms of different elements). (credit c: modification of work by “</a:t>
            </a:r>
            <a:r>
              <a:rPr lang="en-US" sz="1600" dirty="0" err="1">
                <a:solidFill>
                  <a:schemeClr val="accent3"/>
                </a:solidFill>
              </a:rPr>
              <a:t>Featheredtar</a:t>
            </a:r>
            <a:r>
              <a:rPr lang="en-US" sz="1600" dirty="0">
                <a:solidFill>
                  <a:schemeClr val="accent3"/>
                </a:solidFill>
              </a:rPr>
              <a:t>”/Wikimedia Commons)</a:t>
            </a:r>
          </a:p>
        </p:txBody>
      </p:sp>
      <p:pic>
        <p:nvPicPr>
          <p:cNvPr id="8" name="Figure" descr="Figure A shows a puffy white cotton boll growing on a brown twig. Figure B shows a magnified cotton strand. The strand appears transparent but contains dark areas within its interior. Figure C shows the surface of several crisscrossing and overlapping cotton fibers. Its surface is rough along the edges but smooth near the center of each strand. Figure D shows three strands of molecules connected into three vertical chains. Each strand contains about five molecules. Figure E shows that the cotton molecule contains about a dozen atoms. The black carbon atoms form rings that are connected by red oxygen atoms. Many of the carbon atoms are also bonded to hydrogen atoms, shown as white balls, or other oxygen atoms.">
            <a:extLst>
              <a:ext uri="{FF2B5EF4-FFF2-40B4-BE49-F238E27FC236}">
                <a16:creationId xmlns:a16="http://schemas.microsoft.com/office/drawing/2014/main" xmlns="" id="{1E2BC290-E231-47D4-B3F6-FFFCB784113B}"/>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37695" b="-37695"/>
          <a:stretch>
            <a:fillRect/>
          </a:stretch>
        </p:blipFill>
        <p:spPr>
          <a:xfrm>
            <a:off x="457199" y="1122386"/>
            <a:ext cx="8062913" cy="3500071"/>
          </a:xfrm>
        </p:spPr>
      </p:pic>
    </p:spTree>
    <p:extLst>
      <p:ext uri="{BB962C8B-B14F-4D97-AF65-F5344CB8AC3E}">
        <p14:creationId xmlns:p14="http://schemas.microsoft.com/office/powerpoint/2010/main" val="34321084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1.14</a:t>
            </a:r>
          </a:p>
        </p:txBody>
      </p:sp>
      <p:sp>
        <p:nvSpPr>
          <p:cNvPr id="7" name="Figure Legend"/>
          <p:cNvSpPr>
            <a:spLocks noGrp="1"/>
          </p:cNvSpPr>
          <p:nvPr>
            <p:ph type="body" sz="quarter" idx="14"/>
          </p:nvPr>
        </p:nvSpPr>
        <p:spPr/>
        <p:txBody>
          <a:bodyPr>
            <a:normAutofit/>
          </a:bodyPr>
          <a:lstStyle/>
          <a:p>
            <a:pPr marL="0" indent="0">
              <a:buNone/>
            </a:pPr>
            <a:r>
              <a:rPr lang="en-US" sz="1600" dirty="0"/>
              <a:t>The elements hydrogen, oxygen, phosphorus, and sulfur form molecules consisting of two or more atoms of the same element. The compounds water, carbon dioxide, and glucose consist of combinations of atoms of different elements.</a:t>
            </a:r>
          </a:p>
        </p:txBody>
      </p:sp>
      <p:pic>
        <p:nvPicPr>
          <p:cNvPr id="8" name="Figure" descr="The hydrogen molecule, H subscript 2, is shown as two small, white balls bonded together. The oxygen molecule O subscript 2, is shown as two red balls bonded together. The phosphorous molecule, P subscript 4, is shown as four orange balls bonded tightly together. The sulfur molecule, S subscript 8, is shown as 8 yellow balls linked together. Water molecules, H subscript 2 O, consist of one red oxygen atom bonded to two smaller white hydrogen atoms. The hydrogen atoms are at an angle on the oxygen molecule. Carbon dioxide, C O subscript 2, consists of one carbon atom and two oxygen atoms. One oxygen atom is bonded to the carbon&amp;#x2019;s right side and the other oxygen is bonded to the carbon&amp;#x2019;s left side. Glucose, C subscript 6 H subscript 12 O subscript 6, contains a chain of carbon atoms that have attached oxygen or hydrogen atoms.">
            <a:extLst>
              <a:ext uri="{FF2B5EF4-FFF2-40B4-BE49-F238E27FC236}">
                <a16:creationId xmlns:a16="http://schemas.microsoft.com/office/drawing/2014/main" xmlns="" id="{A52CA42B-E096-4A2F-8FDA-C0D610090B7A}"/>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5850" b="-25850"/>
          <a:stretch>
            <a:fillRect/>
          </a:stretch>
        </p:blipFill>
        <p:spPr>
          <a:xfrm>
            <a:off x="457199" y="1136786"/>
            <a:ext cx="8062913" cy="3500071"/>
          </a:xfrm>
        </p:spPr>
      </p:pic>
    </p:spTree>
    <p:extLst>
      <p:ext uri="{BB962C8B-B14F-4D97-AF65-F5344CB8AC3E}">
        <p14:creationId xmlns:p14="http://schemas.microsoft.com/office/powerpoint/2010/main" val="30801374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1.15</a:t>
            </a:r>
          </a:p>
        </p:txBody>
      </p:sp>
      <p:pic>
        <p:nvPicPr>
          <p:cNvPr id="2" name="Figure" descr="A rectangular battery is immersed in a beaker filled with liquid. Each of the battery terminals are covered by an overturned test tube. The test tubes each contain a bubbling liquid. Zoom in areas indicate that the liquid in the beaker is water, 2 H subscript 2 O liquid. The bubbles in the test tube over the negative terminal are hydrogen gas, 2 H subscript 2 gas. The bubbles in the test tube over the positive terminal are oxygen gas, O subscript 2 ga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7321" b="17321"/>
          <a:stretch>
            <a:fillRect/>
          </a:stretch>
        </p:blipFill>
        <p:spPr>
          <a:xfrm>
            <a:off x="457199" y="1143986"/>
            <a:ext cx="8062913" cy="3500071"/>
          </a:xfrm>
        </p:spPr>
      </p:pic>
      <p:sp>
        <p:nvSpPr>
          <p:cNvPr id="7" name="Figure Legend"/>
          <p:cNvSpPr>
            <a:spLocks noGrp="1"/>
          </p:cNvSpPr>
          <p:nvPr>
            <p:ph type="body" sz="quarter" idx="14"/>
          </p:nvPr>
        </p:nvSpPr>
        <p:spPr/>
        <p:txBody>
          <a:bodyPr>
            <a:normAutofit lnSpcReduction="10000"/>
          </a:bodyPr>
          <a:lstStyle/>
          <a:p>
            <a:pPr marL="0" indent="0">
              <a:buNone/>
            </a:pPr>
            <a:r>
              <a:rPr lang="en-US" sz="1600" dirty="0"/>
              <a:t>The decomposition of water is shown at the macroscopic, microscopic, and symbolic levels. The battery provides an electric current (microscopic) that decomposes water. At the macroscopic level, the liquid separates into the gases hydrogen (on the left) and oxygen (on the right). Symbolically, this change is presented by showing how liquid H</a:t>
            </a:r>
            <a:r>
              <a:rPr lang="en-US" sz="1600" baseline="-25000" dirty="0"/>
              <a:t>2</a:t>
            </a:r>
            <a:r>
              <a:rPr lang="en-US" sz="1600" dirty="0"/>
              <a:t>O separates into H</a:t>
            </a:r>
            <a:r>
              <a:rPr lang="en-US" sz="1600" baseline="-25000" dirty="0"/>
              <a:t>2</a:t>
            </a:r>
            <a:r>
              <a:rPr lang="en-US" sz="1600" dirty="0"/>
              <a:t> and O</a:t>
            </a:r>
            <a:r>
              <a:rPr lang="en-US" sz="1600" baseline="-25000" dirty="0"/>
              <a:t>2 </a:t>
            </a:r>
            <a:r>
              <a:rPr lang="en-US" sz="1600" dirty="0"/>
              <a:t>gases.</a:t>
            </a:r>
          </a:p>
        </p:txBody>
      </p:sp>
    </p:spTree>
    <p:extLst>
      <p:ext uri="{BB962C8B-B14F-4D97-AF65-F5344CB8AC3E}">
        <p14:creationId xmlns:p14="http://schemas.microsoft.com/office/powerpoint/2010/main" val="4726856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1.16</a:t>
            </a:r>
          </a:p>
        </p:txBody>
      </p:sp>
      <p:sp>
        <p:nvSpPr>
          <p:cNvPr id="7" name="Figure Legend"/>
          <p:cNvSpPr>
            <a:spLocks noGrp="1"/>
          </p:cNvSpPr>
          <p:nvPr>
            <p:ph type="body" sz="quarter" idx="14"/>
          </p:nvPr>
        </p:nvSpPr>
        <p:spPr/>
        <p:txBody>
          <a:bodyPr>
            <a:normAutofit/>
          </a:bodyPr>
          <a:lstStyle/>
          <a:p>
            <a:pPr marL="0" indent="0">
              <a:buNone/>
            </a:pPr>
            <a:r>
              <a:rPr lang="en-US" sz="1600" dirty="0"/>
              <a:t>A fuel cell generates electrical energy from hydrogen and oxygen via an electrochemical process and produces only water as the waste product.</a:t>
            </a:r>
          </a:p>
        </p:txBody>
      </p:sp>
      <p:pic>
        <p:nvPicPr>
          <p:cNvPr id="8" name="Figure" descr="The fuel cell consists of a proton exchange membrane sandwiched between an anode and a cathode. Hydrogen gas enters the battery near the anode. Oxygen gas enters the battery near the cathode. The entering hydrogen gas is broken up into single white spheres that each have a positive charge. These are protons. The protons repel negatively-charged electrons within the anode. These electrons travel through a circuit, providing electricity to anything attached to the battery. The protons continue through the proton exchange membrane and through the cathode to reach the oxygen gas molecules at the opposite end of the battery. There, the oxygen atoms split up into single red spheres. Each oxygen atom takes on two of the incoming protons to form a water molecule.">
            <a:extLst>
              <a:ext uri="{FF2B5EF4-FFF2-40B4-BE49-F238E27FC236}">
                <a16:creationId xmlns:a16="http://schemas.microsoft.com/office/drawing/2014/main" xmlns="" id="{3A51082C-3E88-4D3B-B0FF-6CC73671958C}"/>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8129" r="-38129"/>
          <a:stretch>
            <a:fillRect/>
          </a:stretch>
        </p:blipFill>
        <p:spPr>
          <a:xfrm>
            <a:off x="457199" y="1122386"/>
            <a:ext cx="8062913" cy="3500071"/>
          </a:xfrm>
        </p:spPr>
      </p:pic>
    </p:spTree>
    <p:extLst>
      <p:ext uri="{BB962C8B-B14F-4D97-AF65-F5344CB8AC3E}">
        <p14:creationId xmlns:p14="http://schemas.microsoft.com/office/powerpoint/2010/main" val="32484707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1.17</a:t>
            </a:r>
          </a:p>
        </p:txBody>
      </p:sp>
      <p:sp>
        <p:nvSpPr>
          <p:cNvPr id="7" name="Figure Legend"/>
          <p:cNvSpPr>
            <a:spLocks noGrp="1"/>
          </p:cNvSpPr>
          <p:nvPr>
            <p:ph type="body" sz="quarter" idx="14"/>
          </p:nvPr>
        </p:nvSpPr>
        <p:spPr/>
        <p:txBody>
          <a:bodyPr>
            <a:normAutofit/>
          </a:bodyPr>
          <a:lstStyle/>
          <a:p>
            <a:pPr marL="0" indent="0">
              <a:buNone/>
            </a:pPr>
            <a:r>
              <a:rPr lang="en-US" sz="1600" dirty="0"/>
              <a:t>Almost one-third of naturally occurring elements are used to make a cell phone. (credit: modification of work by John Taylor)</a:t>
            </a:r>
          </a:p>
        </p:txBody>
      </p:sp>
      <p:pic>
        <p:nvPicPr>
          <p:cNvPr id="8" name="Figure" descr="A cell phone is labeled to show what its components are made of. The case components are made of polymers such as A B S and or metals such as aluminum, iron, and magnesium. The processor components are made of silicon, common metals such as copper, tin and gold, and uncommon elements such as yttrium and gadolinium. The screen components are made of silicon oxide, also known as glass. The glass is strengthened by the addition of aluminum, sodium, and potassium. The battery components contain lithium combined with other metals such as cobalt, iron, and copper.">
            <a:extLst>
              <a:ext uri="{FF2B5EF4-FFF2-40B4-BE49-F238E27FC236}">
                <a16:creationId xmlns:a16="http://schemas.microsoft.com/office/drawing/2014/main" xmlns="" id="{3B9284E6-6902-4EE0-BA3C-FAC4980F8880}"/>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1404" r="-11404"/>
          <a:stretch>
            <a:fillRect/>
          </a:stretch>
        </p:blipFill>
        <p:spPr>
          <a:xfrm>
            <a:off x="457199" y="1136786"/>
            <a:ext cx="8062913" cy="3500071"/>
          </a:xfrm>
        </p:spPr>
      </p:pic>
    </p:spTree>
    <p:extLst>
      <p:ext uri="{BB962C8B-B14F-4D97-AF65-F5344CB8AC3E}">
        <p14:creationId xmlns:p14="http://schemas.microsoft.com/office/powerpoint/2010/main" val="7979532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4" name="Text Placeholder 3"/>
          <p:cNvSpPr>
            <a:spLocks noGrp="1"/>
          </p:cNvSpPr>
          <p:nvPr>
            <p:ph type="body" sz="quarter" idx="14"/>
          </p:nvPr>
        </p:nvSpPr>
        <p:spPr>
          <a:xfrm>
            <a:off x="457200" y="1119116"/>
            <a:ext cx="8062912" cy="4891248"/>
          </a:xfrm>
        </p:spPr>
        <p:txBody>
          <a:bodyPr/>
          <a:lstStyle/>
          <a:p>
            <a:r>
              <a:rPr lang="en-US" dirty="0"/>
              <a:t>1.3 Physical and Chemical Properties</a:t>
            </a:r>
          </a:p>
          <a:p>
            <a:pPr lvl="1">
              <a:buFont typeface="Arial" panose="020B0604020202020204" pitchFamily="34" charset="0"/>
              <a:buChar char="•"/>
            </a:pPr>
            <a:r>
              <a:rPr lang="en-US" dirty="0"/>
              <a:t>Identify properties of and changes in matter as physical or chemical</a:t>
            </a:r>
          </a:p>
          <a:p>
            <a:pPr lvl="1">
              <a:buFont typeface="Arial" panose="020B0604020202020204" pitchFamily="34" charset="0"/>
              <a:buChar char="•"/>
            </a:pPr>
            <a:r>
              <a:rPr lang="en-US" dirty="0"/>
              <a:t>Identify properties of matter as extensive or intensive</a:t>
            </a:r>
          </a:p>
        </p:txBody>
      </p:sp>
    </p:spTree>
    <p:extLst>
      <p:ext uri="{BB962C8B-B14F-4D97-AF65-F5344CB8AC3E}">
        <p14:creationId xmlns:p14="http://schemas.microsoft.com/office/powerpoint/2010/main" val="282137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Physical and Chemical Properties</a:t>
            </a:r>
          </a:p>
        </p:txBody>
      </p:sp>
      <p:sp>
        <p:nvSpPr>
          <p:cNvPr id="5" name="Text Placeholder 4"/>
          <p:cNvSpPr>
            <a:spLocks noGrp="1"/>
          </p:cNvSpPr>
          <p:nvPr>
            <p:ph type="body" sz="quarter" idx="14"/>
          </p:nvPr>
        </p:nvSpPr>
        <p:spPr>
          <a:xfrm>
            <a:off x="457200" y="1296537"/>
            <a:ext cx="8062912" cy="4713827"/>
          </a:xfrm>
        </p:spPr>
        <p:txBody>
          <a:bodyPr/>
          <a:lstStyle/>
          <a:p>
            <a:pPr marL="342900" indent="-342900">
              <a:buFont typeface="Arial" panose="020B0604020202020204" pitchFamily="34" charset="0"/>
              <a:buChar char="•"/>
            </a:pPr>
            <a:r>
              <a:rPr lang="en-US" dirty="0"/>
              <a:t>The characteristics that enable us to distinguish one substance from another are called properties.</a:t>
            </a:r>
          </a:p>
          <a:p>
            <a:endParaRPr lang="en-US" dirty="0"/>
          </a:p>
          <a:p>
            <a:pPr marL="342900" indent="-342900">
              <a:buFont typeface="Arial" panose="020B0604020202020204" pitchFamily="34" charset="0"/>
              <a:buChar char="•"/>
            </a:pPr>
            <a:r>
              <a:rPr lang="en-US" dirty="0"/>
              <a:t>A </a:t>
            </a:r>
            <a:r>
              <a:rPr lang="en-US" b="1" dirty="0"/>
              <a:t>physical property </a:t>
            </a:r>
            <a:r>
              <a:rPr lang="en-US" dirty="0"/>
              <a:t>is a characteristic of matter that is not associated with a change in its chemical composition. </a:t>
            </a:r>
          </a:p>
          <a:p>
            <a:endParaRPr lang="en-US" dirty="0"/>
          </a:p>
          <a:p>
            <a:pPr marL="1074420" lvl="1" indent="-342900">
              <a:buFont typeface="Arial" panose="020B0604020202020204" pitchFamily="34" charset="0"/>
              <a:buChar char="•"/>
            </a:pPr>
            <a:r>
              <a:rPr lang="en-US" dirty="0"/>
              <a:t>Examples: density, color, hardness, melting and boiling points, and electrical conductivity</a:t>
            </a:r>
          </a:p>
          <a:p>
            <a:pPr marL="1074420" lvl="1"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A </a:t>
            </a:r>
            <a:r>
              <a:rPr lang="en-US" i="1" dirty="0"/>
              <a:t>physical change </a:t>
            </a:r>
            <a:r>
              <a:rPr lang="en-US" dirty="0"/>
              <a:t>is a change in the state or properties of matter without any accompanying change in its chemical composition. </a:t>
            </a:r>
          </a:p>
          <a:p>
            <a:pPr marL="342900" indent="-34290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28028806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1.18</a:t>
            </a:r>
          </a:p>
        </p:txBody>
      </p:sp>
      <p:sp>
        <p:nvSpPr>
          <p:cNvPr id="7" name="Figure Legend"/>
          <p:cNvSpPr>
            <a:spLocks noGrp="1"/>
          </p:cNvSpPr>
          <p:nvPr>
            <p:ph type="body" sz="quarter" idx="14"/>
          </p:nvPr>
        </p:nvSpPr>
        <p:spPr/>
        <p:txBody>
          <a:bodyPr>
            <a:normAutofit/>
          </a:bodyPr>
          <a:lstStyle/>
          <a:p>
            <a:pPr marL="0" indent="0">
              <a:buNone/>
            </a:pPr>
            <a:r>
              <a:rPr lang="en-US" sz="1600" dirty="0"/>
              <a:t>(a) Butter undergoes a physical change when solid butter is heated and forms liquid melted butter. (b) Steam condensing inside a cooking pot is a physical change, as water vapor is changed into liquid water. (credit a: modification of work by “95jb14”/Wikimedia Commons; credit b: modification of work by “</a:t>
            </a:r>
            <a:r>
              <a:rPr lang="en-US" sz="1600" dirty="0" err="1"/>
              <a:t>mjneuby</a:t>
            </a:r>
            <a:r>
              <a:rPr lang="en-US" sz="1600" dirty="0"/>
              <a:t>”/Flickr)</a:t>
            </a:r>
          </a:p>
        </p:txBody>
      </p:sp>
      <p:pic>
        <p:nvPicPr>
          <p:cNvPr id="5122" name="Picture 2" descr="Figure A is a photograph of an uncovered pot of melted butter on a stove. Figure B is a photograph of something being heated on a stove in a pot. Water droplets are forming on the underside of a glass cover that has been placed over the pot."/>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238250" y="1543761"/>
            <a:ext cx="6585554" cy="2741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96241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Physical and Chemical Properties</a:t>
            </a:r>
          </a:p>
        </p:txBody>
      </p:sp>
      <p:sp>
        <p:nvSpPr>
          <p:cNvPr id="5" name="Text Placeholder 4"/>
          <p:cNvSpPr>
            <a:spLocks noGrp="1"/>
          </p:cNvSpPr>
          <p:nvPr>
            <p:ph type="body" sz="quarter" idx="14"/>
          </p:nvPr>
        </p:nvSpPr>
        <p:spPr>
          <a:xfrm>
            <a:off x="457200" y="1269242"/>
            <a:ext cx="8062912" cy="4741122"/>
          </a:xfrm>
        </p:spPr>
        <p:txBody>
          <a:bodyPr/>
          <a:lstStyle/>
          <a:p>
            <a:pPr marL="342900" indent="-342900">
              <a:buFont typeface="Arial" panose="020B0604020202020204" pitchFamily="34" charset="0"/>
              <a:buChar char="•"/>
            </a:pPr>
            <a:r>
              <a:rPr lang="en-US" dirty="0"/>
              <a:t>The change of one type of matter into another type (or the inability to change) is a </a:t>
            </a:r>
            <a:r>
              <a:rPr lang="en-US" b="1" dirty="0"/>
              <a:t>chemical property</a:t>
            </a:r>
            <a:r>
              <a:rPr lang="en-US" dirty="0"/>
              <a:t>.</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Examples: flammability, toxicity, acidity, reactivity, and heat of combustion.</a:t>
            </a:r>
          </a:p>
        </p:txBody>
      </p:sp>
    </p:spTree>
    <p:extLst>
      <p:ext uri="{BB962C8B-B14F-4D97-AF65-F5344CB8AC3E}">
        <p14:creationId xmlns:p14="http://schemas.microsoft.com/office/powerpoint/2010/main" val="2238463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4" name="Text Placeholder 3"/>
          <p:cNvSpPr>
            <a:spLocks noGrp="1"/>
          </p:cNvSpPr>
          <p:nvPr>
            <p:ph type="body" sz="quarter" idx="14"/>
          </p:nvPr>
        </p:nvSpPr>
        <p:spPr>
          <a:xfrm>
            <a:off x="457200" y="1132764"/>
            <a:ext cx="8062912" cy="4877600"/>
          </a:xfrm>
        </p:spPr>
        <p:txBody>
          <a:bodyPr/>
          <a:lstStyle/>
          <a:p>
            <a:r>
              <a:rPr lang="en-US" dirty="0"/>
              <a:t>1.1 Chemistry in Context</a:t>
            </a:r>
          </a:p>
          <a:p>
            <a:pPr lvl="1">
              <a:buFont typeface="Arial" panose="020B0604020202020204" pitchFamily="34" charset="0"/>
              <a:buChar char="•"/>
            </a:pPr>
            <a:r>
              <a:rPr lang="en-US" dirty="0"/>
              <a:t>Outline the historical development of chemistry</a:t>
            </a:r>
          </a:p>
          <a:p>
            <a:pPr lvl="1">
              <a:buFont typeface="Arial" panose="020B0604020202020204" pitchFamily="34" charset="0"/>
              <a:buChar char="•"/>
            </a:pPr>
            <a:r>
              <a:rPr lang="en-US" dirty="0"/>
              <a:t>Provide examples of the importance of chemistry in everyday life</a:t>
            </a:r>
          </a:p>
          <a:p>
            <a:pPr lvl="1">
              <a:buFont typeface="Arial" panose="020B0604020202020204" pitchFamily="34" charset="0"/>
              <a:buChar char="•"/>
            </a:pPr>
            <a:r>
              <a:rPr lang="en-US" dirty="0"/>
              <a:t>Describe the scientific method</a:t>
            </a:r>
          </a:p>
          <a:p>
            <a:pPr lvl="1">
              <a:buFont typeface="Arial" panose="020B0604020202020204" pitchFamily="34" charset="0"/>
              <a:buChar char="•"/>
            </a:pPr>
            <a:r>
              <a:rPr lang="en-US" dirty="0"/>
              <a:t>Differentiate among hypotheses, theories, and laws</a:t>
            </a:r>
          </a:p>
          <a:p>
            <a:pPr lvl="1">
              <a:buFont typeface="Arial" panose="020B0604020202020204" pitchFamily="34" charset="0"/>
              <a:buChar char="•"/>
            </a:pPr>
            <a:r>
              <a:rPr lang="en-US" dirty="0"/>
              <a:t>Provide examples illustrating macroscopic, microscopic, and symbolic domains</a:t>
            </a:r>
          </a:p>
        </p:txBody>
      </p:sp>
    </p:spTree>
    <p:extLst>
      <p:ext uri="{BB962C8B-B14F-4D97-AF65-F5344CB8AC3E}">
        <p14:creationId xmlns:p14="http://schemas.microsoft.com/office/powerpoint/2010/main" val="29106898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1.19</a:t>
            </a:r>
          </a:p>
        </p:txBody>
      </p:sp>
      <p:sp>
        <p:nvSpPr>
          <p:cNvPr id="7" name="Figure Legend"/>
          <p:cNvSpPr>
            <a:spLocks noGrp="1"/>
          </p:cNvSpPr>
          <p:nvPr>
            <p:ph type="body" sz="quarter" idx="14"/>
          </p:nvPr>
        </p:nvSpPr>
        <p:spPr/>
        <p:txBody>
          <a:bodyPr>
            <a:normAutofit/>
          </a:bodyPr>
          <a:lstStyle/>
          <a:p>
            <a:pPr marL="0" indent="0">
              <a:buNone/>
            </a:pPr>
            <a:r>
              <a:rPr lang="en-US" sz="1600" dirty="0">
                <a:solidFill>
                  <a:schemeClr val="accent3"/>
                </a:solidFill>
              </a:rPr>
              <a:t>(a) One of the chemical properties of iron is that it rusts; (b) one of the chemical properties of chromium is that it does not. (credit a: modification of work by Tony </a:t>
            </a:r>
            <a:r>
              <a:rPr lang="en-US" sz="1600" dirty="0" err="1">
                <a:solidFill>
                  <a:schemeClr val="accent3"/>
                </a:solidFill>
              </a:rPr>
              <a:t>Hisgett</a:t>
            </a:r>
            <a:r>
              <a:rPr lang="en-US" sz="1600" dirty="0">
                <a:solidFill>
                  <a:schemeClr val="accent3"/>
                </a:solidFill>
              </a:rPr>
              <a:t>; credit b: modification of work by “</a:t>
            </a:r>
            <a:r>
              <a:rPr lang="en-US" sz="1600" dirty="0" err="1">
                <a:solidFill>
                  <a:schemeClr val="accent3"/>
                </a:solidFill>
              </a:rPr>
              <a:t>Atoma</a:t>
            </a:r>
            <a:r>
              <a:rPr lang="en-US" sz="1600" dirty="0">
                <a:solidFill>
                  <a:schemeClr val="accent3"/>
                </a:solidFill>
              </a:rPr>
              <a:t>”/Wikimedia Commons)</a:t>
            </a:r>
          </a:p>
        </p:txBody>
      </p:sp>
      <p:pic>
        <p:nvPicPr>
          <p:cNvPr id="8" name="Figure" descr="Figure A is a photo of metal machinery that is now mostly covered with reddish orange rust. Figure B shows the silver colored chrome parts of a motorcycle. One of the parts is so shiny that you can see a reflection of the surrounding street and buildings.">
            <a:extLst>
              <a:ext uri="{FF2B5EF4-FFF2-40B4-BE49-F238E27FC236}">
                <a16:creationId xmlns:a16="http://schemas.microsoft.com/office/drawing/2014/main" xmlns="" id="{116A058B-37DE-4B04-A1E8-537AAB1BF64E}"/>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993" b="-993"/>
          <a:stretch>
            <a:fillRect/>
          </a:stretch>
        </p:blipFill>
        <p:spPr>
          <a:xfrm>
            <a:off x="457199" y="1122386"/>
            <a:ext cx="8062913" cy="3500071"/>
          </a:xfrm>
        </p:spPr>
      </p:pic>
    </p:spTree>
    <p:extLst>
      <p:ext uri="{BB962C8B-B14F-4D97-AF65-F5344CB8AC3E}">
        <p14:creationId xmlns:p14="http://schemas.microsoft.com/office/powerpoint/2010/main" val="10203772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1.20</a:t>
            </a:r>
          </a:p>
        </p:txBody>
      </p:sp>
      <p:sp>
        <p:nvSpPr>
          <p:cNvPr id="7" name="Figure Legend"/>
          <p:cNvSpPr>
            <a:spLocks noGrp="1"/>
          </p:cNvSpPr>
          <p:nvPr>
            <p:ph type="body" sz="quarter" idx="14"/>
          </p:nvPr>
        </p:nvSpPr>
        <p:spPr>
          <a:xfrm>
            <a:off x="457200" y="4622457"/>
            <a:ext cx="8062912" cy="1887525"/>
          </a:xfrm>
        </p:spPr>
        <p:txBody>
          <a:bodyPr>
            <a:noAutofit/>
          </a:bodyPr>
          <a:lstStyle/>
          <a:p>
            <a:pPr marL="228600" indent="-228600">
              <a:buAutoNum type="alphaLcParenBoth"/>
            </a:pPr>
            <a:r>
              <a:rPr lang="en-US" sz="1200" dirty="0"/>
              <a:t>Copper and nitric acid undergo a chemical change to form copper nitrate and brown, gaseous nitrogen dioxide. </a:t>
            </a:r>
          </a:p>
          <a:p>
            <a:pPr marL="228600" indent="-228600">
              <a:buAutoNum type="alphaLcParenBoth"/>
            </a:pPr>
            <a:r>
              <a:rPr lang="en-US" sz="1200" dirty="0"/>
              <a:t>During the combustion of a match, cellulose in the match and oxygen from the air undergo a chemical change to form carbon dioxide and water vapor. </a:t>
            </a:r>
          </a:p>
          <a:p>
            <a:pPr marL="228600" indent="-228600">
              <a:buAutoNum type="alphaLcParenBoth"/>
            </a:pPr>
            <a:r>
              <a:rPr lang="en-US" sz="1200" dirty="0"/>
              <a:t>Cooking red meat causes a number of chemical changes, including the oxidation of iron in myoglobin that results in the familiar red-to-brown color change. </a:t>
            </a:r>
          </a:p>
          <a:p>
            <a:pPr marL="228600" indent="-228600">
              <a:buAutoNum type="alphaLcParenBoth"/>
            </a:pPr>
            <a:r>
              <a:rPr lang="en-US" sz="1200" dirty="0"/>
              <a:t>A banana turning brown is a chemical change as new, darker (and less tasty) substances form. (credit b: modification of work by Jeff Turner; credit c: modification of work by Gloria </a:t>
            </a:r>
            <a:r>
              <a:rPr lang="en-US" sz="1200" dirty="0" err="1"/>
              <a:t>Cabada</a:t>
            </a:r>
            <a:r>
              <a:rPr lang="en-US" sz="1200" dirty="0"/>
              <a:t>-Leman; credit d: modification of work by Roberto </a:t>
            </a:r>
            <a:r>
              <a:rPr lang="pl-PL" sz="1200" dirty="0" err="1"/>
              <a:t>Verzo</a:t>
            </a:r>
            <a:r>
              <a:rPr lang="pl-PL" sz="1200" dirty="0"/>
              <a:t>)</a:t>
            </a:r>
            <a:endParaRPr lang="en-US" sz="1200" dirty="0"/>
          </a:p>
        </p:txBody>
      </p:sp>
      <p:pic>
        <p:nvPicPr>
          <p:cNvPr id="8" name="Figure" descr="Figure A is a photo of the flask containing a blue liquid. Several strands of brownish copper are immersed into the blue liquid. There is a brownish gas rising from the liquid and filling the upper part of the flask. Figure B shows a burning match. Figure C shows red meat being cooked in a pan. Figure D shows a small bunch of yellow bananas that have many black spots.">
            <a:extLst>
              <a:ext uri="{FF2B5EF4-FFF2-40B4-BE49-F238E27FC236}">
                <a16:creationId xmlns:a16="http://schemas.microsoft.com/office/drawing/2014/main" xmlns="" id="{9D0BF21F-FE67-4D2F-9385-A1461DFE8A61}"/>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1242" r="-51242"/>
          <a:stretch>
            <a:fillRect/>
          </a:stretch>
        </p:blipFill>
        <p:spPr>
          <a:xfrm>
            <a:off x="457199" y="1122386"/>
            <a:ext cx="8062913" cy="3500071"/>
          </a:xfrm>
        </p:spPr>
      </p:pic>
    </p:spTree>
    <p:extLst>
      <p:ext uri="{BB962C8B-B14F-4D97-AF65-F5344CB8AC3E}">
        <p14:creationId xmlns:p14="http://schemas.microsoft.com/office/powerpoint/2010/main" val="42485081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1.21</a:t>
            </a:r>
          </a:p>
        </p:txBody>
      </p:sp>
      <p:sp>
        <p:nvSpPr>
          <p:cNvPr id="7" name="Figure Legend"/>
          <p:cNvSpPr>
            <a:spLocks noGrp="1"/>
          </p:cNvSpPr>
          <p:nvPr>
            <p:ph type="body" sz="quarter" idx="14"/>
          </p:nvPr>
        </p:nvSpPr>
        <p:spPr/>
        <p:txBody>
          <a:bodyPr>
            <a:normAutofit/>
          </a:bodyPr>
          <a:lstStyle/>
          <a:p>
            <a:pPr marL="0" indent="0">
              <a:buNone/>
            </a:pPr>
            <a:r>
              <a:rPr lang="en-US" sz="1600" dirty="0"/>
              <a:t>The National Fire Protection Agency (NFPA) hazard diamond summarizes the major hazards of a chemical substance.</a:t>
            </a:r>
          </a:p>
        </p:txBody>
      </p:sp>
      <p:pic>
        <p:nvPicPr>
          <p:cNvPr id="8" name="Figure" descr="The diamond is subdivided into four smaller diamonds. The upper diamond is colored red and is associated with fire hazards. The numbers in the fire hazard diamond range from 0 to 4. As the numbers increase, the chemical&amp;#x2019;s flash point decreases. 0 indicates a substance that will not burn, 1 indicates a substance with a flashpoint above 200 degrees Fahrenheit, 2 indicates a substance with a flashpoint above 100 degrees Fahrenheit and not exceeding 200 degrees Fahrenheit, 3 indicates a substance with a flashpoint below 100 degrees Fahrenheit, and 4 indicates a substance with a flashpoint below 73 degrees Fahrenheit. The right-hand diamond is yellow and is associated with reactivity. The reactivity numbers range from 0 to 4. 0 indicates a stable chemical, 1 indicates a chemical that is unstable if heated, 2 indicates the possibility of a violent chemical change, 3 indicates that shock and heat may detonate the chemical and 4 indicates that the chemical may detonate. The lower diamond is white and is associated with specific hazards. These contain abbreviations that describe specific hazardous characteristic of the chemical. O X indicates an oxidizer, A C I D indicates an acid, A L K indicates an alkali, C O R indicates corrosive, a W with a line through it indicates use no water, and a symbol of a dot surrounded by three triangles indicates radioactive. The leftmost diamond is blue and is associated with health hazards. The numbers in the health hazard diamond range from 0 to 4. 0 indicates a normal material, 1 indicates slightly hazardous, 2 indicates hazardous, 3 indicates extreme danger, and 4 indicates deadly.">
            <a:extLst>
              <a:ext uri="{FF2B5EF4-FFF2-40B4-BE49-F238E27FC236}">
                <a16:creationId xmlns:a16="http://schemas.microsoft.com/office/drawing/2014/main" xmlns="" id="{645610F8-A702-47B8-B008-17B1525507EE}"/>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0244" r="-30244"/>
          <a:stretch>
            <a:fillRect/>
          </a:stretch>
        </p:blipFill>
        <p:spPr>
          <a:xfrm>
            <a:off x="457199" y="1122386"/>
            <a:ext cx="8062913" cy="3500071"/>
          </a:xfrm>
        </p:spPr>
      </p:pic>
    </p:spTree>
    <p:extLst>
      <p:ext uri="{BB962C8B-B14F-4D97-AF65-F5344CB8AC3E}">
        <p14:creationId xmlns:p14="http://schemas.microsoft.com/office/powerpoint/2010/main" val="39213607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41326"/>
            <a:ext cx="8062912" cy="809552"/>
          </a:xfrm>
        </p:spPr>
        <p:txBody>
          <a:bodyPr>
            <a:normAutofit/>
          </a:bodyPr>
          <a:lstStyle/>
          <a:p>
            <a:r>
              <a:rPr lang="en-US" dirty="0"/>
              <a:t>Extensive Properties and Intensive Properties</a:t>
            </a:r>
          </a:p>
        </p:txBody>
      </p:sp>
      <p:sp>
        <p:nvSpPr>
          <p:cNvPr id="5" name="Text Placeholder 4"/>
          <p:cNvSpPr>
            <a:spLocks noGrp="1"/>
          </p:cNvSpPr>
          <p:nvPr>
            <p:ph type="body" sz="quarter" idx="14"/>
          </p:nvPr>
        </p:nvSpPr>
        <p:spPr>
          <a:xfrm>
            <a:off x="457200" y="1241946"/>
            <a:ext cx="8062912" cy="4768418"/>
          </a:xfrm>
        </p:spPr>
        <p:txBody>
          <a:bodyPr/>
          <a:lstStyle/>
          <a:p>
            <a:pPr marL="0" indent="0">
              <a:buNone/>
            </a:pPr>
            <a:r>
              <a:rPr lang="en-US" b="1" dirty="0"/>
              <a:t>Extensive property</a:t>
            </a:r>
          </a:p>
          <a:p>
            <a:pPr marL="342900" indent="-342900">
              <a:buFont typeface="Arial" panose="020B0604020202020204" pitchFamily="34" charset="0"/>
              <a:buChar char="•"/>
            </a:pPr>
            <a:r>
              <a:rPr lang="en-US" dirty="0"/>
              <a:t>Depends on the amount of matter present. </a:t>
            </a:r>
          </a:p>
          <a:p>
            <a:pPr marL="342900" indent="-342900">
              <a:buFont typeface="Arial" panose="020B0604020202020204" pitchFamily="34" charset="0"/>
              <a:buChar char="•"/>
            </a:pPr>
            <a:r>
              <a:rPr lang="en-US" dirty="0"/>
              <a:t>Examples: mass, volume, heat</a:t>
            </a:r>
          </a:p>
          <a:p>
            <a:endParaRPr lang="en-US" dirty="0"/>
          </a:p>
          <a:p>
            <a:endParaRPr lang="en-US" dirty="0"/>
          </a:p>
          <a:p>
            <a:pPr marL="0" indent="0">
              <a:buNone/>
            </a:pPr>
            <a:r>
              <a:rPr lang="en-US" b="1" dirty="0"/>
              <a:t>Intensive property</a:t>
            </a:r>
          </a:p>
          <a:p>
            <a:pPr marL="342900" indent="-342900">
              <a:buFont typeface="Arial" panose="020B0604020202020204" pitchFamily="34" charset="0"/>
              <a:buChar char="•"/>
            </a:pPr>
            <a:r>
              <a:rPr lang="en-US" dirty="0"/>
              <a:t>Does not depend on the amount of matter present. </a:t>
            </a:r>
          </a:p>
          <a:p>
            <a:pPr marL="342900" indent="-342900">
              <a:buFont typeface="Arial" panose="020B0604020202020204" pitchFamily="34" charset="0"/>
              <a:buChar char="•"/>
            </a:pPr>
            <a:r>
              <a:rPr lang="en-US" dirty="0"/>
              <a:t>Examples: density, temperature</a:t>
            </a:r>
          </a:p>
          <a:p>
            <a:endParaRPr lang="en-US" dirty="0"/>
          </a:p>
        </p:txBody>
      </p:sp>
    </p:spTree>
    <p:extLst>
      <p:ext uri="{BB962C8B-B14F-4D97-AF65-F5344CB8AC3E}">
        <p14:creationId xmlns:p14="http://schemas.microsoft.com/office/powerpoint/2010/main" val="3969444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1.22</a:t>
            </a:r>
          </a:p>
        </p:txBody>
      </p:sp>
      <p:sp>
        <p:nvSpPr>
          <p:cNvPr id="7" name="Figure Legend"/>
          <p:cNvSpPr>
            <a:spLocks noGrp="1"/>
          </p:cNvSpPr>
          <p:nvPr>
            <p:ph type="body" sz="quarter" idx="14"/>
          </p:nvPr>
        </p:nvSpPr>
        <p:spPr/>
        <p:txBody>
          <a:bodyPr>
            <a:normAutofit/>
          </a:bodyPr>
          <a:lstStyle/>
          <a:p>
            <a:pPr marL="0" indent="0">
              <a:buNone/>
            </a:pPr>
            <a:r>
              <a:rPr lang="en-US" sz="1600" dirty="0"/>
              <a:t>The periodic table shows how elements may be grouped according to certain similar properties. Note the background color denotes whether an element is a metal, metalloid, or nonmetal, whereas the element symbol color indicates whether it is a solid, liquid, or gas.</a:t>
            </a:r>
          </a:p>
        </p:txBody>
      </p:sp>
      <p:pic>
        <p:nvPicPr>
          <p:cNvPr id="8" name="Figure" descr="On this depiction of the periodic table, the metals are indicated with a yellow color and dominate the left two thirds of the periodic table. The nonmetals are colored peach and are largely confined to the upper right area of the table, with the exception of hydrogen, H, which is located in the extreme upper left of the table. The metalloids are colored purple and form a diagonal border between the metal and nonmetal areas of the table. Group 13 contains both metals and metalloids. Group 17 contains both nonmetals and metalloids. Groups 14 through 16 contain at least one representative of a metal, a metalloid, and a nonmetal. A key shows that, at room temperature, metals are solids, metalloids are liquids, and nonmetals are gases.">
            <a:extLst>
              <a:ext uri="{FF2B5EF4-FFF2-40B4-BE49-F238E27FC236}">
                <a16:creationId xmlns:a16="http://schemas.microsoft.com/office/drawing/2014/main" xmlns="" id="{EF3D7E01-4BD2-4A43-AEFF-7C5A24FB525F}"/>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0019" r="-40019"/>
          <a:stretch>
            <a:fillRect/>
          </a:stretch>
        </p:blipFill>
        <p:spPr>
          <a:xfrm>
            <a:off x="457199" y="1122386"/>
            <a:ext cx="8062913" cy="3500071"/>
          </a:xfrm>
        </p:spPr>
      </p:pic>
    </p:spTree>
    <p:extLst>
      <p:ext uri="{BB962C8B-B14F-4D97-AF65-F5344CB8AC3E}">
        <p14:creationId xmlns:p14="http://schemas.microsoft.com/office/powerpoint/2010/main" val="15115308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4" name="Text Placeholder 3"/>
          <p:cNvSpPr>
            <a:spLocks noGrp="1"/>
          </p:cNvSpPr>
          <p:nvPr>
            <p:ph type="body" sz="quarter" idx="14"/>
          </p:nvPr>
        </p:nvSpPr>
        <p:spPr>
          <a:xfrm>
            <a:off x="457200" y="1037230"/>
            <a:ext cx="8062912" cy="4973134"/>
          </a:xfrm>
        </p:spPr>
        <p:txBody>
          <a:bodyPr/>
          <a:lstStyle/>
          <a:p>
            <a:r>
              <a:rPr lang="en-US" dirty="0"/>
              <a:t>1.4 Measurements</a:t>
            </a:r>
          </a:p>
          <a:p>
            <a:pPr lvl="1">
              <a:buFont typeface="Arial" panose="020B0604020202020204" pitchFamily="34" charset="0"/>
              <a:buChar char="•"/>
            </a:pPr>
            <a:r>
              <a:rPr lang="en-US" dirty="0"/>
              <a:t>Explain the process of measurement</a:t>
            </a:r>
          </a:p>
          <a:p>
            <a:pPr lvl="1">
              <a:buFont typeface="Arial" panose="020B0604020202020204" pitchFamily="34" charset="0"/>
              <a:buChar char="•"/>
            </a:pPr>
            <a:r>
              <a:rPr lang="en-US" dirty="0"/>
              <a:t>Identify the three basic parts of a quantity</a:t>
            </a:r>
          </a:p>
          <a:p>
            <a:pPr lvl="1">
              <a:buFont typeface="Arial" panose="020B0604020202020204" pitchFamily="34" charset="0"/>
              <a:buChar char="•"/>
            </a:pPr>
            <a:r>
              <a:rPr lang="en-US" dirty="0"/>
              <a:t>Describe the properties and units of length, mass, volume, density, temperature, and time</a:t>
            </a:r>
          </a:p>
          <a:p>
            <a:pPr lvl="1">
              <a:buFont typeface="Arial" panose="020B0604020202020204" pitchFamily="34" charset="0"/>
              <a:buChar char="•"/>
            </a:pPr>
            <a:r>
              <a:rPr lang="en-US" dirty="0"/>
              <a:t>Perform basic unit calculations and conversions in the metric and other unit systems</a:t>
            </a:r>
          </a:p>
        </p:txBody>
      </p:sp>
    </p:spTree>
    <p:extLst>
      <p:ext uri="{BB962C8B-B14F-4D97-AF65-F5344CB8AC3E}">
        <p14:creationId xmlns:p14="http://schemas.microsoft.com/office/powerpoint/2010/main" val="41539562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Measurements</a:t>
            </a:r>
          </a:p>
        </p:txBody>
      </p:sp>
      <p:sp>
        <p:nvSpPr>
          <p:cNvPr id="5" name="Text Placeholder 4"/>
          <p:cNvSpPr>
            <a:spLocks noGrp="1"/>
          </p:cNvSpPr>
          <p:nvPr>
            <p:ph type="body" sz="quarter" idx="14"/>
          </p:nvPr>
        </p:nvSpPr>
        <p:spPr>
          <a:xfrm>
            <a:off x="457200" y="1269242"/>
            <a:ext cx="8062912" cy="4741122"/>
          </a:xfrm>
        </p:spPr>
        <p:txBody>
          <a:bodyPr/>
          <a:lstStyle/>
          <a:p>
            <a:pPr marL="342900" indent="-342900">
              <a:buFont typeface="Arial" panose="020B0604020202020204" pitchFamily="34" charset="0"/>
              <a:buChar char="•"/>
            </a:pPr>
            <a:r>
              <a:rPr lang="en-US" dirty="0"/>
              <a:t>Measurements provide the information that is the basis of most of the hypotheses, theories, and laws in chemistry. </a:t>
            </a:r>
          </a:p>
          <a:p>
            <a:endParaRPr lang="en-US" dirty="0"/>
          </a:p>
          <a:p>
            <a:pPr marL="342900" indent="-342900">
              <a:buFont typeface="Arial" panose="020B0604020202020204" pitchFamily="34" charset="0"/>
              <a:buChar char="•"/>
            </a:pPr>
            <a:r>
              <a:rPr lang="en-US" dirty="0"/>
              <a:t>Every measurement provides three kinds of information:</a:t>
            </a:r>
          </a:p>
          <a:p>
            <a:endParaRPr lang="en-US" dirty="0"/>
          </a:p>
          <a:p>
            <a:pPr marL="1188720" lvl="1">
              <a:buFont typeface="+mj-lt"/>
              <a:buAutoNum type="arabicParenR"/>
            </a:pPr>
            <a:r>
              <a:rPr lang="en-US" dirty="0"/>
              <a:t>The size or magnitude of the measurement: a </a:t>
            </a:r>
            <a:r>
              <a:rPr lang="en-US" b="1" dirty="0"/>
              <a:t>number</a:t>
            </a:r>
            <a:r>
              <a:rPr lang="en-US" dirty="0"/>
              <a:t> </a:t>
            </a:r>
          </a:p>
          <a:p>
            <a:pPr marL="1188720" lvl="1">
              <a:buFont typeface="+mj-lt"/>
              <a:buAutoNum type="arabicParenR"/>
            </a:pPr>
            <a:endParaRPr lang="en-US" dirty="0"/>
          </a:p>
          <a:p>
            <a:pPr marL="1188720" lvl="1">
              <a:buFont typeface="+mj-lt"/>
              <a:buAutoNum type="arabicParenR"/>
            </a:pPr>
            <a:r>
              <a:rPr lang="en-US" dirty="0"/>
              <a:t>A standard of comparison for the measurement: a </a:t>
            </a:r>
            <a:r>
              <a:rPr lang="en-US" b="1" dirty="0"/>
              <a:t>unit</a:t>
            </a:r>
          </a:p>
          <a:p>
            <a:pPr marL="1188720" lvl="1">
              <a:buFont typeface="+mj-lt"/>
              <a:buAutoNum type="arabicParenR"/>
            </a:pPr>
            <a:endParaRPr lang="en-US" dirty="0"/>
          </a:p>
          <a:p>
            <a:pPr marL="1188720" lvl="1">
              <a:buFont typeface="+mj-lt"/>
              <a:buAutoNum type="arabicParenR"/>
            </a:pPr>
            <a:r>
              <a:rPr lang="en-US" dirty="0"/>
              <a:t>An indication of the uncertainty of the measurement.</a:t>
            </a:r>
          </a:p>
          <a:p>
            <a:endParaRPr lang="en-US" dirty="0"/>
          </a:p>
        </p:txBody>
      </p:sp>
    </p:spTree>
    <p:extLst>
      <p:ext uri="{BB962C8B-B14F-4D97-AF65-F5344CB8AC3E}">
        <p14:creationId xmlns:p14="http://schemas.microsoft.com/office/powerpoint/2010/main" val="26816218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Units</a:t>
            </a:r>
          </a:p>
        </p:txBody>
      </p:sp>
      <p:sp>
        <p:nvSpPr>
          <p:cNvPr id="5" name="Text Placeholder 4"/>
          <p:cNvSpPr>
            <a:spLocks noGrp="1"/>
          </p:cNvSpPr>
          <p:nvPr>
            <p:ph type="body" sz="quarter" idx="14"/>
          </p:nvPr>
        </p:nvSpPr>
        <p:spPr>
          <a:xfrm>
            <a:off x="457200" y="1269242"/>
            <a:ext cx="8062912" cy="4741122"/>
          </a:xfrm>
        </p:spPr>
        <p:txBody>
          <a:bodyPr/>
          <a:lstStyle/>
          <a:p>
            <a:pPr marL="342900" indent="-342900">
              <a:buFont typeface="Arial" panose="020B0604020202020204" pitchFamily="34" charset="0"/>
              <a:buChar char="•"/>
            </a:pPr>
            <a:r>
              <a:rPr lang="en-US" dirty="0"/>
              <a:t>Without units, a number can be meaningless or confusing!</a:t>
            </a:r>
          </a:p>
          <a:p>
            <a:endParaRPr lang="en-US" dirty="0"/>
          </a:p>
          <a:p>
            <a:pPr marL="342900" indent="-342900">
              <a:buFont typeface="Arial" panose="020B0604020202020204" pitchFamily="34" charset="0"/>
              <a:buChar char="•"/>
            </a:pPr>
            <a:r>
              <a:rPr lang="en-US" dirty="0"/>
              <a:t>In chemistry, we use an updated version of the metric system known as the International System of Units, or SI units.  </a:t>
            </a:r>
          </a:p>
          <a:p>
            <a:pPr marL="902970" lvl="1" indent="-342900">
              <a:buFont typeface="Arial" panose="020B0604020202020204" pitchFamily="34" charset="0"/>
              <a:buChar char="•"/>
            </a:pPr>
            <a:r>
              <a:rPr lang="en-US" dirty="0"/>
              <a:t>Used since 1964</a:t>
            </a:r>
          </a:p>
          <a:p>
            <a:endParaRPr lang="en-US" dirty="0"/>
          </a:p>
        </p:txBody>
      </p:sp>
    </p:spTree>
    <p:extLst>
      <p:ext uri="{BB962C8B-B14F-4D97-AF65-F5344CB8AC3E}">
        <p14:creationId xmlns:p14="http://schemas.microsoft.com/office/powerpoint/2010/main" val="36236289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Table 1.2 Base Units of the SI System</a:t>
            </a:r>
          </a:p>
        </p:txBody>
      </p:sp>
      <p:graphicFrame>
        <p:nvGraphicFramePr>
          <p:cNvPr id="6" name="Table 5"/>
          <p:cNvGraphicFramePr>
            <a:graphicFrameLocks noGrp="1"/>
          </p:cNvGraphicFramePr>
          <p:nvPr>
            <p:extLst>
              <p:ext uri="{D42A27DB-BD31-4B8C-83A1-F6EECF244321}">
                <p14:modId xmlns:p14="http://schemas.microsoft.com/office/powerpoint/2010/main" val="4066533494"/>
              </p:ext>
            </p:extLst>
          </p:nvPr>
        </p:nvGraphicFramePr>
        <p:xfrm>
          <a:off x="735843" y="1066800"/>
          <a:ext cx="7784268" cy="3644830"/>
        </p:xfrm>
        <a:graphic>
          <a:graphicData uri="http://schemas.openxmlformats.org/drawingml/2006/table">
            <a:tbl>
              <a:tblPr>
                <a:tableStyleId>{5940675A-B579-460E-94D1-54222C63F5DA}</a:tableStyleId>
              </a:tblPr>
              <a:tblGrid>
                <a:gridCol w="3150473">
                  <a:extLst>
                    <a:ext uri="{9D8B030D-6E8A-4147-A177-3AD203B41FA5}">
                      <a16:colId xmlns:a16="http://schemas.microsoft.com/office/drawing/2014/main" xmlns="" val="20000"/>
                    </a:ext>
                  </a:extLst>
                </a:gridCol>
                <a:gridCol w="2150414">
                  <a:extLst>
                    <a:ext uri="{9D8B030D-6E8A-4147-A177-3AD203B41FA5}">
                      <a16:colId xmlns:a16="http://schemas.microsoft.com/office/drawing/2014/main" xmlns="" val="20001"/>
                    </a:ext>
                  </a:extLst>
                </a:gridCol>
                <a:gridCol w="2483381">
                  <a:extLst>
                    <a:ext uri="{9D8B030D-6E8A-4147-A177-3AD203B41FA5}">
                      <a16:colId xmlns:a16="http://schemas.microsoft.com/office/drawing/2014/main" xmlns="" val="20002"/>
                    </a:ext>
                  </a:extLst>
                </a:gridCol>
              </a:tblGrid>
              <a:tr h="5163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a:ln>
                            <a:noFill/>
                          </a:ln>
                          <a:effectLst/>
                        </a:rPr>
                        <a:t>Property</a:t>
                      </a:r>
                      <a:endParaRPr kumimoji="0" lang="en-US" sz="1600" b="1" i="0" u="none" strike="noStrike" cap="none" normalizeH="0" baseline="0" dirty="0">
                        <a:ln>
                          <a:noFill/>
                        </a:ln>
                        <a:solidFill>
                          <a:schemeClr val="tx1"/>
                        </a:solidFill>
                        <a:effectLst/>
                        <a:latin typeface="Arial" charset="0"/>
                        <a:ea typeface="MS PGothic" charset="0"/>
                        <a:cs typeface="MS PGothic" charset="0"/>
                      </a:endParaRPr>
                    </a:p>
                  </a:txBody>
                  <a:tcPr marT="45731" marB="4573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a:ln>
                            <a:noFill/>
                          </a:ln>
                          <a:effectLst/>
                        </a:rPr>
                        <a:t>Name of Unit</a:t>
                      </a:r>
                      <a:endParaRPr kumimoji="0" lang="en-US" sz="1600" b="1" i="0" u="none" strike="noStrike" cap="none" normalizeH="0" baseline="0" dirty="0">
                        <a:ln>
                          <a:noFill/>
                        </a:ln>
                        <a:solidFill>
                          <a:schemeClr val="tx1"/>
                        </a:solidFill>
                        <a:effectLst/>
                        <a:latin typeface="Arial" charset="0"/>
                        <a:ea typeface="MS PGothic" charset="0"/>
                        <a:cs typeface="MS PGothic" charset="0"/>
                      </a:endParaRPr>
                    </a:p>
                  </a:txBody>
                  <a:tcPr marT="45731" marB="4573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a:ln>
                            <a:noFill/>
                          </a:ln>
                          <a:effectLst/>
                        </a:rPr>
                        <a:t>Symbol of Unit</a:t>
                      </a:r>
                      <a:endParaRPr kumimoji="0" lang="en-US" sz="1600" b="1" i="0" u="none" strike="noStrike" cap="none" normalizeH="0" baseline="0" dirty="0">
                        <a:ln>
                          <a:noFill/>
                        </a:ln>
                        <a:solidFill>
                          <a:schemeClr val="tx1"/>
                        </a:solidFill>
                        <a:effectLst/>
                        <a:latin typeface="Arial" charset="0"/>
                        <a:ea typeface="MS PGothic" charset="0"/>
                        <a:cs typeface="MS PGothic" charset="0"/>
                      </a:endParaRPr>
                    </a:p>
                  </a:txBody>
                  <a:tcPr marT="45731" marB="45731" horzOverflow="overflow"/>
                </a:tc>
                <a:extLst>
                  <a:ext uri="{0D108BD9-81ED-4DB2-BD59-A6C34878D82A}">
                    <a16:rowId xmlns:a16="http://schemas.microsoft.com/office/drawing/2014/main" xmlns="" val="10000"/>
                  </a:ext>
                </a:extLst>
              </a:tr>
              <a:tr h="38367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rPr>
                        <a:t>length</a:t>
                      </a:r>
                      <a:endParaRPr kumimoji="0" lang="en-US" sz="1600" b="0" i="0" u="none" strike="noStrike" cap="none" normalizeH="0" baseline="0" dirty="0">
                        <a:ln>
                          <a:noFill/>
                        </a:ln>
                        <a:solidFill>
                          <a:schemeClr val="tx1"/>
                        </a:solidFill>
                        <a:effectLst/>
                        <a:latin typeface="Arial" charset="0"/>
                        <a:ea typeface="MS PGothic" charset="0"/>
                        <a:cs typeface="MS PGothic" charset="0"/>
                      </a:endParaRPr>
                    </a:p>
                  </a:txBody>
                  <a:tcPr marT="45731" marB="4573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rPr>
                        <a:t>meter</a:t>
                      </a:r>
                      <a:endParaRPr kumimoji="0" lang="en-US" sz="1600" b="0" i="0" u="none" strike="noStrike" cap="none" normalizeH="0" baseline="0" dirty="0">
                        <a:ln>
                          <a:noFill/>
                        </a:ln>
                        <a:solidFill>
                          <a:schemeClr val="tx1"/>
                        </a:solidFill>
                        <a:effectLst/>
                        <a:latin typeface="Arial" charset="0"/>
                        <a:ea typeface="MS PGothic" charset="0"/>
                        <a:cs typeface="MS PGothic" charset="0"/>
                      </a:endParaRPr>
                    </a:p>
                  </a:txBody>
                  <a:tcPr marT="45731" marB="4573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rPr>
                        <a:t>m</a:t>
                      </a:r>
                      <a:endParaRPr kumimoji="0" lang="en-US" sz="1600" b="0" i="0" u="none" strike="noStrike" cap="none" normalizeH="0" baseline="0" dirty="0">
                        <a:ln>
                          <a:noFill/>
                        </a:ln>
                        <a:solidFill>
                          <a:schemeClr val="tx1"/>
                        </a:solidFill>
                        <a:effectLst/>
                        <a:latin typeface="Arial" charset="0"/>
                        <a:ea typeface="MS PGothic" charset="0"/>
                        <a:cs typeface="MS PGothic" charset="0"/>
                      </a:endParaRPr>
                    </a:p>
                  </a:txBody>
                  <a:tcPr marT="45731" marB="45731" horzOverflow="overflow"/>
                </a:tc>
                <a:extLst>
                  <a:ext uri="{0D108BD9-81ED-4DB2-BD59-A6C34878D82A}">
                    <a16:rowId xmlns:a16="http://schemas.microsoft.com/office/drawing/2014/main" xmlns="" val="10001"/>
                  </a:ext>
                </a:extLst>
              </a:tr>
              <a:tr h="38367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rPr>
                        <a:t>mass</a:t>
                      </a:r>
                      <a:endParaRPr kumimoji="0" lang="en-US" sz="1600" b="0" i="0" u="none" strike="noStrike" cap="none" normalizeH="0" baseline="0" dirty="0">
                        <a:ln>
                          <a:noFill/>
                        </a:ln>
                        <a:solidFill>
                          <a:schemeClr val="tx1"/>
                        </a:solidFill>
                        <a:effectLst/>
                        <a:latin typeface="Arial" charset="0"/>
                        <a:ea typeface="MS PGothic" charset="0"/>
                        <a:cs typeface="MS PGothic" charset="0"/>
                      </a:endParaRPr>
                    </a:p>
                  </a:txBody>
                  <a:tcPr marT="45731" marB="4573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rPr>
                        <a:t>kilogram</a:t>
                      </a:r>
                      <a:endParaRPr kumimoji="0" lang="en-US" sz="1600" b="0" i="0" u="none" strike="noStrike" cap="none" normalizeH="0" baseline="0" dirty="0">
                        <a:ln>
                          <a:noFill/>
                        </a:ln>
                        <a:solidFill>
                          <a:schemeClr val="tx1"/>
                        </a:solidFill>
                        <a:effectLst/>
                        <a:latin typeface="Arial" charset="0"/>
                        <a:ea typeface="MS PGothic" charset="0"/>
                        <a:cs typeface="MS PGothic" charset="0"/>
                      </a:endParaRPr>
                    </a:p>
                  </a:txBody>
                  <a:tcPr marT="45731" marB="4573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rPr>
                        <a:t>kg</a:t>
                      </a:r>
                      <a:endParaRPr kumimoji="0" lang="en-US" sz="1600" b="0" i="0" u="none" strike="noStrike" cap="none" normalizeH="0" baseline="0" dirty="0">
                        <a:ln>
                          <a:noFill/>
                        </a:ln>
                        <a:solidFill>
                          <a:schemeClr val="tx1"/>
                        </a:solidFill>
                        <a:effectLst/>
                        <a:latin typeface="Arial" charset="0"/>
                        <a:ea typeface="MS PGothic" charset="0"/>
                        <a:cs typeface="MS PGothic" charset="0"/>
                      </a:endParaRPr>
                    </a:p>
                  </a:txBody>
                  <a:tcPr marT="45731" marB="45731" horzOverflow="overflow"/>
                </a:tc>
                <a:extLst>
                  <a:ext uri="{0D108BD9-81ED-4DB2-BD59-A6C34878D82A}">
                    <a16:rowId xmlns:a16="http://schemas.microsoft.com/office/drawing/2014/main" xmlns="" val="10002"/>
                  </a:ext>
                </a:extLst>
              </a:tr>
              <a:tr h="38367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rPr>
                        <a:t>time</a:t>
                      </a:r>
                      <a:endParaRPr kumimoji="0" lang="en-US" sz="1600" b="0" i="0" u="none" strike="noStrike" cap="none" normalizeH="0" baseline="0" dirty="0">
                        <a:ln>
                          <a:noFill/>
                        </a:ln>
                        <a:solidFill>
                          <a:schemeClr val="tx1"/>
                        </a:solidFill>
                        <a:effectLst/>
                        <a:latin typeface="Arial" charset="0"/>
                        <a:ea typeface="MS PGothic" charset="0"/>
                        <a:cs typeface="MS PGothic" charset="0"/>
                      </a:endParaRPr>
                    </a:p>
                  </a:txBody>
                  <a:tcPr marT="45731" marB="4573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rPr>
                        <a:t>second</a:t>
                      </a:r>
                      <a:endParaRPr kumimoji="0" lang="en-US" sz="1600" b="0" i="0" u="none" strike="noStrike" cap="none" normalizeH="0" baseline="0" dirty="0">
                        <a:ln>
                          <a:noFill/>
                        </a:ln>
                        <a:solidFill>
                          <a:schemeClr val="tx1"/>
                        </a:solidFill>
                        <a:effectLst/>
                        <a:latin typeface="Arial" charset="0"/>
                        <a:ea typeface="MS PGothic" charset="0"/>
                        <a:cs typeface="MS PGothic" charset="0"/>
                      </a:endParaRPr>
                    </a:p>
                  </a:txBody>
                  <a:tcPr marT="45731" marB="4573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rPr>
                        <a:t>s</a:t>
                      </a:r>
                      <a:endParaRPr kumimoji="0" lang="en-US" sz="1600" b="0" i="0" u="none" strike="noStrike" cap="none" normalizeH="0" baseline="0" dirty="0">
                        <a:ln>
                          <a:noFill/>
                        </a:ln>
                        <a:solidFill>
                          <a:schemeClr val="tx1"/>
                        </a:solidFill>
                        <a:effectLst/>
                        <a:latin typeface="Arial" charset="0"/>
                        <a:ea typeface="MS PGothic" charset="0"/>
                        <a:cs typeface="MS PGothic" charset="0"/>
                      </a:endParaRPr>
                    </a:p>
                  </a:txBody>
                  <a:tcPr marT="45731" marB="45731" horzOverflow="overflow"/>
                </a:tc>
                <a:extLst>
                  <a:ext uri="{0D108BD9-81ED-4DB2-BD59-A6C34878D82A}">
                    <a16:rowId xmlns:a16="http://schemas.microsoft.com/office/drawing/2014/main" xmlns="" val="10003"/>
                  </a:ext>
                </a:extLst>
              </a:tr>
              <a:tr h="38367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rPr>
                        <a:t>temperature</a:t>
                      </a:r>
                      <a:endParaRPr kumimoji="0" lang="en-US" sz="1600" b="0" i="0" u="none" strike="noStrike" cap="none" normalizeH="0" baseline="0" dirty="0">
                        <a:ln>
                          <a:noFill/>
                        </a:ln>
                        <a:solidFill>
                          <a:schemeClr val="tx1"/>
                        </a:solidFill>
                        <a:effectLst/>
                        <a:latin typeface="Arial" charset="0"/>
                        <a:ea typeface="MS PGothic" charset="0"/>
                        <a:cs typeface="MS PGothic" charset="0"/>
                      </a:endParaRPr>
                    </a:p>
                  </a:txBody>
                  <a:tcPr marT="45731" marB="4573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rPr>
                        <a:t>kelvin</a:t>
                      </a:r>
                      <a:endParaRPr kumimoji="0" lang="en-US" sz="1600" b="0" i="0" u="none" strike="noStrike" cap="none" normalizeH="0" baseline="0" dirty="0">
                        <a:ln>
                          <a:noFill/>
                        </a:ln>
                        <a:solidFill>
                          <a:schemeClr val="tx1"/>
                        </a:solidFill>
                        <a:effectLst/>
                        <a:latin typeface="Arial" charset="0"/>
                        <a:ea typeface="MS PGothic" charset="0"/>
                        <a:cs typeface="MS PGothic" charset="0"/>
                      </a:endParaRPr>
                    </a:p>
                  </a:txBody>
                  <a:tcPr marT="45731" marB="4573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rPr>
                        <a:t>K</a:t>
                      </a:r>
                      <a:endParaRPr kumimoji="0" lang="en-US" sz="1600" b="0" i="0" u="none" strike="noStrike" cap="none" normalizeH="0" baseline="0" dirty="0">
                        <a:ln>
                          <a:noFill/>
                        </a:ln>
                        <a:solidFill>
                          <a:schemeClr val="tx1"/>
                        </a:solidFill>
                        <a:effectLst/>
                        <a:latin typeface="Arial" charset="0"/>
                        <a:ea typeface="MS PGothic" charset="0"/>
                        <a:cs typeface="MS PGothic" charset="0"/>
                      </a:endParaRPr>
                    </a:p>
                  </a:txBody>
                  <a:tcPr marT="45731" marB="45731" horzOverflow="overflow"/>
                </a:tc>
                <a:extLst>
                  <a:ext uri="{0D108BD9-81ED-4DB2-BD59-A6C34878D82A}">
                    <a16:rowId xmlns:a16="http://schemas.microsoft.com/office/drawing/2014/main" xmlns="" val="10004"/>
                  </a:ext>
                </a:extLst>
              </a:tr>
              <a:tr h="53125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rPr>
                        <a:t>electric current</a:t>
                      </a:r>
                      <a:endParaRPr kumimoji="0" lang="en-US" sz="1600" b="0" i="0" u="none" strike="noStrike" cap="none" normalizeH="0" baseline="0" dirty="0">
                        <a:ln>
                          <a:noFill/>
                        </a:ln>
                        <a:solidFill>
                          <a:schemeClr val="tx1"/>
                        </a:solidFill>
                        <a:effectLst/>
                        <a:latin typeface="Arial" charset="0"/>
                        <a:ea typeface="MS PGothic" charset="0"/>
                        <a:cs typeface="MS PGothic" charset="0"/>
                      </a:endParaRPr>
                    </a:p>
                  </a:txBody>
                  <a:tcPr marT="45731" marB="4573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rPr>
                        <a:t>ampere</a:t>
                      </a:r>
                      <a:endParaRPr kumimoji="0" lang="en-US" sz="1600" b="0" i="0" u="none" strike="noStrike" cap="none" normalizeH="0" baseline="0" dirty="0">
                        <a:ln>
                          <a:noFill/>
                        </a:ln>
                        <a:solidFill>
                          <a:schemeClr val="tx1"/>
                        </a:solidFill>
                        <a:effectLst/>
                        <a:latin typeface="Arial" charset="0"/>
                        <a:ea typeface="MS PGothic" charset="0"/>
                        <a:cs typeface="MS PGothic" charset="0"/>
                      </a:endParaRPr>
                    </a:p>
                  </a:txBody>
                  <a:tcPr marT="45731" marB="4573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rPr>
                        <a:t>A</a:t>
                      </a:r>
                      <a:endParaRPr kumimoji="0" lang="en-US" sz="1600" b="0" i="0" u="none" strike="noStrike" cap="none" normalizeH="0" baseline="0" dirty="0">
                        <a:ln>
                          <a:noFill/>
                        </a:ln>
                        <a:solidFill>
                          <a:schemeClr val="tx1"/>
                        </a:solidFill>
                        <a:effectLst/>
                        <a:latin typeface="Arial" charset="0"/>
                        <a:ea typeface="MS PGothic" charset="0"/>
                        <a:cs typeface="MS PGothic" charset="0"/>
                      </a:endParaRPr>
                    </a:p>
                  </a:txBody>
                  <a:tcPr marT="45731" marB="45731" horzOverflow="overflow"/>
                </a:tc>
                <a:extLst>
                  <a:ext uri="{0D108BD9-81ED-4DB2-BD59-A6C34878D82A}">
                    <a16:rowId xmlns:a16="http://schemas.microsoft.com/office/drawing/2014/main" xmlns="" val="10005"/>
                  </a:ext>
                </a:extLst>
              </a:tr>
              <a:tr h="53125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rPr>
                        <a:t>amount of substance</a:t>
                      </a:r>
                      <a:endParaRPr kumimoji="0" lang="en-US" sz="1600" b="0" i="0" u="none" strike="noStrike" cap="none" normalizeH="0" baseline="0" dirty="0">
                        <a:ln>
                          <a:noFill/>
                        </a:ln>
                        <a:solidFill>
                          <a:schemeClr val="tx1"/>
                        </a:solidFill>
                        <a:effectLst/>
                        <a:latin typeface="Arial" charset="0"/>
                        <a:ea typeface="MS PGothic" charset="0"/>
                        <a:cs typeface="MS PGothic" charset="0"/>
                      </a:endParaRPr>
                    </a:p>
                  </a:txBody>
                  <a:tcPr marT="45731" marB="4573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rPr>
                        <a:t>mole</a:t>
                      </a:r>
                      <a:endParaRPr kumimoji="0" lang="en-US" sz="1600" b="0" i="0" u="none" strike="noStrike" cap="none" normalizeH="0" baseline="0" dirty="0">
                        <a:ln>
                          <a:noFill/>
                        </a:ln>
                        <a:solidFill>
                          <a:schemeClr val="tx1"/>
                        </a:solidFill>
                        <a:effectLst/>
                        <a:latin typeface="Arial" charset="0"/>
                        <a:ea typeface="MS PGothic" charset="0"/>
                        <a:cs typeface="MS PGothic" charset="0"/>
                      </a:endParaRPr>
                    </a:p>
                  </a:txBody>
                  <a:tcPr marT="45731" marB="4573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rPr>
                        <a:t>mol</a:t>
                      </a:r>
                      <a:endParaRPr kumimoji="0" lang="en-US" sz="1600" b="0" i="0" u="none" strike="noStrike" cap="none" normalizeH="0" baseline="0" dirty="0">
                        <a:ln>
                          <a:noFill/>
                        </a:ln>
                        <a:solidFill>
                          <a:schemeClr val="tx1"/>
                        </a:solidFill>
                        <a:effectLst/>
                        <a:latin typeface="Arial" charset="0"/>
                        <a:ea typeface="MS PGothic" charset="0"/>
                        <a:cs typeface="MS PGothic" charset="0"/>
                      </a:endParaRPr>
                    </a:p>
                  </a:txBody>
                  <a:tcPr marT="45731" marB="45731" horzOverflow="overflow"/>
                </a:tc>
                <a:extLst>
                  <a:ext uri="{0D108BD9-81ED-4DB2-BD59-A6C34878D82A}">
                    <a16:rowId xmlns:a16="http://schemas.microsoft.com/office/drawing/2014/main" xmlns="" val="10006"/>
                  </a:ext>
                </a:extLst>
              </a:tr>
              <a:tr h="53125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rPr>
                        <a:t>luminous Intensity </a:t>
                      </a:r>
                      <a:endParaRPr kumimoji="0" lang="en-US" sz="1600" b="0" i="0" u="none" strike="noStrike" cap="none" normalizeH="0" baseline="0" dirty="0">
                        <a:ln>
                          <a:noFill/>
                        </a:ln>
                        <a:solidFill>
                          <a:schemeClr val="tx1"/>
                        </a:solidFill>
                        <a:effectLst/>
                        <a:latin typeface="Arial" charset="0"/>
                        <a:ea typeface="MS PGothic" charset="0"/>
                        <a:cs typeface="MS PGothic" charset="0"/>
                      </a:endParaRPr>
                    </a:p>
                  </a:txBody>
                  <a:tcPr marT="45731" marB="4573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rPr>
                        <a:t>candela</a:t>
                      </a:r>
                      <a:endParaRPr kumimoji="0" lang="en-US" sz="1600" b="0" i="0" u="none" strike="noStrike" cap="none" normalizeH="0" baseline="0" dirty="0">
                        <a:ln>
                          <a:noFill/>
                        </a:ln>
                        <a:solidFill>
                          <a:schemeClr val="tx1"/>
                        </a:solidFill>
                        <a:effectLst/>
                        <a:latin typeface="Arial" charset="0"/>
                        <a:ea typeface="MS PGothic" charset="0"/>
                        <a:cs typeface="MS PGothic" charset="0"/>
                      </a:endParaRPr>
                    </a:p>
                  </a:txBody>
                  <a:tcPr marT="45731" marB="4573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rPr>
                        <a:t>cd</a:t>
                      </a:r>
                      <a:endParaRPr kumimoji="0" lang="en-US" sz="1600" b="0" i="0" u="none" strike="noStrike" cap="none" normalizeH="0" baseline="0" dirty="0">
                        <a:ln>
                          <a:noFill/>
                        </a:ln>
                        <a:solidFill>
                          <a:schemeClr val="tx1"/>
                        </a:solidFill>
                        <a:effectLst/>
                        <a:latin typeface="Arial" charset="0"/>
                        <a:ea typeface="MS PGothic" charset="0"/>
                        <a:cs typeface="MS PGothic" charset="0"/>
                      </a:endParaRPr>
                    </a:p>
                  </a:txBody>
                  <a:tcPr marT="45731" marB="45731" horzOverflow="overflow"/>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21312301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Table 1.3 Common Unit Prefixes</a:t>
            </a:r>
          </a:p>
        </p:txBody>
      </p:sp>
      <p:sp>
        <p:nvSpPr>
          <p:cNvPr id="5" name="Text Placeholder 4"/>
          <p:cNvSpPr>
            <a:spLocks noGrp="1"/>
          </p:cNvSpPr>
          <p:nvPr>
            <p:ph type="body" sz="quarter" idx="14"/>
          </p:nvPr>
        </p:nvSpPr>
        <p:spPr>
          <a:xfrm>
            <a:off x="457200" y="1200030"/>
            <a:ext cx="8062912" cy="792543"/>
          </a:xfrm>
        </p:spPr>
        <p:txBody>
          <a:bodyPr/>
          <a:lstStyle/>
          <a:p>
            <a:pPr marL="342900" indent="-342900">
              <a:buFont typeface="Arial" panose="020B0604020202020204" pitchFamily="34" charset="0"/>
              <a:buChar char="•"/>
            </a:pPr>
            <a:r>
              <a:rPr lang="en-US" dirty="0"/>
              <a:t>Fractional or multiple SI units are named using a prefix and the name of the base unit.</a:t>
            </a:r>
          </a:p>
          <a:p>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949388218"/>
              </p:ext>
            </p:extLst>
          </p:nvPr>
        </p:nvGraphicFramePr>
        <p:xfrm>
          <a:off x="1299032" y="2259569"/>
          <a:ext cx="6400800" cy="3057955"/>
        </p:xfrm>
        <a:graphic>
          <a:graphicData uri="http://schemas.openxmlformats.org/drawingml/2006/table">
            <a:tbl>
              <a:tblPr>
                <a:tableStyleId>{5940675A-B579-460E-94D1-54222C63F5DA}</a:tableStyleId>
              </a:tblPr>
              <a:tblGrid>
                <a:gridCol w="2032000">
                  <a:extLst>
                    <a:ext uri="{9D8B030D-6E8A-4147-A177-3AD203B41FA5}">
                      <a16:colId xmlns:a16="http://schemas.microsoft.com/office/drawing/2014/main" xmlns="" val="20000"/>
                    </a:ext>
                  </a:extLst>
                </a:gridCol>
                <a:gridCol w="2032000">
                  <a:extLst>
                    <a:ext uri="{9D8B030D-6E8A-4147-A177-3AD203B41FA5}">
                      <a16:colId xmlns:a16="http://schemas.microsoft.com/office/drawing/2014/main" xmlns="" val="20001"/>
                    </a:ext>
                  </a:extLst>
                </a:gridCol>
                <a:gridCol w="2336800">
                  <a:extLst>
                    <a:ext uri="{9D8B030D-6E8A-4147-A177-3AD203B41FA5}">
                      <a16:colId xmlns:a16="http://schemas.microsoft.com/office/drawing/2014/main" xmlns="" val="20002"/>
                    </a:ext>
                  </a:extLst>
                </a:gridCol>
              </a:tblGrid>
              <a:tr h="45633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a:ln>
                            <a:noFill/>
                          </a:ln>
                          <a:effectLst/>
                        </a:rPr>
                        <a:t>Prefix</a:t>
                      </a:r>
                      <a:endParaRPr kumimoji="0" lang="en-US" sz="1600" b="1" i="0" u="none" strike="noStrike" cap="none" normalizeH="0" baseline="0" dirty="0">
                        <a:ln>
                          <a:noFill/>
                        </a:ln>
                        <a:solidFill>
                          <a:schemeClr val="tx1"/>
                        </a:solidFill>
                        <a:effectLst/>
                        <a:latin typeface="+mn-lt"/>
                        <a:ea typeface="MS PGothic" charset="0"/>
                        <a:cs typeface="MS PGothic" charset="0"/>
                      </a:endParaRPr>
                    </a:p>
                  </a:txBody>
                  <a:tcPr marT="45731" marB="4573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a:ln>
                            <a:noFill/>
                          </a:ln>
                          <a:effectLst/>
                        </a:rPr>
                        <a:t>Symbol</a:t>
                      </a:r>
                      <a:endParaRPr kumimoji="0" lang="en-US" sz="1600" b="1" i="0" u="none" strike="noStrike" cap="none" normalizeH="0" baseline="0" dirty="0">
                        <a:ln>
                          <a:noFill/>
                        </a:ln>
                        <a:solidFill>
                          <a:schemeClr val="tx1"/>
                        </a:solidFill>
                        <a:effectLst/>
                        <a:latin typeface="+mn-lt"/>
                        <a:ea typeface="MS PGothic" charset="0"/>
                        <a:cs typeface="MS PGothic" charset="0"/>
                      </a:endParaRPr>
                    </a:p>
                  </a:txBody>
                  <a:tcPr marT="45731" marB="4573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a:ln>
                            <a:noFill/>
                          </a:ln>
                          <a:effectLst/>
                        </a:rPr>
                        <a:t>Factor</a:t>
                      </a:r>
                      <a:endParaRPr kumimoji="0" lang="en-US" sz="1600" b="1" i="0" u="none" strike="noStrike" cap="none" normalizeH="0" baseline="0" dirty="0">
                        <a:ln>
                          <a:noFill/>
                        </a:ln>
                        <a:solidFill>
                          <a:schemeClr val="tx1"/>
                        </a:solidFill>
                        <a:effectLst/>
                        <a:latin typeface="+mn-lt"/>
                        <a:ea typeface="MS PGothic" charset="0"/>
                        <a:cs typeface="MS PGothic" charset="0"/>
                      </a:endParaRPr>
                    </a:p>
                  </a:txBody>
                  <a:tcPr marT="45731" marB="45731" horzOverflow="overflow"/>
                </a:tc>
                <a:extLst>
                  <a:ext uri="{0D108BD9-81ED-4DB2-BD59-A6C34878D82A}">
                    <a16:rowId xmlns:a16="http://schemas.microsoft.com/office/drawing/2014/main" xmlns="" val="10000"/>
                  </a:ext>
                </a:extLst>
              </a:tr>
              <a:tr h="3716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rPr>
                        <a:t>femto</a:t>
                      </a:r>
                      <a:endParaRPr kumimoji="0" lang="en-US" sz="1600" b="0" i="0" u="none" strike="noStrike" cap="none" normalizeH="0" baseline="0" dirty="0">
                        <a:ln>
                          <a:noFill/>
                        </a:ln>
                        <a:solidFill>
                          <a:schemeClr val="tx1"/>
                        </a:solidFill>
                        <a:effectLst/>
                        <a:latin typeface="+mn-lt"/>
                        <a:ea typeface="MS PGothic" charset="0"/>
                        <a:cs typeface="MS PGothic" charset="0"/>
                      </a:endParaRPr>
                    </a:p>
                  </a:txBody>
                  <a:tcPr marT="45731" marB="4573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rPr>
                        <a:t>f</a:t>
                      </a:r>
                      <a:endParaRPr kumimoji="0" lang="en-US" sz="1600" b="0" i="0" u="none" strike="noStrike" cap="none" normalizeH="0" baseline="0" dirty="0">
                        <a:ln>
                          <a:noFill/>
                        </a:ln>
                        <a:solidFill>
                          <a:schemeClr val="tx1"/>
                        </a:solidFill>
                        <a:effectLst/>
                        <a:latin typeface="+mn-lt"/>
                        <a:ea typeface="MS PGothic" charset="0"/>
                        <a:cs typeface="MS PGothic" charset="0"/>
                      </a:endParaRPr>
                    </a:p>
                  </a:txBody>
                  <a:tcPr marT="45731" marB="4573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rPr>
                        <a:t>10</a:t>
                      </a:r>
                      <a:r>
                        <a:rPr lang="en-US" sz="1600" kern="1200" baseline="30000" dirty="0">
                          <a:effectLst/>
                        </a:rPr>
                        <a:t>–15</a:t>
                      </a:r>
                      <a:endParaRPr kumimoji="0" lang="en-US" sz="1600" b="0" i="0" u="none" strike="noStrike" cap="none" normalizeH="0" baseline="30000" dirty="0">
                        <a:ln>
                          <a:noFill/>
                        </a:ln>
                        <a:solidFill>
                          <a:schemeClr val="tx1"/>
                        </a:solidFill>
                        <a:effectLst/>
                        <a:latin typeface="+mn-lt"/>
                        <a:ea typeface="MS PGothic" charset="0"/>
                        <a:cs typeface="MS PGothic" charset="0"/>
                      </a:endParaRPr>
                    </a:p>
                  </a:txBody>
                  <a:tcPr marT="45731" marB="45731" horzOverflow="overflow"/>
                </a:tc>
                <a:extLst>
                  <a:ext uri="{0D108BD9-81ED-4DB2-BD59-A6C34878D82A}">
                    <a16:rowId xmlns:a16="http://schemas.microsoft.com/office/drawing/2014/main" xmlns="" val="10001"/>
                  </a:ext>
                </a:extLst>
              </a:tr>
              <a:tr h="3716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rPr>
                        <a:t>pico</a:t>
                      </a:r>
                      <a:endParaRPr kumimoji="0" lang="en-US" sz="1600" b="0" i="0" u="none" strike="noStrike" cap="none" normalizeH="0" baseline="0" dirty="0">
                        <a:ln>
                          <a:noFill/>
                        </a:ln>
                        <a:solidFill>
                          <a:schemeClr val="tx1"/>
                        </a:solidFill>
                        <a:effectLst/>
                        <a:latin typeface="+mn-lt"/>
                        <a:ea typeface="MS PGothic" charset="0"/>
                        <a:cs typeface="MS PGothic" charset="0"/>
                      </a:endParaRPr>
                    </a:p>
                  </a:txBody>
                  <a:tcPr marT="45731" marB="4573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rPr>
                        <a:t>p</a:t>
                      </a:r>
                      <a:endParaRPr kumimoji="0" lang="en-US" sz="1600" b="0" i="0" u="none" strike="noStrike" cap="none" normalizeH="0" baseline="0" dirty="0">
                        <a:ln>
                          <a:noFill/>
                        </a:ln>
                        <a:solidFill>
                          <a:schemeClr val="tx1"/>
                        </a:solidFill>
                        <a:effectLst/>
                        <a:latin typeface="+mn-lt"/>
                        <a:ea typeface="MS PGothic" charset="0"/>
                        <a:cs typeface="MS PGothic" charset="0"/>
                      </a:endParaRPr>
                    </a:p>
                  </a:txBody>
                  <a:tcPr marT="45731" marB="4573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rPr>
                        <a:t>10</a:t>
                      </a:r>
                      <a:r>
                        <a:rPr lang="en-US" sz="1600" kern="1200" baseline="30000" dirty="0">
                          <a:effectLst/>
                        </a:rPr>
                        <a:t>–</a:t>
                      </a:r>
                      <a:r>
                        <a:rPr kumimoji="0" lang="en-US" sz="1600" u="none" strike="noStrike" cap="none" normalizeH="0" baseline="30000" dirty="0">
                          <a:ln>
                            <a:noFill/>
                          </a:ln>
                          <a:effectLst/>
                        </a:rPr>
                        <a:t>12</a:t>
                      </a:r>
                      <a:endParaRPr kumimoji="0" lang="en-US" sz="1600" b="0" i="0" u="none" strike="noStrike" cap="none" normalizeH="0" baseline="0" dirty="0">
                        <a:ln>
                          <a:noFill/>
                        </a:ln>
                        <a:solidFill>
                          <a:schemeClr val="tx1"/>
                        </a:solidFill>
                        <a:effectLst/>
                        <a:latin typeface="+mn-lt"/>
                        <a:ea typeface="MS PGothic" charset="0"/>
                        <a:cs typeface="MS PGothic" charset="0"/>
                      </a:endParaRPr>
                    </a:p>
                  </a:txBody>
                  <a:tcPr marT="45731" marB="45731" horzOverflow="overflow"/>
                </a:tc>
                <a:extLst>
                  <a:ext uri="{0D108BD9-81ED-4DB2-BD59-A6C34878D82A}">
                    <a16:rowId xmlns:a16="http://schemas.microsoft.com/office/drawing/2014/main" xmlns="" val="10002"/>
                  </a:ext>
                </a:extLst>
              </a:tr>
              <a:tr h="3716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rPr>
                        <a:t>nano</a:t>
                      </a:r>
                      <a:endParaRPr kumimoji="0" lang="en-US" sz="1600" b="0" i="0" u="none" strike="noStrike" cap="none" normalizeH="0" baseline="0" dirty="0">
                        <a:ln>
                          <a:noFill/>
                        </a:ln>
                        <a:solidFill>
                          <a:schemeClr val="tx1"/>
                        </a:solidFill>
                        <a:effectLst/>
                        <a:latin typeface="+mn-lt"/>
                        <a:ea typeface="MS PGothic" charset="0"/>
                        <a:cs typeface="MS PGothic" charset="0"/>
                      </a:endParaRPr>
                    </a:p>
                  </a:txBody>
                  <a:tcPr marT="45731" marB="4573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rPr>
                        <a:t>n</a:t>
                      </a:r>
                      <a:endParaRPr kumimoji="0" lang="en-US" sz="1600" b="0" i="0" u="none" strike="noStrike" cap="none" normalizeH="0" baseline="0" dirty="0">
                        <a:ln>
                          <a:noFill/>
                        </a:ln>
                        <a:solidFill>
                          <a:schemeClr val="tx1"/>
                        </a:solidFill>
                        <a:effectLst/>
                        <a:latin typeface="+mn-lt"/>
                        <a:ea typeface="MS PGothic" charset="0"/>
                        <a:cs typeface="MS PGothic" charset="0"/>
                      </a:endParaRPr>
                    </a:p>
                  </a:txBody>
                  <a:tcPr marT="45731" marB="4573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rPr>
                        <a:t>10</a:t>
                      </a:r>
                      <a:r>
                        <a:rPr lang="en-US" sz="1600" kern="1200" baseline="30000" dirty="0">
                          <a:effectLst/>
                        </a:rPr>
                        <a:t>–</a:t>
                      </a:r>
                      <a:r>
                        <a:rPr kumimoji="0" lang="en-US" sz="1600" u="none" strike="noStrike" cap="none" normalizeH="0" baseline="30000" dirty="0">
                          <a:ln>
                            <a:noFill/>
                          </a:ln>
                          <a:effectLst/>
                        </a:rPr>
                        <a:t>9</a:t>
                      </a:r>
                      <a:endParaRPr kumimoji="0" lang="en-US" sz="1600" b="0" i="0" u="none" strike="noStrike" cap="none" normalizeH="0" baseline="0" dirty="0">
                        <a:ln>
                          <a:noFill/>
                        </a:ln>
                        <a:solidFill>
                          <a:schemeClr val="tx1"/>
                        </a:solidFill>
                        <a:effectLst/>
                        <a:latin typeface="+mn-lt"/>
                        <a:ea typeface="MS PGothic" charset="0"/>
                        <a:cs typeface="MS PGothic" charset="0"/>
                      </a:endParaRPr>
                    </a:p>
                  </a:txBody>
                  <a:tcPr marT="45731" marB="45731" horzOverflow="overflow"/>
                </a:tc>
                <a:extLst>
                  <a:ext uri="{0D108BD9-81ED-4DB2-BD59-A6C34878D82A}">
                    <a16:rowId xmlns:a16="http://schemas.microsoft.com/office/drawing/2014/main" xmlns="" val="10003"/>
                  </a:ext>
                </a:extLst>
              </a:tr>
              <a:tr h="3716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rPr>
                        <a:t>micro</a:t>
                      </a:r>
                      <a:endParaRPr kumimoji="0" lang="en-US" sz="1600" b="0" i="0" u="none" strike="noStrike" cap="none" normalizeH="0" baseline="0" dirty="0">
                        <a:ln>
                          <a:noFill/>
                        </a:ln>
                        <a:solidFill>
                          <a:schemeClr val="tx1"/>
                        </a:solidFill>
                        <a:effectLst/>
                        <a:latin typeface="+mn-lt"/>
                        <a:ea typeface="MS PGothic" charset="0"/>
                        <a:cs typeface="MS PGothic" charset="0"/>
                      </a:endParaRPr>
                    </a:p>
                  </a:txBody>
                  <a:tcPr marT="45731" marB="4573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rPr>
                        <a:t>m</a:t>
                      </a:r>
                      <a:endParaRPr kumimoji="0" lang="en-US" sz="1600" b="0" i="0" u="none" strike="noStrike" cap="none" normalizeH="0" baseline="0" dirty="0">
                        <a:ln>
                          <a:noFill/>
                        </a:ln>
                        <a:solidFill>
                          <a:schemeClr val="tx1"/>
                        </a:solidFill>
                        <a:effectLst/>
                        <a:latin typeface="+mn-lt"/>
                        <a:ea typeface="MS PGothic" charset="0"/>
                        <a:cs typeface="MS PGothic" charset="0"/>
                      </a:endParaRPr>
                    </a:p>
                  </a:txBody>
                  <a:tcPr marT="45731" marB="4573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rPr>
                        <a:t>10</a:t>
                      </a:r>
                      <a:r>
                        <a:rPr lang="en-US" sz="1600" kern="1200" baseline="30000" dirty="0">
                          <a:effectLst/>
                        </a:rPr>
                        <a:t>–</a:t>
                      </a:r>
                      <a:r>
                        <a:rPr kumimoji="0" lang="en-US" sz="1600" u="none" strike="noStrike" cap="none" normalizeH="0" baseline="30000" dirty="0">
                          <a:ln>
                            <a:noFill/>
                          </a:ln>
                          <a:effectLst/>
                        </a:rPr>
                        <a:t>6</a:t>
                      </a:r>
                      <a:endParaRPr kumimoji="0" lang="en-US" sz="1600" b="0" i="0" u="none" strike="noStrike" cap="none" normalizeH="0" baseline="0" dirty="0">
                        <a:ln>
                          <a:noFill/>
                        </a:ln>
                        <a:solidFill>
                          <a:schemeClr val="tx1"/>
                        </a:solidFill>
                        <a:effectLst/>
                        <a:latin typeface="+mn-lt"/>
                        <a:ea typeface="MS PGothic" charset="0"/>
                        <a:cs typeface="MS PGothic" charset="0"/>
                      </a:endParaRPr>
                    </a:p>
                  </a:txBody>
                  <a:tcPr marT="45731" marB="45731" horzOverflow="overflow"/>
                </a:tc>
                <a:extLst>
                  <a:ext uri="{0D108BD9-81ED-4DB2-BD59-A6C34878D82A}">
                    <a16:rowId xmlns:a16="http://schemas.microsoft.com/office/drawing/2014/main" xmlns="" val="10004"/>
                  </a:ext>
                </a:extLst>
              </a:tr>
              <a:tr h="3716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rPr>
                        <a:t>milli</a:t>
                      </a:r>
                      <a:endParaRPr kumimoji="0" lang="en-US" sz="1600" b="0" i="0" u="none" strike="noStrike" cap="none" normalizeH="0" baseline="0" dirty="0">
                        <a:ln>
                          <a:noFill/>
                        </a:ln>
                        <a:solidFill>
                          <a:schemeClr val="tx1"/>
                        </a:solidFill>
                        <a:effectLst/>
                        <a:latin typeface="+mn-lt"/>
                        <a:ea typeface="MS PGothic" charset="0"/>
                        <a:cs typeface="MS PGothic" charset="0"/>
                      </a:endParaRPr>
                    </a:p>
                  </a:txBody>
                  <a:tcPr marT="45731" marB="4573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rPr>
                        <a:t>m</a:t>
                      </a:r>
                      <a:endParaRPr kumimoji="0" lang="en-US" sz="1600" b="0" i="0" u="none" strike="noStrike" cap="none" normalizeH="0" baseline="0" dirty="0">
                        <a:ln>
                          <a:noFill/>
                        </a:ln>
                        <a:solidFill>
                          <a:schemeClr val="tx1"/>
                        </a:solidFill>
                        <a:effectLst/>
                        <a:latin typeface="+mn-lt"/>
                        <a:ea typeface="MS PGothic" charset="0"/>
                        <a:cs typeface="MS PGothic" charset="0"/>
                      </a:endParaRPr>
                    </a:p>
                  </a:txBody>
                  <a:tcPr marT="45731" marB="4573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rPr>
                        <a:t>10</a:t>
                      </a:r>
                      <a:r>
                        <a:rPr lang="en-US" sz="1600" kern="1200" baseline="30000" dirty="0">
                          <a:effectLst/>
                        </a:rPr>
                        <a:t>–</a:t>
                      </a:r>
                      <a:r>
                        <a:rPr kumimoji="0" lang="en-US" sz="1600" u="none" strike="noStrike" cap="none" normalizeH="0" baseline="30000" dirty="0">
                          <a:ln>
                            <a:noFill/>
                          </a:ln>
                          <a:effectLst/>
                        </a:rPr>
                        <a:t>3</a:t>
                      </a:r>
                      <a:endParaRPr kumimoji="0" lang="en-US" sz="1600" b="0" i="0" u="none" strike="noStrike" cap="none" normalizeH="0" baseline="0" dirty="0">
                        <a:ln>
                          <a:noFill/>
                        </a:ln>
                        <a:solidFill>
                          <a:schemeClr val="tx1"/>
                        </a:solidFill>
                        <a:effectLst/>
                        <a:latin typeface="+mn-lt"/>
                        <a:ea typeface="MS PGothic" charset="0"/>
                        <a:cs typeface="MS PGothic" charset="0"/>
                      </a:endParaRPr>
                    </a:p>
                  </a:txBody>
                  <a:tcPr marT="45731" marB="45731" horzOverflow="overflow"/>
                </a:tc>
                <a:extLst>
                  <a:ext uri="{0D108BD9-81ED-4DB2-BD59-A6C34878D82A}">
                    <a16:rowId xmlns:a16="http://schemas.microsoft.com/office/drawing/2014/main" xmlns="" val="10005"/>
                  </a:ext>
                </a:extLst>
              </a:tr>
              <a:tr h="3716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rPr>
                        <a:t>centi</a:t>
                      </a:r>
                      <a:endParaRPr kumimoji="0" lang="en-US" sz="1600" b="0" i="0" u="none" strike="noStrike" cap="none" normalizeH="0" baseline="0" dirty="0">
                        <a:ln>
                          <a:noFill/>
                        </a:ln>
                        <a:solidFill>
                          <a:schemeClr val="tx1"/>
                        </a:solidFill>
                        <a:effectLst/>
                        <a:latin typeface="+mn-lt"/>
                        <a:ea typeface="MS PGothic" charset="0"/>
                        <a:cs typeface="MS PGothic" charset="0"/>
                      </a:endParaRPr>
                    </a:p>
                  </a:txBody>
                  <a:tcPr marT="45731" marB="4573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rPr>
                        <a:t>c</a:t>
                      </a:r>
                      <a:endParaRPr kumimoji="0" lang="en-US" sz="1600" b="0" i="0" u="none" strike="noStrike" cap="none" normalizeH="0" baseline="0" dirty="0">
                        <a:ln>
                          <a:noFill/>
                        </a:ln>
                        <a:solidFill>
                          <a:schemeClr val="tx1"/>
                        </a:solidFill>
                        <a:effectLst/>
                        <a:latin typeface="+mn-lt"/>
                        <a:ea typeface="MS PGothic" charset="0"/>
                        <a:cs typeface="MS PGothic" charset="0"/>
                      </a:endParaRPr>
                    </a:p>
                  </a:txBody>
                  <a:tcPr marT="45731" marB="4573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rPr>
                        <a:t>10</a:t>
                      </a:r>
                      <a:r>
                        <a:rPr lang="en-US" sz="1600" kern="1200" baseline="30000" dirty="0">
                          <a:effectLst/>
                        </a:rPr>
                        <a:t>–</a:t>
                      </a:r>
                      <a:r>
                        <a:rPr kumimoji="0" lang="en-US" sz="1600" u="none" strike="noStrike" cap="none" normalizeH="0" baseline="30000" dirty="0">
                          <a:ln>
                            <a:noFill/>
                          </a:ln>
                          <a:effectLst/>
                        </a:rPr>
                        <a:t>2</a:t>
                      </a:r>
                      <a:endParaRPr kumimoji="0" lang="en-US" sz="1600" b="0" i="0" u="none" strike="noStrike" cap="none" normalizeH="0" baseline="0" dirty="0">
                        <a:ln>
                          <a:noFill/>
                        </a:ln>
                        <a:solidFill>
                          <a:schemeClr val="tx1"/>
                        </a:solidFill>
                        <a:effectLst/>
                        <a:latin typeface="+mn-lt"/>
                        <a:ea typeface="MS PGothic" charset="0"/>
                        <a:cs typeface="MS PGothic" charset="0"/>
                      </a:endParaRPr>
                    </a:p>
                  </a:txBody>
                  <a:tcPr marT="45731" marB="45731" horzOverflow="overflow"/>
                </a:tc>
                <a:extLst>
                  <a:ext uri="{0D108BD9-81ED-4DB2-BD59-A6C34878D82A}">
                    <a16:rowId xmlns:a16="http://schemas.microsoft.com/office/drawing/2014/main" xmlns="" val="10006"/>
                  </a:ext>
                </a:extLst>
              </a:tr>
              <a:tr h="3716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rPr>
                        <a:t>deci</a:t>
                      </a:r>
                      <a:endParaRPr kumimoji="0" lang="en-US" sz="1600" b="0" i="0" u="none" strike="noStrike" cap="none" normalizeH="0" baseline="0" dirty="0">
                        <a:ln>
                          <a:noFill/>
                        </a:ln>
                        <a:solidFill>
                          <a:schemeClr val="tx1"/>
                        </a:solidFill>
                        <a:effectLst/>
                        <a:latin typeface="+mn-lt"/>
                        <a:ea typeface="MS PGothic" charset="0"/>
                        <a:cs typeface="MS PGothic" charset="0"/>
                      </a:endParaRPr>
                    </a:p>
                  </a:txBody>
                  <a:tcPr marT="45731" marB="4573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rPr>
                        <a:t>d</a:t>
                      </a:r>
                      <a:endParaRPr kumimoji="0" lang="en-US" sz="1600" b="0" i="0" u="none" strike="noStrike" cap="none" normalizeH="0" baseline="0" dirty="0">
                        <a:ln>
                          <a:noFill/>
                        </a:ln>
                        <a:solidFill>
                          <a:schemeClr val="tx1"/>
                        </a:solidFill>
                        <a:effectLst/>
                        <a:latin typeface="+mn-lt"/>
                        <a:ea typeface="MS PGothic" charset="0"/>
                        <a:cs typeface="MS PGothic" charset="0"/>
                      </a:endParaRPr>
                    </a:p>
                  </a:txBody>
                  <a:tcPr marT="45731" marB="4573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u="none" strike="noStrike" cap="none" normalizeH="0" baseline="0" dirty="0">
                          <a:ln>
                            <a:noFill/>
                          </a:ln>
                          <a:effectLst/>
                        </a:rPr>
                        <a:t>10</a:t>
                      </a:r>
                      <a:r>
                        <a:rPr lang="en-US" sz="1600" kern="1200" baseline="30000" dirty="0">
                          <a:effectLst/>
                        </a:rPr>
                        <a:t>–</a:t>
                      </a:r>
                      <a:r>
                        <a:rPr kumimoji="0" lang="en-US" sz="1600" u="none" strike="noStrike" cap="none" normalizeH="0" baseline="30000" dirty="0">
                          <a:ln>
                            <a:noFill/>
                          </a:ln>
                          <a:effectLst/>
                        </a:rPr>
                        <a:t>1</a:t>
                      </a:r>
                      <a:endParaRPr kumimoji="0" lang="en-US" sz="1600" b="0" i="0" u="none" strike="noStrike" cap="none" normalizeH="0" baseline="0" dirty="0">
                        <a:ln>
                          <a:noFill/>
                        </a:ln>
                        <a:solidFill>
                          <a:schemeClr val="tx1"/>
                        </a:solidFill>
                        <a:effectLst/>
                        <a:latin typeface="+mn-lt"/>
                        <a:ea typeface="MS PGothic" charset="0"/>
                        <a:cs typeface="MS PGothic" charset="0"/>
                      </a:endParaRPr>
                    </a:p>
                  </a:txBody>
                  <a:tcPr marT="45731" marB="45731" horzOverflow="overflow"/>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4170457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Chemistry in Context</a:t>
            </a:r>
          </a:p>
        </p:txBody>
      </p:sp>
      <p:sp>
        <p:nvSpPr>
          <p:cNvPr id="5" name="Text Placeholder 4"/>
          <p:cNvSpPr>
            <a:spLocks noGrp="1"/>
          </p:cNvSpPr>
          <p:nvPr>
            <p:ph type="body" sz="quarter" idx="14"/>
          </p:nvPr>
        </p:nvSpPr>
        <p:spPr>
          <a:xfrm>
            <a:off x="457200" y="1269242"/>
            <a:ext cx="8062912" cy="4741122"/>
          </a:xfrm>
        </p:spPr>
        <p:txBody>
          <a:bodyPr/>
          <a:lstStyle/>
          <a:p>
            <a:pPr marL="342900" indent="-342900">
              <a:buFont typeface="Arial" panose="020B0604020202020204" pitchFamily="34" charset="0"/>
              <a:buChar char="•"/>
            </a:pPr>
            <a:r>
              <a:rPr lang="en-US" dirty="0"/>
              <a:t>Chemistry is the study of the composition, properties, and interactions of matter. </a:t>
            </a:r>
          </a:p>
          <a:p>
            <a:endParaRPr lang="en-US" dirty="0"/>
          </a:p>
          <a:p>
            <a:pPr marL="342900" indent="-342900">
              <a:buFont typeface="Arial" panose="020B0604020202020204" pitchFamily="34" charset="0"/>
              <a:buChar char="•"/>
            </a:pPr>
            <a:r>
              <a:rPr lang="en-US" dirty="0"/>
              <a:t>Attempts to understand the behavior of matter extend back more than 2,500 years. </a:t>
            </a:r>
          </a:p>
          <a:p>
            <a:pPr marL="1074420" lvl="1" indent="-342900">
              <a:buFont typeface="Arial" panose="020B0604020202020204" pitchFamily="34" charset="0"/>
              <a:buChar char="•"/>
            </a:pPr>
            <a:r>
              <a:rPr lang="en-US" dirty="0"/>
              <a:t>Greeks: Matter consists of four elements: earth, air, fire, and water.</a:t>
            </a:r>
          </a:p>
          <a:p>
            <a:pPr marL="1074420" lvl="1" indent="-342900">
              <a:buFont typeface="Arial" panose="020B0604020202020204" pitchFamily="34" charset="0"/>
              <a:buChar char="•"/>
            </a:pPr>
            <a:r>
              <a:rPr lang="en-US" dirty="0"/>
              <a:t>Alchemists attempted to transform “base metals” into “noble metals.”</a:t>
            </a:r>
          </a:p>
          <a:p>
            <a:endParaRPr lang="en-US" dirty="0"/>
          </a:p>
        </p:txBody>
      </p:sp>
    </p:spTree>
    <p:extLst>
      <p:ext uri="{BB962C8B-B14F-4D97-AF65-F5344CB8AC3E}">
        <p14:creationId xmlns:p14="http://schemas.microsoft.com/office/powerpoint/2010/main" val="39527453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Table 1.3: Common Unit Prefixes</a:t>
            </a:r>
          </a:p>
        </p:txBody>
      </p:sp>
      <p:graphicFrame>
        <p:nvGraphicFramePr>
          <p:cNvPr id="7" name="Table 6"/>
          <p:cNvGraphicFramePr>
            <a:graphicFrameLocks noGrp="1"/>
          </p:cNvGraphicFramePr>
          <p:nvPr>
            <p:extLst>
              <p:ext uri="{D42A27DB-BD31-4B8C-83A1-F6EECF244321}">
                <p14:modId xmlns:p14="http://schemas.microsoft.com/office/powerpoint/2010/main" val="1871959548"/>
              </p:ext>
            </p:extLst>
          </p:nvPr>
        </p:nvGraphicFramePr>
        <p:xfrm>
          <a:off x="1263977" y="2005084"/>
          <a:ext cx="6400800" cy="2190188"/>
        </p:xfrm>
        <a:graphic>
          <a:graphicData uri="http://schemas.openxmlformats.org/drawingml/2006/table">
            <a:tbl>
              <a:tblPr>
                <a:tableStyleId>{5940675A-B579-460E-94D1-54222C63F5DA}</a:tableStyleId>
              </a:tblPr>
              <a:tblGrid>
                <a:gridCol w="2032000">
                  <a:extLst>
                    <a:ext uri="{9D8B030D-6E8A-4147-A177-3AD203B41FA5}">
                      <a16:colId xmlns:a16="http://schemas.microsoft.com/office/drawing/2014/main" xmlns="" val="20000"/>
                    </a:ext>
                  </a:extLst>
                </a:gridCol>
                <a:gridCol w="2032000">
                  <a:extLst>
                    <a:ext uri="{9D8B030D-6E8A-4147-A177-3AD203B41FA5}">
                      <a16:colId xmlns:a16="http://schemas.microsoft.com/office/drawing/2014/main" xmlns="" val="20001"/>
                    </a:ext>
                  </a:extLst>
                </a:gridCol>
                <a:gridCol w="2336800">
                  <a:extLst>
                    <a:ext uri="{9D8B030D-6E8A-4147-A177-3AD203B41FA5}">
                      <a16:colId xmlns:a16="http://schemas.microsoft.com/office/drawing/2014/main" xmlns="" val="20002"/>
                    </a:ext>
                  </a:extLst>
                </a:gridCol>
              </a:tblGrid>
              <a:tr h="49245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a:ln>
                            <a:noFill/>
                          </a:ln>
                          <a:effectLst/>
                        </a:rPr>
                        <a:t>Prefix</a:t>
                      </a:r>
                      <a:endParaRPr kumimoji="0" lang="en-US" sz="1600" b="1" i="0" u="none" strike="noStrike" cap="none" normalizeH="0" baseline="0" dirty="0">
                        <a:ln>
                          <a:noFill/>
                        </a:ln>
                        <a:solidFill>
                          <a:schemeClr val="tx1"/>
                        </a:solidFill>
                        <a:effectLst/>
                        <a:latin typeface="Arial" charset="0"/>
                        <a:ea typeface="MS PGothic" charset="0"/>
                        <a:cs typeface="MS PGothic" charset="0"/>
                      </a:endParaRPr>
                    </a:p>
                  </a:txBody>
                  <a:tcPr marT="45731" marB="4573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a:ln>
                            <a:noFill/>
                          </a:ln>
                          <a:effectLst/>
                        </a:rPr>
                        <a:t>Symbol</a:t>
                      </a:r>
                      <a:endParaRPr kumimoji="0" lang="en-US" sz="1600" b="1" i="0" u="none" strike="noStrike" cap="none" normalizeH="0" baseline="0" dirty="0">
                        <a:ln>
                          <a:noFill/>
                        </a:ln>
                        <a:solidFill>
                          <a:schemeClr val="tx1"/>
                        </a:solidFill>
                        <a:effectLst/>
                        <a:latin typeface="Arial" charset="0"/>
                        <a:ea typeface="MS PGothic" charset="0"/>
                        <a:cs typeface="MS PGothic" charset="0"/>
                      </a:endParaRPr>
                    </a:p>
                  </a:txBody>
                  <a:tcPr marT="45731" marB="4573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a:ln>
                            <a:noFill/>
                          </a:ln>
                          <a:effectLst/>
                        </a:rPr>
                        <a:t>Factor</a:t>
                      </a:r>
                      <a:endParaRPr kumimoji="0" lang="en-US" sz="1600" b="1" i="0" u="none" strike="noStrike" cap="none" normalizeH="0" baseline="0" dirty="0">
                        <a:ln>
                          <a:noFill/>
                        </a:ln>
                        <a:solidFill>
                          <a:schemeClr val="tx1"/>
                        </a:solidFill>
                        <a:effectLst/>
                        <a:latin typeface="Arial" charset="0"/>
                        <a:ea typeface="MS PGothic" charset="0"/>
                        <a:cs typeface="MS PGothic" charset="0"/>
                      </a:endParaRPr>
                    </a:p>
                  </a:txBody>
                  <a:tcPr marT="45731" marB="45731" horzOverflow="overflow"/>
                </a:tc>
                <a:extLst>
                  <a:ext uri="{0D108BD9-81ED-4DB2-BD59-A6C34878D82A}">
                    <a16:rowId xmlns:a16="http://schemas.microsoft.com/office/drawing/2014/main" xmlns="" val="10000"/>
                  </a:ext>
                </a:extLst>
              </a:tr>
              <a:tr h="4244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rPr>
                        <a:t>kilo</a:t>
                      </a:r>
                      <a:endParaRPr kumimoji="0" lang="en-US" sz="1600" b="0" i="0" u="none" strike="noStrike" cap="none" normalizeH="0" baseline="0" dirty="0">
                        <a:ln>
                          <a:noFill/>
                        </a:ln>
                        <a:solidFill>
                          <a:schemeClr val="tx1"/>
                        </a:solidFill>
                        <a:effectLst/>
                        <a:latin typeface="Arial" charset="0"/>
                        <a:ea typeface="MS PGothic" charset="0"/>
                        <a:cs typeface="MS PGothic" charset="0"/>
                      </a:endParaRPr>
                    </a:p>
                  </a:txBody>
                  <a:tcPr marT="45731" marB="4573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rPr>
                        <a:t>k</a:t>
                      </a:r>
                      <a:endParaRPr kumimoji="0" lang="en-US" sz="1600" b="0" i="0" u="none" strike="noStrike" cap="none" normalizeH="0" baseline="0" dirty="0">
                        <a:ln>
                          <a:noFill/>
                        </a:ln>
                        <a:solidFill>
                          <a:schemeClr val="tx1"/>
                        </a:solidFill>
                        <a:effectLst/>
                        <a:latin typeface="Arial" charset="0"/>
                        <a:ea typeface="MS PGothic" charset="0"/>
                        <a:cs typeface="MS PGothic" charset="0"/>
                      </a:endParaRPr>
                    </a:p>
                  </a:txBody>
                  <a:tcPr marT="45731" marB="4573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rPr>
                        <a:t>10</a:t>
                      </a:r>
                      <a:r>
                        <a:rPr kumimoji="0" lang="en-US" sz="1600" u="none" strike="noStrike" cap="none" normalizeH="0" baseline="30000" dirty="0">
                          <a:ln>
                            <a:noFill/>
                          </a:ln>
                          <a:effectLst/>
                        </a:rPr>
                        <a:t>3</a:t>
                      </a:r>
                      <a:endParaRPr kumimoji="0" lang="en-US" sz="1600" b="0" i="0" u="none" strike="noStrike" cap="none" normalizeH="0" baseline="0" dirty="0">
                        <a:ln>
                          <a:noFill/>
                        </a:ln>
                        <a:solidFill>
                          <a:schemeClr val="tx1"/>
                        </a:solidFill>
                        <a:effectLst/>
                        <a:latin typeface="Arial" charset="0"/>
                        <a:ea typeface="MS PGothic" charset="0"/>
                        <a:cs typeface="MS PGothic" charset="0"/>
                      </a:endParaRPr>
                    </a:p>
                  </a:txBody>
                  <a:tcPr marT="45731" marB="45731" horzOverflow="overflow"/>
                </a:tc>
                <a:extLst>
                  <a:ext uri="{0D108BD9-81ED-4DB2-BD59-A6C34878D82A}">
                    <a16:rowId xmlns:a16="http://schemas.microsoft.com/office/drawing/2014/main" xmlns="" val="10001"/>
                  </a:ext>
                </a:extLst>
              </a:tr>
              <a:tr h="4244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rPr>
                        <a:t>mega</a:t>
                      </a:r>
                      <a:endParaRPr kumimoji="0" lang="en-US" sz="1600" b="0" i="0" u="none" strike="noStrike" cap="none" normalizeH="0" baseline="0" dirty="0">
                        <a:ln>
                          <a:noFill/>
                        </a:ln>
                        <a:solidFill>
                          <a:schemeClr val="tx1"/>
                        </a:solidFill>
                        <a:effectLst/>
                        <a:latin typeface="Arial" charset="0"/>
                        <a:ea typeface="MS PGothic" charset="0"/>
                        <a:cs typeface="MS PGothic" charset="0"/>
                      </a:endParaRPr>
                    </a:p>
                  </a:txBody>
                  <a:tcPr marT="45731" marB="4573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rPr>
                        <a:t>M</a:t>
                      </a:r>
                      <a:endParaRPr kumimoji="0" lang="en-US" sz="1600" b="0" i="0" u="none" strike="noStrike" cap="none" normalizeH="0" baseline="0" dirty="0">
                        <a:ln>
                          <a:noFill/>
                        </a:ln>
                        <a:solidFill>
                          <a:schemeClr val="tx1"/>
                        </a:solidFill>
                        <a:effectLst/>
                        <a:latin typeface="Arial" charset="0"/>
                        <a:ea typeface="MS PGothic" charset="0"/>
                        <a:cs typeface="MS PGothic" charset="0"/>
                      </a:endParaRPr>
                    </a:p>
                  </a:txBody>
                  <a:tcPr marT="45731" marB="4573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rPr>
                        <a:t>10</a:t>
                      </a:r>
                      <a:r>
                        <a:rPr kumimoji="0" lang="en-US" sz="1600" u="none" strike="noStrike" cap="none" normalizeH="0" baseline="30000" dirty="0">
                          <a:ln>
                            <a:noFill/>
                          </a:ln>
                          <a:effectLst/>
                        </a:rPr>
                        <a:t>6</a:t>
                      </a:r>
                      <a:endParaRPr kumimoji="0" lang="en-US" sz="1600" b="0" i="0" u="none" strike="noStrike" cap="none" normalizeH="0" baseline="0" dirty="0">
                        <a:ln>
                          <a:noFill/>
                        </a:ln>
                        <a:solidFill>
                          <a:schemeClr val="tx1"/>
                        </a:solidFill>
                        <a:effectLst/>
                        <a:latin typeface="Arial" charset="0"/>
                        <a:ea typeface="MS PGothic" charset="0"/>
                        <a:cs typeface="MS PGothic" charset="0"/>
                      </a:endParaRPr>
                    </a:p>
                  </a:txBody>
                  <a:tcPr marT="45731" marB="45731" horzOverflow="overflow"/>
                </a:tc>
                <a:extLst>
                  <a:ext uri="{0D108BD9-81ED-4DB2-BD59-A6C34878D82A}">
                    <a16:rowId xmlns:a16="http://schemas.microsoft.com/office/drawing/2014/main" xmlns="" val="10002"/>
                  </a:ext>
                </a:extLst>
              </a:tr>
              <a:tr h="4244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rPr>
                        <a:t>giga</a:t>
                      </a:r>
                      <a:endParaRPr kumimoji="0" lang="en-US" sz="1600" b="0" i="0" u="none" strike="noStrike" cap="none" normalizeH="0" baseline="0" dirty="0">
                        <a:ln>
                          <a:noFill/>
                        </a:ln>
                        <a:solidFill>
                          <a:schemeClr val="tx1"/>
                        </a:solidFill>
                        <a:effectLst/>
                        <a:latin typeface="Arial" charset="0"/>
                        <a:ea typeface="MS PGothic" charset="0"/>
                        <a:cs typeface="MS PGothic" charset="0"/>
                      </a:endParaRPr>
                    </a:p>
                  </a:txBody>
                  <a:tcPr marT="45731" marB="4573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rPr>
                        <a:t>G</a:t>
                      </a:r>
                      <a:endParaRPr kumimoji="0" lang="en-US" sz="1600" b="0" i="0" u="none" strike="noStrike" cap="none" normalizeH="0" baseline="0" dirty="0">
                        <a:ln>
                          <a:noFill/>
                        </a:ln>
                        <a:solidFill>
                          <a:schemeClr val="tx1"/>
                        </a:solidFill>
                        <a:effectLst/>
                        <a:latin typeface="Arial"/>
                        <a:ea typeface="MS PGothic" charset="0"/>
                        <a:cs typeface="MS PGothic" charset="0"/>
                      </a:endParaRPr>
                    </a:p>
                  </a:txBody>
                  <a:tcPr marT="45731" marB="4573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rPr>
                        <a:t>10</a:t>
                      </a:r>
                      <a:r>
                        <a:rPr kumimoji="0" lang="en-US" sz="1600" u="none" strike="noStrike" cap="none" normalizeH="0" baseline="30000" dirty="0">
                          <a:ln>
                            <a:noFill/>
                          </a:ln>
                          <a:effectLst/>
                        </a:rPr>
                        <a:t>9</a:t>
                      </a:r>
                      <a:endParaRPr kumimoji="0" lang="en-US" sz="1600" b="0" i="0" u="none" strike="noStrike" cap="none" normalizeH="0" baseline="0" dirty="0">
                        <a:ln>
                          <a:noFill/>
                        </a:ln>
                        <a:solidFill>
                          <a:schemeClr val="tx1"/>
                        </a:solidFill>
                        <a:effectLst/>
                        <a:latin typeface="Arial" charset="0"/>
                        <a:ea typeface="MS PGothic" charset="0"/>
                        <a:cs typeface="MS PGothic" charset="0"/>
                      </a:endParaRPr>
                    </a:p>
                  </a:txBody>
                  <a:tcPr marT="45731" marB="45731" horzOverflow="overflow"/>
                </a:tc>
                <a:extLst>
                  <a:ext uri="{0D108BD9-81ED-4DB2-BD59-A6C34878D82A}">
                    <a16:rowId xmlns:a16="http://schemas.microsoft.com/office/drawing/2014/main" xmlns="" val="10003"/>
                  </a:ext>
                </a:extLst>
              </a:tr>
              <a:tr h="4244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rPr>
                        <a:t>tera</a:t>
                      </a:r>
                      <a:endParaRPr kumimoji="0" lang="en-US" sz="1600" b="0" i="0" u="none" strike="noStrike" cap="none" normalizeH="0" baseline="0" dirty="0">
                        <a:ln>
                          <a:noFill/>
                        </a:ln>
                        <a:solidFill>
                          <a:schemeClr val="tx1"/>
                        </a:solidFill>
                        <a:effectLst/>
                        <a:latin typeface="Arial" charset="0"/>
                        <a:ea typeface="MS PGothic" charset="0"/>
                        <a:cs typeface="MS PGothic" charset="0"/>
                      </a:endParaRPr>
                    </a:p>
                  </a:txBody>
                  <a:tcPr marT="45731" marB="4573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rPr>
                        <a:t>T</a:t>
                      </a:r>
                      <a:endParaRPr kumimoji="0" lang="en-US" sz="1600" b="0" i="0" u="none" strike="noStrike" cap="none" normalizeH="0" baseline="0" dirty="0">
                        <a:ln>
                          <a:noFill/>
                        </a:ln>
                        <a:solidFill>
                          <a:schemeClr val="tx1"/>
                        </a:solidFill>
                        <a:effectLst/>
                        <a:latin typeface="Arial" charset="0"/>
                        <a:ea typeface="MS PGothic" charset="0"/>
                        <a:cs typeface="MS PGothic" charset="0"/>
                      </a:endParaRPr>
                    </a:p>
                  </a:txBody>
                  <a:tcPr marT="45731" marB="4573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rPr>
                        <a:t>10</a:t>
                      </a:r>
                      <a:r>
                        <a:rPr kumimoji="0" lang="en-US" sz="1600" u="none" strike="noStrike" cap="none" normalizeH="0" baseline="30000" dirty="0">
                          <a:ln>
                            <a:noFill/>
                          </a:ln>
                          <a:effectLst/>
                        </a:rPr>
                        <a:t>12</a:t>
                      </a:r>
                      <a:endParaRPr kumimoji="0" lang="en-US" sz="1600" b="0" i="0" u="none" strike="noStrike" cap="none" normalizeH="0" baseline="0" dirty="0">
                        <a:ln>
                          <a:noFill/>
                        </a:ln>
                        <a:solidFill>
                          <a:schemeClr val="tx1"/>
                        </a:solidFill>
                        <a:effectLst/>
                        <a:latin typeface="Arial" charset="0"/>
                        <a:ea typeface="MS PGothic" charset="0"/>
                        <a:cs typeface="MS PGothic" charset="0"/>
                      </a:endParaRPr>
                    </a:p>
                  </a:txBody>
                  <a:tcPr marT="45731" marB="45731" horzOverflow="overflow"/>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5359628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Common SI Base Units: Length</a:t>
            </a:r>
          </a:p>
        </p:txBody>
      </p:sp>
      <p:sp>
        <p:nvSpPr>
          <p:cNvPr id="5" name="Text Placeholder 4"/>
          <p:cNvSpPr>
            <a:spLocks noGrp="1"/>
          </p:cNvSpPr>
          <p:nvPr>
            <p:ph type="body" sz="quarter" idx="14"/>
          </p:nvPr>
        </p:nvSpPr>
        <p:spPr>
          <a:xfrm>
            <a:off x="457200" y="1255594"/>
            <a:ext cx="8062912" cy="4754770"/>
          </a:xfrm>
        </p:spPr>
        <p:txBody>
          <a:bodyPr/>
          <a:lstStyle/>
          <a:p>
            <a:pPr marL="342900" indent="-342900">
              <a:buFont typeface="Arial" panose="020B0604020202020204" pitchFamily="34" charset="0"/>
              <a:buChar char="•"/>
            </a:pPr>
            <a:r>
              <a:rPr lang="en-US" dirty="0"/>
              <a:t>The SI unit of length is the meter (m).</a:t>
            </a:r>
          </a:p>
          <a:p>
            <a:endParaRPr lang="en-US" dirty="0"/>
          </a:p>
          <a:p>
            <a:pPr marL="342900" indent="-342900">
              <a:buFont typeface="Arial" panose="020B0604020202020204" pitchFamily="34" charset="0"/>
              <a:buChar char="•"/>
            </a:pPr>
            <a:r>
              <a:rPr lang="en-US" dirty="0"/>
              <a:t>The meter was originally intended to be 1/10,000,000 of the distance from the North Pole to the equator. </a:t>
            </a:r>
          </a:p>
          <a:p>
            <a:endParaRPr lang="en-US" dirty="0"/>
          </a:p>
          <a:p>
            <a:pPr marL="342900" indent="-342900">
              <a:buFont typeface="Arial" panose="020B0604020202020204" pitchFamily="34" charset="0"/>
              <a:buChar char="•"/>
            </a:pPr>
            <a:r>
              <a:rPr lang="en-US" dirty="0"/>
              <a:t>A meter is now defined as the distance light travels in a vacuum in 1/299,792,458 of 1 second.</a:t>
            </a:r>
          </a:p>
          <a:p>
            <a:endParaRPr lang="en-US" dirty="0"/>
          </a:p>
          <a:p>
            <a:pPr marL="342900" indent="-342900">
              <a:buFont typeface="Arial" panose="020B0604020202020204" pitchFamily="34" charset="0"/>
              <a:buChar char="•"/>
            </a:pPr>
            <a:r>
              <a:rPr lang="en-US" dirty="0"/>
              <a:t>A meter is about 3 inches longer than 1 yard. </a:t>
            </a:r>
          </a:p>
          <a:p>
            <a:endParaRPr lang="en-US" dirty="0"/>
          </a:p>
        </p:txBody>
      </p:sp>
    </p:spTree>
    <p:extLst>
      <p:ext uri="{BB962C8B-B14F-4D97-AF65-F5344CB8AC3E}">
        <p14:creationId xmlns:p14="http://schemas.microsoft.com/office/powerpoint/2010/main" val="15227417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1.23</a:t>
            </a:r>
          </a:p>
        </p:txBody>
      </p:sp>
      <p:sp>
        <p:nvSpPr>
          <p:cNvPr id="7" name="Figure Legend"/>
          <p:cNvSpPr>
            <a:spLocks noGrp="1"/>
          </p:cNvSpPr>
          <p:nvPr>
            <p:ph type="body" sz="quarter" idx="14"/>
          </p:nvPr>
        </p:nvSpPr>
        <p:spPr/>
        <p:txBody>
          <a:bodyPr>
            <a:normAutofit/>
          </a:bodyPr>
          <a:lstStyle/>
          <a:p>
            <a:pPr marL="0" indent="0">
              <a:buNone/>
            </a:pPr>
            <a:r>
              <a:rPr lang="en-US" sz="1600" dirty="0"/>
              <a:t>The relative lengths of 1 m, 1 </a:t>
            </a:r>
            <a:r>
              <a:rPr lang="en-US" sz="1600" dirty="0" err="1"/>
              <a:t>yd</a:t>
            </a:r>
            <a:r>
              <a:rPr lang="en-US" sz="1600" dirty="0"/>
              <a:t>, 1 cm, and 1 in. are shown (not actual size), as well as comparisons of 2.54 cm and 1 in., and of 1 m and 1.094 yd.</a:t>
            </a:r>
          </a:p>
        </p:txBody>
      </p:sp>
      <p:pic>
        <p:nvPicPr>
          <p:cNvPr id="8" name="Figure" descr="One meter is slightly larger than a yard and one centimeter is less than half the size of one inch. 1 inch is equal to 2.54 cm. 1 m is equal to 1.094 yards which is equal to 39.36 inches.">
            <a:extLst>
              <a:ext uri="{FF2B5EF4-FFF2-40B4-BE49-F238E27FC236}">
                <a16:creationId xmlns:a16="http://schemas.microsoft.com/office/drawing/2014/main" xmlns="" id="{17D882D1-F506-4705-B945-1306F69CA12C}"/>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616" r="-6616"/>
          <a:stretch>
            <a:fillRect/>
          </a:stretch>
        </p:blipFill>
        <p:spPr>
          <a:xfrm>
            <a:off x="457199" y="1122386"/>
            <a:ext cx="8062913" cy="3500071"/>
          </a:xfrm>
        </p:spPr>
      </p:pic>
    </p:spTree>
    <p:extLst>
      <p:ext uri="{BB962C8B-B14F-4D97-AF65-F5344CB8AC3E}">
        <p14:creationId xmlns:p14="http://schemas.microsoft.com/office/powerpoint/2010/main" val="26847076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Common SI Base Units: Mass</a:t>
            </a:r>
          </a:p>
        </p:txBody>
      </p:sp>
      <p:sp>
        <p:nvSpPr>
          <p:cNvPr id="5" name="Text Placeholder 4"/>
          <p:cNvSpPr>
            <a:spLocks noGrp="1"/>
          </p:cNvSpPr>
          <p:nvPr>
            <p:ph type="body" sz="quarter" idx="14"/>
          </p:nvPr>
        </p:nvSpPr>
        <p:spPr>
          <a:xfrm>
            <a:off x="457200" y="1255594"/>
            <a:ext cx="8062912" cy="4754770"/>
          </a:xfrm>
        </p:spPr>
        <p:txBody>
          <a:bodyPr/>
          <a:lstStyle/>
          <a:p>
            <a:pPr marL="342900" indent="-342900">
              <a:buFont typeface="Arial" panose="020B0604020202020204" pitchFamily="34" charset="0"/>
              <a:buChar char="•"/>
            </a:pPr>
            <a:r>
              <a:rPr lang="en-US" dirty="0"/>
              <a:t>The SI unit of mass is the kilogram (kg). </a:t>
            </a:r>
          </a:p>
          <a:p>
            <a:endParaRPr lang="en-US" dirty="0"/>
          </a:p>
          <a:p>
            <a:pPr marL="342900" indent="-342900">
              <a:buFont typeface="Arial" panose="020B0604020202020204" pitchFamily="34" charset="0"/>
              <a:buChar char="•"/>
            </a:pPr>
            <a:r>
              <a:rPr lang="en-US" dirty="0"/>
              <a:t>A kilogram was originally defined as the mass of a liter of water.</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It is now defined by a certain cylinder of platinum-iridium alloy, which is kept in France.</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1 kilogram is about 2.2 pounds.</a:t>
            </a:r>
          </a:p>
          <a:p>
            <a:endParaRPr lang="en-US" dirty="0"/>
          </a:p>
        </p:txBody>
      </p:sp>
    </p:spTree>
    <p:extLst>
      <p:ext uri="{BB962C8B-B14F-4D97-AF65-F5344CB8AC3E}">
        <p14:creationId xmlns:p14="http://schemas.microsoft.com/office/powerpoint/2010/main" val="22711163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normAutofit/>
          </a:bodyPr>
          <a:lstStyle/>
          <a:p>
            <a:r>
              <a:rPr lang="en-US" dirty="0">
                <a:solidFill>
                  <a:srgbClr val="6CB255"/>
                </a:solidFill>
              </a:rPr>
              <a:t>Figure 1.24</a:t>
            </a:r>
          </a:p>
        </p:txBody>
      </p:sp>
      <p:pic>
        <p:nvPicPr>
          <p:cNvPr id="2" name="Figure" descr="The photo shows a small metal cylinder on a stand. The cylinder is covered with 2 glass lids, with the smaller glass lid encased within the larger glass lid."/>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4290" r="-4290"/>
          <a:stretch>
            <a:fillRect/>
          </a:stretch>
        </p:blipFill>
        <p:spPr>
          <a:xfrm>
            <a:off x="2913796" y="910193"/>
            <a:ext cx="3486340" cy="4544596"/>
          </a:xfrm>
        </p:spPr>
      </p:pic>
      <p:sp>
        <p:nvSpPr>
          <p:cNvPr id="14" name="Figure Legend"/>
          <p:cNvSpPr>
            <a:spLocks noGrp="1"/>
          </p:cNvSpPr>
          <p:nvPr>
            <p:ph type="body" sz="quarter" idx="14"/>
          </p:nvPr>
        </p:nvSpPr>
        <p:spPr>
          <a:xfrm>
            <a:off x="573206" y="5745708"/>
            <a:ext cx="7946907" cy="805217"/>
          </a:xfrm>
        </p:spPr>
        <p:txBody>
          <a:bodyPr>
            <a:noAutofit/>
          </a:bodyPr>
          <a:lstStyle/>
          <a:p>
            <a:pPr marL="0" indent="0">
              <a:buNone/>
            </a:pPr>
            <a:r>
              <a:rPr lang="en-US" sz="1600" dirty="0">
                <a:solidFill>
                  <a:schemeClr val="tx1"/>
                </a:solidFill>
              </a:rPr>
              <a:t>This replica prototype kilogram is housed at the National Institute of Standards and Technology (NIST) in Maryland. (credit: National Institutes of Standards and Technology)</a:t>
            </a:r>
          </a:p>
        </p:txBody>
      </p:sp>
      <p:pic>
        <p:nvPicPr>
          <p:cNvPr id="6" name="Picture 5">
            <a:extLst>
              <a:ext uri="{FF2B5EF4-FFF2-40B4-BE49-F238E27FC236}">
                <a16:creationId xmlns:a16="http://schemas.microsoft.com/office/drawing/2014/main" xmlns="" id="{FF0EC04D-24B4-437A-8A81-749ABD705B6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Tree>
    <p:extLst>
      <p:ext uri="{BB962C8B-B14F-4D97-AF65-F5344CB8AC3E}">
        <p14:creationId xmlns:p14="http://schemas.microsoft.com/office/powerpoint/2010/main" val="32850963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it-IT" dirty="0"/>
              <a:t>Common SI Base Units: Temperature</a:t>
            </a:r>
            <a:endParaRPr lang="en-US" dirty="0"/>
          </a:p>
        </p:txBody>
      </p:sp>
      <p:sp>
        <p:nvSpPr>
          <p:cNvPr id="5" name="Text Placeholder 4"/>
          <p:cNvSpPr>
            <a:spLocks noGrp="1"/>
          </p:cNvSpPr>
          <p:nvPr>
            <p:ph type="body" sz="quarter" idx="14"/>
          </p:nvPr>
        </p:nvSpPr>
        <p:spPr>
          <a:xfrm>
            <a:off x="457200" y="1282890"/>
            <a:ext cx="8062912" cy="4727474"/>
          </a:xfrm>
        </p:spPr>
        <p:txBody>
          <a:bodyPr/>
          <a:lstStyle/>
          <a:p>
            <a:pPr marL="342900" indent="-342900">
              <a:buFont typeface="Arial" panose="020B0604020202020204" pitchFamily="34" charset="0"/>
              <a:buChar char="•"/>
            </a:pPr>
            <a:r>
              <a:rPr lang="en-US" dirty="0"/>
              <a:t>The SI unit of temperature is the kelvin (K).</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No degree word nor symbol (°) is used with kelvin.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The degree Celsius (°C) is also allowed in the SI system.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Celsius degrees are the same magnitude as those of kelvin, but the two scales place their zeros in different places.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Water freezes at 273.15 K (0 °C) and boils at 373.15 K (100 °C).</a:t>
            </a:r>
          </a:p>
          <a:p>
            <a:endParaRPr lang="en-US" dirty="0"/>
          </a:p>
        </p:txBody>
      </p:sp>
    </p:spTree>
    <p:extLst>
      <p:ext uri="{BB962C8B-B14F-4D97-AF65-F5344CB8AC3E}">
        <p14:creationId xmlns:p14="http://schemas.microsoft.com/office/powerpoint/2010/main" val="21256426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Common SI Base Units: Time</a:t>
            </a:r>
          </a:p>
        </p:txBody>
      </p:sp>
      <p:sp>
        <p:nvSpPr>
          <p:cNvPr id="5" name="Text Placeholder 4"/>
          <p:cNvSpPr>
            <a:spLocks noGrp="1"/>
          </p:cNvSpPr>
          <p:nvPr>
            <p:ph type="body" sz="quarter" idx="14"/>
          </p:nvPr>
        </p:nvSpPr>
        <p:spPr>
          <a:xfrm>
            <a:off x="457200" y="1187355"/>
            <a:ext cx="8062912" cy="4823009"/>
          </a:xfrm>
        </p:spPr>
        <p:txBody>
          <a:bodyPr/>
          <a:lstStyle/>
          <a:p>
            <a:pPr marL="342900" indent="-342900">
              <a:buFont typeface="Arial" panose="020B0604020202020204" pitchFamily="34" charset="0"/>
              <a:buChar char="•"/>
            </a:pPr>
            <a:r>
              <a:rPr lang="en-US" dirty="0"/>
              <a:t>The SI unit of time is the second (s).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Smaller and larger time intervals can be expressed with the appropriate prefixes.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Alternatively, hours, days, and years can be used.</a:t>
            </a:r>
          </a:p>
          <a:p>
            <a:endParaRPr lang="en-US" dirty="0"/>
          </a:p>
        </p:txBody>
      </p:sp>
    </p:spTree>
    <p:extLst>
      <p:ext uri="{BB962C8B-B14F-4D97-AF65-F5344CB8AC3E}">
        <p14:creationId xmlns:p14="http://schemas.microsoft.com/office/powerpoint/2010/main" val="38589889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Derived SI Units: Volume and Density</a:t>
            </a:r>
          </a:p>
        </p:txBody>
      </p:sp>
      <p:sp>
        <p:nvSpPr>
          <p:cNvPr id="5" name="Text Placeholder 4"/>
          <p:cNvSpPr>
            <a:spLocks noGrp="1"/>
          </p:cNvSpPr>
          <p:nvPr>
            <p:ph type="body" sz="quarter" idx="14"/>
          </p:nvPr>
        </p:nvSpPr>
        <p:spPr>
          <a:xfrm>
            <a:off x="457200" y="1282890"/>
            <a:ext cx="8062912" cy="4727474"/>
          </a:xfrm>
        </p:spPr>
        <p:txBody>
          <a:bodyPr>
            <a:normAutofit/>
          </a:bodyPr>
          <a:lstStyle/>
          <a:p>
            <a:pPr marL="342900" indent="-342900">
              <a:buFont typeface="Arial" panose="020B0604020202020204" pitchFamily="34" charset="0"/>
              <a:buChar char="•"/>
            </a:pPr>
            <a:r>
              <a:rPr lang="en-US" dirty="0"/>
              <a:t>We can derive many units from the seven SI base units.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b="1" dirty="0"/>
              <a:t>Volume: </a:t>
            </a:r>
            <a:r>
              <a:rPr lang="en-US" dirty="0"/>
              <a:t>The measure of the amount of space occupied by an object.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The standard SI unit for volume is the cubic meter (m3), which is derived from the SI base unit of length.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Other units for volume are the liter (L) and milliliter (mL). </a:t>
            </a:r>
          </a:p>
          <a:p>
            <a:pPr marL="902970" lvl="1" indent="-342900">
              <a:buFont typeface="Arial" panose="020B0604020202020204" pitchFamily="34" charset="0"/>
              <a:buChar char="•"/>
            </a:pPr>
            <a:r>
              <a:rPr lang="en-US" dirty="0"/>
              <a:t>1 dm</a:t>
            </a:r>
            <a:r>
              <a:rPr lang="en-US" baseline="30000" dirty="0"/>
              <a:t>3</a:t>
            </a:r>
            <a:r>
              <a:rPr lang="en-US" dirty="0"/>
              <a:t> = 1 L</a:t>
            </a:r>
          </a:p>
          <a:p>
            <a:pPr marL="902970" lvl="1" indent="-342900">
              <a:buFont typeface="Arial" panose="020B0604020202020204" pitchFamily="34" charset="0"/>
              <a:buChar char="•"/>
            </a:pPr>
            <a:r>
              <a:rPr lang="en-US" dirty="0"/>
              <a:t>1 cm</a:t>
            </a:r>
            <a:r>
              <a:rPr lang="en-US" baseline="30000" dirty="0"/>
              <a:t>3</a:t>
            </a:r>
            <a:r>
              <a:rPr lang="en-US" dirty="0"/>
              <a:t> = 1 mL</a:t>
            </a:r>
          </a:p>
          <a:p>
            <a:endParaRPr lang="en-US" dirty="0"/>
          </a:p>
        </p:txBody>
      </p:sp>
    </p:spTree>
    <p:extLst>
      <p:ext uri="{BB962C8B-B14F-4D97-AF65-F5344CB8AC3E}">
        <p14:creationId xmlns:p14="http://schemas.microsoft.com/office/powerpoint/2010/main" val="5545697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1.25</a:t>
            </a:r>
          </a:p>
        </p:txBody>
      </p:sp>
      <p:sp>
        <p:nvSpPr>
          <p:cNvPr id="7" name="Figure Legend"/>
          <p:cNvSpPr>
            <a:spLocks noGrp="1"/>
          </p:cNvSpPr>
          <p:nvPr>
            <p:ph type="body" sz="quarter" idx="14"/>
          </p:nvPr>
        </p:nvSpPr>
        <p:spPr/>
        <p:txBody>
          <a:bodyPr>
            <a:normAutofit/>
          </a:bodyPr>
          <a:lstStyle/>
          <a:p>
            <a:pPr marL="0" indent="0">
              <a:buNone/>
            </a:pPr>
            <a:r>
              <a:rPr lang="en-US" sz="1600" dirty="0"/>
              <a:t>(a) The relative volumes are shown for cubes of 1 m</a:t>
            </a:r>
            <a:r>
              <a:rPr lang="en-US" sz="1600" baseline="30000" dirty="0"/>
              <a:t>3</a:t>
            </a:r>
            <a:r>
              <a:rPr lang="en-US" sz="1600" dirty="0"/>
              <a:t>, 1 dm</a:t>
            </a:r>
            <a:r>
              <a:rPr lang="en-US" sz="1600" baseline="30000" dirty="0"/>
              <a:t>3</a:t>
            </a:r>
            <a:r>
              <a:rPr lang="en-US" sz="1600" dirty="0"/>
              <a:t> (1 L), and 1 cm</a:t>
            </a:r>
            <a:r>
              <a:rPr lang="en-US" sz="1600" baseline="30000" dirty="0"/>
              <a:t>3</a:t>
            </a:r>
            <a:r>
              <a:rPr lang="en-US" sz="1600" dirty="0"/>
              <a:t> (1 mL) </a:t>
            </a:r>
            <a:br>
              <a:rPr lang="en-US" sz="1600" dirty="0"/>
            </a:br>
            <a:r>
              <a:rPr lang="en-US" sz="1600" dirty="0"/>
              <a:t>(not to scale). (b) The diameter of a dime is compared relative to the edge length of a 1-cm</a:t>
            </a:r>
            <a:r>
              <a:rPr lang="en-US" sz="1600" baseline="30000" dirty="0"/>
              <a:t>3</a:t>
            </a:r>
            <a:r>
              <a:rPr lang="en-US" sz="1600" dirty="0"/>
              <a:t> (1-mL) cube.</a:t>
            </a:r>
          </a:p>
        </p:txBody>
      </p:sp>
      <p:pic>
        <p:nvPicPr>
          <p:cNvPr id="8" name="Figure" descr="Figure A shows a large cube, which has a volume of 1 meter cubed. This larger cube is made up of many smaller cubes in a 10 by 10 pattern. Each of these smaller cubes has a volume of 1 decimeter cubed, or one liter. Each of these smaller cubes is, in turn, made up of many tiny cubes. Each of these tiny cubes has a volume of 1 centimeter cubed, or one milliliter. A one cubic centimeter cube is about the same width as a dime, which has a width of 1.8 centimeter.">
            <a:extLst>
              <a:ext uri="{FF2B5EF4-FFF2-40B4-BE49-F238E27FC236}">
                <a16:creationId xmlns:a16="http://schemas.microsoft.com/office/drawing/2014/main" xmlns="" id="{C96980F9-B3C3-4A65-B2FB-33172F02572B}"/>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4790" r="-14790"/>
          <a:stretch>
            <a:fillRect/>
          </a:stretch>
        </p:blipFill>
        <p:spPr>
          <a:xfrm>
            <a:off x="457199" y="1122386"/>
            <a:ext cx="8062913" cy="3500071"/>
          </a:xfrm>
        </p:spPr>
      </p:pic>
    </p:spTree>
    <p:extLst>
      <p:ext uri="{BB962C8B-B14F-4D97-AF65-F5344CB8AC3E}">
        <p14:creationId xmlns:p14="http://schemas.microsoft.com/office/powerpoint/2010/main" val="15180289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Density</a:t>
            </a:r>
          </a:p>
        </p:txBody>
      </p:sp>
      <p:sp>
        <p:nvSpPr>
          <p:cNvPr id="5" name="Text Placeholder 4"/>
          <p:cNvSpPr>
            <a:spLocks noGrp="1"/>
          </p:cNvSpPr>
          <p:nvPr>
            <p:ph type="body" sz="quarter" idx="14"/>
          </p:nvPr>
        </p:nvSpPr>
        <p:spPr>
          <a:xfrm>
            <a:off x="457200" y="1255594"/>
            <a:ext cx="8062912" cy="4754770"/>
          </a:xfrm>
        </p:spPr>
        <p:txBody>
          <a:bodyPr>
            <a:normAutofit/>
          </a:bodyPr>
          <a:lstStyle/>
          <a:p>
            <a:pPr marL="342900" indent="-342900">
              <a:buFont typeface="Arial" panose="020B0604020202020204" pitchFamily="34" charset="0"/>
              <a:buChar char="•"/>
            </a:pPr>
            <a:r>
              <a:rPr lang="en-US" dirty="0"/>
              <a:t>The density of a substance is the ratio of the mass of a sample of the substance to its volume.</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The standard SI unit for density is the kilogram per cubic meter (kg/m</a:t>
            </a:r>
            <a:r>
              <a:rPr lang="en-US" baseline="30000" dirty="0"/>
              <a:t>3</a:t>
            </a:r>
            <a:r>
              <a:rPr lang="en-US" dirty="0"/>
              <a:t>).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Commonly used density units based on state of matter:</a:t>
            </a:r>
          </a:p>
          <a:p>
            <a:pPr marL="914400" lvl="2" indent="0">
              <a:buNone/>
            </a:pPr>
            <a:r>
              <a:rPr lang="en-US" sz="1800" dirty="0"/>
              <a:t>g/cm</a:t>
            </a:r>
            <a:r>
              <a:rPr lang="en-US" sz="1800" baseline="30000" dirty="0"/>
              <a:t>3</a:t>
            </a:r>
            <a:r>
              <a:rPr lang="en-US" sz="1800" dirty="0"/>
              <a:t> 	(solids, liquids)</a:t>
            </a:r>
          </a:p>
          <a:p>
            <a:pPr marL="914400" lvl="2" indent="0">
              <a:buNone/>
            </a:pPr>
            <a:r>
              <a:rPr lang="en-US" sz="1800" dirty="0"/>
              <a:t>g/L 		(gases)</a:t>
            </a:r>
          </a:p>
          <a:p>
            <a:endParaRPr lang="en-US" dirty="0"/>
          </a:p>
          <a:p>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1456348368"/>
              </p:ext>
            </p:extLst>
          </p:nvPr>
        </p:nvGraphicFramePr>
        <p:xfrm>
          <a:off x="3249873" y="2051736"/>
          <a:ext cx="2086402" cy="718650"/>
        </p:xfrm>
        <a:graphic>
          <a:graphicData uri="http://schemas.openxmlformats.org/presentationml/2006/ole">
            <mc:AlternateContent xmlns:mc="http://schemas.openxmlformats.org/markup-compatibility/2006">
              <mc:Choice xmlns:v="urn:schemas-microsoft-com:vml" Requires="v">
                <p:oleObj spid="_x0000_s1146" name="Equation" r:id="rId3" imgW="1143000" imgH="393480" progId="Equation.DSMT4">
                  <p:embed/>
                </p:oleObj>
              </mc:Choice>
              <mc:Fallback>
                <p:oleObj name="Equation" r:id="rId3" imgW="1143000" imgH="393480" progId="Equation.DSMT4">
                  <p:embed/>
                  <p:pic>
                    <p:nvPicPr>
                      <p:cNvPr id="0" name=""/>
                      <p:cNvPicPr/>
                      <p:nvPr/>
                    </p:nvPicPr>
                    <p:blipFill>
                      <a:blip r:embed="rId4"/>
                      <a:stretch>
                        <a:fillRect/>
                      </a:stretch>
                    </p:blipFill>
                    <p:spPr>
                      <a:xfrm>
                        <a:off x="3249873" y="2051736"/>
                        <a:ext cx="2086402" cy="718650"/>
                      </a:xfrm>
                      <a:prstGeom prst="rect">
                        <a:avLst/>
                      </a:prstGeom>
                    </p:spPr>
                  </p:pic>
                </p:oleObj>
              </mc:Fallback>
            </mc:AlternateContent>
          </a:graphicData>
        </a:graphic>
      </p:graphicFrame>
    </p:spTree>
    <p:extLst>
      <p:ext uri="{BB962C8B-B14F-4D97-AF65-F5344CB8AC3E}">
        <p14:creationId xmlns:p14="http://schemas.microsoft.com/office/powerpoint/2010/main" val="2565961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1.2</a:t>
            </a:r>
          </a:p>
        </p:txBody>
      </p:sp>
      <p:sp>
        <p:nvSpPr>
          <p:cNvPr id="7" name="Figure Legend"/>
          <p:cNvSpPr>
            <a:spLocks noGrp="1"/>
          </p:cNvSpPr>
          <p:nvPr>
            <p:ph type="body" sz="quarter" idx="14"/>
          </p:nvPr>
        </p:nvSpPr>
        <p:spPr/>
        <p:txBody>
          <a:bodyPr>
            <a:normAutofit/>
          </a:bodyPr>
          <a:lstStyle/>
          <a:p>
            <a:pPr marL="0" indent="0">
              <a:buNone/>
            </a:pPr>
            <a:r>
              <a:rPr lang="en-US" sz="1600" dirty="0"/>
              <a:t>This portrayal shows an alchemist’s workshop circa 1580. Although alchemy made some useful contributions to how to manipulate matter, it was not scientific by modern standards. (credit: Chemical Heritage Foundation)</a:t>
            </a:r>
          </a:p>
        </p:txBody>
      </p:sp>
      <p:pic>
        <p:nvPicPr>
          <p:cNvPr id="9" name="Figure" descr="This portrayal shows an alchemist’s workshop circa 1580. Although alchemy made some useful contributions to how to manipulate matter, it was not scientific by modern standards. (credit: Chemical Heritage Foundation)">
            <a:extLst>
              <a:ext uri="{FF2B5EF4-FFF2-40B4-BE49-F238E27FC236}">
                <a16:creationId xmlns:a16="http://schemas.microsoft.com/office/drawing/2014/main" xmlns="" id="{F6C423A8-526C-4967-A803-69EBBC0B75A8}"/>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1750" r="-31750"/>
          <a:stretch>
            <a:fillRect/>
          </a:stretch>
        </p:blipFill>
        <p:spPr>
          <a:xfrm>
            <a:off x="457199" y="1122386"/>
            <a:ext cx="8062913" cy="3500071"/>
          </a:xfrm>
        </p:spPr>
      </p:pic>
    </p:spTree>
    <p:extLst>
      <p:ext uri="{BB962C8B-B14F-4D97-AF65-F5344CB8AC3E}">
        <p14:creationId xmlns:p14="http://schemas.microsoft.com/office/powerpoint/2010/main" val="10399969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4" name="Text Placeholder 3"/>
          <p:cNvSpPr>
            <a:spLocks noGrp="1"/>
          </p:cNvSpPr>
          <p:nvPr>
            <p:ph type="body" sz="quarter" idx="14"/>
          </p:nvPr>
        </p:nvSpPr>
        <p:spPr>
          <a:xfrm>
            <a:off x="457200" y="1091821"/>
            <a:ext cx="8062912" cy="4918543"/>
          </a:xfrm>
        </p:spPr>
        <p:txBody>
          <a:bodyPr/>
          <a:lstStyle/>
          <a:p>
            <a:r>
              <a:rPr lang="en-US" dirty="0"/>
              <a:t>1.5 Measurement Uncertainty, Accuracy, and Precision</a:t>
            </a:r>
          </a:p>
          <a:p>
            <a:pPr lvl="1">
              <a:buFont typeface="Arial" panose="020B0604020202020204" pitchFamily="34" charset="0"/>
              <a:buChar char="•"/>
            </a:pPr>
            <a:r>
              <a:rPr lang="en-US" dirty="0"/>
              <a:t>Define accuracy and precision</a:t>
            </a:r>
          </a:p>
          <a:p>
            <a:pPr lvl="1">
              <a:buFont typeface="Arial" panose="020B0604020202020204" pitchFamily="34" charset="0"/>
              <a:buChar char="•"/>
            </a:pPr>
            <a:r>
              <a:rPr lang="en-US" dirty="0"/>
              <a:t>Distinguish exact and uncertain numbers</a:t>
            </a:r>
          </a:p>
          <a:p>
            <a:pPr lvl="1">
              <a:buFont typeface="Arial" panose="020B0604020202020204" pitchFamily="34" charset="0"/>
              <a:buChar char="•"/>
            </a:pPr>
            <a:r>
              <a:rPr lang="en-US" dirty="0"/>
              <a:t>Correctly represent uncertainty in quantities using significant figures</a:t>
            </a:r>
          </a:p>
          <a:p>
            <a:pPr lvl="1">
              <a:buFont typeface="Arial" panose="020B0604020202020204" pitchFamily="34" charset="0"/>
              <a:buChar char="•"/>
            </a:pPr>
            <a:r>
              <a:rPr lang="en-US" dirty="0"/>
              <a:t>Apply proper rounding rules to computed quantities</a:t>
            </a:r>
          </a:p>
        </p:txBody>
      </p:sp>
    </p:spTree>
    <p:extLst>
      <p:ext uri="{BB962C8B-B14F-4D97-AF65-F5344CB8AC3E}">
        <p14:creationId xmlns:p14="http://schemas.microsoft.com/office/powerpoint/2010/main" val="6056094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41326"/>
            <a:ext cx="6421120" cy="946029"/>
          </a:xfrm>
        </p:spPr>
        <p:txBody>
          <a:bodyPr>
            <a:normAutofit/>
          </a:bodyPr>
          <a:lstStyle/>
          <a:p>
            <a:r>
              <a:rPr lang="en-US" dirty="0"/>
              <a:t>Measurement Uncertainty, Accuracy, and Precision</a:t>
            </a:r>
          </a:p>
        </p:txBody>
      </p:sp>
      <p:sp>
        <p:nvSpPr>
          <p:cNvPr id="5" name="Text Placeholder 4"/>
          <p:cNvSpPr>
            <a:spLocks noGrp="1"/>
          </p:cNvSpPr>
          <p:nvPr>
            <p:ph type="body" sz="quarter" idx="14"/>
          </p:nvPr>
        </p:nvSpPr>
        <p:spPr>
          <a:xfrm>
            <a:off x="457200" y="1296537"/>
            <a:ext cx="8062912" cy="4713827"/>
          </a:xfrm>
        </p:spPr>
        <p:txBody>
          <a:bodyPr/>
          <a:lstStyle/>
          <a:p>
            <a:pPr marL="342900" indent="-342900">
              <a:buFont typeface="Arial" panose="020B0604020202020204" pitchFamily="34" charset="0"/>
              <a:buChar char="•"/>
            </a:pPr>
            <a:r>
              <a:rPr lang="en-US" dirty="0"/>
              <a:t>Counting is the only type of measurement that is free from uncertainty.</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The result of a counting measurement is an example of an </a:t>
            </a:r>
            <a:r>
              <a:rPr lang="en-US" b="1" dirty="0"/>
              <a:t>exact number</a:t>
            </a:r>
            <a:r>
              <a:rPr lang="en-US" dirty="0"/>
              <a:t>.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The numbers for defined quantities are also exact. </a:t>
            </a:r>
          </a:p>
          <a:p>
            <a:pPr marL="902970" lvl="1" indent="-342900">
              <a:buFont typeface="Arial" panose="020B0604020202020204" pitchFamily="34" charset="0"/>
              <a:buChar char="•"/>
            </a:pPr>
            <a:r>
              <a:rPr lang="en-US" dirty="0"/>
              <a:t>1 ft. is exactly 12 in.</a:t>
            </a:r>
          </a:p>
          <a:p>
            <a:pPr marL="902970" lvl="1" indent="-342900">
              <a:buFont typeface="Arial" panose="020B0604020202020204" pitchFamily="34" charset="0"/>
              <a:buChar char="•"/>
            </a:pPr>
            <a:r>
              <a:rPr lang="en-US" dirty="0"/>
              <a:t>1 in. is exactly 2.54 cm</a:t>
            </a:r>
          </a:p>
          <a:p>
            <a:pPr marL="902970" lvl="1" indent="-342900">
              <a:buFont typeface="Arial" panose="020B0604020202020204" pitchFamily="34" charset="0"/>
              <a:buChar char="•"/>
            </a:pPr>
            <a:r>
              <a:rPr lang="en-US" dirty="0"/>
              <a:t>1 g is exactly 0.001 kg</a:t>
            </a:r>
          </a:p>
          <a:p>
            <a:endParaRPr lang="en-US" dirty="0"/>
          </a:p>
        </p:txBody>
      </p:sp>
    </p:spTree>
    <p:extLst>
      <p:ext uri="{BB962C8B-B14F-4D97-AF65-F5344CB8AC3E}">
        <p14:creationId xmlns:p14="http://schemas.microsoft.com/office/powerpoint/2010/main" val="5042574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457200" y="241326"/>
            <a:ext cx="6441440" cy="946029"/>
          </a:xfrm>
        </p:spPr>
        <p:txBody>
          <a:bodyPr>
            <a:normAutofit/>
          </a:bodyPr>
          <a:lstStyle/>
          <a:p>
            <a:r>
              <a:rPr lang="en-US" dirty="0"/>
              <a:t>1.5 Measurement Uncertainty, Accuracy, and Precision</a:t>
            </a:r>
          </a:p>
        </p:txBody>
      </p:sp>
      <p:sp>
        <p:nvSpPr>
          <p:cNvPr id="9" name="Text Placeholder 4"/>
          <p:cNvSpPr>
            <a:spLocks noGrp="1"/>
          </p:cNvSpPr>
          <p:nvPr>
            <p:ph type="body" sz="quarter" idx="14"/>
          </p:nvPr>
        </p:nvSpPr>
        <p:spPr>
          <a:xfrm>
            <a:off x="457200" y="1296537"/>
            <a:ext cx="8062912" cy="4713827"/>
          </a:xfrm>
        </p:spPr>
        <p:txBody>
          <a:bodyPr>
            <a:normAutofit/>
          </a:bodyPr>
          <a:lstStyle/>
          <a:p>
            <a:pPr marL="342900" indent="-342900">
              <a:buFont typeface="Arial" panose="020B0604020202020204" pitchFamily="34" charset="0"/>
              <a:buChar char="•"/>
            </a:pPr>
            <a:r>
              <a:rPr lang="en-US" dirty="0"/>
              <a:t>Quantities derived from measurements other than counting are uncertain to varying extents.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These numbers are </a:t>
            </a:r>
            <a:r>
              <a:rPr lang="en-US" i="1" dirty="0"/>
              <a:t>not</a:t>
            </a:r>
            <a:r>
              <a:rPr lang="en-US" dirty="0"/>
              <a:t> exact.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There are always practical limitations of the measurement process used.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A measured number must be reported in a way to indicate its uncertainty.</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In general, when recording a measurement, you are allowed to estimate one uncertain digit. </a:t>
            </a:r>
          </a:p>
          <a:p>
            <a:endParaRPr lang="en-US" dirty="0"/>
          </a:p>
        </p:txBody>
      </p:sp>
    </p:spTree>
    <p:extLst>
      <p:ext uri="{BB962C8B-B14F-4D97-AF65-F5344CB8AC3E}">
        <p14:creationId xmlns:p14="http://schemas.microsoft.com/office/powerpoint/2010/main" val="23086823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1.26</a:t>
            </a:r>
          </a:p>
        </p:txBody>
      </p:sp>
      <p:sp>
        <p:nvSpPr>
          <p:cNvPr id="7" name="Figure Legend"/>
          <p:cNvSpPr>
            <a:spLocks noGrp="1"/>
          </p:cNvSpPr>
          <p:nvPr>
            <p:ph type="body" sz="quarter" idx="14"/>
          </p:nvPr>
        </p:nvSpPr>
        <p:spPr/>
        <p:txBody>
          <a:bodyPr>
            <a:normAutofit/>
          </a:bodyPr>
          <a:lstStyle/>
          <a:p>
            <a:pPr marL="0" indent="0">
              <a:buNone/>
            </a:pPr>
            <a:r>
              <a:rPr lang="en-US" sz="1600" dirty="0"/>
              <a:t>To measure the volume of liquid in this graduated cylinder, you must mentally subdivide the distance between the 21 and 22 mL marks into tenths of a milliliter, and then make a reading (estimate) at the bottom of the </a:t>
            </a:r>
            <a:r>
              <a:rPr lang="de-DE" sz="1600" dirty="0" err="1"/>
              <a:t>meniscus</a:t>
            </a:r>
            <a:r>
              <a:rPr lang="de-DE" sz="1600" dirty="0"/>
              <a:t>.</a:t>
            </a:r>
            <a:endParaRPr lang="en-US" sz="1600" dirty="0"/>
          </a:p>
        </p:txBody>
      </p:sp>
      <p:pic>
        <p:nvPicPr>
          <p:cNvPr id="8" name="Figure" descr="This diagram shows a 25 milliliter graduated cylinder filled with about 20.8 milliliters of fluid. The diagram zooms in on the meniscus, which is the curved surface of the water that is visible when the graduated cylinder is viewed from the side. You make the reading at the lowest point of the curve of the meniscus.">
            <a:extLst>
              <a:ext uri="{FF2B5EF4-FFF2-40B4-BE49-F238E27FC236}">
                <a16:creationId xmlns:a16="http://schemas.microsoft.com/office/drawing/2014/main" xmlns="" id="{024208F9-704A-4433-8BF6-00076DD72A59}"/>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5831" r="-15831"/>
          <a:stretch>
            <a:fillRect/>
          </a:stretch>
        </p:blipFill>
        <p:spPr>
          <a:xfrm>
            <a:off x="457199" y="1122386"/>
            <a:ext cx="8062913" cy="3500071"/>
          </a:xfrm>
        </p:spPr>
      </p:pic>
    </p:spTree>
    <p:extLst>
      <p:ext uri="{BB962C8B-B14F-4D97-AF65-F5344CB8AC3E}">
        <p14:creationId xmlns:p14="http://schemas.microsoft.com/office/powerpoint/2010/main" val="413259652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Significant Figures</a:t>
            </a:r>
          </a:p>
        </p:txBody>
      </p:sp>
      <p:sp>
        <p:nvSpPr>
          <p:cNvPr id="5" name="Text Placeholder 4"/>
          <p:cNvSpPr>
            <a:spLocks noGrp="1"/>
          </p:cNvSpPr>
          <p:nvPr>
            <p:ph type="body" sz="quarter" idx="14"/>
          </p:nvPr>
        </p:nvSpPr>
        <p:spPr>
          <a:xfrm>
            <a:off x="457200" y="1269242"/>
            <a:ext cx="8062912" cy="4741122"/>
          </a:xfrm>
        </p:spPr>
        <p:txBody>
          <a:bodyPr>
            <a:normAutofit/>
          </a:bodyPr>
          <a:lstStyle/>
          <a:p>
            <a:pPr marL="342900" indent="-342900">
              <a:buFont typeface="Arial" panose="020B0604020202020204" pitchFamily="34" charset="0"/>
              <a:buChar char="•"/>
            </a:pPr>
            <a:r>
              <a:rPr lang="en-US" dirty="0"/>
              <a:t>On the previous slide, if one recorded the volume in the graduated cylinder to be 21.6 mL:</a:t>
            </a:r>
          </a:p>
          <a:p>
            <a:pPr marL="1074420" lvl="1" indent="-342900">
              <a:buFont typeface="Arial" panose="020B0604020202020204" pitchFamily="34" charset="0"/>
              <a:buChar char="•"/>
            </a:pPr>
            <a:r>
              <a:rPr lang="en-US" dirty="0"/>
              <a:t>2 and 1 are certain digits.</a:t>
            </a:r>
          </a:p>
          <a:p>
            <a:pPr marL="1074420" lvl="1" indent="-342900">
              <a:buFont typeface="Arial" panose="020B0604020202020204" pitchFamily="34" charset="0"/>
              <a:buChar char="•"/>
            </a:pPr>
            <a:r>
              <a:rPr lang="en-US" dirty="0"/>
              <a:t>6 is an estimate. </a:t>
            </a:r>
          </a:p>
          <a:p>
            <a:pPr marL="1074420" lvl="1" indent="-342900">
              <a:buFont typeface="Arial" panose="020B0604020202020204" pitchFamily="34" charset="0"/>
              <a:buChar char="•"/>
            </a:pPr>
            <a:r>
              <a:rPr lang="en-US" dirty="0"/>
              <a:t>Someone else might perceive the volume to be 21.5 mL or 21.7mL.</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All the digits in a measurement, including the uncertain last digit, are called </a:t>
            </a:r>
            <a:r>
              <a:rPr lang="en-US" b="1" dirty="0"/>
              <a:t>significant figures </a:t>
            </a:r>
            <a:r>
              <a:rPr lang="en-US" dirty="0"/>
              <a:t>or significant digits.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Frequently, we need to know the number of significant figures in a measurement reported by someone else. </a:t>
            </a:r>
          </a:p>
          <a:p>
            <a:endParaRPr lang="en-US" dirty="0"/>
          </a:p>
        </p:txBody>
      </p:sp>
    </p:spTree>
    <p:extLst>
      <p:ext uri="{BB962C8B-B14F-4D97-AF65-F5344CB8AC3E}">
        <p14:creationId xmlns:p14="http://schemas.microsoft.com/office/powerpoint/2010/main" val="25429644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Significant Figures</a:t>
            </a:r>
          </a:p>
        </p:txBody>
      </p:sp>
      <p:sp>
        <p:nvSpPr>
          <p:cNvPr id="5" name="Text Placeholder 4"/>
          <p:cNvSpPr>
            <a:spLocks noGrp="1"/>
          </p:cNvSpPr>
          <p:nvPr>
            <p:ph type="body" sz="quarter" idx="14"/>
          </p:nvPr>
        </p:nvSpPr>
        <p:spPr>
          <a:xfrm>
            <a:off x="457200" y="1228299"/>
            <a:ext cx="8062912" cy="4782065"/>
          </a:xfrm>
        </p:spPr>
        <p:txBody>
          <a:bodyPr>
            <a:normAutofit/>
          </a:bodyPr>
          <a:lstStyle/>
          <a:p>
            <a:pPr marL="0" indent="0">
              <a:buNone/>
            </a:pPr>
            <a:r>
              <a:rPr lang="en-US" dirty="0"/>
              <a:t>These numbers are always </a:t>
            </a:r>
            <a:r>
              <a:rPr lang="en-US" i="1" dirty="0"/>
              <a:t>significant</a:t>
            </a:r>
            <a:r>
              <a:rPr lang="en-US" dirty="0"/>
              <a:t>.</a:t>
            </a:r>
          </a:p>
          <a:p>
            <a:pPr marL="342900" indent="-342900">
              <a:buFont typeface="Arial" panose="020B0604020202020204" pitchFamily="34" charset="0"/>
              <a:buChar char="•"/>
            </a:pPr>
            <a:r>
              <a:rPr lang="en-US" dirty="0"/>
              <a:t>Nonzero digits</a:t>
            </a:r>
          </a:p>
          <a:p>
            <a:pPr marL="342900" indent="-342900">
              <a:buFont typeface="Arial" panose="020B0604020202020204" pitchFamily="34" charset="0"/>
              <a:buChar char="•"/>
            </a:pPr>
            <a:r>
              <a:rPr lang="en-US" dirty="0"/>
              <a:t>Captive zeros</a:t>
            </a:r>
          </a:p>
          <a:p>
            <a:pPr marL="342900" indent="-342900">
              <a:buFont typeface="Arial" panose="020B0604020202020204" pitchFamily="34" charset="0"/>
              <a:buChar char="•"/>
            </a:pPr>
            <a:r>
              <a:rPr lang="en-US" dirty="0"/>
              <a:t>Trailing zeroes</a:t>
            </a:r>
          </a:p>
          <a:p>
            <a:pPr marL="1074420" lvl="1" indent="-342900">
              <a:buFont typeface="Arial" panose="020B0604020202020204" pitchFamily="34" charset="0"/>
              <a:buChar char="•"/>
            </a:pPr>
            <a:r>
              <a:rPr lang="en-US" dirty="0"/>
              <a:t>When they are to the right of the decimal place</a:t>
            </a:r>
          </a:p>
          <a:p>
            <a:pPr marL="1074420" lvl="1" indent="-342900">
              <a:buFont typeface="Arial" panose="020B0604020202020204" pitchFamily="34" charset="0"/>
              <a:buChar char="•"/>
            </a:pPr>
            <a:r>
              <a:rPr lang="en-US" dirty="0"/>
              <a:t>When in scientific notation</a:t>
            </a:r>
          </a:p>
          <a:p>
            <a:endParaRPr lang="en-US" dirty="0"/>
          </a:p>
          <a:p>
            <a:pPr marL="0" indent="0">
              <a:buNone/>
            </a:pPr>
            <a:r>
              <a:rPr lang="en-US" dirty="0"/>
              <a:t>These numbers are always </a:t>
            </a:r>
            <a:r>
              <a:rPr lang="en-US" i="1" dirty="0"/>
              <a:t>not significant</a:t>
            </a:r>
            <a:r>
              <a:rPr lang="en-US" dirty="0"/>
              <a:t>. </a:t>
            </a:r>
          </a:p>
          <a:p>
            <a:pPr marL="342900" indent="-342900">
              <a:buFont typeface="Arial" panose="020B0604020202020204" pitchFamily="34" charset="0"/>
              <a:buChar char="•"/>
            </a:pPr>
            <a:r>
              <a:rPr lang="en-US" dirty="0"/>
              <a:t>Leading zeros</a:t>
            </a:r>
          </a:p>
          <a:p>
            <a:pPr marL="342900" indent="-342900">
              <a:buFont typeface="Arial" panose="020B0604020202020204" pitchFamily="34" charset="0"/>
              <a:buChar char="•"/>
            </a:pPr>
            <a:r>
              <a:rPr lang="en-US" dirty="0"/>
              <a:t>Trailing zeros </a:t>
            </a:r>
          </a:p>
          <a:p>
            <a:pPr marL="1074420" lvl="1" indent="-342900">
              <a:buFont typeface="Arial" panose="020B0604020202020204" pitchFamily="34" charset="0"/>
              <a:buChar char="•"/>
            </a:pPr>
            <a:r>
              <a:rPr lang="en-US" dirty="0"/>
              <a:t>When they are to the left of the decimal place</a:t>
            </a:r>
          </a:p>
          <a:p>
            <a:endParaRPr lang="en-US" dirty="0"/>
          </a:p>
        </p:txBody>
      </p:sp>
    </p:spTree>
    <p:extLst>
      <p:ext uri="{BB962C8B-B14F-4D97-AF65-F5344CB8AC3E}">
        <p14:creationId xmlns:p14="http://schemas.microsoft.com/office/powerpoint/2010/main" val="3090652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Significant Figures</a:t>
            </a:r>
          </a:p>
        </p:txBody>
      </p:sp>
      <p:pic>
        <p:nvPicPr>
          <p:cNvPr id="6" name="Picture 5" descr="The left diagram uses the example of 3090. The zero in the hundreds place is labeled “captive” and the zero in the ones place is labeled trailing. The right diagram uses the example 0.008020. The three zeros in the ones, tenths, and hundredths places are labeled “leading.” The zero in the ten-thousandths place is labeled “captive” and the zero in the millionths place is labeled “trailing.”"/>
          <p:cNvPicPr>
            <a:picLocks noChangeAspect="1"/>
          </p:cNvPicPr>
          <p:nvPr/>
        </p:nvPicPr>
        <p:blipFill>
          <a:blip r:embed="rId2"/>
          <a:stretch>
            <a:fillRect/>
          </a:stretch>
        </p:blipFill>
        <p:spPr>
          <a:xfrm>
            <a:off x="328704" y="1916770"/>
            <a:ext cx="8582521" cy="2931261"/>
          </a:xfrm>
          <a:prstGeom prst="rect">
            <a:avLst/>
          </a:prstGeom>
        </p:spPr>
      </p:pic>
    </p:spTree>
    <p:extLst>
      <p:ext uri="{BB962C8B-B14F-4D97-AF65-F5344CB8AC3E}">
        <p14:creationId xmlns:p14="http://schemas.microsoft.com/office/powerpoint/2010/main" val="161146181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Significant Figures in Calculations</a:t>
            </a:r>
          </a:p>
        </p:txBody>
      </p:sp>
      <p:sp>
        <p:nvSpPr>
          <p:cNvPr id="5" name="Text Placeholder 4"/>
          <p:cNvSpPr>
            <a:spLocks noGrp="1"/>
          </p:cNvSpPr>
          <p:nvPr>
            <p:ph type="body" sz="quarter" idx="14"/>
          </p:nvPr>
        </p:nvSpPr>
        <p:spPr>
          <a:xfrm>
            <a:off x="457200" y="1187355"/>
            <a:ext cx="8062912" cy="4823009"/>
          </a:xfrm>
        </p:spPr>
        <p:txBody>
          <a:bodyPr>
            <a:normAutofit/>
          </a:bodyPr>
          <a:lstStyle/>
          <a:p>
            <a:pPr marL="0" indent="0">
              <a:buNone/>
            </a:pPr>
            <a:r>
              <a:rPr lang="en-US" dirty="0"/>
              <a:t>Results calculated from measured numbers are at least as uncertain as the measurement itself. </a:t>
            </a:r>
          </a:p>
          <a:p>
            <a:pPr marL="457200" indent="-457200">
              <a:buFont typeface="+mj-lt"/>
              <a:buAutoNum type="arabicParenR"/>
            </a:pPr>
            <a:r>
              <a:rPr lang="en-US" dirty="0"/>
              <a:t>When we add or subtract numbers, we should round the result to the same number of decimal places as the number with the least number of decimal places (the least precise value in terms of addition and subtraction).</a:t>
            </a:r>
          </a:p>
          <a:p>
            <a:pPr marL="457200" indent="-457200">
              <a:buFont typeface="+mj-lt"/>
              <a:buAutoNum type="arabicParenR"/>
            </a:pPr>
            <a:r>
              <a:rPr lang="en-US" dirty="0"/>
              <a:t>When we multiply or divide numbers, we should round the result to the same number of digits as the number with the least number of significant figures (the least precise value in terms of multiplication and division).</a:t>
            </a:r>
          </a:p>
          <a:p>
            <a:pPr marL="457200" indent="-457200">
              <a:buFont typeface="+mj-lt"/>
              <a:buAutoNum type="arabicParenR"/>
            </a:pPr>
            <a:r>
              <a:rPr lang="en-US" dirty="0"/>
              <a:t>If the digit to be dropped (the one immediately to the right of the digit to be retained) is less than 5, we “round down” and leave the retained digit unchanged; if it is more than 5, we “round up” and increase the retained digit by 1; if the dropped digit is 5, we round up or down, whichever yields an even value for the retained digit. </a:t>
            </a:r>
          </a:p>
          <a:p>
            <a:endParaRPr lang="en-US" dirty="0"/>
          </a:p>
        </p:txBody>
      </p:sp>
    </p:spTree>
    <p:extLst>
      <p:ext uri="{BB962C8B-B14F-4D97-AF65-F5344CB8AC3E}">
        <p14:creationId xmlns:p14="http://schemas.microsoft.com/office/powerpoint/2010/main" val="200250499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Significant Figures in Calculations</a:t>
            </a:r>
          </a:p>
        </p:txBody>
      </p:sp>
      <p:sp>
        <p:nvSpPr>
          <p:cNvPr id="5" name="Text Placeholder 4"/>
          <p:cNvSpPr>
            <a:spLocks noGrp="1"/>
          </p:cNvSpPr>
          <p:nvPr>
            <p:ph type="body" sz="quarter" idx="14"/>
          </p:nvPr>
        </p:nvSpPr>
        <p:spPr>
          <a:xfrm>
            <a:off x="457200" y="1228299"/>
            <a:ext cx="8062912" cy="4782065"/>
          </a:xfrm>
        </p:spPr>
        <p:txBody>
          <a:bodyPr>
            <a:normAutofit/>
          </a:bodyPr>
          <a:lstStyle/>
          <a:p>
            <a:pPr marL="0" indent="0">
              <a:buNone/>
            </a:pPr>
            <a:r>
              <a:rPr lang="en-US" dirty="0"/>
              <a:t>The following examples illustrate the application of this rule in rounding a few different numbers to three significant figures:</a:t>
            </a:r>
          </a:p>
          <a:p>
            <a:endParaRPr lang="en-US" dirty="0"/>
          </a:p>
          <a:p>
            <a:pPr marL="342900" indent="-342900">
              <a:buFont typeface="Arial" panose="020B0604020202020204" pitchFamily="34" charset="0"/>
              <a:buChar char="•"/>
            </a:pPr>
            <a:r>
              <a:rPr lang="en-US" dirty="0"/>
              <a:t>0.028675 rounds “up” to 0.0287 (the dropped digit, 7, is greater than 5)</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18.3384 rounds “down” to 18.3 (the dropped digit, 3, is less than 5)</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6.8752 rounds “up” to 6.88 (the dropped digit is 5, and the retained digit is even)</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92.85 rounds “down” to 92.8 (the dropped digit is 5, and the retained digit is even)</a:t>
            </a:r>
          </a:p>
          <a:p>
            <a:endParaRPr lang="en-US" dirty="0"/>
          </a:p>
        </p:txBody>
      </p:sp>
    </p:spTree>
    <p:extLst>
      <p:ext uri="{BB962C8B-B14F-4D97-AF65-F5344CB8AC3E}">
        <p14:creationId xmlns:p14="http://schemas.microsoft.com/office/powerpoint/2010/main" val="170368868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ample Number"/>
          <p:cNvSpPr>
            <a:spLocks noGrp="1"/>
          </p:cNvSpPr>
          <p:nvPr>
            <p:ph type="title"/>
          </p:nvPr>
        </p:nvSpPr>
        <p:spPr/>
        <p:txBody>
          <a:bodyPr/>
          <a:lstStyle/>
          <a:p>
            <a:r>
              <a:rPr lang="en-US" b="1" dirty="0"/>
              <a:t>Example 1.7</a:t>
            </a:r>
            <a:endParaRPr lang="en-US" dirty="0"/>
          </a:p>
        </p:txBody>
      </p:sp>
      <p:sp>
        <p:nvSpPr>
          <p:cNvPr id="3" name="Figure Legend" hidden="1"/>
          <p:cNvSpPr>
            <a:spLocks noGrp="1"/>
          </p:cNvSpPr>
          <p:nvPr>
            <p:ph type="body" sz="quarter" idx="14"/>
          </p:nvPr>
        </p:nvSpPr>
        <p:spPr/>
        <p:txBody>
          <a:bodyPr/>
          <a:lstStyle/>
          <a:p>
            <a:endParaRPr lang="en-US"/>
          </a:p>
        </p:txBody>
      </p:sp>
      <p:pic>
        <p:nvPicPr>
          <p:cNvPr id="7" name="Figure" descr="This diagram shows the initial volume of water in a graduated cylinder as 13.5 milliliters. A 69.658 gram piece of metal rebar is added to the graduated cylinder, causing the water to reach a final volume of 22.4 milliliters">
            <a:extLst>
              <a:ext uri="{FF2B5EF4-FFF2-40B4-BE49-F238E27FC236}">
                <a16:creationId xmlns:a16="http://schemas.microsoft.com/office/drawing/2014/main" xmlns="" id="{8FAF9923-B5C2-44C5-A444-61C8FEB46A50}"/>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7657" r="-37657"/>
          <a:stretch>
            <a:fillRect/>
          </a:stretch>
        </p:blipFill>
        <p:spPr>
          <a:xfrm>
            <a:off x="457199" y="1122386"/>
            <a:ext cx="8062913" cy="3500071"/>
          </a:xfrm>
        </p:spPr>
      </p:pic>
    </p:spTree>
    <p:extLst>
      <p:ext uri="{BB962C8B-B14F-4D97-AF65-F5344CB8AC3E}">
        <p14:creationId xmlns:p14="http://schemas.microsoft.com/office/powerpoint/2010/main" val="1788169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Chemistry the Central Science</a:t>
            </a:r>
          </a:p>
        </p:txBody>
      </p:sp>
      <p:sp>
        <p:nvSpPr>
          <p:cNvPr id="5" name="Text Placeholder 4"/>
          <p:cNvSpPr>
            <a:spLocks noGrp="1"/>
          </p:cNvSpPr>
          <p:nvPr>
            <p:ph type="body" sz="quarter" idx="14"/>
          </p:nvPr>
        </p:nvSpPr>
        <p:spPr>
          <a:xfrm>
            <a:off x="457200" y="1269242"/>
            <a:ext cx="8062912" cy="4741122"/>
          </a:xfrm>
        </p:spPr>
        <p:txBody>
          <a:bodyPr/>
          <a:lstStyle/>
          <a:p>
            <a:pPr marL="342900" indent="-342900">
              <a:buFont typeface="Arial" panose="020B0604020202020204" pitchFamily="34" charset="0"/>
              <a:buChar char="•"/>
            </a:pPr>
            <a:r>
              <a:rPr lang="en-US" dirty="0">
                <a:ea typeface="MS PGothic" charset="0"/>
              </a:rPr>
              <a:t>Chemistry is interconnected to a vast array of other STEM disciplines. </a:t>
            </a:r>
          </a:p>
          <a:p>
            <a:endParaRPr lang="en-US" dirty="0"/>
          </a:p>
        </p:txBody>
      </p:sp>
    </p:spTree>
    <p:extLst>
      <p:ext uri="{BB962C8B-B14F-4D97-AF65-F5344CB8AC3E}">
        <p14:creationId xmlns:p14="http://schemas.microsoft.com/office/powerpoint/2010/main" val="230258038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ample Number"/>
          <p:cNvSpPr>
            <a:spLocks noGrp="1"/>
          </p:cNvSpPr>
          <p:nvPr>
            <p:ph type="title"/>
          </p:nvPr>
        </p:nvSpPr>
        <p:spPr/>
        <p:txBody>
          <a:bodyPr/>
          <a:lstStyle/>
          <a:p>
            <a:r>
              <a:rPr lang="en-US" b="1" dirty="0"/>
              <a:t>Example 1.7</a:t>
            </a:r>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8" name="Figure" descr="This diagram shows the initial volume of water in a graduated cylinder as 17.1 milliliters. A 51.842 gram gold colored rock is added to the graduated cylinder, causing the water to reach a final volume of 19.8 milliliters">
            <a:extLst>
              <a:ext uri="{FF2B5EF4-FFF2-40B4-BE49-F238E27FC236}">
                <a16:creationId xmlns:a16="http://schemas.microsoft.com/office/drawing/2014/main" xmlns="" id="{AC8FC92D-104B-4D52-8B5E-F548EAD33237}"/>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7893" r="-37893"/>
          <a:stretch>
            <a:fillRect/>
          </a:stretch>
        </p:blipFill>
        <p:spPr>
          <a:xfrm>
            <a:off x="457199" y="1122386"/>
            <a:ext cx="8062913" cy="3500071"/>
          </a:xfrm>
        </p:spPr>
      </p:pic>
    </p:spTree>
    <p:extLst>
      <p:ext uri="{BB962C8B-B14F-4D97-AF65-F5344CB8AC3E}">
        <p14:creationId xmlns:p14="http://schemas.microsoft.com/office/powerpoint/2010/main" val="255781972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Accuracy and Precision</a:t>
            </a:r>
          </a:p>
        </p:txBody>
      </p:sp>
      <p:sp>
        <p:nvSpPr>
          <p:cNvPr id="5" name="Text Placeholder 4"/>
          <p:cNvSpPr>
            <a:spLocks noGrp="1"/>
          </p:cNvSpPr>
          <p:nvPr>
            <p:ph type="body" sz="quarter" idx="14"/>
          </p:nvPr>
        </p:nvSpPr>
        <p:spPr>
          <a:xfrm>
            <a:off x="457200" y="1255594"/>
            <a:ext cx="8062912" cy="4754770"/>
          </a:xfrm>
        </p:spPr>
        <p:txBody>
          <a:bodyPr/>
          <a:lstStyle/>
          <a:p>
            <a:pPr marL="342900" indent="-342900">
              <a:buFont typeface="Arial" panose="020B0604020202020204" pitchFamily="34" charset="0"/>
              <a:buChar char="•"/>
            </a:pPr>
            <a:r>
              <a:rPr lang="en-US" dirty="0"/>
              <a:t>A measurement is said to be </a:t>
            </a:r>
            <a:r>
              <a:rPr lang="en-US" b="1" dirty="0"/>
              <a:t>precise</a:t>
            </a:r>
            <a:r>
              <a:rPr lang="en-US" dirty="0"/>
              <a:t> if it yields very similar results when repeated in the same manner.</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 A measurement is considered </a:t>
            </a:r>
            <a:r>
              <a:rPr lang="en-US" b="1" dirty="0"/>
              <a:t>accurate</a:t>
            </a:r>
            <a:r>
              <a:rPr lang="en-US" dirty="0"/>
              <a:t> if it yields a result that is very close to the true or accepted value.</a:t>
            </a:r>
          </a:p>
          <a:p>
            <a:endParaRPr lang="en-US" dirty="0"/>
          </a:p>
        </p:txBody>
      </p:sp>
    </p:spTree>
    <p:extLst>
      <p:ext uri="{BB962C8B-B14F-4D97-AF65-F5344CB8AC3E}">
        <p14:creationId xmlns:p14="http://schemas.microsoft.com/office/powerpoint/2010/main" val="31617261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1.27</a:t>
            </a:r>
          </a:p>
        </p:txBody>
      </p:sp>
      <p:sp>
        <p:nvSpPr>
          <p:cNvPr id="7" name="Figure Legend"/>
          <p:cNvSpPr>
            <a:spLocks noGrp="1"/>
          </p:cNvSpPr>
          <p:nvPr>
            <p:ph type="body" sz="quarter" idx="14"/>
          </p:nvPr>
        </p:nvSpPr>
        <p:spPr/>
        <p:txBody>
          <a:bodyPr>
            <a:normAutofit/>
          </a:bodyPr>
          <a:lstStyle/>
          <a:p>
            <a:pPr marL="0" indent="0">
              <a:buNone/>
            </a:pPr>
            <a:r>
              <a:rPr lang="en-US" sz="1600" dirty="0"/>
              <a:t>(a) These arrows are close to both the bull’s eye and one another, so they are both accurate and precise. (b) These arrows are close to one another but not on target, so they are precise but not accurate. (c) These arrows are neither on target nor close to one another, so they are neither accurate nor precise.</a:t>
            </a:r>
          </a:p>
        </p:txBody>
      </p:sp>
      <p:pic>
        <p:nvPicPr>
          <p:cNvPr id="8" name="Figure" descr="Figures A through C each show targets with holes where the arrows hit. The archer in figure A was both accurate and precise as all 3 arrows are clustered in the center of the target. In figure B, the archer is precise but not accurate, as all 3 arrows are clustered together but to the upper right of the center of the target. In Figure C, the archer is neither accurate nor precise as the 3 holes are not close together and are located both to the upper right and right of the target.">
            <a:extLst>
              <a:ext uri="{FF2B5EF4-FFF2-40B4-BE49-F238E27FC236}">
                <a16:creationId xmlns:a16="http://schemas.microsoft.com/office/drawing/2014/main" xmlns="" id="{41097C7D-9028-4A51-A5AF-0E1A0F04EAC7}"/>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3982" b="-13982"/>
          <a:stretch>
            <a:fillRect/>
          </a:stretch>
        </p:blipFill>
        <p:spPr>
          <a:xfrm>
            <a:off x="457199" y="1131717"/>
            <a:ext cx="8062913" cy="3500071"/>
          </a:xfrm>
        </p:spPr>
      </p:pic>
    </p:spTree>
    <p:extLst>
      <p:ext uri="{BB962C8B-B14F-4D97-AF65-F5344CB8AC3E}">
        <p14:creationId xmlns:p14="http://schemas.microsoft.com/office/powerpoint/2010/main" val="44011636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41327"/>
            <a:ext cx="6096000" cy="1287222"/>
          </a:xfrm>
        </p:spPr>
        <p:txBody>
          <a:bodyPr>
            <a:normAutofit/>
          </a:bodyPr>
          <a:lstStyle/>
          <a:p>
            <a:r>
              <a:rPr lang="en-US" dirty="0"/>
              <a:t>Table 1.5 Volume (ML) of Cough Medicine Delivered by 10-oz (296 ML) Dispensers</a:t>
            </a:r>
            <a:br>
              <a:rPr lang="en-US" dirty="0"/>
            </a:br>
            <a:endParaRPr lang="en-US" dirty="0"/>
          </a:p>
        </p:txBody>
      </p:sp>
      <p:sp>
        <p:nvSpPr>
          <p:cNvPr id="5" name="Text Placeholder 4"/>
          <p:cNvSpPr>
            <a:spLocks noGrp="1"/>
          </p:cNvSpPr>
          <p:nvPr>
            <p:ph type="body" sz="quarter" idx="14"/>
          </p:nvPr>
        </p:nvSpPr>
        <p:spPr>
          <a:xfrm>
            <a:off x="457200" y="1255594"/>
            <a:ext cx="8062912" cy="4754770"/>
          </a:xfrm>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a:p>
            <a:pPr marL="342900" indent="-342900">
              <a:buFont typeface="Arial" panose="020B0604020202020204" pitchFamily="34" charset="0"/>
              <a:buChar char="•"/>
            </a:pPr>
            <a:r>
              <a:rPr lang="en-US" dirty="0"/>
              <a:t>Dispenser #1 is precise, but not accurate.</a:t>
            </a:r>
          </a:p>
          <a:p>
            <a:pPr marL="342900" indent="-342900">
              <a:buFont typeface="Arial" panose="020B0604020202020204" pitchFamily="34" charset="0"/>
              <a:buChar char="•"/>
            </a:pPr>
            <a:r>
              <a:rPr lang="en-US" dirty="0"/>
              <a:t>Dispenser #2 is more accurate, but less precise.</a:t>
            </a:r>
          </a:p>
          <a:p>
            <a:pPr marL="342900" indent="-342900">
              <a:buFont typeface="Arial" panose="020B0604020202020204" pitchFamily="34" charset="0"/>
              <a:buChar char="•"/>
            </a:pPr>
            <a:r>
              <a:rPr lang="en-US" dirty="0"/>
              <a:t>Dispenser #3 is both accurate and precise. </a:t>
            </a:r>
          </a:p>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273237477"/>
              </p:ext>
            </p:extLst>
          </p:nvPr>
        </p:nvGraphicFramePr>
        <p:xfrm>
          <a:off x="1524000" y="1574421"/>
          <a:ext cx="6096000" cy="2225040"/>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xmlns="" val="20000"/>
                    </a:ext>
                  </a:extLst>
                </a:gridCol>
                <a:gridCol w="2032000">
                  <a:extLst>
                    <a:ext uri="{9D8B030D-6E8A-4147-A177-3AD203B41FA5}">
                      <a16:colId xmlns:a16="http://schemas.microsoft.com/office/drawing/2014/main" xmlns="" val="20001"/>
                    </a:ext>
                  </a:extLst>
                </a:gridCol>
                <a:gridCol w="2032000">
                  <a:extLst>
                    <a:ext uri="{9D8B030D-6E8A-4147-A177-3AD203B41FA5}">
                      <a16:colId xmlns:a16="http://schemas.microsoft.com/office/drawing/2014/main" xmlns="" val="20002"/>
                    </a:ext>
                  </a:extLst>
                </a:gridCol>
              </a:tblGrid>
              <a:tr h="370840">
                <a:tc>
                  <a:txBody>
                    <a:bodyPr/>
                    <a:lstStyle/>
                    <a:p>
                      <a:pPr algn="ctr"/>
                      <a:r>
                        <a:rPr lang="en-US" sz="1400" b="1" dirty="0"/>
                        <a:t>Dispenser #1 </a:t>
                      </a:r>
                    </a:p>
                  </a:txBody>
                  <a:tcPr/>
                </a:tc>
                <a:tc>
                  <a:txBody>
                    <a:bodyPr/>
                    <a:lstStyle/>
                    <a:p>
                      <a:pPr algn="ctr"/>
                      <a:r>
                        <a:rPr lang="en-US" sz="1400" b="1" dirty="0"/>
                        <a:t>Dispenser # 2</a:t>
                      </a:r>
                    </a:p>
                  </a:txBody>
                  <a:tcPr/>
                </a:tc>
                <a:tc>
                  <a:txBody>
                    <a:bodyPr/>
                    <a:lstStyle/>
                    <a:p>
                      <a:pPr algn="ctr"/>
                      <a:r>
                        <a:rPr lang="en-US" sz="1400" b="1" dirty="0"/>
                        <a:t>Dispenser # 3</a:t>
                      </a:r>
                    </a:p>
                  </a:txBody>
                  <a:tcPr/>
                </a:tc>
                <a:extLst>
                  <a:ext uri="{0D108BD9-81ED-4DB2-BD59-A6C34878D82A}">
                    <a16:rowId xmlns:a16="http://schemas.microsoft.com/office/drawing/2014/main" xmlns="" val="10000"/>
                  </a:ext>
                </a:extLst>
              </a:tr>
              <a:tr h="370840">
                <a:tc>
                  <a:txBody>
                    <a:bodyPr/>
                    <a:lstStyle/>
                    <a:p>
                      <a:pPr algn="ctr"/>
                      <a:r>
                        <a:rPr lang="en-US" sz="1400" dirty="0"/>
                        <a:t>283.3</a:t>
                      </a:r>
                    </a:p>
                  </a:txBody>
                  <a:tcPr marL="45720" marR="45720"/>
                </a:tc>
                <a:tc>
                  <a:txBody>
                    <a:bodyPr/>
                    <a:lstStyle/>
                    <a:p>
                      <a:pPr algn="ctr"/>
                      <a:r>
                        <a:rPr lang="en-US" sz="1400" dirty="0"/>
                        <a:t>298.3</a:t>
                      </a:r>
                    </a:p>
                  </a:txBody>
                  <a:tcPr marL="45720" marR="45720"/>
                </a:tc>
                <a:tc>
                  <a:txBody>
                    <a:bodyPr/>
                    <a:lstStyle/>
                    <a:p>
                      <a:pPr algn="ctr"/>
                      <a:r>
                        <a:rPr lang="en-US" sz="1400" dirty="0"/>
                        <a:t>296.1</a:t>
                      </a:r>
                    </a:p>
                  </a:txBody>
                  <a:tcPr marL="45720" marR="45720"/>
                </a:tc>
                <a:extLst>
                  <a:ext uri="{0D108BD9-81ED-4DB2-BD59-A6C34878D82A}">
                    <a16:rowId xmlns:a16="http://schemas.microsoft.com/office/drawing/2014/main" xmlns="" val="10001"/>
                  </a:ext>
                </a:extLst>
              </a:tr>
              <a:tr h="370840">
                <a:tc>
                  <a:txBody>
                    <a:bodyPr/>
                    <a:lstStyle/>
                    <a:p>
                      <a:pPr algn="ctr"/>
                      <a:r>
                        <a:rPr lang="en-US" sz="1400" dirty="0"/>
                        <a:t>284.1</a:t>
                      </a:r>
                    </a:p>
                  </a:txBody>
                  <a:tcPr marL="45720" marR="45720"/>
                </a:tc>
                <a:tc>
                  <a:txBody>
                    <a:bodyPr/>
                    <a:lstStyle/>
                    <a:p>
                      <a:pPr algn="ctr"/>
                      <a:r>
                        <a:rPr lang="en-US" sz="1400" dirty="0"/>
                        <a:t>294.2</a:t>
                      </a:r>
                    </a:p>
                  </a:txBody>
                  <a:tcPr marL="45720" marR="45720"/>
                </a:tc>
                <a:tc>
                  <a:txBody>
                    <a:bodyPr/>
                    <a:lstStyle/>
                    <a:p>
                      <a:pPr algn="ctr"/>
                      <a:r>
                        <a:rPr lang="en-US" sz="1400" dirty="0"/>
                        <a:t>295.9</a:t>
                      </a:r>
                    </a:p>
                  </a:txBody>
                  <a:tcPr marL="45720" marR="45720"/>
                </a:tc>
                <a:extLst>
                  <a:ext uri="{0D108BD9-81ED-4DB2-BD59-A6C34878D82A}">
                    <a16:rowId xmlns:a16="http://schemas.microsoft.com/office/drawing/2014/main" xmlns="" val="10002"/>
                  </a:ext>
                </a:extLst>
              </a:tr>
              <a:tr h="370840">
                <a:tc>
                  <a:txBody>
                    <a:bodyPr/>
                    <a:lstStyle/>
                    <a:p>
                      <a:pPr algn="ctr"/>
                      <a:r>
                        <a:rPr lang="en-US" sz="1400" dirty="0"/>
                        <a:t>283.9</a:t>
                      </a:r>
                    </a:p>
                  </a:txBody>
                  <a:tcPr marL="45720" marR="45720"/>
                </a:tc>
                <a:tc>
                  <a:txBody>
                    <a:bodyPr/>
                    <a:lstStyle/>
                    <a:p>
                      <a:pPr algn="ctr"/>
                      <a:r>
                        <a:rPr lang="en-US" sz="1400" dirty="0"/>
                        <a:t>296.0</a:t>
                      </a:r>
                    </a:p>
                  </a:txBody>
                  <a:tcPr marL="45720" marR="45720"/>
                </a:tc>
                <a:tc>
                  <a:txBody>
                    <a:bodyPr/>
                    <a:lstStyle/>
                    <a:p>
                      <a:pPr algn="ctr"/>
                      <a:r>
                        <a:rPr lang="en-US" sz="1400" dirty="0"/>
                        <a:t>296.1</a:t>
                      </a:r>
                    </a:p>
                  </a:txBody>
                  <a:tcPr marL="45720" marR="45720"/>
                </a:tc>
                <a:extLst>
                  <a:ext uri="{0D108BD9-81ED-4DB2-BD59-A6C34878D82A}">
                    <a16:rowId xmlns:a16="http://schemas.microsoft.com/office/drawing/2014/main" xmlns="" val="10003"/>
                  </a:ext>
                </a:extLst>
              </a:tr>
              <a:tr h="370840">
                <a:tc>
                  <a:txBody>
                    <a:bodyPr/>
                    <a:lstStyle/>
                    <a:p>
                      <a:pPr algn="ctr"/>
                      <a:r>
                        <a:rPr lang="en-US" sz="1400" dirty="0"/>
                        <a:t>284.0</a:t>
                      </a:r>
                    </a:p>
                  </a:txBody>
                  <a:tcPr marL="45720" marR="45720"/>
                </a:tc>
                <a:tc>
                  <a:txBody>
                    <a:bodyPr/>
                    <a:lstStyle/>
                    <a:p>
                      <a:pPr algn="ctr"/>
                      <a:r>
                        <a:rPr lang="en-US" sz="1400" dirty="0"/>
                        <a:t>297.8</a:t>
                      </a:r>
                    </a:p>
                  </a:txBody>
                  <a:tcPr marL="45720" marR="45720"/>
                </a:tc>
                <a:tc>
                  <a:txBody>
                    <a:bodyPr/>
                    <a:lstStyle/>
                    <a:p>
                      <a:pPr algn="ctr"/>
                      <a:r>
                        <a:rPr lang="en-US" sz="1400" dirty="0"/>
                        <a:t>296.0</a:t>
                      </a:r>
                    </a:p>
                  </a:txBody>
                  <a:tcPr marL="45720" marR="45720"/>
                </a:tc>
                <a:extLst>
                  <a:ext uri="{0D108BD9-81ED-4DB2-BD59-A6C34878D82A}">
                    <a16:rowId xmlns:a16="http://schemas.microsoft.com/office/drawing/2014/main" xmlns="" val="10004"/>
                  </a:ext>
                </a:extLst>
              </a:tr>
              <a:tr h="370840">
                <a:tc>
                  <a:txBody>
                    <a:bodyPr/>
                    <a:lstStyle/>
                    <a:p>
                      <a:pPr algn="ctr"/>
                      <a:r>
                        <a:rPr lang="en-US" sz="1400" dirty="0"/>
                        <a:t>284.1</a:t>
                      </a:r>
                    </a:p>
                  </a:txBody>
                  <a:tcPr marL="45720" marR="45720"/>
                </a:tc>
                <a:tc>
                  <a:txBody>
                    <a:bodyPr/>
                    <a:lstStyle/>
                    <a:p>
                      <a:pPr algn="ctr"/>
                      <a:r>
                        <a:rPr lang="en-US" sz="1400" dirty="0"/>
                        <a:t>293.9</a:t>
                      </a:r>
                    </a:p>
                  </a:txBody>
                  <a:tcPr marL="45720" marR="45720"/>
                </a:tc>
                <a:tc>
                  <a:txBody>
                    <a:bodyPr/>
                    <a:lstStyle/>
                    <a:p>
                      <a:pPr algn="ctr"/>
                      <a:r>
                        <a:rPr lang="en-US" sz="1400" dirty="0"/>
                        <a:t>296.1</a:t>
                      </a:r>
                    </a:p>
                  </a:txBody>
                  <a:tcPr marL="45720" marR="45720"/>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9907377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4" name="Text Placeholder 3"/>
          <p:cNvSpPr>
            <a:spLocks noGrp="1"/>
          </p:cNvSpPr>
          <p:nvPr>
            <p:ph type="body" sz="quarter" idx="14"/>
          </p:nvPr>
        </p:nvSpPr>
        <p:spPr>
          <a:xfrm>
            <a:off x="457200" y="1091821"/>
            <a:ext cx="8062912" cy="4918543"/>
          </a:xfrm>
        </p:spPr>
        <p:txBody>
          <a:bodyPr/>
          <a:lstStyle/>
          <a:p>
            <a:r>
              <a:rPr lang="en-US" dirty="0"/>
              <a:t>1.6 Mathematical Treatment of Measurement Results</a:t>
            </a:r>
          </a:p>
          <a:p>
            <a:pPr lvl="1">
              <a:buFont typeface="Arial" panose="020B0604020202020204" pitchFamily="34" charset="0"/>
              <a:buChar char="•"/>
            </a:pPr>
            <a:r>
              <a:rPr lang="en-US" dirty="0"/>
              <a:t>Explain the dimensional analysis (factor label) approach to mathematical calculations involving quantities</a:t>
            </a:r>
          </a:p>
          <a:p>
            <a:pPr lvl="1">
              <a:buFont typeface="Arial" panose="020B0604020202020204" pitchFamily="34" charset="0"/>
              <a:buChar char="•"/>
            </a:pPr>
            <a:r>
              <a:rPr lang="en-US" dirty="0"/>
              <a:t>Use dimensional analysis to carry out unit conversions for a given property and computations involving two or more properties</a:t>
            </a:r>
          </a:p>
        </p:txBody>
      </p:sp>
    </p:spTree>
    <p:extLst>
      <p:ext uri="{BB962C8B-B14F-4D97-AF65-F5344CB8AC3E}">
        <p14:creationId xmlns:p14="http://schemas.microsoft.com/office/powerpoint/2010/main" val="85330185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41326"/>
            <a:ext cx="6492240" cy="959677"/>
          </a:xfrm>
        </p:spPr>
        <p:txBody>
          <a:bodyPr>
            <a:normAutofit/>
          </a:bodyPr>
          <a:lstStyle/>
          <a:p>
            <a:r>
              <a:rPr lang="en-US" dirty="0"/>
              <a:t>Mathematical Treatment of Measurement Results</a:t>
            </a:r>
          </a:p>
        </p:txBody>
      </p:sp>
      <p:sp>
        <p:nvSpPr>
          <p:cNvPr id="5" name="Text Placeholder 4"/>
          <p:cNvSpPr>
            <a:spLocks noGrp="1"/>
          </p:cNvSpPr>
          <p:nvPr>
            <p:ph type="body" sz="quarter" idx="14"/>
          </p:nvPr>
        </p:nvSpPr>
        <p:spPr>
          <a:xfrm>
            <a:off x="457200" y="1296537"/>
            <a:ext cx="8062912" cy="4713827"/>
          </a:xfrm>
        </p:spPr>
        <p:txBody>
          <a:bodyPr/>
          <a:lstStyle/>
          <a:p>
            <a:pPr marL="342900" indent="-342900">
              <a:buFont typeface="Arial" panose="020B0604020202020204" pitchFamily="34" charset="0"/>
              <a:buChar char="•"/>
            </a:pPr>
            <a:r>
              <a:rPr lang="en-US" dirty="0"/>
              <a:t>A quantity of interest may not be easy (or even possible) to measure directly but instead must be calculated from other directly measured properties and appropriate mathematical relationships.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The mathematical approach we will be using is known as </a:t>
            </a:r>
            <a:r>
              <a:rPr lang="en-US" b="1" dirty="0"/>
              <a:t>dimensional analysis</a:t>
            </a:r>
            <a:r>
              <a:rPr lang="en-US" dirty="0"/>
              <a:t>.</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Dimensional analysis is based on the premise that the units of quantities must be subjected to the same mathematical operations as their associated numbers. </a:t>
            </a:r>
          </a:p>
          <a:p>
            <a:endParaRPr lang="en-US" dirty="0"/>
          </a:p>
        </p:txBody>
      </p:sp>
    </p:spTree>
    <p:extLst>
      <p:ext uri="{BB962C8B-B14F-4D97-AF65-F5344CB8AC3E}">
        <p14:creationId xmlns:p14="http://schemas.microsoft.com/office/powerpoint/2010/main" val="169363814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D1DF39B-056C-451A-92F3-8C6B816C5730}"/>
              </a:ext>
            </a:extLst>
          </p:cNvPr>
          <p:cNvSpPr>
            <a:spLocks noGrp="1"/>
          </p:cNvSpPr>
          <p:nvPr>
            <p:ph type="title"/>
          </p:nvPr>
        </p:nvSpPr>
        <p:spPr/>
        <p:txBody>
          <a:bodyPr/>
          <a:lstStyle/>
          <a:p>
            <a:endParaRPr lang="en-US"/>
          </a:p>
        </p:txBody>
      </p:sp>
      <p:sp>
        <p:nvSpPr>
          <p:cNvPr id="3" name="图片占位符 2">
            <a:extLst>
              <a:ext uri="{FF2B5EF4-FFF2-40B4-BE49-F238E27FC236}">
                <a16:creationId xmlns:a16="http://schemas.microsoft.com/office/drawing/2014/main" xmlns="" id="{151CC46B-90FA-41E9-9D2F-6B7B5BEFB34E}"/>
              </a:ext>
            </a:extLst>
          </p:cNvPr>
          <p:cNvSpPr>
            <a:spLocks noGrp="1"/>
          </p:cNvSpPr>
          <p:nvPr>
            <p:ph type="pic" sz="quarter" idx="13"/>
          </p:nvPr>
        </p:nvSpPr>
        <p:spPr/>
      </p:sp>
      <p:sp>
        <p:nvSpPr>
          <p:cNvPr id="4" name="文本占位符 3">
            <a:extLst>
              <a:ext uri="{FF2B5EF4-FFF2-40B4-BE49-F238E27FC236}">
                <a16:creationId xmlns:a16="http://schemas.microsoft.com/office/drawing/2014/main" xmlns="" id="{188662DC-65C0-4D82-97CE-AA5923357107}"/>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420689314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41326"/>
            <a:ext cx="8062912" cy="986973"/>
          </a:xfrm>
        </p:spPr>
        <p:txBody>
          <a:bodyPr>
            <a:normAutofit/>
          </a:bodyPr>
          <a:lstStyle/>
          <a:p>
            <a:r>
              <a:rPr lang="en-US" dirty="0"/>
              <a:t>Conversion Factors and Dimensional Analysis</a:t>
            </a:r>
          </a:p>
        </p:txBody>
      </p:sp>
      <p:sp>
        <p:nvSpPr>
          <p:cNvPr id="5" name="Text Placeholder 4"/>
          <p:cNvSpPr>
            <a:spLocks noGrp="1"/>
          </p:cNvSpPr>
          <p:nvPr>
            <p:ph type="body" sz="quarter" idx="14"/>
          </p:nvPr>
        </p:nvSpPr>
        <p:spPr>
          <a:xfrm>
            <a:off x="457200" y="1228299"/>
            <a:ext cx="8062912" cy="4782065"/>
          </a:xfrm>
        </p:spPr>
        <p:txBody>
          <a:bodyPr/>
          <a:lstStyle/>
          <a:p>
            <a:pPr marL="342900" indent="-342900">
              <a:buFont typeface="Arial" panose="020B0604020202020204" pitchFamily="34" charset="0"/>
              <a:buChar char="•"/>
            </a:pPr>
            <a:r>
              <a:rPr lang="en-US" dirty="0"/>
              <a:t>A conversion factor or unit conversion factor is a ratio of two equivalent quantities expressed with different measurement units.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Example: The lengths 2.54 centimeters and 1 inch are equivalent.</a:t>
            </a:r>
          </a:p>
        </p:txBody>
      </p:sp>
      <p:graphicFrame>
        <p:nvGraphicFramePr>
          <p:cNvPr id="6" name="Object 5"/>
          <p:cNvGraphicFramePr>
            <a:graphicFrameLocks noChangeAspect="1"/>
          </p:cNvGraphicFramePr>
          <p:nvPr>
            <p:extLst>
              <p:ext uri="{D42A27DB-BD31-4B8C-83A1-F6EECF244321}">
                <p14:modId xmlns:p14="http://schemas.microsoft.com/office/powerpoint/2010/main" val="683694254"/>
              </p:ext>
            </p:extLst>
          </p:nvPr>
        </p:nvGraphicFramePr>
        <p:xfrm>
          <a:off x="2942988" y="3197082"/>
          <a:ext cx="2379640" cy="438355"/>
        </p:xfrm>
        <a:graphic>
          <a:graphicData uri="http://schemas.openxmlformats.org/presentationml/2006/ole">
            <mc:AlternateContent xmlns:mc="http://schemas.openxmlformats.org/markup-compatibility/2006">
              <mc:Choice xmlns:v="urn:schemas-microsoft-com:vml" Requires="v">
                <p:oleObj spid="_x0000_s2286" name="Equation" r:id="rId4" imgW="965160" imgH="177480" progId="Equation.DSMT4">
                  <p:embed/>
                </p:oleObj>
              </mc:Choice>
              <mc:Fallback>
                <p:oleObj name="Equation" r:id="rId4" imgW="965160" imgH="177480" progId="Equation.DSMT4">
                  <p:embed/>
                  <p:pic>
                    <p:nvPicPr>
                      <p:cNvPr id="0" name=""/>
                      <p:cNvPicPr/>
                      <p:nvPr/>
                    </p:nvPicPr>
                    <p:blipFill>
                      <a:blip r:embed="rId5"/>
                      <a:stretch>
                        <a:fillRect/>
                      </a:stretch>
                    </p:blipFill>
                    <p:spPr>
                      <a:xfrm>
                        <a:off x="2942988" y="3197082"/>
                        <a:ext cx="2379640" cy="43835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667036437"/>
              </p:ext>
            </p:extLst>
          </p:nvPr>
        </p:nvGraphicFramePr>
        <p:xfrm>
          <a:off x="2792863" y="4314445"/>
          <a:ext cx="3239448" cy="956408"/>
        </p:xfrm>
        <a:graphic>
          <a:graphicData uri="http://schemas.openxmlformats.org/presentationml/2006/ole">
            <mc:AlternateContent xmlns:mc="http://schemas.openxmlformats.org/markup-compatibility/2006">
              <mc:Choice xmlns:v="urn:schemas-microsoft-com:vml" Requires="v">
                <p:oleObj spid="_x0000_s2287" name="Equation" r:id="rId6" imgW="1333440" imgH="393480" progId="Equation.DSMT4">
                  <p:embed/>
                </p:oleObj>
              </mc:Choice>
              <mc:Fallback>
                <p:oleObj name="Equation" r:id="rId6" imgW="1333440" imgH="393480" progId="Equation.DSMT4">
                  <p:embed/>
                  <p:pic>
                    <p:nvPicPr>
                      <p:cNvPr id="0" name=""/>
                      <p:cNvPicPr/>
                      <p:nvPr/>
                    </p:nvPicPr>
                    <p:blipFill>
                      <a:blip r:embed="rId7"/>
                      <a:stretch>
                        <a:fillRect/>
                      </a:stretch>
                    </p:blipFill>
                    <p:spPr>
                      <a:xfrm>
                        <a:off x="2792863" y="4314445"/>
                        <a:ext cx="3239448" cy="956408"/>
                      </a:xfrm>
                      <a:prstGeom prst="rect">
                        <a:avLst/>
                      </a:prstGeom>
                    </p:spPr>
                  </p:pic>
                </p:oleObj>
              </mc:Fallback>
            </mc:AlternateContent>
          </a:graphicData>
        </a:graphic>
      </p:graphicFrame>
    </p:spTree>
    <p:extLst>
      <p:ext uri="{BB962C8B-B14F-4D97-AF65-F5344CB8AC3E}">
        <p14:creationId xmlns:p14="http://schemas.microsoft.com/office/powerpoint/2010/main" val="159326963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Table 1.6 Common Conversion Factors</a:t>
            </a:r>
          </a:p>
        </p:txBody>
      </p:sp>
      <p:graphicFrame>
        <p:nvGraphicFramePr>
          <p:cNvPr id="6" name="Table 5"/>
          <p:cNvGraphicFramePr>
            <a:graphicFrameLocks noGrp="1"/>
          </p:cNvGraphicFramePr>
          <p:nvPr>
            <p:extLst>
              <p:ext uri="{D42A27DB-BD31-4B8C-83A1-F6EECF244321}">
                <p14:modId xmlns:p14="http://schemas.microsoft.com/office/powerpoint/2010/main" val="121803660"/>
              </p:ext>
            </p:extLst>
          </p:nvPr>
        </p:nvGraphicFramePr>
        <p:xfrm>
          <a:off x="457200" y="1574421"/>
          <a:ext cx="8209128" cy="1854200"/>
        </p:xfrm>
        <a:graphic>
          <a:graphicData uri="http://schemas.openxmlformats.org/drawingml/2006/table">
            <a:tbl>
              <a:tblPr firstRow="1" bandRow="1">
                <a:tableStyleId>{5940675A-B579-460E-94D1-54222C63F5DA}</a:tableStyleId>
              </a:tblPr>
              <a:tblGrid>
                <a:gridCol w="2490716">
                  <a:extLst>
                    <a:ext uri="{9D8B030D-6E8A-4147-A177-3AD203B41FA5}">
                      <a16:colId xmlns:a16="http://schemas.microsoft.com/office/drawing/2014/main" xmlns="" val="20000"/>
                    </a:ext>
                  </a:extLst>
                </a:gridCol>
                <a:gridCol w="2402006">
                  <a:extLst>
                    <a:ext uri="{9D8B030D-6E8A-4147-A177-3AD203B41FA5}">
                      <a16:colId xmlns:a16="http://schemas.microsoft.com/office/drawing/2014/main" xmlns="" val="20001"/>
                    </a:ext>
                  </a:extLst>
                </a:gridCol>
                <a:gridCol w="3316406">
                  <a:extLst>
                    <a:ext uri="{9D8B030D-6E8A-4147-A177-3AD203B41FA5}">
                      <a16:colId xmlns:a16="http://schemas.microsoft.com/office/drawing/2014/main" xmlns="" val="20002"/>
                    </a:ext>
                  </a:extLst>
                </a:gridCol>
              </a:tblGrid>
              <a:tr h="370840">
                <a:tc>
                  <a:txBody>
                    <a:bodyPr/>
                    <a:lstStyle/>
                    <a:p>
                      <a:pPr algn="ctr"/>
                      <a:r>
                        <a:rPr lang="en-US" b="1" dirty="0"/>
                        <a:t>Length</a:t>
                      </a:r>
                    </a:p>
                  </a:txBody>
                  <a:tcPr/>
                </a:tc>
                <a:tc>
                  <a:txBody>
                    <a:bodyPr/>
                    <a:lstStyle/>
                    <a:p>
                      <a:pPr algn="ctr"/>
                      <a:r>
                        <a:rPr lang="en-US" b="1" dirty="0"/>
                        <a:t>Volume</a:t>
                      </a:r>
                    </a:p>
                  </a:txBody>
                  <a:tcPr/>
                </a:tc>
                <a:tc>
                  <a:txBody>
                    <a:bodyPr/>
                    <a:lstStyle/>
                    <a:p>
                      <a:pPr algn="ctr"/>
                      <a:r>
                        <a:rPr lang="en-US" b="1" dirty="0"/>
                        <a:t>Mass</a:t>
                      </a:r>
                    </a:p>
                  </a:txBody>
                  <a:tcPr/>
                </a:tc>
                <a:extLst>
                  <a:ext uri="{0D108BD9-81ED-4DB2-BD59-A6C34878D82A}">
                    <a16:rowId xmlns:a16="http://schemas.microsoft.com/office/drawing/2014/main" xmlns="" val="10000"/>
                  </a:ext>
                </a:extLst>
              </a:tr>
              <a:tr h="370840">
                <a:tc>
                  <a:txBody>
                    <a:bodyPr/>
                    <a:lstStyle/>
                    <a:p>
                      <a:pPr algn="ctr"/>
                      <a:r>
                        <a:rPr lang="en-US" dirty="0"/>
                        <a:t>1 m =</a:t>
                      </a:r>
                      <a:r>
                        <a:rPr lang="en-US" baseline="0" dirty="0"/>
                        <a:t> 1.0936 yd.</a:t>
                      </a:r>
                      <a:endParaRPr lang="en-US" dirty="0"/>
                    </a:p>
                  </a:txBody>
                  <a:tcPr/>
                </a:tc>
                <a:tc>
                  <a:txBody>
                    <a:bodyPr/>
                    <a:lstStyle/>
                    <a:p>
                      <a:pPr algn="ctr"/>
                      <a:r>
                        <a:rPr lang="en-US" dirty="0"/>
                        <a:t>1 L = 1.0567</a:t>
                      </a:r>
                      <a:r>
                        <a:rPr lang="en-US" baseline="0" dirty="0"/>
                        <a:t> qt.</a:t>
                      </a:r>
                      <a:endParaRPr lang="en-US" dirty="0"/>
                    </a:p>
                  </a:txBody>
                  <a:tcPr/>
                </a:tc>
                <a:tc>
                  <a:txBody>
                    <a:bodyPr/>
                    <a:lstStyle/>
                    <a:p>
                      <a:pPr algn="ctr"/>
                      <a:r>
                        <a:rPr lang="en-US" dirty="0"/>
                        <a:t>1 kg = 2.2046 </a:t>
                      </a:r>
                      <a:r>
                        <a:rPr lang="en-US" dirty="0" err="1"/>
                        <a:t>lb</a:t>
                      </a:r>
                      <a:endParaRPr lang="en-US" dirty="0"/>
                    </a:p>
                  </a:txBody>
                  <a:tcPr/>
                </a:tc>
                <a:extLst>
                  <a:ext uri="{0D108BD9-81ED-4DB2-BD59-A6C34878D82A}">
                    <a16:rowId xmlns:a16="http://schemas.microsoft.com/office/drawing/2014/main" xmlns="" val="10001"/>
                  </a:ext>
                </a:extLst>
              </a:tr>
              <a:tr h="370840">
                <a:tc>
                  <a:txBody>
                    <a:bodyPr/>
                    <a:lstStyle/>
                    <a:p>
                      <a:pPr algn="ctr"/>
                      <a:r>
                        <a:rPr lang="en-US" dirty="0"/>
                        <a:t>1 in. =</a:t>
                      </a:r>
                      <a:r>
                        <a:rPr lang="en-US" baseline="0" dirty="0"/>
                        <a:t> 2.54 cm (exact)</a:t>
                      </a:r>
                      <a:endParaRPr lang="en-US" dirty="0"/>
                    </a:p>
                  </a:txBody>
                  <a:tcPr/>
                </a:tc>
                <a:tc>
                  <a:txBody>
                    <a:bodyPr/>
                    <a:lstStyle/>
                    <a:p>
                      <a:pPr algn="ctr"/>
                      <a:r>
                        <a:rPr lang="en-US" dirty="0"/>
                        <a:t>1 qt.</a:t>
                      </a:r>
                      <a:r>
                        <a:rPr lang="en-US" baseline="0" dirty="0"/>
                        <a:t> = 0.94635 L</a:t>
                      </a:r>
                      <a:endParaRPr lang="en-US" dirty="0"/>
                    </a:p>
                  </a:txBody>
                  <a:tcPr/>
                </a:tc>
                <a:tc>
                  <a:txBody>
                    <a:bodyPr/>
                    <a:lstStyle/>
                    <a:p>
                      <a:pPr algn="ctr"/>
                      <a:r>
                        <a:rPr lang="en-US" dirty="0"/>
                        <a:t>1 </a:t>
                      </a:r>
                      <a:r>
                        <a:rPr lang="en-US" dirty="0" err="1"/>
                        <a:t>lb</a:t>
                      </a:r>
                      <a:r>
                        <a:rPr lang="en-US" dirty="0"/>
                        <a:t> = 453.59 g</a:t>
                      </a:r>
                    </a:p>
                  </a:txBody>
                  <a:tcPr/>
                </a:tc>
                <a:extLst>
                  <a:ext uri="{0D108BD9-81ED-4DB2-BD59-A6C34878D82A}">
                    <a16:rowId xmlns:a16="http://schemas.microsoft.com/office/drawing/2014/main" xmlns="" val="10002"/>
                  </a:ext>
                </a:extLst>
              </a:tr>
              <a:tr h="370840">
                <a:tc>
                  <a:txBody>
                    <a:bodyPr/>
                    <a:lstStyle/>
                    <a:p>
                      <a:pPr algn="ctr"/>
                      <a:r>
                        <a:rPr lang="en-US" dirty="0"/>
                        <a:t>1 km = 0.62137 mi</a:t>
                      </a:r>
                    </a:p>
                  </a:txBody>
                  <a:tcPr/>
                </a:tc>
                <a:tc>
                  <a:txBody>
                    <a:bodyPr/>
                    <a:lstStyle/>
                    <a:p>
                      <a:pPr algn="ctr"/>
                      <a:r>
                        <a:rPr lang="en-US" dirty="0"/>
                        <a:t>1 ft</a:t>
                      </a:r>
                      <a:r>
                        <a:rPr lang="en-US" baseline="30000" dirty="0"/>
                        <a:t>3</a:t>
                      </a:r>
                      <a:r>
                        <a:rPr lang="en-US" dirty="0"/>
                        <a:t> = 28.317 L</a:t>
                      </a:r>
                    </a:p>
                  </a:txBody>
                  <a:tcPr/>
                </a:tc>
                <a:tc>
                  <a:txBody>
                    <a:bodyPr/>
                    <a:lstStyle/>
                    <a:p>
                      <a:pPr algn="ctr"/>
                      <a:r>
                        <a:rPr lang="en-US" dirty="0"/>
                        <a:t>1 (avoirdupois)</a:t>
                      </a:r>
                      <a:r>
                        <a:rPr lang="en-US" baseline="0" dirty="0"/>
                        <a:t> </a:t>
                      </a:r>
                      <a:r>
                        <a:rPr lang="en-US" baseline="0" dirty="0" err="1"/>
                        <a:t>oz</a:t>
                      </a:r>
                      <a:r>
                        <a:rPr lang="en-US" baseline="0" dirty="0"/>
                        <a:t> = 28.349 g</a:t>
                      </a:r>
                    </a:p>
                  </a:txBody>
                  <a:tcPr/>
                </a:tc>
                <a:extLst>
                  <a:ext uri="{0D108BD9-81ED-4DB2-BD59-A6C34878D82A}">
                    <a16:rowId xmlns:a16="http://schemas.microsoft.com/office/drawing/2014/main" xmlns="" val="10003"/>
                  </a:ext>
                </a:extLst>
              </a:tr>
              <a:tr h="370840">
                <a:tc>
                  <a:txBody>
                    <a:bodyPr/>
                    <a:lstStyle/>
                    <a:p>
                      <a:pPr algn="ctr"/>
                      <a:r>
                        <a:rPr lang="en-US" dirty="0"/>
                        <a:t>1 mi = 1609.3 m</a:t>
                      </a:r>
                    </a:p>
                  </a:txBody>
                  <a:tcPr/>
                </a:tc>
                <a:tc>
                  <a:txBody>
                    <a:bodyPr/>
                    <a:lstStyle/>
                    <a:p>
                      <a:pPr algn="ctr"/>
                      <a:r>
                        <a:rPr lang="en-US" dirty="0"/>
                        <a:t>1 </a:t>
                      </a:r>
                      <a:r>
                        <a:rPr lang="en-US" dirty="0" err="1"/>
                        <a:t>tbsp</a:t>
                      </a:r>
                      <a:r>
                        <a:rPr lang="en-US" baseline="0" dirty="0"/>
                        <a:t> = 14.1787 mL</a:t>
                      </a:r>
                      <a:endParaRPr lang="en-US" dirty="0"/>
                    </a:p>
                  </a:txBody>
                  <a:tcPr/>
                </a:tc>
                <a:tc>
                  <a:txBody>
                    <a:bodyPr/>
                    <a:lstStyle/>
                    <a:p>
                      <a:pPr algn="ctr"/>
                      <a:r>
                        <a:rPr lang="en-US" dirty="0"/>
                        <a:t>1 (troy)</a:t>
                      </a:r>
                      <a:r>
                        <a:rPr lang="en-US" baseline="0" dirty="0"/>
                        <a:t> </a:t>
                      </a:r>
                      <a:r>
                        <a:rPr lang="en-US" baseline="0" dirty="0" err="1"/>
                        <a:t>oz</a:t>
                      </a:r>
                      <a:r>
                        <a:rPr lang="en-US" baseline="0" dirty="0"/>
                        <a:t> = 31.103 g</a:t>
                      </a:r>
                      <a:endParaRPr lang="en-US" dirty="0"/>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96763083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41326"/>
            <a:ext cx="8062912" cy="946029"/>
          </a:xfrm>
        </p:spPr>
        <p:txBody>
          <a:bodyPr>
            <a:normAutofit/>
          </a:bodyPr>
          <a:lstStyle/>
          <a:p>
            <a:r>
              <a:rPr lang="en-US" dirty="0"/>
              <a:t>Conversion Factors and Dimensional Analysis</a:t>
            </a:r>
          </a:p>
        </p:txBody>
      </p:sp>
      <p:sp>
        <p:nvSpPr>
          <p:cNvPr id="5" name="Text Placeholder 4"/>
          <p:cNvSpPr>
            <a:spLocks noGrp="1"/>
          </p:cNvSpPr>
          <p:nvPr>
            <p:ph type="body" sz="quarter" idx="14"/>
          </p:nvPr>
        </p:nvSpPr>
        <p:spPr>
          <a:xfrm>
            <a:off x="457200" y="1337481"/>
            <a:ext cx="8062912" cy="4672883"/>
          </a:xfrm>
        </p:spPr>
        <p:txBody>
          <a:bodyPr/>
          <a:lstStyle/>
          <a:p>
            <a:pPr marL="342900" indent="-342900">
              <a:buFont typeface="Arial" panose="020B0604020202020204" pitchFamily="34" charset="0"/>
              <a:buChar char="•"/>
            </a:pPr>
            <a:r>
              <a:rPr lang="en-US" dirty="0"/>
              <a:t>We must use the form of the conversion factors that results in the original unit canceling out, leaving only the sought unit.</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Example: Convert 34 inches to centimeters.</a:t>
            </a:r>
          </a:p>
          <a:p>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3620234489"/>
              </p:ext>
            </p:extLst>
          </p:nvPr>
        </p:nvGraphicFramePr>
        <p:xfrm>
          <a:off x="1798638" y="3573463"/>
          <a:ext cx="5541962" cy="1363662"/>
        </p:xfrm>
        <a:graphic>
          <a:graphicData uri="http://schemas.openxmlformats.org/presentationml/2006/ole">
            <mc:AlternateContent xmlns:mc="http://schemas.openxmlformats.org/markup-compatibility/2006">
              <mc:Choice xmlns:v="urn:schemas-microsoft-com:vml" Requires="v">
                <p:oleObj spid="_x0000_s3192" name="Equation" r:id="rId3" imgW="1790640" imgH="431640" progId="Equation.DSMT4">
                  <p:embed/>
                </p:oleObj>
              </mc:Choice>
              <mc:Fallback>
                <p:oleObj name="Equation" r:id="rId3" imgW="1790640" imgH="431640" progId="Equation.DSMT4">
                  <p:embed/>
                  <p:pic>
                    <p:nvPicPr>
                      <p:cNvPr id="0" name="Object 3"/>
                      <p:cNvPicPr>
                        <a:picLocks noChangeAspect="1" noChangeArrowheads="1"/>
                      </p:cNvPicPr>
                      <p:nvPr/>
                    </p:nvPicPr>
                    <p:blipFill>
                      <a:blip r:embed="rId4"/>
                      <a:srcRect/>
                      <a:stretch>
                        <a:fillRect/>
                      </a:stretch>
                    </p:blipFill>
                    <p:spPr bwMode="auto">
                      <a:xfrm>
                        <a:off x="1798638" y="3573463"/>
                        <a:ext cx="5541962" cy="1363662"/>
                      </a:xfrm>
                      <a:prstGeom prst="rect">
                        <a:avLst/>
                      </a:prstGeom>
                      <a:noFill/>
                      <a:ln>
                        <a:noFill/>
                      </a:ln>
                    </p:spPr>
                  </p:pic>
                </p:oleObj>
              </mc:Fallback>
            </mc:AlternateContent>
          </a:graphicData>
        </a:graphic>
      </p:graphicFrame>
      <p:cxnSp>
        <p:nvCxnSpPr>
          <p:cNvPr id="7" name="Straight Connector 6"/>
          <p:cNvCxnSpPr/>
          <p:nvPr/>
        </p:nvCxnSpPr>
        <p:spPr>
          <a:xfrm flipH="1">
            <a:off x="4596858" y="4339991"/>
            <a:ext cx="466461" cy="476201"/>
          </a:xfrm>
          <a:prstGeom prst="line">
            <a:avLst/>
          </a:prstGeom>
          <a:ln w="41275">
            <a:solidFill>
              <a:srgbClr val="FF0000">
                <a:alpha val="98000"/>
              </a:srgb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1049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1.3</a:t>
            </a:r>
          </a:p>
        </p:txBody>
      </p:sp>
      <p:pic>
        <p:nvPicPr>
          <p:cNvPr id="2" name="Figure" descr="A flowchart shows a box containing chemistry at its center. Chemistry is connected to geochemistry, nuclear chemistry, chemical physics, nanoscience and nanotechnology, materials science, chemical engineering, biochemistry and molecular biology, environmental science, agriculture, and mathematics. Each of these disciplines is further connected to other related fields including medicine, biology, food science, geology earth sciences, toxicology, physics, and computer scienc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79" r="79"/>
          <a:stretch>
            <a:fillRect/>
          </a:stretch>
        </p:blipFill>
        <p:spPr/>
      </p:pic>
      <p:sp>
        <p:nvSpPr>
          <p:cNvPr id="7" name="Figure Legend"/>
          <p:cNvSpPr>
            <a:spLocks noGrp="1"/>
          </p:cNvSpPr>
          <p:nvPr>
            <p:ph type="body" sz="quarter" idx="14"/>
          </p:nvPr>
        </p:nvSpPr>
        <p:spPr/>
        <p:txBody>
          <a:bodyPr>
            <a:normAutofit/>
          </a:bodyPr>
          <a:lstStyle/>
          <a:p>
            <a:pPr marL="0" indent="0">
              <a:buNone/>
            </a:pPr>
            <a:r>
              <a:rPr lang="en-US" sz="1600" dirty="0"/>
              <a:t>Knowledge of chemistry is central to understanding a wide range of scientific disciplines. This diagram shows just some of the interrelationships between chemistry and other fields.</a:t>
            </a:r>
          </a:p>
        </p:txBody>
      </p:sp>
    </p:spTree>
    <p:extLst>
      <p:ext uri="{BB962C8B-B14F-4D97-AF65-F5344CB8AC3E}">
        <p14:creationId xmlns:p14="http://schemas.microsoft.com/office/powerpoint/2010/main" val="222173049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Conversion of Temperature Units</a:t>
            </a:r>
          </a:p>
        </p:txBody>
      </p:sp>
      <p:sp>
        <p:nvSpPr>
          <p:cNvPr id="5" name="Text Placeholder 4"/>
          <p:cNvSpPr>
            <a:spLocks noGrp="1"/>
          </p:cNvSpPr>
          <p:nvPr>
            <p:ph type="body" sz="quarter" idx="14"/>
          </p:nvPr>
        </p:nvSpPr>
        <p:spPr>
          <a:xfrm>
            <a:off x="457200" y="1214651"/>
            <a:ext cx="8062912" cy="4795713"/>
          </a:xfrm>
        </p:spPr>
        <p:txBody>
          <a:bodyPr>
            <a:normAutofit/>
          </a:bodyPr>
          <a:lstStyle/>
          <a:p>
            <a:pPr marL="342900" indent="-342900">
              <a:buFont typeface="Arial" panose="020B0604020202020204" pitchFamily="34" charset="0"/>
              <a:buChar char="•"/>
            </a:pPr>
            <a:r>
              <a:rPr lang="en-US" dirty="0"/>
              <a:t>Temperature refers to the hotness or coldness of a substance.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b="1" dirty="0"/>
              <a:t>Celsius scale  </a:t>
            </a:r>
          </a:p>
          <a:p>
            <a:pPr marL="1074420" lvl="1" indent="-342900">
              <a:buFont typeface="Arial" panose="020B0604020202020204" pitchFamily="34" charset="0"/>
              <a:buChar char="•"/>
            </a:pPr>
            <a:r>
              <a:rPr lang="en-US" dirty="0"/>
              <a:t>Water freezes at 0 °C.</a:t>
            </a:r>
          </a:p>
          <a:p>
            <a:pPr marL="1074420" lvl="1" indent="-342900">
              <a:buFont typeface="Arial" panose="020B0604020202020204" pitchFamily="34" charset="0"/>
              <a:buChar char="•"/>
            </a:pPr>
            <a:r>
              <a:rPr lang="en-US" dirty="0"/>
              <a:t>Water boils at 100 °C.</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b="1" dirty="0"/>
              <a:t>Fahrenheit scale</a:t>
            </a:r>
          </a:p>
          <a:p>
            <a:pPr marL="1074420" lvl="1" indent="-342900">
              <a:buFont typeface="Arial" panose="020B0604020202020204" pitchFamily="34" charset="0"/>
              <a:buChar char="•"/>
            </a:pPr>
            <a:r>
              <a:rPr lang="en-US" dirty="0"/>
              <a:t>Water freezes at 32 °F.</a:t>
            </a:r>
          </a:p>
          <a:p>
            <a:pPr marL="1074420" lvl="1" indent="-342900">
              <a:buFont typeface="Arial" panose="020B0604020202020204" pitchFamily="34" charset="0"/>
              <a:buChar char="•"/>
            </a:pPr>
            <a:r>
              <a:rPr lang="en-US" dirty="0"/>
              <a:t>Water boils at 212 °F.</a:t>
            </a:r>
          </a:p>
          <a:p>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100 °C covers the same temperature interval as 180 °F. </a:t>
            </a:r>
          </a:p>
          <a:p>
            <a:endParaRPr lang="en-US" dirty="0"/>
          </a:p>
        </p:txBody>
      </p:sp>
    </p:spTree>
    <p:extLst>
      <p:ext uri="{BB962C8B-B14F-4D97-AF65-F5344CB8AC3E}">
        <p14:creationId xmlns:p14="http://schemas.microsoft.com/office/powerpoint/2010/main" val="45108824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Conversion of Temperature Units</a:t>
            </a:r>
          </a:p>
        </p:txBody>
      </p:sp>
      <p:sp>
        <p:nvSpPr>
          <p:cNvPr id="5" name="Text Placeholder 4"/>
          <p:cNvSpPr>
            <a:spLocks noGrp="1"/>
          </p:cNvSpPr>
          <p:nvPr>
            <p:ph type="body" sz="quarter" idx="14"/>
          </p:nvPr>
        </p:nvSpPr>
        <p:spPr>
          <a:xfrm>
            <a:off x="457200" y="1241946"/>
            <a:ext cx="8062912" cy="4768418"/>
          </a:xfrm>
        </p:spPr>
        <p:txBody>
          <a:bodyPr>
            <a:normAutofit/>
          </a:bodyPr>
          <a:lstStyle/>
          <a:p>
            <a:pPr marL="342900" indent="-342900">
              <a:buFont typeface="Arial" panose="020B0604020202020204" pitchFamily="34" charset="0"/>
              <a:buChar char="•"/>
            </a:pPr>
            <a:r>
              <a:rPr lang="en-US" dirty="0"/>
              <a:t>The SI unit of temperature is the kelvin (K).</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Unlike the Celsius and Fahrenheit scales, the kelvin scale is an absolute temperature scale.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Zero kelvin corresponds to the lowest temperature that can theoretically be achieved.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b="1" dirty="0"/>
              <a:t>Kelvin scale  </a:t>
            </a:r>
          </a:p>
          <a:p>
            <a:pPr marL="1074420" lvl="1" indent="-342900">
              <a:buFont typeface="Arial" panose="020B0604020202020204" pitchFamily="34" charset="0"/>
              <a:buChar char="•"/>
            </a:pPr>
            <a:r>
              <a:rPr lang="en-US" dirty="0"/>
              <a:t>Water freezes at 273.15 K.</a:t>
            </a:r>
          </a:p>
          <a:p>
            <a:pPr marL="1074420" lvl="1" indent="-342900">
              <a:buFont typeface="Arial" panose="020B0604020202020204" pitchFamily="34" charset="0"/>
              <a:buChar char="•"/>
            </a:pPr>
            <a:r>
              <a:rPr lang="en-US" dirty="0"/>
              <a:t>Water boils at 373.15 K.</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100 °C covers the same temperature interval as 100 K. </a:t>
            </a:r>
          </a:p>
          <a:p>
            <a:endParaRPr lang="en-US" dirty="0"/>
          </a:p>
        </p:txBody>
      </p:sp>
    </p:spTree>
    <p:extLst>
      <p:ext uri="{BB962C8B-B14F-4D97-AF65-F5344CB8AC3E}">
        <p14:creationId xmlns:p14="http://schemas.microsoft.com/office/powerpoint/2010/main" val="168663187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41326"/>
            <a:ext cx="8062912" cy="986973"/>
          </a:xfrm>
        </p:spPr>
        <p:txBody>
          <a:bodyPr>
            <a:normAutofit/>
          </a:bodyPr>
          <a:lstStyle/>
          <a:p>
            <a:r>
              <a:rPr lang="en-US" dirty="0"/>
              <a:t>Mathematical Relationships Between Temperature Scales</a:t>
            </a:r>
          </a:p>
        </p:txBody>
      </p:sp>
      <p:sp>
        <p:nvSpPr>
          <p:cNvPr id="5" name="Text Placeholder 4"/>
          <p:cNvSpPr>
            <a:spLocks noGrp="1"/>
          </p:cNvSpPr>
          <p:nvPr>
            <p:ph type="body" sz="quarter" idx="14"/>
          </p:nvPr>
        </p:nvSpPr>
        <p:spPr>
          <a:xfrm>
            <a:off x="457200" y="1337481"/>
            <a:ext cx="8062912" cy="4672883"/>
          </a:xfrm>
        </p:spPr>
        <p:txBody>
          <a:bodyPr/>
          <a:lstStyle/>
          <a:p>
            <a:pPr marL="0" indent="0">
              <a:buNone/>
            </a:pPr>
            <a:r>
              <a:rPr lang="en-US" dirty="0"/>
              <a:t>Fahrenheit and Celsius</a:t>
            </a:r>
          </a:p>
          <a:p>
            <a:endParaRPr lang="en-US" dirty="0"/>
          </a:p>
          <a:p>
            <a:endParaRPr lang="en-US" dirty="0"/>
          </a:p>
          <a:p>
            <a:endParaRPr lang="en-US" dirty="0"/>
          </a:p>
          <a:p>
            <a:endParaRPr lang="en-US" dirty="0"/>
          </a:p>
          <a:p>
            <a:endParaRPr lang="en-US" dirty="0"/>
          </a:p>
          <a:p>
            <a:pPr marL="0" indent="0">
              <a:buNone/>
            </a:pPr>
            <a:r>
              <a:rPr lang="en-US" dirty="0"/>
              <a:t>Kelvin and Celsius</a:t>
            </a:r>
          </a:p>
          <a:p>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93287305"/>
              </p:ext>
            </p:extLst>
          </p:nvPr>
        </p:nvGraphicFramePr>
        <p:xfrm>
          <a:off x="1817688" y="2051050"/>
          <a:ext cx="4967287" cy="1379538"/>
        </p:xfrm>
        <a:graphic>
          <a:graphicData uri="http://schemas.openxmlformats.org/presentationml/2006/ole">
            <mc:AlternateContent xmlns:mc="http://schemas.openxmlformats.org/markup-compatibility/2006">
              <mc:Choice xmlns:v="urn:schemas-microsoft-com:vml" Requires="v">
                <p:oleObj spid="_x0000_s4334" name="Equation" r:id="rId3" imgW="1752480" imgH="482400" progId="Equation.DSMT4">
                  <p:embed/>
                </p:oleObj>
              </mc:Choice>
              <mc:Fallback>
                <p:oleObj name="Equation" r:id="rId3" imgW="1752480" imgH="482400" progId="Equation.DSMT4">
                  <p:embed/>
                  <p:pic>
                    <p:nvPicPr>
                      <p:cNvPr id="0" name="Object 9"/>
                      <p:cNvPicPr>
                        <a:picLocks noChangeAspect="1" noChangeArrowheads="1"/>
                      </p:cNvPicPr>
                      <p:nvPr/>
                    </p:nvPicPr>
                    <p:blipFill>
                      <a:blip r:embed="rId4"/>
                      <a:srcRect/>
                      <a:stretch>
                        <a:fillRect/>
                      </a:stretch>
                    </p:blipFill>
                    <p:spPr bwMode="auto">
                      <a:xfrm>
                        <a:off x="1817688" y="2051050"/>
                        <a:ext cx="4967287" cy="1379538"/>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500176926"/>
              </p:ext>
            </p:extLst>
          </p:nvPr>
        </p:nvGraphicFramePr>
        <p:xfrm>
          <a:off x="2701925" y="5180013"/>
          <a:ext cx="3157538" cy="692150"/>
        </p:xfrm>
        <a:graphic>
          <a:graphicData uri="http://schemas.openxmlformats.org/presentationml/2006/ole">
            <mc:AlternateContent xmlns:mc="http://schemas.openxmlformats.org/markup-compatibility/2006">
              <mc:Choice xmlns:v="urn:schemas-microsoft-com:vml" Requires="v">
                <p:oleObj spid="_x0000_s4335" name="Equation" r:id="rId5" imgW="1130040" imgH="241200" progId="Equation.DSMT4">
                  <p:embed/>
                </p:oleObj>
              </mc:Choice>
              <mc:Fallback>
                <p:oleObj name="Equation" r:id="rId5" imgW="1130040" imgH="241200" progId="Equation.DSMT4">
                  <p:embed/>
                  <p:pic>
                    <p:nvPicPr>
                      <p:cNvPr id="0" name="Object 6"/>
                      <p:cNvPicPr>
                        <a:picLocks noChangeAspect="1" noChangeArrowheads="1"/>
                      </p:cNvPicPr>
                      <p:nvPr/>
                    </p:nvPicPr>
                    <p:blipFill>
                      <a:blip r:embed="rId6"/>
                      <a:srcRect/>
                      <a:stretch>
                        <a:fillRect/>
                      </a:stretch>
                    </p:blipFill>
                    <p:spPr bwMode="auto">
                      <a:xfrm>
                        <a:off x="2701925" y="5180013"/>
                        <a:ext cx="3157538" cy="69215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29636310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1.28</a:t>
            </a:r>
          </a:p>
        </p:txBody>
      </p:sp>
      <p:pic>
        <p:nvPicPr>
          <p:cNvPr id="2" name="Figure" descr="A thermometer is shown for the Fahrenheit, Celsius and Kelvin scales. Under the Fahrenheit scale, the boiling point of water is 212 degrees while the freezing point of water is 32 degrees. Therefore, there are 180 Fahrenheit degrees between the boiling point of water and the freezing point of water. Under the Celsius scale, the boiling point of water is 100 degrees while the freezing point of water is 0 degrees. Therefore, there are 100 Celsius degrees between the boiling point and freezing point of water. Under the kelvin scale, the boiling point of water is 373.15 K, while the freezing point of water is 273.15 K. 233.15 K is equal to negative 40 degrees Celsius, which is also equal to negative 40 degrees Fahrenhei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1804" b="21804"/>
          <a:stretch>
            <a:fillRect/>
          </a:stretch>
        </p:blipFill>
        <p:spPr/>
      </p:pic>
      <p:sp>
        <p:nvSpPr>
          <p:cNvPr id="7" name="Figure Legend"/>
          <p:cNvSpPr>
            <a:spLocks noGrp="1"/>
          </p:cNvSpPr>
          <p:nvPr>
            <p:ph type="body" sz="quarter" idx="14"/>
          </p:nvPr>
        </p:nvSpPr>
        <p:spPr/>
        <p:txBody>
          <a:bodyPr>
            <a:normAutofit/>
          </a:bodyPr>
          <a:lstStyle/>
          <a:p>
            <a:pPr marL="0" indent="0">
              <a:buNone/>
            </a:pPr>
            <a:r>
              <a:rPr lang="en-US" sz="1600" dirty="0"/>
              <a:t>The Fahrenheit, Celsius, and kelvin temperature scales are compared.</a:t>
            </a:r>
          </a:p>
        </p:txBody>
      </p:sp>
    </p:spTree>
    <p:extLst>
      <p:ext uri="{BB962C8B-B14F-4D97-AF65-F5344CB8AC3E}">
        <p14:creationId xmlns:p14="http://schemas.microsoft.com/office/powerpoint/2010/main" val="429278468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ercise Number"/>
          <p:cNvSpPr>
            <a:spLocks noGrp="1"/>
          </p:cNvSpPr>
          <p:nvPr>
            <p:ph type="title"/>
          </p:nvPr>
        </p:nvSpPr>
        <p:spPr/>
        <p:txBody>
          <a:bodyPr/>
          <a:lstStyle/>
          <a:p>
            <a:r>
              <a:rPr lang="en-US" dirty="0"/>
              <a:t>Exercise 55</a:t>
            </a:r>
          </a:p>
        </p:txBody>
      </p:sp>
      <p:sp>
        <p:nvSpPr>
          <p:cNvPr id="3" name="Figure Legend" hidden="1"/>
          <p:cNvSpPr>
            <a:spLocks noGrp="1"/>
          </p:cNvSpPr>
          <p:nvPr>
            <p:ph type="body" sz="quarter" idx="14"/>
          </p:nvPr>
        </p:nvSpPr>
        <p:spPr/>
        <p:txBody>
          <a:bodyPr/>
          <a:lstStyle/>
          <a:p>
            <a:endParaRPr lang="en-US"/>
          </a:p>
        </p:txBody>
      </p:sp>
      <p:pic>
        <p:nvPicPr>
          <p:cNvPr id="7" name="Figure" descr="4 targets are shown each with 4 holes indicating where the arrows hit the targets. Archer W put all 4 arrows closely around the center of the target. Archer X put all 4 arrows in a tight cluster but far to the lower right of the target. Archer Y put all 4 arrows at different corners of the target. All 4 arrows are very far from the center of the target. Archer Z put 2 arrows close to the target and 2 other arrows far outside of the target.">
            <a:extLst>
              <a:ext uri="{FF2B5EF4-FFF2-40B4-BE49-F238E27FC236}">
                <a16:creationId xmlns:a16="http://schemas.microsoft.com/office/drawing/2014/main" xmlns="" id="{7C1B8949-A528-469C-948C-FE7BBFDE3D83}"/>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3848" b="-3848"/>
          <a:stretch>
            <a:fillRect/>
          </a:stretch>
        </p:blipFill>
        <p:spPr>
          <a:xfrm>
            <a:off x="457199" y="1122386"/>
            <a:ext cx="8062913" cy="3500071"/>
          </a:xfrm>
        </p:spPr>
      </p:pic>
    </p:spTree>
    <p:extLst>
      <p:ext uri="{BB962C8B-B14F-4D97-AF65-F5344CB8AC3E}">
        <p14:creationId xmlns:p14="http://schemas.microsoft.com/office/powerpoint/2010/main" val="126998258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hidden="1"/>
          <p:cNvSpPr>
            <a:spLocks noGrp="1"/>
          </p:cNvSpPr>
          <p:nvPr>
            <p:ph type="title"/>
          </p:nvPr>
        </p:nvSpPr>
        <p:spPr/>
        <p:txBody>
          <a:bodyPr>
            <a:normAutofit/>
          </a:bodyPr>
          <a:lstStyle/>
          <a:p>
            <a:pPr algn="r"/>
            <a:r>
              <a:rPr lang="en-US" sz="2400" dirty="0">
                <a:solidFill>
                  <a:srgbClr val="6CB255"/>
                </a:solidFill>
              </a:rPr>
              <a:t>BLANK page</a:t>
            </a:r>
          </a:p>
        </p:txBody>
      </p:sp>
      <p:sp>
        <p:nvSpPr>
          <p:cNvPr id="6" name="Disclaimer" hidden="1">
            <a:extLst>
              <a:ext uri="{FF2B5EF4-FFF2-40B4-BE49-F238E27FC236}">
                <a16:creationId xmlns:a16="http://schemas.microsoft.com/office/drawing/2014/main" xmlns="" id="{23610FE2-4480-4F8A-8087-953E5D3DD02E}"/>
              </a:ext>
            </a:extLst>
          </p:cNvPr>
          <p:cNvSpPr>
            <a:spLocks noGrp="1"/>
          </p:cNvSpPr>
          <p:nvPr>
            <p:ph type="ftr" sz="quarter" idx="11"/>
          </p:nvPr>
        </p:nvSpPr>
        <p:spPr>
          <a:xfrm>
            <a:off x="457200" y="6492875"/>
            <a:ext cx="7827818"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Copyright"/>
          <p:cNvSpPr>
            <a:spLocks noGrp="1"/>
          </p:cNvSpPr>
          <p:nvPr>
            <p:ph type="body" sz="quarter" idx="14"/>
          </p:nvPr>
        </p:nvSpPr>
        <p:spPr>
          <a:xfrm>
            <a:off x="457200" y="1107617"/>
            <a:ext cx="8062912" cy="5256973"/>
          </a:xfrm>
        </p:spPr>
        <p:txBody>
          <a:bodyPr anchor="ctr">
            <a:noAutofit/>
          </a:bodyPr>
          <a:lstStyle/>
          <a:p>
            <a:pPr marL="0" indent="0">
              <a:buNone/>
            </a:pPr>
            <a:r>
              <a:rPr lang="en-US" sz="1600"/>
              <a:t>This OpenStax ancillary resource is © Rice University under a CC-BY 4.0 International license; it may be reproduced or modified but must be attributed to OpenStax, Rice University and any changes must be noted.</a:t>
            </a:r>
            <a:endParaRPr lang="en-US" sz="1600" dirty="0"/>
          </a:p>
        </p:txBody>
      </p:sp>
    </p:spTree>
    <p:extLst>
      <p:ext uri="{BB962C8B-B14F-4D97-AF65-F5344CB8AC3E}">
        <p14:creationId xmlns:p14="http://schemas.microsoft.com/office/powerpoint/2010/main" val="674073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Chemistry and Everyday Life</a:t>
            </a:r>
          </a:p>
        </p:txBody>
      </p:sp>
      <p:sp>
        <p:nvSpPr>
          <p:cNvPr id="5" name="Text Placeholder 4"/>
          <p:cNvSpPr>
            <a:spLocks noGrp="1"/>
          </p:cNvSpPr>
          <p:nvPr>
            <p:ph type="body" sz="quarter" idx="14"/>
          </p:nvPr>
        </p:nvSpPr>
        <p:spPr>
          <a:xfrm>
            <a:off x="457200" y="1241946"/>
            <a:ext cx="8062912" cy="4768418"/>
          </a:xfrm>
        </p:spPr>
        <p:txBody>
          <a:bodyPr>
            <a:normAutofit/>
          </a:bodyPr>
          <a:lstStyle/>
          <a:p>
            <a:pPr marL="342900" indent="-342900">
              <a:buFont typeface="Arial" panose="020B0604020202020204" pitchFamily="34" charset="0"/>
              <a:buChar char="•"/>
            </a:pPr>
            <a:r>
              <a:rPr lang="en-US" dirty="0"/>
              <a:t>Examples of chemistry in everyday life: </a:t>
            </a:r>
          </a:p>
          <a:p>
            <a:pPr marL="1074420" lvl="1" indent="-342900">
              <a:buFont typeface="Arial" panose="020B0604020202020204" pitchFamily="34" charset="0"/>
              <a:buChar char="•"/>
            </a:pPr>
            <a:r>
              <a:rPr lang="en-US" dirty="0"/>
              <a:t>Digesting food</a:t>
            </a:r>
          </a:p>
          <a:p>
            <a:pPr marL="1074420" lvl="1" indent="-342900">
              <a:buFont typeface="Arial" panose="020B0604020202020204" pitchFamily="34" charset="0"/>
              <a:buChar char="•"/>
            </a:pPr>
            <a:r>
              <a:rPr lang="en-US" dirty="0"/>
              <a:t>Synthesizing polymers for clothing, cookware, and credit cards</a:t>
            </a:r>
          </a:p>
          <a:p>
            <a:pPr marL="1074420" lvl="1" indent="-342900">
              <a:buFont typeface="Arial" panose="020B0604020202020204" pitchFamily="34" charset="0"/>
              <a:buChar char="•"/>
            </a:pPr>
            <a:r>
              <a:rPr lang="en-US" dirty="0"/>
              <a:t>Refining crude oil into gasoline and other products</a:t>
            </a:r>
          </a:p>
          <a:p>
            <a:endParaRPr lang="en-US" dirty="0"/>
          </a:p>
          <a:p>
            <a:pPr marL="342900" indent="-342900">
              <a:buFont typeface="Arial" panose="020B0604020202020204" pitchFamily="34" charset="0"/>
              <a:buChar char="•"/>
            </a:pPr>
            <a:r>
              <a:rPr lang="en-US" dirty="0"/>
              <a:t> As you proceed through this course, you will discover:</a:t>
            </a:r>
          </a:p>
          <a:p>
            <a:pPr marL="1074420" lvl="1" indent="-342900">
              <a:buFont typeface="Arial" panose="020B0604020202020204" pitchFamily="34" charset="0"/>
              <a:buChar char="•"/>
            </a:pPr>
            <a:r>
              <a:rPr lang="en-US" dirty="0"/>
              <a:t>Many different examples of changes in the composition and structure of matter.</a:t>
            </a:r>
          </a:p>
          <a:p>
            <a:pPr marL="1074420" lvl="1" indent="-342900">
              <a:buFont typeface="Arial" panose="020B0604020202020204" pitchFamily="34" charset="0"/>
              <a:buChar char="•"/>
            </a:pPr>
            <a:r>
              <a:rPr lang="en-US" dirty="0"/>
              <a:t>How to classify these changes in matter and understand how they occur. </a:t>
            </a:r>
          </a:p>
          <a:p>
            <a:pPr marL="1074420" lvl="1" indent="-342900">
              <a:buFont typeface="Arial" panose="020B0604020202020204" pitchFamily="34" charset="0"/>
              <a:buChar char="•"/>
            </a:pPr>
            <a:r>
              <a:rPr lang="en-US" dirty="0"/>
              <a:t>The changes in energy that accompany these changes in matter.</a:t>
            </a:r>
          </a:p>
          <a:p>
            <a:endParaRPr lang="en-US" dirty="0"/>
          </a:p>
        </p:txBody>
      </p:sp>
    </p:spTree>
    <p:extLst>
      <p:ext uri="{BB962C8B-B14F-4D97-AF65-F5344CB8AC3E}">
        <p14:creationId xmlns:p14="http://schemas.microsoft.com/office/powerpoint/2010/main" val="3978219774"/>
      </p:ext>
    </p:extLst>
  </p:cSld>
  <p:clrMapOvr>
    <a:masterClrMapping/>
  </p:clrMapOvr>
</p:sld>
</file>

<file path=ppt/theme/theme1.xml><?xml version="1.0" encoding="utf-8"?>
<a:theme xmlns:a="http://schemas.openxmlformats.org/drawingml/2006/main" name="Office Theme">
  <a:themeElements>
    <a:clrScheme name="OpenStax">
      <a:dk1>
        <a:srgbClr val="000000"/>
      </a:dk1>
      <a:lt1>
        <a:srgbClr val="FFFFFF"/>
      </a:lt1>
      <a:dk2>
        <a:srgbClr val="44546A"/>
      </a:dk2>
      <a:lt2>
        <a:srgbClr val="E7E6E6"/>
      </a:lt2>
      <a:accent1>
        <a:srgbClr val="609A33"/>
      </a:accent1>
      <a:accent2>
        <a:srgbClr val="DB5935"/>
      </a:accent2>
      <a:accent3>
        <a:srgbClr val="464846"/>
      </a:accent3>
      <a:accent4>
        <a:srgbClr val="EAC322"/>
      </a:accent4>
      <a:accent5>
        <a:srgbClr val="1B1E3F"/>
      </a:accent5>
      <a:accent6>
        <a:srgbClr val="70AD47"/>
      </a:accent6>
      <a:hlink>
        <a:srgbClr val="29749C"/>
      </a:hlink>
      <a:folHlink>
        <a:srgbClr val="9450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4928</TotalTime>
  <Words>4520</Words>
  <Application>Microsoft Office PowerPoint</Application>
  <PresentationFormat>On-screen Show (4:3)</PresentationFormat>
  <Paragraphs>513</Paragraphs>
  <Slides>85</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85</vt:i4>
      </vt:variant>
    </vt:vector>
  </HeadingPairs>
  <TitlesOfParts>
    <vt:vector size="91" baseType="lpstr">
      <vt:lpstr>MS PGothic</vt:lpstr>
      <vt:lpstr>Arial</vt:lpstr>
      <vt:lpstr>Calibri</vt:lpstr>
      <vt:lpstr>Calibri Light</vt:lpstr>
      <vt:lpstr>Office Theme</vt:lpstr>
      <vt:lpstr>Equation</vt:lpstr>
      <vt:lpstr>PowerPoint Presentation</vt:lpstr>
      <vt:lpstr>Chapter Outline</vt:lpstr>
      <vt:lpstr>Figure 1.1</vt:lpstr>
      <vt:lpstr>Learning Objectives</vt:lpstr>
      <vt:lpstr>Chemistry in Context</vt:lpstr>
      <vt:lpstr>Figure 1.2</vt:lpstr>
      <vt:lpstr>Chemistry the Central Science</vt:lpstr>
      <vt:lpstr>Figure 1.3</vt:lpstr>
      <vt:lpstr>Chemistry and Everyday Life</vt:lpstr>
      <vt:lpstr>The Scientific Method</vt:lpstr>
      <vt:lpstr>The Domains of Chemistry</vt:lpstr>
      <vt:lpstr>Figure 1.4</vt:lpstr>
      <vt:lpstr>Figure 1.5</vt:lpstr>
      <vt:lpstr>Learning Objectives</vt:lpstr>
      <vt:lpstr>Phases and Classification of Matter</vt:lpstr>
      <vt:lpstr>Figure 1.6</vt:lpstr>
      <vt:lpstr>Plasma: A Fourth State of Matter</vt:lpstr>
      <vt:lpstr>Figure 1.7</vt:lpstr>
      <vt:lpstr>Mass vs. Weight</vt:lpstr>
      <vt:lpstr>Law of Conservation of Matter</vt:lpstr>
      <vt:lpstr>Figure 1.8</vt:lpstr>
      <vt:lpstr>Elements</vt:lpstr>
      <vt:lpstr>Pure Substances and Mixtures</vt:lpstr>
      <vt:lpstr>Figure 1.9</vt:lpstr>
      <vt:lpstr>Pure Substances and Mixtures</vt:lpstr>
      <vt:lpstr>Two Type of Mixtures</vt:lpstr>
      <vt:lpstr>Figure 1.10</vt:lpstr>
      <vt:lpstr>Figure 1.11</vt:lpstr>
      <vt:lpstr>Atoms and Molecules</vt:lpstr>
      <vt:lpstr>Figure 1.12</vt:lpstr>
      <vt:lpstr>Figure 1.13</vt:lpstr>
      <vt:lpstr>Figure 1.14</vt:lpstr>
      <vt:lpstr>Figure 1.15</vt:lpstr>
      <vt:lpstr>Figure 1.16</vt:lpstr>
      <vt:lpstr>Figure 1.17</vt:lpstr>
      <vt:lpstr>Learning Objectives</vt:lpstr>
      <vt:lpstr>Physical and Chemical Properties</vt:lpstr>
      <vt:lpstr>Figure 1.18</vt:lpstr>
      <vt:lpstr>Physical and Chemical Properties</vt:lpstr>
      <vt:lpstr>Figure 1.19</vt:lpstr>
      <vt:lpstr>Figure 1.20</vt:lpstr>
      <vt:lpstr>Figure 1.21</vt:lpstr>
      <vt:lpstr>Extensive Properties and Intensive Properties</vt:lpstr>
      <vt:lpstr>Figure 1.22</vt:lpstr>
      <vt:lpstr>Learning Objectives</vt:lpstr>
      <vt:lpstr>Measurements</vt:lpstr>
      <vt:lpstr>Units</vt:lpstr>
      <vt:lpstr>Table 1.2 Base Units of the SI System</vt:lpstr>
      <vt:lpstr>Table 1.3 Common Unit Prefixes</vt:lpstr>
      <vt:lpstr>Table 1.3: Common Unit Prefixes</vt:lpstr>
      <vt:lpstr>Common SI Base Units: Length</vt:lpstr>
      <vt:lpstr>Figure 1.23</vt:lpstr>
      <vt:lpstr>Common SI Base Units: Mass</vt:lpstr>
      <vt:lpstr>Figure 1.24</vt:lpstr>
      <vt:lpstr>Common SI Base Units: Temperature</vt:lpstr>
      <vt:lpstr>Common SI Base Units: Time</vt:lpstr>
      <vt:lpstr>Derived SI Units: Volume and Density</vt:lpstr>
      <vt:lpstr>Figure 1.25</vt:lpstr>
      <vt:lpstr>Density</vt:lpstr>
      <vt:lpstr>Learning Objectives</vt:lpstr>
      <vt:lpstr>Measurement Uncertainty, Accuracy, and Precision</vt:lpstr>
      <vt:lpstr>1.5 Measurement Uncertainty, Accuracy, and Precision</vt:lpstr>
      <vt:lpstr>Figure 1.26</vt:lpstr>
      <vt:lpstr>Significant Figures</vt:lpstr>
      <vt:lpstr>Significant Figures</vt:lpstr>
      <vt:lpstr>Significant Figures</vt:lpstr>
      <vt:lpstr>Significant Figures in Calculations</vt:lpstr>
      <vt:lpstr>Significant Figures in Calculations</vt:lpstr>
      <vt:lpstr>Example 1.7</vt:lpstr>
      <vt:lpstr>Example 1.7</vt:lpstr>
      <vt:lpstr>Accuracy and Precision</vt:lpstr>
      <vt:lpstr>Figure 1.27</vt:lpstr>
      <vt:lpstr>Table 1.5 Volume (ML) of Cough Medicine Delivered by 10-oz (296 ML) Dispensers </vt:lpstr>
      <vt:lpstr>Learning Objectives</vt:lpstr>
      <vt:lpstr>Mathematical Treatment of Measurement Results</vt:lpstr>
      <vt:lpstr>PowerPoint Presentation</vt:lpstr>
      <vt:lpstr>Conversion Factors and Dimensional Analysis</vt:lpstr>
      <vt:lpstr>Table 1.6 Common Conversion Factors</vt:lpstr>
      <vt:lpstr>Conversion Factors and Dimensional Analysis</vt:lpstr>
      <vt:lpstr>Conversion of Temperature Units</vt:lpstr>
      <vt:lpstr>Conversion of Temperature Units</vt:lpstr>
      <vt:lpstr>Mathematical Relationships Between Temperature Scales</vt:lpstr>
      <vt:lpstr>Figure 1.28</vt:lpstr>
      <vt:lpstr>Exercise 55</vt:lpstr>
      <vt:lpstr>BLANK page</vt:lpstr>
    </vt:vector>
  </TitlesOfParts>
  <Company>WNI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Chemistry - Chapter 1 - Essential Ideas</dc:title>
  <dc:creator>Spuddy McSpare</dc:creator>
  <cp:lastModifiedBy>Sarah Evans</cp:lastModifiedBy>
  <cp:revision>292</cp:revision>
  <cp:lastPrinted>2015-06-09T23:57:19Z</cp:lastPrinted>
  <dcterms:created xsi:type="dcterms:W3CDTF">2012-06-04T02:13:36Z</dcterms:created>
  <dcterms:modified xsi:type="dcterms:W3CDTF">2019-12-03T18:31:47Z</dcterms:modified>
</cp:coreProperties>
</file>