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19"/>
  </p:notesMasterIdLst>
  <p:handoutMasterIdLst>
    <p:handoutMasterId r:id="rId120"/>
  </p:handoutMasterIdLst>
  <p:sldIdLst>
    <p:sldId id="256" r:id="rId2"/>
    <p:sldId id="317" r:id="rId3"/>
    <p:sldId id="277" r:id="rId4"/>
    <p:sldId id="318" r:id="rId5"/>
    <p:sldId id="319" r:id="rId6"/>
    <p:sldId id="388" r:id="rId7"/>
    <p:sldId id="279" r:id="rId8"/>
    <p:sldId id="280" r:id="rId9"/>
    <p:sldId id="281" r:id="rId10"/>
    <p:sldId id="321" r:id="rId11"/>
    <p:sldId id="282" r:id="rId12"/>
    <p:sldId id="283" r:id="rId13"/>
    <p:sldId id="322" r:id="rId14"/>
    <p:sldId id="397" r:id="rId15"/>
    <p:sldId id="323" r:id="rId16"/>
    <p:sldId id="284" r:id="rId17"/>
    <p:sldId id="324" r:id="rId18"/>
    <p:sldId id="389" r:id="rId19"/>
    <p:sldId id="325" r:id="rId20"/>
    <p:sldId id="326" r:id="rId21"/>
    <p:sldId id="285" r:id="rId22"/>
    <p:sldId id="327" r:id="rId23"/>
    <p:sldId id="286" r:id="rId24"/>
    <p:sldId id="328" r:id="rId25"/>
    <p:sldId id="287" r:id="rId26"/>
    <p:sldId id="329" r:id="rId27"/>
    <p:sldId id="288" r:id="rId28"/>
    <p:sldId id="330" r:id="rId29"/>
    <p:sldId id="289" r:id="rId30"/>
    <p:sldId id="331" r:id="rId31"/>
    <p:sldId id="332" r:id="rId32"/>
    <p:sldId id="390" r:id="rId33"/>
    <p:sldId id="290" r:id="rId34"/>
    <p:sldId id="334" r:id="rId35"/>
    <p:sldId id="335" r:id="rId36"/>
    <p:sldId id="336" r:id="rId37"/>
    <p:sldId id="337" r:id="rId38"/>
    <p:sldId id="338" r:id="rId39"/>
    <p:sldId id="339" r:id="rId40"/>
    <p:sldId id="340" r:id="rId41"/>
    <p:sldId id="291" r:id="rId42"/>
    <p:sldId id="341" r:id="rId43"/>
    <p:sldId id="292" r:id="rId44"/>
    <p:sldId id="342" r:id="rId45"/>
    <p:sldId id="343" r:id="rId46"/>
    <p:sldId id="293" r:id="rId47"/>
    <p:sldId id="344" r:id="rId48"/>
    <p:sldId id="345" r:id="rId49"/>
    <p:sldId id="346" r:id="rId50"/>
    <p:sldId id="347" r:id="rId51"/>
    <p:sldId id="294" r:id="rId52"/>
    <p:sldId id="348" r:id="rId53"/>
    <p:sldId id="391" r:id="rId54"/>
    <p:sldId id="295" r:id="rId55"/>
    <p:sldId id="349" r:id="rId56"/>
    <p:sldId id="296" r:id="rId57"/>
    <p:sldId id="297" r:id="rId58"/>
    <p:sldId id="350" r:id="rId59"/>
    <p:sldId id="298" r:id="rId60"/>
    <p:sldId id="299" r:id="rId61"/>
    <p:sldId id="300" r:id="rId62"/>
    <p:sldId id="301" r:id="rId63"/>
    <p:sldId id="351" r:id="rId64"/>
    <p:sldId id="302" r:id="rId65"/>
    <p:sldId id="304" r:id="rId66"/>
    <p:sldId id="352" r:id="rId67"/>
    <p:sldId id="392" r:id="rId68"/>
    <p:sldId id="353" r:id="rId69"/>
    <p:sldId id="305" r:id="rId70"/>
    <p:sldId id="354" r:id="rId71"/>
    <p:sldId id="306" r:id="rId72"/>
    <p:sldId id="355" r:id="rId73"/>
    <p:sldId id="356" r:id="rId74"/>
    <p:sldId id="357" r:id="rId75"/>
    <p:sldId id="307" r:id="rId76"/>
    <p:sldId id="358" r:id="rId77"/>
    <p:sldId id="393" r:id="rId78"/>
    <p:sldId id="308" r:id="rId79"/>
    <p:sldId id="359" r:id="rId80"/>
    <p:sldId id="360" r:id="rId81"/>
    <p:sldId id="361" r:id="rId82"/>
    <p:sldId id="309" r:id="rId83"/>
    <p:sldId id="362" r:id="rId84"/>
    <p:sldId id="363" r:id="rId85"/>
    <p:sldId id="364" r:id="rId86"/>
    <p:sldId id="366" r:id="rId87"/>
    <p:sldId id="367" r:id="rId88"/>
    <p:sldId id="368" r:id="rId89"/>
    <p:sldId id="369" r:id="rId90"/>
    <p:sldId id="310" r:id="rId91"/>
    <p:sldId id="370" r:id="rId92"/>
    <p:sldId id="311" r:id="rId93"/>
    <p:sldId id="371" r:id="rId94"/>
    <p:sldId id="372" r:id="rId95"/>
    <p:sldId id="373" r:id="rId96"/>
    <p:sldId id="394" r:id="rId97"/>
    <p:sldId id="374" r:id="rId98"/>
    <p:sldId id="375" r:id="rId99"/>
    <p:sldId id="376" r:id="rId100"/>
    <p:sldId id="377" r:id="rId101"/>
    <p:sldId id="378" r:id="rId102"/>
    <p:sldId id="395" r:id="rId103"/>
    <p:sldId id="312" r:id="rId104"/>
    <p:sldId id="380" r:id="rId105"/>
    <p:sldId id="381" r:id="rId106"/>
    <p:sldId id="382" r:id="rId107"/>
    <p:sldId id="383" r:id="rId108"/>
    <p:sldId id="384" r:id="rId109"/>
    <p:sldId id="385" r:id="rId110"/>
    <p:sldId id="386" r:id="rId111"/>
    <p:sldId id="387" r:id="rId112"/>
    <p:sldId id="396" r:id="rId113"/>
    <p:sldId id="313" r:id="rId114"/>
    <p:sldId id="314" r:id="rId115"/>
    <p:sldId id="273" r:id="rId116"/>
    <p:sldId id="315" r:id="rId117"/>
    <p:sldId id="316"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94574" autoAdjust="0"/>
  </p:normalViewPr>
  <p:slideViewPr>
    <p:cSldViewPr snapToGrid="0" snapToObjects="1">
      <p:cViewPr varScale="1">
        <p:scale>
          <a:sx n="120" d="100"/>
          <a:sy n="120" d="100"/>
        </p:scale>
        <p:origin x="14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C6EFF-9705-4F38-B92E-F5A7A823CF7F}"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7039D-D74B-411D-B434-1DC98A7B5E04}" type="slidenum">
              <a:rPr lang="en-US" smtClean="0"/>
              <a:t>‹#›</a:t>
            </a:fld>
            <a:endParaRPr lang="en-US"/>
          </a:p>
        </p:txBody>
      </p:sp>
    </p:spTree>
    <p:extLst>
      <p:ext uri="{BB962C8B-B14F-4D97-AF65-F5344CB8AC3E}">
        <p14:creationId xmlns:p14="http://schemas.microsoft.com/office/powerpoint/2010/main" val="259420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167780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22584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40476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8275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8C256643-BE7D-4D98-B3A4-5EC972922DF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14260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782265B-FBF8-4CE0-81E5-1166D0B5E4E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8F09D1B-B9E5-4A09-B50C-7C234F7DDF1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F1FB9DB0-9B18-4297-8E6E-07289F3EE10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64315E74-12E8-469E-99F4-32EF30FCC08E}"/>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72962349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7.bin"/><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oleObject" Target="../embeddings/oleObject10.bin"/><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2449" y="15961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 ATOMS, MOLECULES, AND IONS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76783E42-981F-402C-AB41-85D0922ED2C3}"/>
              </a:ext>
            </a:extLst>
          </p:cNvPr>
          <p:cNvSpPr>
            <a:spLocks noGrp="1"/>
          </p:cNvSpPr>
          <p:nvPr>
            <p:ph type="title" idx="4294967295"/>
          </p:nvPr>
        </p:nvSpPr>
        <p:spPr>
          <a:xfrm>
            <a:off x="0" y="838200"/>
            <a:ext cx="8991600" cy="590550"/>
          </a:xfrm>
        </p:spPr>
        <p:txBody>
          <a:bodyPr>
            <a:noAutofit/>
          </a:bodyPr>
          <a:lstStyle/>
          <a:p>
            <a:pPr algn="ctr"/>
            <a:r>
              <a:rPr lang="en-US" sz="3600" dirty="0"/>
              <a:t>CHEMISTRY 2e</a:t>
            </a:r>
          </a:p>
        </p:txBody>
      </p:sp>
      <p:pic>
        <p:nvPicPr>
          <p:cNvPr id="6" name="Picture 5">
            <a:extLst>
              <a:ext uri="{FF2B5EF4-FFF2-40B4-BE49-F238E27FC236}">
                <a16:creationId xmlns:a16="http://schemas.microsoft.com/office/drawing/2014/main" id="{AD6F9C45-00A7-4C6F-B553-F43A3A305F6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Matter</a:t>
            </a:r>
          </a:p>
        </p:txBody>
      </p:sp>
      <p:sp>
        <p:nvSpPr>
          <p:cNvPr id="3" name="Content Placeholder 2"/>
          <p:cNvSpPr>
            <a:spLocks noGrp="1"/>
          </p:cNvSpPr>
          <p:nvPr>
            <p:ph idx="1"/>
          </p:nvPr>
        </p:nvSpPr>
        <p:spPr>
          <a:xfrm>
            <a:off x="628650" y="955965"/>
            <a:ext cx="7886700" cy="5252330"/>
          </a:xfrm>
        </p:spPr>
        <p:txBody>
          <a:bodyPr/>
          <a:lstStyle/>
          <a:p>
            <a:r>
              <a:rPr lang="en-US" dirty="0"/>
              <a:t>Dalton’s atomic theory provides a microscopic explanation of the many macroscopic properties of matter that you’ve learned about.</a:t>
            </a:r>
          </a:p>
          <a:p>
            <a:endParaRPr lang="en-US" dirty="0"/>
          </a:p>
          <a:p>
            <a:r>
              <a:rPr lang="en-US" dirty="0"/>
              <a:t>If atoms are neither created nor destroyed during a chemical change, then the total mass of matter present when matter changes from one type to another will remain constant (the law of conservation of matter).</a:t>
            </a:r>
          </a:p>
          <a:p>
            <a:endParaRPr lang="en-US" dirty="0"/>
          </a:p>
        </p:txBody>
      </p:sp>
    </p:spTree>
    <p:extLst>
      <p:ext uri="{BB962C8B-B14F-4D97-AF65-F5344CB8AC3E}">
        <p14:creationId xmlns:p14="http://schemas.microsoft.com/office/powerpoint/2010/main" val="29536884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Naming Ionic Compounds Containing a Metal Ion with a </a:t>
            </a:r>
            <a:br>
              <a:rPr lang="en-US" dirty="0"/>
            </a:br>
            <a:r>
              <a:rPr lang="en-US" dirty="0"/>
              <a:t>Variable Charge</a:t>
            </a:r>
          </a:p>
        </p:txBody>
      </p:sp>
      <p:sp>
        <p:nvSpPr>
          <p:cNvPr id="3" name="Content Placeholder 2"/>
          <p:cNvSpPr>
            <a:spLocks noGrp="1"/>
          </p:cNvSpPr>
          <p:nvPr>
            <p:ph idx="1"/>
          </p:nvPr>
        </p:nvSpPr>
        <p:spPr/>
        <p:txBody>
          <a:bodyPr/>
          <a:lstStyle/>
          <a:p>
            <a:r>
              <a:rPr lang="en-US" dirty="0"/>
              <a:t>Most of the transition metals and some main group metals can form two or more cations with different charges.</a:t>
            </a:r>
          </a:p>
          <a:p>
            <a:r>
              <a:rPr lang="en-US" dirty="0"/>
              <a:t>The charge of the metal ion is specified by a Roman numeral in parentheses after the name of the metal.</a:t>
            </a:r>
          </a:p>
          <a:p>
            <a:endParaRPr lang="en-US" dirty="0"/>
          </a:p>
        </p:txBody>
      </p:sp>
    </p:spTree>
    <p:extLst>
      <p:ext uri="{BB962C8B-B14F-4D97-AF65-F5344CB8AC3E}">
        <p14:creationId xmlns:p14="http://schemas.microsoft.com/office/powerpoint/2010/main" val="28884657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2.9 Some Ionic Compounds with Variably Charged </a:t>
            </a:r>
            <a:br>
              <a:rPr lang="en-US" dirty="0"/>
            </a:br>
            <a:r>
              <a:rPr lang="en-US" dirty="0"/>
              <a:t>Metal 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8225183"/>
              </p:ext>
            </p:extLst>
          </p:nvPr>
        </p:nvGraphicFramePr>
        <p:xfrm>
          <a:off x="628650" y="955675"/>
          <a:ext cx="7886700" cy="259588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pPr algn="ctr"/>
                      <a:r>
                        <a:rPr lang="en-US" b="1" dirty="0"/>
                        <a:t>Compound</a:t>
                      </a:r>
                    </a:p>
                  </a:txBody>
                  <a:tcPr/>
                </a:tc>
                <a:tc>
                  <a:txBody>
                    <a:bodyPr/>
                    <a:lstStyle/>
                    <a:p>
                      <a:pPr algn="ctr"/>
                      <a:r>
                        <a:rPr lang="en-US" b="1" dirty="0"/>
                        <a:t>Name</a:t>
                      </a:r>
                    </a:p>
                  </a:txBody>
                  <a:tcPr/>
                </a:tc>
                <a:extLst>
                  <a:ext uri="{0D108BD9-81ED-4DB2-BD59-A6C34878D82A}">
                    <a16:rowId xmlns:a16="http://schemas.microsoft.com/office/drawing/2014/main" val="10000"/>
                  </a:ext>
                </a:extLst>
              </a:tr>
              <a:tr h="370840">
                <a:tc>
                  <a:txBody>
                    <a:bodyPr/>
                    <a:lstStyle/>
                    <a:p>
                      <a:pPr algn="ctr"/>
                      <a:r>
                        <a:rPr lang="en-US" sz="1400" dirty="0"/>
                        <a:t>FeCl</a:t>
                      </a:r>
                      <a:r>
                        <a:rPr lang="en-US" sz="1400" baseline="-25000" dirty="0"/>
                        <a:t>2</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iron(II) chloride</a:t>
                      </a:r>
                      <a:endParaRPr lang="en-US" dirty="0"/>
                    </a:p>
                  </a:txBody>
                  <a:tcPr/>
                </a:tc>
                <a:extLst>
                  <a:ext uri="{0D108BD9-81ED-4DB2-BD59-A6C34878D82A}">
                    <a16:rowId xmlns:a16="http://schemas.microsoft.com/office/drawing/2014/main" val="10001"/>
                  </a:ext>
                </a:extLst>
              </a:tr>
              <a:tr h="370840">
                <a:tc>
                  <a:txBody>
                    <a:bodyPr/>
                    <a:lstStyle/>
                    <a:p>
                      <a:pPr algn="ctr"/>
                      <a:r>
                        <a:rPr lang="en-US" sz="1400" dirty="0"/>
                        <a:t>FeCl</a:t>
                      </a:r>
                      <a:r>
                        <a:rPr lang="en-US" sz="1400" baseline="-25000" dirty="0"/>
                        <a:t>3</a:t>
                      </a:r>
                      <a:r>
                        <a:rPr lang="en-US" sz="1400" dirty="0"/>
                        <a:t>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iron(III) chloride</a:t>
                      </a:r>
                      <a:endParaRPr lang="en-US" dirty="0"/>
                    </a:p>
                  </a:txBody>
                  <a:tcPr/>
                </a:tc>
                <a:extLst>
                  <a:ext uri="{0D108BD9-81ED-4DB2-BD59-A6C34878D82A}">
                    <a16:rowId xmlns:a16="http://schemas.microsoft.com/office/drawing/2014/main" val="10002"/>
                  </a:ext>
                </a:extLst>
              </a:tr>
              <a:tr h="370840">
                <a:tc>
                  <a:txBody>
                    <a:bodyPr/>
                    <a:lstStyle/>
                    <a:p>
                      <a:pPr algn="ctr"/>
                      <a:r>
                        <a:rPr lang="en-US" sz="1400" dirty="0"/>
                        <a:t>Hg</a:t>
                      </a:r>
                      <a:r>
                        <a:rPr lang="en-US" sz="1400" baseline="-25000" dirty="0"/>
                        <a:t>2</a:t>
                      </a:r>
                      <a:r>
                        <a:rPr lang="en-US" sz="1400" dirty="0"/>
                        <a:t>O</a:t>
                      </a:r>
                      <a:endParaRPr lang="en-US" dirty="0"/>
                    </a:p>
                  </a:txBody>
                  <a:tcPr/>
                </a:tc>
                <a:tc>
                  <a:txBody>
                    <a:bodyPr/>
                    <a:lstStyle/>
                    <a:p>
                      <a:pPr algn="ctr"/>
                      <a:r>
                        <a:rPr lang="en-US" sz="1400" dirty="0"/>
                        <a:t>mercury(I) oxide</a:t>
                      </a:r>
                      <a:endParaRPr lang="en-US" dirty="0"/>
                    </a:p>
                  </a:txBody>
                  <a:tcPr/>
                </a:tc>
                <a:extLst>
                  <a:ext uri="{0D108BD9-81ED-4DB2-BD59-A6C34878D82A}">
                    <a16:rowId xmlns:a16="http://schemas.microsoft.com/office/drawing/2014/main" val="10003"/>
                  </a:ext>
                </a:extLst>
              </a:tr>
              <a:tr h="370840">
                <a:tc>
                  <a:txBody>
                    <a:bodyPr/>
                    <a:lstStyle/>
                    <a:p>
                      <a:pPr algn="ctr"/>
                      <a:r>
                        <a:rPr lang="en-US" sz="1400" dirty="0" err="1"/>
                        <a:t>HgO</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mercury(II) oxide</a:t>
                      </a:r>
                      <a:endParaRPr lang="en-US" dirty="0"/>
                    </a:p>
                  </a:txBody>
                  <a:tcPr/>
                </a:tc>
                <a:extLst>
                  <a:ext uri="{0D108BD9-81ED-4DB2-BD59-A6C34878D82A}">
                    <a16:rowId xmlns:a16="http://schemas.microsoft.com/office/drawing/2014/main" val="10004"/>
                  </a:ext>
                </a:extLst>
              </a:tr>
              <a:tr h="370840">
                <a:tc>
                  <a:txBody>
                    <a:bodyPr/>
                    <a:lstStyle/>
                    <a:p>
                      <a:pPr algn="ctr"/>
                      <a:r>
                        <a:rPr lang="en-US" sz="1400" dirty="0"/>
                        <a:t>SnF</a:t>
                      </a:r>
                      <a:r>
                        <a:rPr lang="en-US" sz="1400" baseline="-25000" dirty="0"/>
                        <a:t>2</a:t>
                      </a:r>
                      <a:endParaRPr lang="en-US" dirty="0"/>
                    </a:p>
                  </a:txBody>
                  <a:tcPr/>
                </a:tc>
                <a:tc>
                  <a:txBody>
                    <a:bodyPr/>
                    <a:lstStyle/>
                    <a:p>
                      <a:pPr algn="ctr"/>
                      <a:r>
                        <a:rPr lang="en-US" sz="1400" dirty="0"/>
                        <a:t>tin(II) fluoride</a:t>
                      </a:r>
                      <a:endParaRPr lang="en-US" dirty="0"/>
                    </a:p>
                  </a:txBody>
                  <a:tcPr/>
                </a:tc>
                <a:extLst>
                  <a:ext uri="{0D108BD9-81ED-4DB2-BD59-A6C34878D82A}">
                    <a16:rowId xmlns:a16="http://schemas.microsoft.com/office/drawing/2014/main" val="10005"/>
                  </a:ext>
                </a:extLst>
              </a:tr>
              <a:tr h="370840">
                <a:tc>
                  <a:txBody>
                    <a:bodyPr/>
                    <a:lstStyle/>
                    <a:p>
                      <a:pPr algn="ctr"/>
                      <a:r>
                        <a:rPr lang="en-US" sz="1400" dirty="0"/>
                        <a:t>SnF</a:t>
                      </a:r>
                      <a:r>
                        <a:rPr lang="en-US" sz="1400" baseline="-25000" dirty="0"/>
                        <a:t>4</a:t>
                      </a:r>
                      <a:r>
                        <a:rPr lang="en-US" sz="1400" dirty="0"/>
                        <a:t>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tin(IV) fluoride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137570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2.10 Nomenclature Prefixes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5683609"/>
              </p:ext>
            </p:extLst>
          </p:nvPr>
        </p:nvGraphicFramePr>
        <p:xfrm>
          <a:off x="628650" y="955675"/>
          <a:ext cx="7886700" cy="2364740"/>
        </p:xfrm>
        <a:graphic>
          <a:graphicData uri="http://schemas.openxmlformats.org/drawingml/2006/table">
            <a:tbl>
              <a:tblPr firstRow="1" bandRow="1">
                <a:tableStyleId>{5940675A-B579-460E-94D1-54222C63F5DA}</a:tableStyleId>
              </a:tblPr>
              <a:tblGrid>
                <a:gridCol w="1881086">
                  <a:extLst>
                    <a:ext uri="{9D8B030D-6E8A-4147-A177-3AD203B41FA5}">
                      <a16:colId xmlns:a16="http://schemas.microsoft.com/office/drawing/2014/main" val="20000"/>
                    </a:ext>
                  </a:extLst>
                </a:gridCol>
                <a:gridCol w="1877438">
                  <a:extLst>
                    <a:ext uri="{9D8B030D-6E8A-4147-A177-3AD203B41FA5}">
                      <a16:colId xmlns:a16="http://schemas.microsoft.com/office/drawing/2014/main" val="20001"/>
                    </a:ext>
                  </a:extLst>
                </a:gridCol>
                <a:gridCol w="398835">
                  <a:extLst>
                    <a:ext uri="{9D8B030D-6E8A-4147-A177-3AD203B41FA5}">
                      <a16:colId xmlns:a16="http://schemas.microsoft.com/office/drawing/2014/main" val="20002"/>
                    </a:ext>
                  </a:extLst>
                </a:gridCol>
                <a:gridCol w="1780161">
                  <a:extLst>
                    <a:ext uri="{9D8B030D-6E8A-4147-A177-3AD203B41FA5}">
                      <a16:colId xmlns:a16="http://schemas.microsoft.com/office/drawing/2014/main" val="20003"/>
                    </a:ext>
                  </a:extLst>
                </a:gridCol>
                <a:gridCol w="1949180">
                  <a:extLst>
                    <a:ext uri="{9D8B030D-6E8A-4147-A177-3AD203B41FA5}">
                      <a16:colId xmlns:a16="http://schemas.microsoft.com/office/drawing/2014/main" val="20004"/>
                    </a:ext>
                  </a:extLst>
                </a:gridCol>
              </a:tblGrid>
              <a:tr h="370840">
                <a:tc>
                  <a:txBody>
                    <a:bodyPr/>
                    <a:lstStyle/>
                    <a:p>
                      <a:pPr algn="ctr"/>
                      <a:r>
                        <a:rPr lang="en-US" b="1" dirty="0"/>
                        <a:t>Number</a:t>
                      </a:r>
                    </a:p>
                  </a:txBody>
                  <a:tcPr/>
                </a:tc>
                <a:tc>
                  <a:txBody>
                    <a:bodyPr/>
                    <a:lstStyle/>
                    <a:p>
                      <a:pPr algn="ctr"/>
                      <a:r>
                        <a:rPr lang="en-US" b="1" dirty="0"/>
                        <a:t>Prefix</a:t>
                      </a:r>
                    </a:p>
                  </a:txBody>
                  <a:tcPr/>
                </a:tc>
                <a:tc>
                  <a:txBody>
                    <a:bodyPr/>
                    <a:lstStyle/>
                    <a:p>
                      <a:pPr algn="ctr"/>
                      <a:endParaRPr lang="en-US" b="1" dirty="0"/>
                    </a:p>
                  </a:txBody>
                  <a:tcPr/>
                </a:tc>
                <a:tc>
                  <a:txBody>
                    <a:bodyPr/>
                    <a:lstStyle/>
                    <a:p>
                      <a:pPr algn="ctr"/>
                      <a:r>
                        <a:rPr lang="en-US" b="1" dirty="0"/>
                        <a:t>Number</a:t>
                      </a:r>
                    </a:p>
                  </a:txBody>
                  <a:tcPr/>
                </a:tc>
                <a:tc>
                  <a:txBody>
                    <a:bodyPr/>
                    <a:lstStyle/>
                    <a:p>
                      <a:pPr algn="ctr"/>
                      <a:r>
                        <a:rPr lang="en-US" b="1" dirty="0"/>
                        <a:t>Prefix</a:t>
                      </a:r>
                    </a:p>
                  </a:txBody>
                  <a:tcPr/>
                </a:tc>
                <a:extLst>
                  <a:ext uri="{0D108BD9-81ED-4DB2-BD59-A6C34878D82A}">
                    <a16:rowId xmlns:a16="http://schemas.microsoft.com/office/drawing/2014/main" val="10000"/>
                  </a:ext>
                </a:extLst>
              </a:tr>
              <a:tr h="370840">
                <a:tc>
                  <a:txBody>
                    <a:bodyPr/>
                    <a:lstStyle/>
                    <a:p>
                      <a:pPr algn="ctr"/>
                      <a:r>
                        <a:rPr lang="en-US" dirty="0"/>
                        <a:t>1 (sometimes omitted)</a:t>
                      </a:r>
                    </a:p>
                  </a:txBody>
                  <a:tcPr/>
                </a:tc>
                <a:tc>
                  <a:txBody>
                    <a:bodyPr/>
                    <a:lstStyle/>
                    <a:p>
                      <a:pPr algn="ctr"/>
                      <a:r>
                        <a:rPr lang="en-US" dirty="0"/>
                        <a:t>mono-</a:t>
                      </a:r>
                    </a:p>
                  </a:txBody>
                  <a:tcPr/>
                </a:tc>
                <a:tc>
                  <a:txBody>
                    <a:bodyPr/>
                    <a:lstStyle/>
                    <a:p>
                      <a:pPr algn="ctr"/>
                      <a:endParaRPr lang="en-US" dirty="0"/>
                    </a:p>
                  </a:txBody>
                  <a:tcPr/>
                </a:tc>
                <a:tc>
                  <a:txBody>
                    <a:bodyPr/>
                    <a:lstStyle/>
                    <a:p>
                      <a:pPr algn="ctr"/>
                      <a:r>
                        <a:rPr lang="en-US" dirty="0"/>
                        <a:t>6</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hexa-</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sz="1400" dirty="0"/>
                        <a:t>di-</a:t>
                      </a:r>
                      <a:endParaRPr lang="en-US" dirty="0"/>
                    </a:p>
                  </a:txBody>
                  <a:tcPr/>
                </a:tc>
                <a:tc>
                  <a:txBody>
                    <a:bodyPr/>
                    <a:lstStyle/>
                    <a:p>
                      <a:pPr algn="ctr"/>
                      <a:endParaRPr lang="en-US" dirty="0"/>
                    </a:p>
                  </a:txBody>
                  <a:tcPr/>
                </a:tc>
                <a:tc>
                  <a:txBody>
                    <a:bodyPr/>
                    <a:lstStyle/>
                    <a:p>
                      <a:pPr algn="ctr"/>
                      <a:r>
                        <a:rPr lang="en-US" dirty="0"/>
                        <a:t>7</a:t>
                      </a:r>
                    </a:p>
                  </a:txBody>
                  <a:tcPr/>
                </a:tc>
                <a:tc>
                  <a:txBody>
                    <a:bodyPr/>
                    <a:lstStyle/>
                    <a:p>
                      <a:pPr marL="0" indent="0" algn="ctr">
                        <a:buFontTx/>
                        <a:buNone/>
                      </a:pPr>
                      <a:r>
                        <a:rPr lang="en-US" sz="1400" dirty="0" err="1"/>
                        <a:t>hepta</a:t>
                      </a:r>
                      <a:r>
                        <a:rPr lang="en-US" sz="1400" dirty="0"/>
                        <a:t>-</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sz="1400" dirty="0"/>
                        <a:t>tri- </a:t>
                      </a:r>
                      <a:endParaRPr lang="en-US" dirty="0"/>
                    </a:p>
                  </a:txBody>
                  <a:tcPr/>
                </a:tc>
                <a:tc>
                  <a:txBody>
                    <a:bodyPr/>
                    <a:lstStyle/>
                    <a:p>
                      <a:pPr algn="ctr"/>
                      <a:endParaRPr lang="en-US"/>
                    </a:p>
                  </a:txBody>
                  <a:tcPr/>
                </a:tc>
                <a:tc>
                  <a:txBody>
                    <a:bodyPr/>
                    <a:lstStyle/>
                    <a:p>
                      <a:pPr algn="ctr"/>
                      <a:r>
                        <a:rPr lang="en-US" dirty="0"/>
                        <a:t>8</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octa</a:t>
                      </a:r>
                      <a:r>
                        <a:rPr lang="en-US" sz="1400" dirty="0"/>
                        <a:t>-</a:t>
                      </a:r>
                    </a:p>
                    <a:p>
                      <a:pPr algn="ctr"/>
                      <a:endParaRPr lang="en-US" dirty="0"/>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sz="1400" dirty="0"/>
                        <a:t>tetra-</a:t>
                      </a:r>
                      <a:endParaRPr lang="en-US" dirty="0"/>
                    </a:p>
                  </a:txBody>
                  <a:tcPr/>
                </a:tc>
                <a:tc>
                  <a:txBody>
                    <a:bodyPr/>
                    <a:lstStyle/>
                    <a:p>
                      <a:pPr algn="ctr"/>
                      <a:endParaRPr lang="en-US" dirty="0"/>
                    </a:p>
                  </a:txBody>
                  <a:tcPr/>
                </a:tc>
                <a:tc>
                  <a:txBody>
                    <a:bodyPr/>
                    <a:lstStyle/>
                    <a:p>
                      <a:pPr algn="ctr"/>
                      <a:r>
                        <a:rPr lang="en-US" dirty="0"/>
                        <a:t>9</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nona</a:t>
                      </a:r>
                      <a:r>
                        <a:rPr lang="en-US" sz="1400" dirty="0"/>
                        <a:t>-</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sz="1400" dirty="0"/>
                        <a:t>penta-</a:t>
                      </a:r>
                      <a:endParaRPr lang="en-US" dirty="0"/>
                    </a:p>
                  </a:txBody>
                  <a:tcPr/>
                </a:tc>
                <a:tc>
                  <a:txBody>
                    <a:bodyPr/>
                    <a:lstStyle/>
                    <a:p>
                      <a:pPr algn="ctr"/>
                      <a:endParaRPr lang="en-US"/>
                    </a:p>
                  </a:txBody>
                  <a:tcPr/>
                </a:tc>
                <a:tc>
                  <a:txBody>
                    <a:bodyPr/>
                    <a:lstStyle/>
                    <a:p>
                      <a:pPr algn="ctr"/>
                      <a:r>
                        <a:rPr lang="en-US" dirty="0"/>
                        <a:t>10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deca</a:t>
                      </a:r>
                      <a:r>
                        <a:rPr lang="en-US" sz="1400" dirty="0"/>
                        <a: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96264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2.32</a:t>
            </a:r>
          </a:p>
        </p:txBody>
      </p:sp>
      <p:pic>
        <p:nvPicPr>
          <p:cNvPr id="2" name="Figure" descr="Figure A shows a photo of Erin Brockovich. Figure B shows a 3-D ball-and-stick model of chromate. Chromate has a chromium atom at its center that forms bonds with four oxygen atoms each. Two of the oxygen atoms form single bonds with the chromium atom while the other two form double bonds each. The structure of dichromate consists of two chromate ions that are bonded and share one of their oxygen atoms to which each chromate atom has a single bo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82341"/>
            <a:ext cx="7886700" cy="2942381"/>
          </a:xfrm>
        </p:spPr>
      </p:pic>
      <p:sp>
        <p:nvSpPr>
          <p:cNvPr id="7" name="Figure Legend"/>
          <p:cNvSpPr>
            <a:spLocks noGrp="1"/>
          </p:cNvSpPr>
          <p:nvPr>
            <p:ph idx="13"/>
          </p:nvPr>
        </p:nvSpPr>
        <p:spPr/>
        <p:txBody>
          <a:bodyPr>
            <a:normAutofit/>
          </a:bodyPr>
          <a:lstStyle/>
          <a:p>
            <a:pPr>
              <a:buClr>
                <a:srgbClr val="6CB255"/>
              </a:buClr>
            </a:pPr>
            <a:r>
              <a:rPr lang="en-US" sz="1600" dirty="0"/>
              <a:t>(a) Erin </a:t>
            </a:r>
            <a:r>
              <a:rPr lang="en-US" sz="1600" dirty="0" err="1"/>
              <a:t>Brockovich</a:t>
            </a:r>
            <a:r>
              <a:rPr lang="en-US" sz="1600" dirty="0"/>
              <a:t> found that Cr(IV), used by PG&amp;E, had contaminated the Hinckley, California, water supply. (b) The Cr(VI) ion is often present in water as the polyatomic ions chromate, CrO</a:t>
            </a:r>
            <a:r>
              <a:rPr lang="en-US" sz="1600" baseline="-25000" dirty="0"/>
              <a:t>4</a:t>
            </a:r>
            <a:r>
              <a:rPr lang="en-US" sz="1600" baseline="30000" dirty="0"/>
              <a:t>2− </a:t>
            </a:r>
            <a:r>
              <a:rPr lang="en-US" sz="1600" dirty="0"/>
              <a:t>(left), and dichromate, Cr</a:t>
            </a:r>
            <a:r>
              <a:rPr lang="en-US" sz="1600" baseline="-25000" dirty="0"/>
              <a:t>2</a:t>
            </a:r>
            <a:r>
              <a:rPr lang="en-US" sz="1600" dirty="0"/>
              <a:t>O</a:t>
            </a:r>
            <a:r>
              <a:rPr lang="en-US" sz="1600" baseline="-25000" dirty="0"/>
              <a:t>7</a:t>
            </a:r>
            <a:r>
              <a:rPr lang="en-US" sz="1600" baseline="30000" dirty="0"/>
              <a:t>2− </a:t>
            </a:r>
            <a:r>
              <a:rPr lang="en-US" sz="1600" dirty="0"/>
              <a:t>(right).</a:t>
            </a:r>
          </a:p>
        </p:txBody>
      </p:sp>
    </p:spTree>
    <p:extLst>
      <p:ext uri="{BB962C8B-B14F-4D97-AF65-F5344CB8AC3E}">
        <p14:creationId xmlns:p14="http://schemas.microsoft.com/office/powerpoint/2010/main" val="560151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Ionic Hydrates</a:t>
            </a:r>
          </a:p>
        </p:txBody>
      </p:sp>
      <p:sp>
        <p:nvSpPr>
          <p:cNvPr id="3" name="Content Placeholder 2"/>
          <p:cNvSpPr>
            <a:spLocks noGrp="1"/>
          </p:cNvSpPr>
          <p:nvPr>
            <p:ph idx="1"/>
          </p:nvPr>
        </p:nvSpPr>
        <p:spPr>
          <a:xfrm>
            <a:off x="628650" y="955965"/>
            <a:ext cx="7886700" cy="5016818"/>
          </a:xfrm>
        </p:spPr>
        <p:txBody>
          <a:bodyPr>
            <a:normAutofit/>
          </a:bodyPr>
          <a:lstStyle/>
          <a:p>
            <a:r>
              <a:rPr lang="en-US" b="1" dirty="0"/>
              <a:t>Hydrate: </a:t>
            </a:r>
            <a:r>
              <a:rPr lang="en-US" dirty="0"/>
              <a:t>Compound, often ionic, that contains one or more water molecules bound within its crystals. </a:t>
            </a:r>
          </a:p>
          <a:p>
            <a:r>
              <a:rPr lang="en-US" dirty="0"/>
              <a:t>Hydrates may typically be dehydrated by heating to remove the bound water molecules, yielding the anhydrous compound.</a:t>
            </a:r>
          </a:p>
          <a:p>
            <a:r>
              <a:rPr lang="en-US" dirty="0"/>
              <a:t>To name hydrates:</a:t>
            </a:r>
          </a:p>
          <a:p>
            <a:pPr marL="800100" lvl="1" indent="-457200">
              <a:buFont typeface="+mj-lt"/>
              <a:buAutoNum type="arabicParenR"/>
            </a:pPr>
            <a:r>
              <a:rPr lang="en-US" dirty="0"/>
              <a:t>Name the anhydrous compound (per usual rules)</a:t>
            </a:r>
          </a:p>
          <a:p>
            <a:pPr marL="800100" lvl="1" indent="-457200">
              <a:buFont typeface="+mj-lt"/>
              <a:buAutoNum type="arabicParenR"/>
            </a:pPr>
            <a:r>
              <a:rPr lang="en-US" dirty="0"/>
              <a:t>Add the word hydrate with a Greek prefix denoting the number of water molecules</a:t>
            </a:r>
          </a:p>
          <a:p>
            <a:r>
              <a:rPr lang="en-US" dirty="0"/>
              <a:t>Formulas for hydrates are written by appending the formula for water to the formula for the anhydrous compound, including a stoichiometric coefficient denoting the number of water molecules, and separated by a vertically centered dot</a:t>
            </a:r>
          </a:p>
          <a:p>
            <a:r>
              <a:rPr lang="en-US" dirty="0"/>
              <a:t>Examples:</a:t>
            </a:r>
            <a:br>
              <a:rPr lang="en-US" dirty="0"/>
            </a:br>
            <a:r>
              <a:rPr lang="en-US" dirty="0"/>
              <a:t>copper(II) sulfate pentahydrate	CuSO</a:t>
            </a:r>
            <a:r>
              <a:rPr lang="en-US" baseline="-25000" dirty="0"/>
              <a:t>4</a:t>
            </a:r>
            <a:r>
              <a:rPr lang="en-US" dirty="0"/>
              <a:t>·5H</a:t>
            </a:r>
            <a:r>
              <a:rPr lang="en-US" baseline="-25000" dirty="0"/>
              <a:t>2</a:t>
            </a:r>
            <a:r>
              <a:rPr lang="en-US" dirty="0"/>
              <a:t>O</a:t>
            </a:r>
            <a:br>
              <a:rPr lang="en-US" dirty="0"/>
            </a:br>
            <a:r>
              <a:rPr lang="en-US" dirty="0"/>
              <a:t>calcium chloride monohydrate	CaCl</a:t>
            </a:r>
            <a:r>
              <a:rPr lang="en-US" baseline="-25000" dirty="0"/>
              <a:t>2</a:t>
            </a:r>
            <a:r>
              <a:rPr lang="en-US" dirty="0"/>
              <a:t>·H</a:t>
            </a:r>
            <a:r>
              <a:rPr lang="en-US" baseline="-25000" dirty="0"/>
              <a:t>2</a:t>
            </a:r>
            <a:r>
              <a:rPr lang="en-US" dirty="0"/>
              <a:t>O</a:t>
            </a:r>
          </a:p>
          <a:p>
            <a:endParaRPr lang="en-US" dirty="0"/>
          </a:p>
        </p:txBody>
      </p:sp>
    </p:spTree>
    <p:extLst>
      <p:ext uri="{BB962C8B-B14F-4D97-AF65-F5344CB8AC3E}">
        <p14:creationId xmlns:p14="http://schemas.microsoft.com/office/powerpoint/2010/main" val="276626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Binary Molecular (Covalent) Compounds</a:t>
            </a:r>
          </a:p>
        </p:txBody>
      </p:sp>
      <p:sp>
        <p:nvSpPr>
          <p:cNvPr id="3" name="Content Placeholder 2"/>
          <p:cNvSpPr>
            <a:spLocks noGrp="1"/>
          </p:cNvSpPr>
          <p:nvPr>
            <p:ph idx="1"/>
          </p:nvPr>
        </p:nvSpPr>
        <p:spPr>
          <a:xfrm>
            <a:off x="628650" y="955965"/>
            <a:ext cx="7886700" cy="5357286"/>
          </a:xfrm>
        </p:spPr>
        <p:txBody>
          <a:bodyPr>
            <a:normAutofit lnSpcReduction="10000"/>
          </a:bodyPr>
          <a:lstStyle/>
          <a:p>
            <a:r>
              <a:rPr lang="en-US" sz="2000" dirty="0"/>
              <a:t>Molecular compounds are name using a different set of rules.</a:t>
            </a:r>
          </a:p>
          <a:p>
            <a:endParaRPr lang="en-US" sz="2000" dirty="0"/>
          </a:p>
          <a:p>
            <a:r>
              <a:rPr lang="en-US" sz="2000" dirty="0"/>
              <a:t>Covalent bonding allows for significant variation in the ratios of the atoms in a molecule. </a:t>
            </a:r>
          </a:p>
          <a:p>
            <a:endParaRPr lang="en-US" sz="2000" dirty="0"/>
          </a:p>
          <a:p>
            <a:r>
              <a:rPr lang="en-US" sz="2000" dirty="0"/>
              <a:t>The names for molecular compounds must explicitly identify these ratios.</a:t>
            </a:r>
          </a:p>
          <a:p>
            <a:endParaRPr lang="en-US" sz="2000" dirty="0"/>
          </a:p>
          <a:p>
            <a:r>
              <a:rPr lang="en-US" sz="2000" dirty="0"/>
              <a:t>The name of the more metallic element (the one farther to the left and/or bottom of the periodic table) is named first.</a:t>
            </a:r>
          </a:p>
          <a:p>
            <a:endParaRPr lang="en-US" sz="2000" dirty="0"/>
          </a:p>
          <a:p>
            <a:r>
              <a:rPr lang="en-US" sz="2000" dirty="0"/>
              <a:t>Followed by the name of the more nonmetallic element (the one farther to the right and/or top) with its ending changed to the suffix –</a:t>
            </a:r>
            <a:r>
              <a:rPr lang="en-US" sz="2000" i="1" dirty="0"/>
              <a:t>ide</a:t>
            </a:r>
            <a:r>
              <a:rPr lang="en-US" sz="2000" dirty="0"/>
              <a:t>.</a:t>
            </a:r>
          </a:p>
          <a:p>
            <a:endParaRPr lang="en-US" sz="2000" dirty="0"/>
          </a:p>
          <a:p>
            <a:r>
              <a:rPr lang="en-US" sz="2000" dirty="0"/>
              <a:t>The numbers of atoms of each element are designated by Greek prefixes.</a:t>
            </a:r>
          </a:p>
          <a:p>
            <a:endParaRPr lang="en-US" dirty="0"/>
          </a:p>
        </p:txBody>
      </p:sp>
    </p:spTree>
    <p:extLst>
      <p:ext uri="{BB962C8B-B14F-4D97-AF65-F5344CB8AC3E}">
        <p14:creationId xmlns:p14="http://schemas.microsoft.com/office/powerpoint/2010/main" val="7987391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Nomenclature Prefixes</a:t>
            </a:r>
          </a:p>
        </p:txBody>
      </p:sp>
      <p:sp>
        <p:nvSpPr>
          <p:cNvPr id="3" name="Content Placeholder 2"/>
          <p:cNvSpPr>
            <a:spLocks noGrp="1"/>
          </p:cNvSpPr>
          <p:nvPr>
            <p:ph idx="1"/>
          </p:nvPr>
        </p:nvSpPr>
        <p:spPr/>
        <p:txBody>
          <a:bodyPr/>
          <a:lstStyle/>
          <a:p>
            <a:r>
              <a:rPr lang="en-US" dirty="0"/>
              <a:t>When only one atom of the first element is present, the prefix </a:t>
            </a:r>
            <a:r>
              <a:rPr lang="en-US" i="1" dirty="0"/>
              <a:t>mono-</a:t>
            </a:r>
            <a:r>
              <a:rPr lang="en-US" dirty="0"/>
              <a:t> is usually not used. </a:t>
            </a:r>
          </a:p>
          <a:p>
            <a:endParaRPr lang="en-US" dirty="0"/>
          </a:p>
          <a:p>
            <a:r>
              <a:rPr lang="en-US" dirty="0"/>
              <a:t>When two vowels are adjacent, the </a:t>
            </a:r>
            <a:r>
              <a:rPr lang="en-US" i="1" dirty="0"/>
              <a:t>a</a:t>
            </a:r>
            <a:r>
              <a:rPr lang="en-US" dirty="0"/>
              <a:t> in the Greek prefix is usually dropped.</a:t>
            </a:r>
          </a:p>
          <a:p>
            <a:endParaRPr lang="en-US" dirty="0"/>
          </a:p>
        </p:txBody>
      </p:sp>
    </p:spTree>
    <p:extLst>
      <p:ext uri="{BB962C8B-B14F-4D97-AF65-F5344CB8AC3E}">
        <p14:creationId xmlns:p14="http://schemas.microsoft.com/office/powerpoint/2010/main" val="26616856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2.11 Names of Some Molecular Compounds Composed of </a:t>
            </a:r>
            <a:br>
              <a:rPr lang="en-US" dirty="0"/>
            </a:br>
            <a:r>
              <a:rPr lang="en-US" dirty="0"/>
              <a:t>Two Elements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7057114"/>
              </p:ext>
            </p:extLst>
          </p:nvPr>
        </p:nvGraphicFramePr>
        <p:xfrm>
          <a:off x="628650" y="955675"/>
          <a:ext cx="7886700" cy="2225040"/>
        </p:xfrm>
        <a:graphic>
          <a:graphicData uri="http://schemas.openxmlformats.org/drawingml/2006/table">
            <a:tbl>
              <a:tblPr firstRow="1" bandRow="1">
                <a:tableStyleId>{5940675A-B579-460E-94D1-54222C63F5DA}</a:tableStyleId>
              </a:tblPr>
              <a:tblGrid>
                <a:gridCol w="1394703">
                  <a:extLst>
                    <a:ext uri="{9D8B030D-6E8A-4147-A177-3AD203B41FA5}">
                      <a16:colId xmlns:a16="http://schemas.microsoft.com/office/drawing/2014/main" val="20000"/>
                    </a:ext>
                  </a:extLst>
                </a:gridCol>
                <a:gridCol w="2402732">
                  <a:extLst>
                    <a:ext uri="{9D8B030D-6E8A-4147-A177-3AD203B41FA5}">
                      <a16:colId xmlns:a16="http://schemas.microsoft.com/office/drawing/2014/main" val="20001"/>
                    </a:ext>
                  </a:extLst>
                </a:gridCol>
                <a:gridCol w="301558">
                  <a:extLst>
                    <a:ext uri="{9D8B030D-6E8A-4147-A177-3AD203B41FA5}">
                      <a16:colId xmlns:a16="http://schemas.microsoft.com/office/drawing/2014/main" val="20002"/>
                    </a:ext>
                  </a:extLst>
                </a:gridCol>
                <a:gridCol w="1420238">
                  <a:extLst>
                    <a:ext uri="{9D8B030D-6E8A-4147-A177-3AD203B41FA5}">
                      <a16:colId xmlns:a16="http://schemas.microsoft.com/office/drawing/2014/main" val="20003"/>
                    </a:ext>
                  </a:extLst>
                </a:gridCol>
                <a:gridCol w="2367469">
                  <a:extLst>
                    <a:ext uri="{9D8B030D-6E8A-4147-A177-3AD203B41FA5}">
                      <a16:colId xmlns:a16="http://schemas.microsoft.com/office/drawing/2014/main" val="20004"/>
                    </a:ext>
                  </a:extLst>
                </a:gridCol>
              </a:tblGrid>
              <a:tr h="370840">
                <a:tc>
                  <a:txBody>
                    <a:bodyPr/>
                    <a:lstStyle/>
                    <a:p>
                      <a:pPr algn="ctr"/>
                      <a:r>
                        <a:rPr lang="en-US" b="1" dirty="0"/>
                        <a:t>Compound</a:t>
                      </a:r>
                    </a:p>
                  </a:txBody>
                  <a:tcPr/>
                </a:tc>
                <a:tc>
                  <a:txBody>
                    <a:bodyPr/>
                    <a:lstStyle/>
                    <a:p>
                      <a:pPr algn="ctr"/>
                      <a:r>
                        <a:rPr lang="en-US" b="1" dirty="0"/>
                        <a:t>Name</a:t>
                      </a:r>
                    </a:p>
                  </a:txBody>
                  <a:tcPr/>
                </a:tc>
                <a:tc>
                  <a:txBody>
                    <a:bodyPr/>
                    <a:lstStyle/>
                    <a:p>
                      <a:pPr algn="ctr"/>
                      <a:endParaRPr lang="en-US" b="1" dirty="0"/>
                    </a:p>
                  </a:txBody>
                  <a:tcPr/>
                </a:tc>
                <a:tc>
                  <a:txBody>
                    <a:bodyPr/>
                    <a:lstStyle/>
                    <a:p>
                      <a:pPr algn="ctr"/>
                      <a:r>
                        <a:rPr lang="en-US" b="1" dirty="0"/>
                        <a:t>Compound</a:t>
                      </a:r>
                    </a:p>
                  </a:txBody>
                  <a:tcPr/>
                </a:tc>
                <a:tc>
                  <a:txBody>
                    <a:bodyPr/>
                    <a:lstStyle/>
                    <a:p>
                      <a:pPr algn="ctr"/>
                      <a:r>
                        <a:rPr lang="en-US" b="1" dirty="0"/>
                        <a:t>Name</a:t>
                      </a:r>
                    </a:p>
                  </a:txBody>
                  <a:tcPr/>
                </a:tc>
                <a:extLst>
                  <a:ext uri="{0D108BD9-81ED-4DB2-BD59-A6C34878D82A}">
                    <a16:rowId xmlns:a16="http://schemas.microsoft.com/office/drawing/2014/main" val="10000"/>
                  </a:ext>
                </a:extLst>
              </a:tr>
              <a:tr h="370840">
                <a:tc>
                  <a:txBody>
                    <a:bodyPr/>
                    <a:lstStyle/>
                    <a:p>
                      <a:pPr algn="ctr"/>
                      <a:r>
                        <a:rPr lang="en-US" sz="1400" dirty="0"/>
                        <a:t>SO</a:t>
                      </a:r>
                      <a:r>
                        <a:rPr lang="en-US" sz="1400" baseline="-25000" dirty="0"/>
                        <a:t>2</a:t>
                      </a:r>
                      <a:r>
                        <a:rPr lang="en-US" sz="1400" dirty="0"/>
                        <a:t> </a:t>
                      </a:r>
                      <a:endParaRPr lang="en-US" dirty="0"/>
                    </a:p>
                  </a:txBody>
                  <a:tcPr/>
                </a:tc>
                <a:tc>
                  <a:txBody>
                    <a:bodyPr/>
                    <a:lstStyle/>
                    <a:p>
                      <a:pPr algn="ctr"/>
                      <a:r>
                        <a:rPr lang="en-US" sz="1400" dirty="0"/>
                        <a:t>sulfur dioxide </a:t>
                      </a:r>
                      <a:endParaRPr lang="en-US" dirty="0"/>
                    </a:p>
                  </a:txBody>
                  <a:tcPr/>
                </a:tc>
                <a:tc>
                  <a:txBody>
                    <a:bodyPr/>
                    <a:lstStyle/>
                    <a:p>
                      <a:pPr algn="ctr"/>
                      <a:endParaRPr lang="en-US"/>
                    </a:p>
                  </a:txBody>
                  <a:tcPr/>
                </a:tc>
                <a:tc>
                  <a:txBody>
                    <a:bodyPr/>
                    <a:lstStyle/>
                    <a:p>
                      <a:pPr algn="ctr"/>
                      <a:r>
                        <a:rPr lang="en-US" sz="1400" dirty="0"/>
                        <a:t>BCl</a:t>
                      </a:r>
                      <a:r>
                        <a:rPr lang="en-US" sz="1400" baseline="-25000" dirty="0"/>
                        <a:t>3</a:t>
                      </a:r>
                      <a:endParaRPr lang="en-US" dirty="0"/>
                    </a:p>
                  </a:txBody>
                  <a:tcPr/>
                </a:tc>
                <a:tc>
                  <a:txBody>
                    <a:bodyPr/>
                    <a:lstStyle/>
                    <a:p>
                      <a:pPr algn="ctr"/>
                      <a:r>
                        <a:rPr lang="en-US" sz="1400" dirty="0"/>
                        <a:t>boron </a:t>
                      </a:r>
                      <a:r>
                        <a:rPr lang="en-US" sz="1400" dirty="0" err="1"/>
                        <a:t>trichloride</a:t>
                      </a:r>
                      <a:endParaRPr lang="en-US" dirty="0"/>
                    </a:p>
                  </a:txBody>
                  <a:tcPr/>
                </a:tc>
                <a:extLst>
                  <a:ext uri="{0D108BD9-81ED-4DB2-BD59-A6C34878D82A}">
                    <a16:rowId xmlns:a16="http://schemas.microsoft.com/office/drawing/2014/main" val="10001"/>
                  </a:ext>
                </a:extLst>
              </a:tr>
              <a:tr h="370840">
                <a:tc>
                  <a:txBody>
                    <a:bodyPr/>
                    <a:lstStyle/>
                    <a:p>
                      <a:pPr algn="ctr"/>
                      <a:r>
                        <a:rPr lang="en-US" sz="1200" dirty="0"/>
                        <a:t>SO</a:t>
                      </a:r>
                      <a:r>
                        <a:rPr lang="en-US" sz="1200" baseline="-25000" dirty="0"/>
                        <a:t>3</a:t>
                      </a:r>
                      <a:endParaRPr lang="en-US" dirty="0"/>
                    </a:p>
                  </a:txBody>
                  <a:tcPr/>
                </a:tc>
                <a:tc>
                  <a:txBody>
                    <a:bodyPr/>
                    <a:lstStyle/>
                    <a:p>
                      <a:pPr algn="ctr"/>
                      <a:r>
                        <a:rPr lang="en-US" sz="1400" dirty="0"/>
                        <a:t>sulfur trioxide </a:t>
                      </a:r>
                      <a:endParaRPr lang="en-US" dirty="0"/>
                    </a:p>
                  </a:txBody>
                  <a:tcPr/>
                </a:tc>
                <a:tc>
                  <a:txBody>
                    <a:bodyPr/>
                    <a:lstStyle/>
                    <a:p>
                      <a:pPr algn="ctr"/>
                      <a:endParaRPr lang="en-US"/>
                    </a:p>
                  </a:txBody>
                  <a:tcPr/>
                </a:tc>
                <a:tc>
                  <a:txBody>
                    <a:bodyPr/>
                    <a:lstStyle/>
                    <a:p>
                      <a:pPr algn="ctr"/>
                      <a:r>
                        <a:rPr lang="en-US" sz="1400" dirty="0"/>
                        <a:t>SF</a:t>
                      </a:r>
                      <a:r>
                        <a:rPr lang="en-US" sz="1400" baseline="-25000" dirty="0"/>
                        <a:t>6</a:t>
                      </a:r>
                      <a:endParaRPr lang="en-US" dirty="0"/>
                    </a:p>
                  </a:txBody>
                  <a:tcPr/>
                </a:tc>
                <a:tc>
                  <a:txBody>
                    <a:bodyPr/>
                    <a:lstStyle/>
                    <a:p>
                      <a:pPr algn="ctr"/>
                      <a:r>
                        <a:rPr lang="en-US" sz="1400" dirty="0"/>
                        <a:t>sulfur hexafluoride</a:t>
                      </a:r>
                      <a:endParaRPr lang="en-US" dirty="0"/>
                    </a:p>
                  </a:txBody>
                  <a:tcPr/>
                </a:tc>
                <a:extLst>
                  <a:ext uri="{0D108BD9-81ED-4DB2-BD59-A6C34878D82A}">
                    <a16:rowId xmlns:a16="http://schemas.microsoft.com/office/drawing/2014/main" val="10002"/>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 </a:t>
                      </a:r>
                      <a:r>
                        <a:rPr lang="en-US" sz="1200" dirty="0"/>
                        <a:t>NO</a:t>
                      </a:r>
                      <a:r>
                        <a:rPr lang="en-US" sz="1200" baseline="-25000" dirty="0"/>
                        <a:t>2</a:t>
                      </a:r>
                      <a:r>
                        <a:rPr lang="en-US" sz="1200" dirty="0"/>
                        <a:t> </a:t>
                      </a:r>
                      <a:endParaRPr lang="en-US" dirty="0"/>
                    </a:p>
                  </a:txBody>
                  <a:tcPr/>
                </a:tc>
                <a:tc>
                  <a:txBody>
                    <a:bodyPr/>
                    <a:lstStyle/>
                    <a:p>
                      <a:pPr algn="ctr"/>
                      <a:r>
                        <a:rPr lang="en-US" sz="1400" dirty="0"/>
                        <a:t>nitrogen dioxide </a:t>
                      </a:r>
                      <a:endParaRPr lang="en-US" dirty="0"/>
                    </a:p>
                  </a:txBody>
                  <a:tcPr/>
                </a:tc>
                <a:tc>
                  <a:txBody>
                    <a:bodyPr/>
                    <a:lstStyle/>
                    <a:p>
                      <a:pPr algn="ctr"/>
                      <a:endParaRPr lang="en-US"/>
                    </a:p>
                  </a:txBody>
                  <a:tcPr/>
                </a:tc>
                <a:tc>
                  <a:txBody>
                    <a:bodyPr/>
                    <a:lstStyle/>
                    <a:p>
                      <a:pPr algn="ctr"/>
                      <a:r>
                        <a:rPr lang="en-US" sz="1400" dirty="0"/>
                        <a:t>PF</a:t>
                      </a:r>
                      <a:r>
                        <a:rPr lang="en-US" sz="1400" baseline="-25000" dirty="0"/>
                        <a:t>5</a:t>
                      </a:r>
                      <a:r>
                        <a:rPr lang="en-US" sz="1400" dirty="0"/>
                        <a:t> </a:t>
                      </a:r>
                      <a:endParaRPr lang="en-US" dirty="0"/>
                    </a:p>
                  </a:txBody>
                  <a:tcPr/>
                </a:tc>
                <a:tc>
                  <a:txBody>
                    <a:bodyPr/>
                    <a:lstStyle/>
                    <a:p>
                      <a:pPr algn="ctr"/>
                      <a:r>
                        <a:rPr lang="en-US" sz="1400" dirty="0"/>
                        <a:t>phosphorus </a:t>
                      </a:r>
                      <a:r>
                        <a:rPr lang="en-US" sz="1400" dirty="0" err="1"/>
                        <a:t>pentafluoride</a:t>
                      </a:r>
                      <a:endParaRPr lang="en-US" dirty="0"/>
                    </a:p>
                  </a:txBody>
                  <a:tcPr/>
                </a:tc>
                <a:extLst>
                  <a:ext uri="{0D108BD9-81ED-4DB2-BD59-A6C34878D82A}">
                    <a16:rowId xmlns:a16="http://schemas.microsoft.com/office/drawing/2014/main" val="10003"/>
                  </a:ext>
                </a:extLst>
              </a:tr>
              <a:tr h="370840">
                <a:tc>
                  <a:txBody>
                    <a:bodyPr/>
                    <a:lstStyle/>
                    <a:p>
                      <a:pPr algn="ctr"/>
                      <a:r>
                        <a:rPr lang="en-US" sz="1400" dirty="0"/>
                        <a:t>N</a:t>
                      </a:r>
                      <a:r>
                        <a:rPr lang="en-US" sz="1400" baseline="-25000" dirty="0"/>
                        <a:t>2</a:t>
                      </a:r>
                      <a:r>
                        <a:rPr lang="en-US" sz="1400" dirty="0"/>
                        <a:t>O</a:t>
                      </a:r>
                      <a:r>
                        <a:rPr lang="en-US" sz="1400" baseline="-25000" dirty="0"/>
                        <a:t>4</a:t>
                      </a:r>
                      <a:endParaRPr lang="en-US" dirty="0"/>
                    </a:p>
                  </a:txBody>
                  <a:tcPr/>
                </a:tc>
                <a:tc>
                  <a:txBody>
                    <a:bodyPr/>
                    <a:lstStyle/>
                    <a:p>
                      <a:pPr algn="ctr"/>
                      <a:r>
                        <a:rPr lang="en-US" sz="1400" dirty="0"/>
                        <a:t>dinitrogen tetroxide </a:t>
                      </a:r>
                      <a:endParaRPr lang="en-US" dirty="0"/>
                    </a:p>
                  </a:txBody>
                  <a:tcPr/>
                </a:tc>
                <a:tc>
                  <a:txBody>
                    <a:bodyPr/>
                    <a:lstStyle/>
                    <a:p>
                      <a:pPr algn="ctr"/>
                      <a:endParaRPr lang="en-US"/>
                    </a:p>
                  </a:txBody>
                  <a:tcPr/>
                </a:tc>
                <a:tc>
                  <a:txBody>
                    <a:bodyPr/>
                    <a:lstStyle/>
                    <a:p>
                      <a:pPr algn="ctr"/>
                      <a:r>
                        <a:rPr lang="en-US" sz="1400" dirty="0"/>
                        <a:t>P</a:t>
                      </a:r>
                      <a:r>
                        <a:rPr lang="en-US" sz="1400" baseline="-25000" dirty="0"/>
                        <a:t>4</a:t>
                      </a:r>
                      <a:r>
                        <a:rPr lang="en-US" sz="1400" dirty="0"/>
                        <a:t>O</a:t>
                      </a:r>
                      <a:r>
                        <a:rPr lang="en-US" sz="1400" baseline="-25000" dirty="0"/>
                        <a:t>10</a:t>
                      </a:r>
                      <a:endParaRPr lang="en-US" dirty="0"/>
                    </a:p>
                  </a:txBody>
                  <a:tcPr/>
                </a:tc>
                <a:tc>
                  <a:txBody>
                    <a:bodyPr/>
                    <a:lstStyle/>
                    <a:p>
                      <a:pPr algn="ctr"/>
                      <a:r>
                        <a:rPr lang="en-US" sz="1400" dirty="0" err="1"/>
                        <a:t>tetraphosphorus</a:t>
                      </a:r>
                      <a:r>
                        <a:rPr lang="en-US" sz="1400" dirty="0"/>
                        <a:t> </a:t>
                      </a:r>
                      <a:r>
                        <a:rPr lang="en-US" sz="1400" dirty="0" err="1"/>
                        <a:t>decaoxide</a:t>
                      </a:r>
                      <a:endParaRPr lang="en-US" dirty="0"/>
                    </a:p>
                  </a:txBody>
                  <a:tcPr/>
                </a:tc>
                <a:extLst>
                  <a:ext uri="{0D108BD9-81ED-4DB2-BD59-A6C34878D82A}">
                    <a16:rowId xmlns:a16="http://schemas.microsoft.com/office/drawing/2014/main" val="10004"/>
                  </a:ext>
                </a:extLst>
              </a:tr>
              <a:tr h="370840">
                <a:tc>
                  <a:txBody>
                    <a:bodyPr/>
                    <a:lstStyle/>
                    <a:p>
                      <a:pPr algn="ctr"/>
                      <a:r>
                        <a:rPr lang="en-US" sz="1400" dirty="0"/>
                        <a:t>N</a:t>
                      </a:r>
                      <a:r>
                        <a:rPr lang="en-US" sz="1400" baseline="-25000" dirty="0"/>
                        <a:t>2</a:t>
                      </a:r>
                      <a:r>
                        <a:rPr lang="en-US" sz="1400" dirty="0"/>
                        <a:t>O</a:t>
                      </a:r>
                      <a:r>
                        <a:rPr lang="en-US" sz="1400" baseline="-25000" dirty="0"/>
                        <a:t>5</a:t>
                      </a:r>
                      <a:endParaRPr lang="en-US" dirty="0"/>
                    </a:p>
                  </a:txBody>
                  <a:tcPr/>
                </a:tc>
                <a:tc>
                  <a:txBody>
                    <a:bodyPr/>
                    <a:lstStyle/>
                    <a:p>
                      <a:pPr algn="ctr"/>
                      <a:r>
                        <a:rPr lang="en-US" sz="1400" dirty="0"/>
                        <a:t>dinitrogen pentoxide </a:t>
                      </a:r>
                      <a:endParaRPr lang="en-US" dirty="0"/>
                    </a:p>
                  </a:txBody>
                  <a:tcPr/>
                </a:tc>
                <a:tc>
                  <a:txBody>
                    <a:bodyPr/>
                    <a:lstStyle/>
                    <a:p>
                      <a:pPr algn="ctr"/>
                      <a:endParaRPr lang="en-US"/>
                    </a:p>
                  </a:txBody>
                  <a:tcPr/>
                </a:tc>
                <a:tc>
                  <a:txBody>
                    <a:bodyPr/>
                    <a:lstStyle/>
                    <a:p>
                      <a:pPr algn="ctr"/>
                      <a:r>
                        <a:rPr lang="en-US" sz="1400" dirty="0"/>
                        <a:t>P</a:t>
                      </a:r>
                      <a:r>
                        <a:rPr lang="en-US" sz="1400" baseline="-25000" dirty="0"/>
                        <a:t>4</a:t>
                      </a:r>
                      <a:r>
                        <a:rPr lang="en-US" sz="1400" dirty="0"/>
                        <a:t>O</a:t>
                      </a:r>
                      <a:r>
                        <a:rPr lang="en-US" sz="1400" baseline="-25000" dirty="0"/>
                        <a:t>10</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iodine </a:t>
                      </a:r>
                      <a:r>
                        <a:rPr lang="en-US" sz="1400" dirty="0" err="1"/>
                        <a:t>heptafluoride</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1339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Acids</a:t>
            </a:r>
          </a:p>
        </p:txBody>
      </p:sp>
      <p:sp>
        <p:nvSpPr>
          <p:cNvPr id="3" name="Content Placeholder 2"/>
          <p:cNvSpPr>
            <a:spLocks noGrp="1"/>
          </p:cNvSpPr>
          <p:nvPr>
            <p:ph idx="1"/>
          </p:nvPr>
        </p:nvSpPr>
        <p:spPr/>
        <p:txBody>
          <a:bodyPr/>
          <a:lstStyle/>
          <a:p>
            <a:r>
              <a:rPr lang="en-US" dirty="0"/>
              <a:t>Some compounds containing hydrogen are members of an important class of substances known as acids.</a:t>
            </a:r>
          </a:p>
          <a:p>
            <a:endParaRPr lang="en-US" dirty="0"/>
          </a:p>
          <a:p>
            <a:r>
              <a:rPr lang="en-US" dirty="0"/>
              <a:t>Many acids release hydrogen ions, H</a:t>
            </a:r>
            <a:r>
              <a:rPr lang="en-US" baseline="30000" dirty="0"/>
              <a:t>+</a:t>
            </a:r>
            <a:r>
              <a:rPr lang="en-US" dirty="0"/>
              <a:t>, when dissolved in water. </a:t>
            </a:r>
          </a:p>
          <a:p>
            <a:endParaRPr lang="en-US" dirty="0"/>
          </a:p>
          <a:p>
            <a:r>
              <a:rPr lang="en-US" dirty="0"/>
              <a:t>A mixture of an acid with water is given a special name to denote this property. </a:t>
            </a:r>
          </a:p>
          <a:p>
            <a:endParaRPr lang="en-US" dirty="0"/>
          </a:p>
        </p:txBody>
      </p:sp>
    </p:spTree>
    <p:extLst>
      <p:ext uri="{BB962C8B-B14F-4D97-AF65-F5344CB8AC3E}">
        <p14:creationId xmlns:p14="http://schemas.microsoft.com/office/powerpoint/2010/main" val="39098838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Binary Acids</a:t>
            </a:r>
          </a:p>
        </p:txBody>
      </p:sp>
      <p:sp>
        <p:nvSpPr>
          <p:cNvPr id="3" name="Content Placeholder 2"/>
          <p:cNvSpPr>
            <a:spLocks noGrp="1"/>
          </p:cNvSpPr>
          <p:nvPr>
            <p:ph idx="1"/>
          </p:nvPr>
        </p:nvSpPr>
        <p:spPr/>
        <p:txBody>
          <a:bodyPr/>
          <a:lstStyle/>
          <a:p>
            <a:pPr marL="457200" indent="-457200">
              <a:buFont typeface="+mj-lt"/>
              <a:buAutoNum type="arabicParenR"/>
            </a:pPr>
            <a:r>
              <a:rPr lang="en-US" dirty="0"/>
              <a:t>The word “hydrogen” is changed to the prefix </a:t>
            </a:r>
            <a:r>
              <a:rPr lang="en-US" i="1" dirty="0"/>
              <a:t>hydro–</a:t>
            </a:r>
            <a:r>
              <a:rPr lang="en-US" dirty="0"/>
              <a:t>.</a:t>
            </a:r>
          </a:p>
          <a:p>
            <a:pPr marL="457200" indent="-457200">
              <a:buFont typeface="+mj-lt"/>
              <a:buAutoNum type="arabicParenR"/>
            </a:pPr>
            <a:r>
              <a:rPr lang="en-US" dirty="0"/>
              <a:t>The other nonmetallic element name is modified by adding the suffix </a:t>
            </a:r>
            <a:r>
              <a:rPr lang="en-US" i="1" dirty="0"/>
              <a:t>–</a:t>
            </a:r>
            <a:r>
              <a:rPr lang="en-US" i="1" dirty="0" err="1"/>
              <a:t>ic</a:t>
            </a:r>
            <a:r>
              <a:rPr lang="en-US" dirty="0"/>
              <a:t>.</a:t>
            </a:r>
          </a:p>
          <a:p>
            <a:pPr marL="457200" indent="-457200">
              <a:buFont typeface="+mj-lt"/>
              <a:buAutoNum type="arabicParenR"/>
            </a:pPr>
            <a:r>
              <a:rPr lang="en-US" dirty="0"/>
              <a:t>The word “acid” is added as a second word.</a:t>
            </a:r>
          </a:p>
          <a:p>
            <a:endParaRPr lang="en-US" dirty="0"/>
          </a:p>
        </p:txBody>
      </p:sp>
    </p:spTree>
    <p:extLst>
      <p:ext uri="{BB962C8B-B14F-4D97-AF65-F5344CB8AC3E}">
        <p14:creationId xmlns:p14="http://schemas.microsoft.com/office/powerpoint/2010/main" val="350909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2.1</a:t>
            </a:r>
            <a:endParaRPr lang="en-US" dirty="0"/>
          </a:p>
        </p:txBody>
      </p:sp>
      <p:sp>
        <p:nvSpPr>
          <p:cNvPr id="3" name="Figure Legend" hidden="1"/>
          <p:cNvSpPr>
            <a:spLocks noGrp="1"/>
          </p:cNvSpPr>
          <p:nvPr>
            <p:ph idx="13"/>
          </p:nvPr>
        </p:nvSpPr>
        <p:spPr/>
        <p:txBody>
          <a:bodyPr/>
          <a:lstStyle/>
          <a:p>
            <a:endParaRPr lang="en-US"/>
          </a:p>
        </p:txBody>
      </p:sp>
      <p:pic>
        <p:nvPicPr>
          <p:cNvPr id="9" name="Figure" descr="This equation shows that the starting materials of the reaction are two bonded, green spheres, which are being combined with two smaller, bonded purple spheres. The product of the change is one purple sphere that is bonded to one green sphere."/>
          <p:cNvPicPr>
            <a:picLocks noChangeAspect="1"/>
          </p:cNvPicPr>
          <p:nvPr/>
        </p:nvPicPr>
        <p:blipFill>
          <a:blip r:embed="rId2">
            <a:extLst>
              <a:ext uri="{28A0092B-C50C-407E-A947-70E740481C1C}">
                <a14:useLocalDpi xmlns:a14="http://schemas.microsoft.com/office/drawing/2010/main" val="0"/>
              </a:ext>
            </a:extLst>
          </a:blip>
          <a:srcRect t="-83095" b="-8309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1301462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2.12 Names of Some Simple Acids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173144"/>
              </p:ext>
            </p:extLst>
          </p:nvPr>
        </p:nvGraphicFramePr>
        <p:xfrm>
          <a:off x="628650" y="955675"/>
          <a:ext cx="7886700" cy="222504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pPr algn="ctr"/>
                      <a:r>
                        <a:rPr lang="en-US" b="1" dirty="0"/>
                        <a:t>Name of Gas</a:t>
                      </a:r>
                    </a:p>
                  </a:txBody>
                  <a:tcPr/>
                </a:tc>
                <a:tc>
                  <a:txBody>
                    <a:bodyPr/>
                    <a:lstStyle/>
                    <a:p>
                      <a:pPr algn="ctr"/>
                      <a:r>
                        <a:rPr lang="en-US" b="1" dirty="0"/>
                        <a:t>Name of Acid</a:t>
                      </a:r>
                    </a:p>
                  </a:txBody>
                  <a:tcPr/>
                </a:tc>
                <a:extLst>
                  <a:ext uri="{0D108BD9-81ED-4DB2-BD59-A6C34878D82A}">
                    <a16:rowId xmlns:a16="http://schemas.microsoft.com/office/drawing/2014/main" val="10000"/>
                  </a:ext>
                </a:extLst>
              </a:tr>
              <a:tr h="370840">
                <a:tc>
                  <a:txBody>
                    <a:bodyPr/>
                    <a:lstStyle/>
                    <a:p>
                      <a:pPr algn="ctr"/>
                      <a:r>
                        <a:rPr lang="en-US" sz="1400" dirty="0"/>
                        <a:t>HF(</a:t>
                      </a:r>
                      <a:r>
                        <a:rPr lang="en-US" sz="1400" i="1" dirty="0"/>
                        <a:t>g</a:t>
                      </a:r>
                      <a:r>
                        <a:rPr lang="en-US" sz="1400" dirty="0"/>
                        <a:t>), hydrogen fluoride </a:t>
                      </a:r>
                      <a:endParaRPr lang="en-US" dirty="0"/>
                    </a:p>
                  </a:txBody>
                  <a:tcPr/>
                </a:tc>
                <a:tc>
                  <a:txBody>
                    <a:bodyPr/>
                    <a:lstStyle/>
                    <a:p>
                      <a:pPr algn="ctr"/>
                      <a:r>
                        <a:rPr lang="en-US" sz="1400" dirty="0"/>
                        <a:t>HF(</a:t>
                      </a:r>
                      <a:r>
                        <a:rPr lang="en-US" sz="1400" i="1" dirty="0" err="1"/>
                        <a:t>aq</a:t>
                      </a:r>
                      <a:r>
                        <a:rPr lang="en-US" sz="1400" dirty="0"/>
                        <a:t>), hydrofluoric acid</a:t>
                      </a:r>
                    </a:p>
                  </a:txBody>
                  <a:tcPr/>
                </a:tc>
                <a:extLst>
                  <a:ext uri="{0D108BD9-81ED-4DB2-BD59-A6C34878D82A}">
                    <a16:rowId xmlns:a16="http://schemas.microsoft.com/office/drawing/2014/main" val="10001"/>
                  </a:ext>
                </a:extLst>
              </a:tr>
              <a:tr h="370840">
                <a:tc>
                  <a:txBody>
                    <a:bodyPr/>
                    <a:lstStyle/>
                    <a:p>
                      <a:pPr algn="ctr"/>
                      <a:r>
                        <a:rPr lang="en-US" sz="1400" dirty="0" err="1"/>
                        <a:t>HCl</a:t>
                      </a:r>
                      <a:r>
                        <a:rPr lang="en-US" sz="1400" dirty="0"/>
                        <a:t>(</a:t>
                      </a:r>
                      <a:r>
                        <a:rPr lang="en-US" sz="1400" i="1" dirty="0"/>
                        <a:t>g</a:t>
                      </a:r>
                      <a:r>
                        <a:rPr lang="en-US" sz="1400" dirty="0"/>
                        <a:t>), hydrogen chloride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HCl</a:t>
                      </a:r>
                      <a:r>
                        <a:rPr lang="en-US" sz="1400" dirty="0"/>
                        <a:t>(</a:t>
                      </a:r>
                      <a:r>
                        <a:rPr lang="en-US" sz="1400" i="1" dirty="0" err="1"/>
                        <a:t>aq</a:t>
                      </a:r>
                      <a:r>
                        <a:rPr lang="en-US" sz="1400" dirty="0"/>
                        <a:t>), hydrochloric acid</a:t>
                      </a:r>
                    </a:p>
                  </a:txBody>
                  <a:tcPr/>
                </a:tc>
                <a:extLst>
                  <a:ext uri="{0D108BD9-81ED-4DB2-BD59-A6C34878D82A}">
                    <a16:rowId xmlns:a16="http://schemas.microsoft.com/office/drawing/2014/main" val="10002"/>
                  </a:ext>
                </a:extLst>
              </a:tr>
              <a:tr h="370840">
                <a:tc>
                  <a:txBody>
                    <a:bodyPr/>
                    <a:lstStyle/>
                    <a:p>
                      <a:pPr algn="ctr"/>
                      <a:r>
                        <a:rPr lang="en-US" sz="1400" dirty="0" err="1"/>
                        <a:t>HBr</a:t>
                      </a:r>
                      <a:r>
                        <a:rPr lang="en-US" sz="1400" dirty="0"/>
                        <a:t>(</a:t>
                      </a:r>
                      <a:r>
                        <a:rPr lang="en-US" sz="1400" i="1" dirty="0"/>
                        <a:t>g</a:t>
                      </a:r>
                      <a:r>
                        <a:rPr lang="en-US" sz="1400" dirty="0"/>
                        <a:t>), hydrogen bromide 	</a:t>
                      </a:r>
                      <a:endParaRPr lang="en-US" dirty="0"/>
                    </a:p>
                  </a:txBody>
                  <a:tcPr/>
                </a:tc>
                <a:tc>
                  <a:txBody>
                    <a:bodyPr/>
                    <a:lstStyle/>
                    <a:p>
                      <a:pPr algn="ctr"/>
                      <a:r>
                        <a:rPr lang="en-US" sz="1400" dirty="0" err="1"/>
                        <a:t>HBr</a:t>
                      </a:r>
                      <a:r>
                        <a:rPr lang="en-US" sz="1400" dirty="0"/>
                        <a:t>(</a:t>
                      </a:r>
                      <a:r>
                        <a:rPr lang="en-US" sz="1400" i="1" dirty="0" err="1"/>
                        <a:t>aq</a:t>
                      </a:r>
                      <a:r>
                        <a:rPr lang="en-US" sz="1400" dirty="0"/>
                        <a:t>), </a:t>
                      </a:r>
                      <a:r>
                        <a:rPr lang="en-US" sz="1400" dirty="0" err="1"/>
                        <a:t>hydrobromic</a:t>
                      </a:r>
                      <a:r>
                        <a:rPr lang="en-US" sz="1400" dirty="0"/>
                        <a:t> acid</a:t>
                      </a:r>
                      <a:endParaRPr lang="en-US" dirty="0"/>
                    </a:p>
                  </a:txBody>
                  <a:tcPr/>
                </a:tc>
                <a:extLst>
                  <a:ext uri="{0D108BD9-81ED-4DB2-BD59-A6C34878D82A}">
                    <a16:rowId xmlns:a16="http://schemas.microsoft.com/office/drawing/2014/main" val="10003"/>
                  </a:ext>
                </a:extLst>
              </a:tr>
              <a:tr h="370840">
                <a:tc>
                  <a:txBody>
                    <a:bodyPr/>
                    <a:lstStyle/>
                    <a:p>
                      <a:pPr algn="ctr"/>
                      <a:r>
                        <a:rPr lang="en-US" sz="1400" dirty="0"/>
                        <a:t>HI(</a:t>
                      </a:r>
                      <a:r>
                        <a:rPr lang="en-US" sz="1400" i="1" dirty="0"/>
                        <a:t>g</a:t>
                      </a:r>
                      <a:r>
                        <a:rPr lang="en-US" sz="1400" dirty="0"/>
                        <a:t>), hydrogen iodide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HI(</a:t>
                      </a:r>
                      <a:r>
                        <a:rPr lang="en-US" sz="1400" i="1" dirty="0" err="1"/>
                        <a:t>aq</a:t>
                      </a:r>
                      <a:r>
                        <a:rPr lang="en-US" sz="1400" dirty="0"/>
                        <a:t>), </a:t>
                      </a:r>
                      <a:r>
                        <a:rPr lang="en-US" sz="1400" dirty="0" err="1"/>
                        <a:t>hydroiodic</a:t>
                      </a:r>
                      <a:r>
                        <a:rPr lang="en-US" sz="1400" dirty="0"/>
                        <a:t> acid</a:t>
                      </a:r>
                    </a:p>
                  </a:txBody>
                  <a:tcPr/>
                </a:tc>
                <a:extLst>
                  <a:ext uri="{0D108BD9-81ED-4DB2-BD59-A6C34878D82A}">
                    <a16:rowId xmlns:a16="http://schemas.microsoft.com/office/drawing/2014/main" val="10004"/>
                  </a:ext>
                </a:extLst>
              </a:tr>
              <a:tr h="370840">
                <a:tc>
                  <a:txBody>
                    <a:bodyPr/>
                    <a:lstStyle/>
                    <a:p>
                      <a:pPr algn="ctr"/>
                      <a:r>
                        <a:rPr lang="en-US" sz="1400" dirty="0"/>
                        <a:t>H</a:t>
                      </a:r>
                      <a:r>
                        <a:rPr lang="en-US" sz="1400" baseline="-25000" dirty="0"/>
                        <a:t>2</a:t>
                      </a:r>
                      <a:r>
                        <a:rPr lang="en-US" sz="1400" dirty="0"/>
                        <a:t>S(</a:t>
                      </a:r>
                      <a:r>
                        <a:rPr lang="en-US" sz="1400" i="1" dirty="0"/>
                        <a:t>g</a:t>
                      </a:r>
                      <a:r>
                        <a:rPr lang="en-US" sz="1400" dirty="0"/>
                        <a:t>), hydrogen sulfide </a:t>
                      </a:r>
                      <a:endParaRPr lang="en-US" dirty="0"/>
                    </a:p>
                  </a:txBody>
                  <a:tcPr/>
                </a:tc>
                <a:tc>
                  <a:txBody>
                    <a:bodyPr/>
                    <a:lstStyle/>
                    <a:p>
                      <a:pPr algn="ctr"/>
                      <a:r>
                        <a:rPr lang="en-US" sz="1400" dirty="0"/>
                        <a:t>H</a:t>
                      </a:r>
                      <a:r>
                        <a:rPr lang="en-US" sz="1400" baseline="-25000" dirty="0"/>
                        <a:t>2</a:t>
                      </a:r>
                      <a:r>
                        <a:rPr lang="en-US" sz="1400" dirty="0"/>
                        <a:t>S(</a:t>
                      </a:r>
                      <a:r>
                        <a:rPr lang="en-US" sz="1400" i="1" dirty="0" err="1"/>
                        <a:t>aq</a:t>
                      </a:r>
                      <a:r>
                        <a:rPr lang="en-US" sz="1400" dirty="0"/>
                        <a:t>), </a:t>
                      </a:r>
                      <a:r>
                        <a:rPr lang="en-US" sz="1400" dirty="0" err="1"/>
                        <a:t>hydrosulfuric</a:t>
                      </a:r>
                      <a:r>
                        <a:rPr lang="en-US" sz="1400" dirty="0"/>
                        <a:t> acid</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8170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a:t>
            </a:r>
            <a:r>
              <a:rPr lang="en-US" dirty="0" err="1"/>
              <a:t>Oxyacids</a:t>
            </a:r>
            <a:endParaRPr lang="en-US" dirty="0"/>
          </a:p>
        </p:txBody>
      </p:sp>
      <p:sp>
        <p:nvSpPr>
          <p:cNvPr id="3" name="Content Placeholder 2"/>
          <p:cNvSpPr>
            <a:spLocks noGrp="1"/>
          </p:cNvSpPr>
          <p:nvPr>
            <p:ph idx="1"/>
          </p:nvPr>
        </p:nvSpPr>
        <p:spPr>
          <a:xfrm>
            <a:off x="628650" y="955965"/>
            <a:ext cx="7886700" cy="4491524"/>
          </a:xfrm>
        </p:spPr>
        <p:txBody>
          <a:bodyPr>
            <a:normAutofit/>
          </a:bodyPr>
          <a:lstStyle/>
          <a:p>
            <a:r>
              <a:rPr lang="en-US" b="1" dirty="0" err="1"/>
              <a:t>Oxyacids</a:t>
            </a:r>
            <a:r>
              <a:rPr lang="en-US" b="1" dirty="0"/>
              <a:t>: </a:t>
            </a:r>
            <a:r>
              <a:rPr lang="en-US" dirty="0"/>
              <a:t>Compounds that contain hydrogen, oxygen, and at least one other element, and are bonded in such a way as to impart acidic properties to the compound. </a:t>
            </a:r>
          </a:p>
          <a:p>
            <a:endParaRPr lang="en-US" dirty="0"/>
          </a:p>
          <a:p>
            <a:r>
              <a:rPr lang="en-US" dirty="0"/>
              <a:t>Typical </a:t>
            </a:r>
            <a:r>
              <a:rPr lang="en-US" dirty="0" err="1"/>
              <a:t>oxyacids</a:t>
            </a:r>
            <a:r>
              <a:rPr lang="en-US" dirty="0"/>
              <a:t> consist of hydrogen combined with a polyatomic, oxygen-containing ion. </a:t>
            </a:r>
          </a:p>
          <a:p>
            <a:endParaRPr lang="en-US" dirty="0"/>
          </a:p>
          <a:p>
            <a:r>
              <a:rPr lang="en-US" dirty="0"/>
              <a:t>To name </a:t>
            </a:r>
            <a:r>
              <a:rPr lang="en-US" dirty="0" err="1"/>
              <a:t>oxyacids</a:t>
            </a:r>
            <a:r>
              <a:rPr lang="en-US" dirty="0"/>
              <a:t>:</a:t>
            </a:r>
          </a:p>
          <a:p>
            <a:pPr marL="457200" indent="-457200">
              <a:buFont typeface="+mj-lt"/>
              <a:buAutoNum type="arabicParenR"/>
            </a:pPr>
            <a:r>
              <a:rPr lang="en-US" dirty="0"/>
              <a:t>Omit “hydrogen”</a:t>
            </a:r>
          </a:p>
          <a:p>
            <a:pPr marL="457200" indent="-457200">
              <a:buFont typeface="+mj-lt"/>
              <a:buAutoNum type="arabicParenR"/>
            </a:pPr>
            <a:r>
              <a:rPr lang="en-US" dirty="0"/>
              <a:t>Start with the root name of the anion</a:t>
            </a:r>
          </a:p>
          <a:p>
            <a:pPr marL="457200" indent="-457200">
              <a:buFont typeface="+mj-lt"/>
              <a:buAutoNum type="arabicParenR"/>
            </a:pPr>
            <a:r>
              <a:rPr lang="en-US" dirty="0"/>
              <a:t>Replace –ate with –</a:t>
            </a:r>
            <a:r>
              <a:rPr lang="en-US" dirty="0" err="1"/>
              <a:t>ic</a:t>
            </a:r>
            <a:r>
              <a:rPr lang="en-US" dirty="0"/>
              <a:t>, or –</a:t>
            </a:r>
            <a:r>
              <a:rPr lang="en-US" dirty="0" err="1"/>
              <a:t>ite</a:t>
            </a:r>
            <a:r>
              <a:rPr lang="en-US" dirty="0"/>
              <a:t> with –</a:t>
            </a:r>
            <a:r>
              <a:rPr lang="en-US" dirty="0" err="1"/>
              <a:t>ous</a:t>
            </a:r>
            <a:endParaRPr lang="en-US" dirty="0"/>
          </a:p>
          <a:p>
            <a:pPr marL="457200" indent="-457200">
              <a:buFont typeface="+mj-lt"/>
              <a:buAutoNum type="arabicParenR"/>
            </a:pPr>
            <a:r>
              <a:rPr lang="en-US" dirty="0"/>
              <a:t>Add “acid”</a:t>
            </a:r>
          </a:p>
        </p:txBody>
      </p:sp>
    </p:spTree>
    <p:extLst>
      <p:ext uri="{BB962C8B-B14F-4D97-AF65-F5344CB8AC3E}">
        <p14:creationId xmlns:p14="http://schemas.microsoft.com/office/powerpoint/2010/main" val="16962992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2.13 Names of Common </a:t>
            </a:r>
            <a:r>
              <a:rPr lang="en-US" dirty="0" err="1"/>
              <a:t>Oxyacids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3555384"/>
              </p:ext>
            </p:extLst>
          </p:nvPr>
        </p:nvGraphicFramePr>
        <p:xfrm>
          <a:off x="628650" y="955675"/>
          <a:ext cx="7886700" cy="333756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r>
                        <a:rPr lang="en-US" b="1" dirty="0"/>
                        <a:t>Formula</a:t>
                      </a:r>
                    </a:p>
                  </a:txBody>
                  <a:tcPr/>
                </a:tc>
                <a:tc>
                  <a:txBody>
                    <a:bodyPr/>
                    <a:lstStyle/>
                    <a:p>
                      <a:pPr algn="ctr"/>
                      <a:r>
                        <a:rPr lang="en-US" b="1" dirty="0"/>
                        <a:t>Anion</a:t>
                      </a:r>
                      <a:r>
                        <a:rPr lang="en-US" b="1" baseline="0" dirty="0"/>
                        <a:t> Name</a:t>
                      </a:r>
                      <a:endParaRPr lang="en-US" b="1" dirty="0"/>
                    </a:p>
                  </a:txBody>
                  <a:tcPr/>
                </a:tc>
                <a:tc>
                  <a:txBody>
                    <a:bodyPr/>
                    <a:lstStyle/>
                    <a:p>
                      <a:pPr algn="ctr"/>
                      <a:r>
                        <a:rPr lang="en-US" b="1" dirty="0"/>
                        <a:t>Acid Name</a:t>
                      </a:r>
                    </a:p>
                  </a:txBody>
                  <a:tcPr/>
                </a:tc>
                <a:extLst>
                  <a:ext uri="{0D108BD9-81ED-4DB2-BD59-A6C34878D82A}">
                    <a16:rowId xmlns:a16="http://schemas.microsoft.com/office/drawing/2014/main" val="10000"/>
                  </a:ext>
                </a:extLst>
              </a:tr>
              <a:tr h="370840">
                <a:tc>
                  <a:txBody>
                    <a:bodyPr/>
                    <a:lstStyle/>
                    <a:p>
                      <a:pPr algn="ctr"/>
                      <a:r>
                        <a:rPr lang="en-US" sz="1400" dirty="0"/>
                        <a:t>HC</a:t>
                      </a:r>
                      <a:r>
                        <a:rPr lang="en-US" sz="1400" baseline="-25000" dirty="0"/>
                        <a:t>2</a:t>
                      </a:r>
                      <a:r>
                        <a:rPr lang="en-US" sz="1400" dirty="0"/>
                        <a:t>H</a:t>
                      </a:r>
                      <a:r>
                        <a:rPr lang="en-US" sz="1400" baseline="-25000" dirty="0"/>
                        <a:t>3</a:t>
                      </a:r>
                      <a:r>
                        <a:rPr lang="en-US" sz="1400" dirty="0"/>
                        <a:t>O</a:t>
                      </a:r>
                      <a:r>
                        <a:rPr lang="en-US" sz="1400" baseline="-25000" dirty="0"/>
                        <a:t>2</a:t>
                      </a:r>
                      <a:endParaRPr lang="en-US" dirty="0"/>
                    </a:p>
                  </a:txBody>
                  <a:tcPr/>
                </a:tc>
                <a:tc>
                  <a:txBody>
                    <a:bodyPr/>
                    <a:lstStyle/>
                    <a:p>
                      <a:pPr algn="ctr"/>
                      <a:r>
                        <a:rPr lang="en-US" sz="1400" dirty="0"/>
                        <a:t>acetate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acetic acid</a:t>
                      </a:r>
                    </a:p>
                  </a:txBody>
                  <a:tcPr/>
                </a:tc>
                <a:extLst>
                  <a:ext uri="{0D108BD9-81ED-4DB2-BD59-A6C34878D82A}">
                    <a16:rowId xmlns:a16="http://schemas.microsoft.com/office/drawing/2014/main" val="10001"/>
                  </a:ext>
                </a:extLst>
              </a:tr>
              <a:tr h="370840">
                <a:tc>
                  <a:txBody>
                    <a:bodyPr/>
                    <a:lstStyle/>
                    <a:p>
                      <a:pPr algn="ctr"/>
                      <a:r>
                        <a:rPr lang="en-US" sz="1400" dirty="0"/>
                        <a:t>HNO</a:t>
                      </a:r>
                      <a:r>
                        <a:rPr lang="en-US" sz="1400" baseline="-25000" dirty="0"/>
                        <a:t>3</a:t>
                      </a:r>
                      <a:endParaRPr lang="en-US" dirty="0"/>
                    </a:p>
                  </a:txBody>
                  <a:tcPr/>
                </a:tc>
                <a:tc>
                  <a:txBody>
                    <a:bodyPr/>
                    <a:lstStyle/>
                    <a:p>
                      <a:pPr algn="ctr"/>
                      <a:r>
                        <a:rPr lang="en-US" sz="1400" dirty="0"/>
                        <a:t>nitrate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nitric acid</a:t>
                      </a:r>
                    </a:p>
                  </a:txBody>
                  <a:tcPr/>
                </a:tc>
                <a:extLst>
                  <a:ext uri="{0D108BD9-81ED-4DB2-BD59-A6C34878D82A}">
                    <a16:rowId xmlns:a16="http://schemas.microsoft.com/office/drawing/2014/main" val="10002"/>
                  </a:ext>
                </a:extLst>
              </a:tr>
              <a:tr h="370840">
                <a:tc>
                  <a:txBody>
                    <a:bodyPr/>
                    <a:lstStyle/>
                    <a:p>
                      <a:pPr algn="ctr"/>
                      <a:r>
                        <a:rPr lang="en-US" sz="1400" dirty="0"/>
                        <a:t>HNO</a:t>
                      </a:r>
                      <a:r>
                        <a:rPr lang="en-US" sz="1400" baseline="-25000" dirty="0"/>
                        <a:t>2</a:t>
                      </a:r>
                      <a:endParaRPr lang="en-US" dirty="0"/>
                    </a:p>
                  </a:txBody>
                  <a:tcPr/>
                </a:tc>
                <a:tc>
                  <a:txBody>
                    <a:bodyPr/>
                    <a:lstStyle/>
                    <a:p>
                      <a:pPr algn="ctr"/>
                      <a:r>
                        <a:rPr lang="en-US" sz="1400" dirty="0"/>
                        <a:t>nitrite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nitrous acid</a:t>
                      </a:r>
                    </a:p>
                  </a:txBody>
                  <a:tcPr/>
                </a:tc>
                <a:extLst>
                  <a:ext uri="{0D108BD9-81ED-4DB2-BD59-A6C34878D82A}">
                    <a16:rowId xmlns:a16="http://schemas.microsoft.com/office/drawing/2014/main" val="10003"/>
                  </a:ext>
                </a:extLst>
              </a:tr>
              <a:tr h="370840">
                <a:tc>
                  <a:txBody>
                    <a:bodyPr/>
                    <a:lstStyle/>
                    <a:p>
                      <a:pPr algn="ctr"/>
                      <a:r>
                        <a:rPr lang="en-US" sz="1400" dirty="0"/>
                        <a:t>HClO</a:t>
                      </a:r>
                      <a:r>
                        <a:rPr lang="en-US" sz="1400" baseline="-25000" dirty="0"/>
                        <a:t>4</a:t>
                      </a:r>
                      <a:r>
                        <a:rPr lang="en-US" sz="1400" dirty="0"/>
                        <a:t> </a:t>
                      </a:r>
                      <a:endParaRPr lang="en-US" dirty="0"/>
                    </a:p>
                  </a:txBody>
                  <a:tcPr/>
                </a:tc>
                <a:tc>
                  <a:txBody>
                    <a:bodyPr/>
                    <a:lstStyle/>
                    <a:p>
                      <a:pPr algn="ctr"/>
                      <a:r>
                        <a:rPr lang="en-US" sz="1400" dirty="0"/>
                        <a:t>perchlorate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perchloric</a:t>
                      </a:r>
                      <a:r>
                        <a:rPr lang="en-US" sz="1400" dirty="0"/>
                        <a:t> acid</a:t>
                      </a:r>
                    </a:p>
                  </a:txBody>
                  <a:tcPr/>
                </a:tc>
                <a:extLst>
                  <a:ext uri="{0D108BD9-81ED-4DB2-BD59-A6C34878D82A}">
                    <a16:rowId xmlns:a16="http://schemas.microsoft.com/office/drawing/2014/main" val="10004"/>
                  </a:ext>
                </a:extLst>
              </a:tr>
              <a:tr h="370840">
                <a:tc>
                  <a:txBody>
                    <a:bodyPr/>
                    <a:lstStyle/>
                    <a:p>
                      <a:pPr algn="ctr"/>
                      <a:r>
                        <a:rPr lang="en-US" sz="1400" dirty="0"/>
                        <a:t>H</a:t>
                      </a:r>
                      <a:r>
                        <a:rPr lang="en-US" sz="1400" baseline="-25000" dirty="0"/>
                        <a:t>2</a:t>
                      </a:r>
                      <a:r>
                        <a:rPr lang="en-US" sz="1400" dirty="0"/>
                        <a:t>CO</a:t>
                      </a:r>
                      <a:r>
                        <a:rPr lang="en-US" sz="1400" baseline="-25000" dirty="0"/>
                        <a:t>3</a:t>
                      </a:r>
                      <a:endParaRPr lang="en-US" dirty="0"/>
                    </a:p>
                  </a:txBody>
                  <a:tcPr/>
                </a:tc>
                <a:tc>
                  <a:txBody>
                    <a:bodyPr/>
                    <a:lstStyle/>
                    <a:p>
                      <a:pPr algn="ctr"/>
                      <a:r>
                        <a:rPr lang="en-US" sz="1400" dirty="0"/>
                        <a:t>carbonate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carbonic acid</a:t>
                      </a:r>
                    </a:p>
                  </a:txBody>
                  <a:tcPr/>
                </a:tc>
                <a:extLst>
                  <a:ext uri="{0D108BD9-81ED-4DB2-BD59-A6C34878D82A}">
                    <a16:rowId xmlns:a16="http://schemas.microsoft.com/office/drawing/2014/main" val="10005"/>
                  </a:ext>
                </a:extLst>
              </a:tr>
              <a:tr h="370840">
                <a:tc>
                  <a:txBody>
                    <a:bodyPr/>
                    <a:lstStyle/>
                    <a:p>
                      <a:pPr algn="ctr"/>
                      <a:r>
                        <a:rPr lang="en-US" sz="1400" dirty="0"/>
                        <a:t>H</a:t>
                      </a:r>
                      <a:r>
                        <a:rPr lang="en-US" sz="1400" baseline="-25000" dirty="0"/>
                        <a:t>2</a:t>
                      </a:r>
                      <a:r>
                        <a:rPr lang="en-US" sz="1400" dirty="0"/>
                        <a:t>SO</a:t>
                      </a:r>
                      <a:r>
                        <a:rPr lang="en-US" sz="1400" baseline="-25000" dirty="0"/>
                        <a:t>4</a:t>
                      </a:r>
                      <a:r>
                        <a:rPr lang="en-US" sz="1400" dirty="0"/>
                        <a:t> </a:t>
                      </a:r>
                      <a:endParaRPr lang="en-US" dirty="0"/>
                    </a:p>
                  </a:txBody>
                  <a:tcPr/>
                </a:tc>
                <a:tc>
                  <a:txBody>
                    <a:bodyPr/>
                    <a:lstStyle/>
                    <a:p>
                      <a:pPr algn="ctr"/>
                      <a:r>
                        <a:rPr lang="en-US" sz="1400" dirty="0"/>
                        <a:t>sulfate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sulfuric acid</a:t>
                      </a:r>
                    </a:p>
                  </a:txBody>
                  <a:tcPr/>
                </a:tc>
                <a:extLst>
                  <a:ext uri="{0D108BD9-81ED-4DB2-BD59-A6C34878D82A}">
                    <a16:rowId xmlns:a16="http://schemas.microsoft.com/office/drawing/2014/main" val="10006"/>
                  </a:ext>
                </a:extLst>
              </a:tr>
              <a:tr h="370840">
                <a:tc>
                  <a:txBody>
                    <a:bodyPr/>
                    <a:lstStyle/>
                    <a:p>
                      <a:pPr algn="ctr"/>
                      <a:r>
                        <a:rPr lang="en-US" sz="1400" dirty="0"/>
                        <a:t>H</a:t>
                      </a:r>
                      <a:r>
                        <a:rPr lang="en-US" sz="1400" baseline="-25000" dirty="0"/>
                        <a:t>2</a:t>
                      </a:r>
                      <a:r>
                        <a:rPr lang="en-US" sz="1400" dirty="0"/>
                        <a:t>SO</a:t>
                      </a:r>
                      <a:r>
                        <a:rPr lang="en-US" sz="1400" baseline="-25000" dirty="0"/>
                        <a:t>3</a:t>
                      </a:r>
                      <a:endParaRPr lang="en-US" dirty="0"/>
                    </a:p>
                  </a:txBody>
                  <a:tcPr/>
                </a:tc>
                <a:tc>
                  <a:txBody>
                    <a:bodyPr/>
                    <a:lstStyle/>
                    <a:p>
                      <a:pPr algn="ctr"/>
                      <a:r>
                        <a:rPr lang="en-US" sz="1400" dirty="0"/>
                        <a:t>sulfite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sulfurous acid</a:t>
                      </a:r>
                    </a:p>
                  </a:txBody>
                  <a:tcPr/>
                </a:tc>
                <a:extLst>
                  <a:ext uri="{0D108BD9-81ED-4DB2-BD59-A6C34878D82A}">
                    <a16:rowId xmlns:a16="http://schemas.microsoft.com/office/drawing/2014/main" val="10007"/>
                  </a:ext>
                </a:extLst>
              </a:tr>
              <a:tr h="370840">
                <a:tc>
                  <a:txBody>
                    <a:bodyPr/>
                    <a:lstStyle/>
                    <a:p>
                      <a:pPr algn="ctr"/>
                      <a:r>
                        <a:rPr lang="en-US" sz="1400" dirty="0"/>
                        <a:t>H</a:t>
                      </a:r>
                      <a:r>
                        <a:rPr lang="en-US" sz="1400" baseline="-25000" dirty="0"/>
                        <a:t>3</a:t>
                      </a:r>
                      <a:r>
                        <a:rPr lang="en-US" sz="1400" dirty="0"/>
                        <a:t>PO</a:t>
                      </a:r>
                      <a:r>
                        <a:rPr lang="en-US" sz="1400" baseline="-25000" dirty="0"/>
                        <a:t>4</a:t>
                      </a:r>
                      <a:r>
                        <a:rPr lang="en-US" sz="1400" dirty="0"/>
                        <a:t> </a:t>
                      </a:r>
                      <a:endParaRPr lang="en-US" dirty="0"/>
                    </a:p>
                  </a:txBody>
                  <a:tcPr/>
                </a:tc>
                <a:tc>
                  <a:txBody>
                    <a:bodyPr/>
                    <a:lstStyle/>
                    <a:p>
                      <a:pPr algn="ctr"/>
                      <a:r>
                        <a:rPr lang="en-US" sz="1400" dirty="0"/>
                        <a:t>phosphate</a:t>
                      </a:r>
                      <a:endParaRPr lang="en-US" dirty="0"/>
                    </a:p>
                  </a:txBody>
                  <a:tcPr/>
                </a:tc>
                <a:tc>
                  <a:txBody>
                    <a:bodyPr/>
                    <a:lstStyle/>
                    <a:p>
                      <a:pPr algn="ctr"/>
                      <a:r>
                        <a:rPr lang="en-US" sz="1400" dirty="0"/>
                        <a:t>phosphoric acid</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46123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p:cNvSpPr>
            <a:spLocks noGrp="1"/>
          </p:cNvSpPr>
          <p:nvPr>
            <p:ph type="title"/>
          </p:nvPr>
        </p:nvSpPr>
        <p:spPr/>
        <p:txBody>
          <a:bodyPr/>
          <a:lstStyle/>
          <a:p>
            <a:r>
              <a:rPr lang="en-US" dirty="0"/>
              <a:t>Exercise 1</a:t>
            </a:r>
          </a:p>
        </p:txBody>
      </p:sp>
      <p:sp>
        <p:nvSpPr>
          <p:cNvPr id="3" name="Figure Legend" hidden="1"/>
          <p:cNvSpPr>
            <a:spLocks noGrp="1"/>
          </p:cNvSpPr>
          <p:nvPr>
            <p:ph idx="13"/>
          </p:nvPr>
        </p:nvSpPr>
        <p:spPr/>
        <p:txBody>
          <a:bodyPr/>
          <a:lstStyle/>
          <a:p>
            <a:endParaRPr lang="en-US"/>
          </a:p>
        </p:txBody>
      </p:sp>
      <p:pic>
        <p:nvPicPr>
          <p:cNvPr id="9" name="Figure" descr="This equation contains the starting materials of a single, green sphere plus two smaller, purple spheres bonded together. When the starting materials are added together the products of the change are one purple sphere bonded with one green sphere plus one purple sphere bonded with one green sphere."/>
          <p:cNvPicPr>
            <a:picLocks noChangeAspect="1"/>
          </p:cNvPicPr>
          <p:nvPr/>
        </p:nvPicPr>
        <p:blipFill>
          <a:blip r:embed="rId2">
            <a:extLst>
              <a:ext uri="{28A0092B-C50C-407E-A947-70E740481C1C}">
                <a14:useLocalDpi xmlns:a14="http://schemas.microsoft.com/office/drawing/2010/main" val="0"/>
              </a:ext>
            </a:extLst>
          </a:blip>
          <a:srcRect t="-80630" b="-8063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2867629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Exercise 29</a:t>
            </a:r>
          </a:p>
        </p:txBody>
      </p:sp>
      <p:sp>
        <p:nvSpPr>
          <p:cNvPr id="3" name="Figure Legend" hidden="1"/>
          <p:cNvSpPr>
            <a:spLocks noGrp="1"/>
          </p:cNvSpPr>
          <p:nvPr>
            <p:ph idx="13"/>
          </p:nvPr>
        </p:nvSpPr>
        <p:spPr/>
        <p:txBody>
          <a:bodyPr/>
          <a:lstStyle/>
          <a:p>
            <a:endParaRPr lang="en-US"/>
          </a:p>
        </p:txBody>
      </p:sp>
      <p:pic>
        <p:nvPicPr>
          <p:cNvPr id="9" name="Figure" descr="Figure A shows a carbon atom that forms two, separate double bonds with two oxygen atoms. Figure B shows a hydrogen atom which forms a single bond with a carbon atom. The carbon atom forms a triple bond with another carbon atom. The second carbon atom forms a single bond with a hydrogen atom. Figure C shows a carbon atom forming a double bond with another carbon atom. Each carbon atom forms a single bond with two hydrogen atoms. Figure D shows a sulfur atom forming single bonds with four oxygen atoms. Two of the oxygen atoms form a single bond with a hydrogen atom."/>
          <p:cNvPicPr>
            <a:picLocks noChangeAspect="1"/>
          </p:cNvPicPr>
          <p:nvPr/>
        </p:nvPicPr>
        <p:blipFill>
          <a:blip r:embed="rId2">
            <a:extLst>
              <a:ext uri="{28A0092B-C50C-407E-A947-70E740481C1C}">
                <a14:useLocalDpi xmlns:a14="http://schemas.microsoft.com/office/drawing/2010/main" val="0"/>
              </a:ext>
            </a:extLst>
          </a:blip>
          <a:srcRect l="-6393" r="-639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7989478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Exercise</a:t>
            </a:r>
            <a:r>
              <a:rPr lang="en-US" dirty="0">
                <a:solidFill>
                  <a:srgbClr val="6CB255"/>
                </a:solidFill>
              </a:rPr>
              <a:t> 30</a:t>
            </a:r>
          </a:p>
        </p:txBody>
      </p:sp>
      <p:pic>
        <p:nvPicPr>
          <p:cNvPr id="2" name="Figure" descr="Figure A shows a structural diagram of four carbon atoms bonded together into a chain. The two carbon atoms on the left form a double bond with each other. All of the remaining carbon atoms form single bonds with each other. The leftmost carbon also forms single bonds with two hydrogen. The second carbon in the chain forms a single bond with a hydrogen atom. The third carbon in the chain forms a single bond with two hydrogen atoms each. The rightmost carbon forms a single bond with three hydrogen atoms each. Figure B shows a structural diagram of a molecule that has a chain of four carbon atoms. The leftmost carbon atom forms a single bond with three hydrogen atoms each and single bond with the second carbon atom. The second carbon atom forms a triple bond with the third carbon atom. The third carbon atom forms a single bond to the fourth carbon atom. The fourth carbon atom forms a single bond to three hydrogen atoms each. Figure C shows a structural diagram of two silicon atoms are bonded together with a single bond. Each of the silicon atoms form single bonds to two chlorine atoms each and one hydrogen atom. Figure D shows a structural diagram of a phosphorus atom that forms a single bond to four oxygen atoms each. Three of the oxygen atoms each have a single bond to a hydrogen atom."/>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28650" y="1219200"/>
            <a:ext cx="3886200" cy="4749800"/>
          </a:xfrm>
        </p:spPr>
      </p:pic>
      <p:sp>
        <p:nvSpPr>
          <p:cNvPr id="3" name="Figure Legend" hidden="1"/>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692E25FA-F073-4AAC-99FF-AF4B9EB0F8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Exercise 33</a:t>
            </a:r>
          </a:p>
        </p:txBody>
      </p:sp>
      <p:sp>
        <p:nvSpPr>
          <p:cNvPr id="3" name="Figure Legend" hidden="1"/>
          <p:cNvSpPr>
            <a:spLocks noGrp="1"/>
          </p:cNvSpPr>
          <p:nvPr>
            <p:ph idx="13"/>
          </p:nvPr>
        </p:nvSpPr>
        <p:spPr/>
        <p:txBody>
          <a:bodyPr/>
          <a:lstStyle/>
          <a:p>
            <a:endParaRPr lang="en-US"/>
          </a:p>
        </p:txBody>
      </p:sp>
      <p:pic>
        <p:nvPicPr>
          <p:cNvPr id="9" name="Figure" descr="Figure A shows a structural diagram of two carbon atoms that form a single bond with each other. The left carbon atom forms single bonds with hydrogen atoms each. The right carbon forms a double bond to an oxygen atom. The right carbon also forms a single bonded to another oxygen atom. This oxygen atom also forms a single bond to a hydrogen atom. Figure B shows a structural diagram containing a leftmost carbon that forms single bonds to three hydrogen atoms each. This leftmost carbon also forms a single bond to a second carbon atom. The second carbon atom forms a double bond with an oxygen atom. The second carbon also forms a single bond to a second oxygen atom. This oxygen atom forms a single bond to a third carbon atom. This third carbon atom forms single bonds with two hydrogen atoms each as well as a single bond with another carbon atom. The rightmost carbon atom forms a single bond with three hydrogen atoms each."/>
          <p:cNvPicPr>
            <a:picLocks noChangeAspect="1"/>
          </p:cNvPicPr>
          <p:nvPr/>
        </p:nvPicPr>
        <p:blipFill>
          <a:blip r:embed="rId2">
            <a:extLst>
              <a:ext uri="{28A0092B-C50C-407E-A947-70E740481C1C}">
                <a14:useLocalDpi xmlns:a14="http://schemas.microsoft.com/office/drawing/2010/main" val="0"/>
              </a:ext>
            </a:extLst>
          </a:blip>
          <a:srcRect l="-11490" r="-1149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3118519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hidden="1"/>
          <p:cNvSpPr>
            <a:spLocks noGrp="1"/>
          </p:cNvSpPr>
          <p:nvPr>
            <p:ph type="title"/>
          </p:nvPr>
        </p:nvSpPr>
        <p:spPr/>
        <p:txBody>
          <a:bodyPr>
            <a:normAutofit/>
          </a:bodyPr>
          <a:lstStyle/>
          <a:p>
            <a:pPr algn="r"/>
            <a:r>
              <a:rPr lang="en-US" sz="2400" dirty="0">
                <a:solidFill>
                  <a:srgbClr val="6CB255"/>
                </a:solidFill>
              </a:rPr>
              <a:t>BLANK PAGE</a:t>
            </a:r>
          </a:p>
        </p:txBody>
      </p:sp>
      <p:sp>
        <p:nvSpPr>
          <p:cNvPr id="14"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20884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2.1</a:t>
            </a:r>
            <a:endParaRPr lang="en-US" dirty="0"/>
          </a:p>
        </p:txBody>
      </p:sp>
      <p:sp>
        <p:nvSpPr>
          <p:cNvPr id="3" name="Figure Legend" hidden="1"/>
          <p:cNvSpPr>
            <a:spLocks noGrp="1"/>
          </p:cNvSpPr>
          <p:nvPr>
            <p:ph idx="13"/>
          </p:nvPr>
        </p:nvSpPr>
        <p:spPr/>
        <p:txBody>
          <a:bodyPr/>
          <a:lstStyle/>
          <a:p>
            <a:endParaRPr lang="en-US"/>
          </a:p>
        </p:txBody>
      </p:sp>
      <p:pic>
        <p:nvPicPr>
          <p:cNvPr id="11" name="Figure" descr="This equation shows that the starting materials of the reaction are two sets of bonded, green spheres which are each being combined with two smaller, bonded purple spheres. The products of the change are two molecules that each contain one purple sphere bonded between two green spheres.">
            <a:extLst>
              <a:ext uri="{FF2B5EF4-FFF2-40B4-BE49-F238E27FC236}">
                <a16:creationId xmlns:a16="http://schemas.microsoft.com/office/drawing/2014/main" id="{10EB86F1-D3A7-4EE1-9224-913022458C7F}"/>
              </a:ext>
            </a:extLst>
          </p:cNvPr>
          <p:cNvPicPr>
            <a:picLocks noChangeAspect="1"/>
          </p:cNvPicPr>
          <p:nvPr/>
        </p:nvPicPr>
        <p:blipFill>
          <a:blip r:embed="rId2" cstate="email">
            <a:extLst>
              <a:ext uri="{28A0092B-C50C-407E-A947-70E740481C1C}">
                <a14:useLocalDpi xmlns:a14="http://schemas.microsoft.com/office/drawing/2010/main" val="0"/>
              </a:ext>
            </a:extLst>
          </a:blip>
          <a:srcRect t="-152848" b="-1528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98783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Definite Proportions</a:t>
            </a:r>
          </a:p>
        </p:txBody>
      </p:sp>
      <p:sp>
        <p:nvSpPr>
          <p:cNvPr id="3" name="Content Placeholder 2"/>
          <p:cNvSpPr>
            <a:spLocks noGrp="1"/>
          </p:cNvSpPr>
          <p:nvPr>
            <p:ph idx="1"/>
          </p:nvPr>
        </p:nvSpPr>
        <p:spPr>
          <a:xfrm>
            <a:off x="628650" y="955965"/>
            <a:ext cx="7886700" cy="2208340"/>
          </a:xfrm>
        </p:spPr>
        <p:txBody>
          <a:bodyPr/>
          <a:lstStyle/>
          <a:p>
            <a:r>
              <a:rPr lang="en-US" b="1" dirty="0"/>
              <a:t>Law of definite proportions </a:t>
            </a:r>
            <a:r>
              <a:rPr lang="en-US" dirty="0"/>
              <a:t>or the </a:t>
            </a:r>
            <a:r>
              <a:rPr lang="en-US" b="1" dirty="0"/>
              <a:t>law of constant composition</a:t>
            </a:r>
            <a:r>
              <a:rPr lang="en-US" dirty="0"/>
              <a:t>: All samples of a pure compound contain the same elements in the same proportion by mass. </a:t>
            </a:r>
          </a:p>
          <a:p>
            <a:pPr lvl="1"/>
            <a:r>
              <a:rPr lang="en-US" dirty="0"/>
              <a:t>Illustrated by experiments performed by French chemist Joseph Proust. </a:t>
            </a:r>
          </a:p>
          <a:p>
            <a:pPr lvl="1"/>
            <a:endParaRPr lang="en-US" dirty="0"/>
          </a:p>
          <a:p>
            <a:endParaRPr lang="en-US" dirty="0"/>
          </a:p>
        </p:txBody>
      </p:sp>
    </p:spTree>
    <p:extLst>
      <p:ext uri="{BB962C8B-B14F-4D97-AF65-F5344CB8AC3E}">
        <p14:creationId xmlns:p14="http://schemas.microsoft.com/office/powerpoint/2010/main" val="264287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2.1 Constant Composition of Isooctane </a:t>
            </a:r>
          </a:p>
        </p:txBody>
      </p:sp>
      <p:graphicFrame>
        <p:nvGraphicFramePr>
          <p:cNvPr id="5" name="Table 4"/>
          <p:cNvGraphicFramePr>
            <a:graphicFrameLocks noGrp="1"/>
          </p:cNvGraphicFramePr>
          <p:nvPr>
            <p:extLst>
              <p:ext uri="{D42A27DB-BD31-4B8C-83A1-F6EECF244321}">
                <p14:modId xmlns:p14="http://schemas.microsoft.com/office/powerpoint/2010/main" val="372834518"/>
              </p:ext>
            </p:extLst>
          </p:nvPr>
        </p:nvGraphicFramePr>
        <p:xfrm>
          <a:off x="806115" y="1278844"/>
          <a:ext cx="7709235" cy="3183556"/>
        </p:xfrm>
        <a:graphic>
          <a:graphicData uri="http://schemas.openxmlformats.org/drawingml/2006/table">
            <a:tbl>
              <a:tblPr firstRow="1" bandRow="1">
                <a:tableStyleId>{5940675A-B579-460E-94D1-54222C63F5DA}</a:tableStyleId>
              </a:tblPr>
              <a:tblGrid>
                <a:gridCol w="1097462">
                  <a:extLst>
                    <a:ext uri="{9D8B030D-6E8A-4147-A177-3AD203B41FA5}">
                      <a16:colId xmlns:a16="http://schemas.microsoft.com/office/drawing/2014/main" val="20000"/>
                    </a:ext>
                  </a:extLst>
                </a:gridCol>
                <a:gridCol w="1700170">
                  <a:extLst>
                    <a:ext uri="{9D8B030D-6E8A-4147-A177-3AD203B41FA5}">
                      <a16:colId xmlns:a16="http://schemas.microsoft.com/office/drawing/2014/main" val="20001"/>
                    </a:ext>
                  </a:extLst>
                </a:gridCol>
                <a:gridCol w="1457289">
                  <a:extLst>
                    <a:ext uri="{9D8B030D-6E8A-4147-A177-3AD203B41FA5}">
                      <a16:colId xmlns:a16="http://schemas.microsoft.com/office/drawing/2014/main" val="20002"/>
                    </a:ext>
                  </a:extLst>
                </a:gridCol>
                <a:gridCol w="3454314">
                  <a:extLst>
                    <a:ext uri="{9D8B030D-6E8A-4147-A177-3AD203B41FA5}">
                      <a16:colId xmlns:a16="http://schemas.microsoft.com/office/drawing/2014/main" val="20003"/>
                    </a:ext>
                  </a:extLst>
                </a:gridCol>
              </a:tblGrid>
              <a:tr h="795889">
                <a:tc>
                  <a:txBody>
                    <a:bodyPr/>
                    <a:lstStyle/>
                    <a:p>
                      <a:pPr algn="ctr"/>
                      <a:r>
                        <a:rPr lang="en-US" sz="1800" b="1" dirty="0"/>
                        <a:t>Sample</a:t>
                      </a:r>
                    </a:p>
                  </a:txBody>
                  <a:tcPr/>
                </a:tc>
                <a:tc>
                  <a:txBody>
                    <a:bodyPr/>
                    <a:lstStyle/>
                    <a:p>
                      <a:pPr algn="ctr"/>
                      <a:r>
                        <a:rPr lang="en-US" sz="1800" b="1" dirty="0"/>
                        <a:t>Carbon</a:t>
                      </a:r>
                    </a:p>
                  </a:txBody>
                  <a:tcPr/>
                </a:tc>
                <a:tc>
                  <a:txBody>
                    <a:bodyPr/>
                    <a:lstStyle/>
                    <a:p>
                      <a:pPr algn="ctr"/>
                      <a:r>
                        <a:rPr lang="en-US" sz="1800" b="1" dirty="0"/>
                        <a:t>Hydrogen</a:t>
                      </a:r>
                    </a:p>
                  </a:txBody>
                  <a:tcPr/>
                </a:tc>
                <a:tc>
                  <a:txBody>
                    <a:bodyPr/>
                    <a:lstStyle/>
                    <a:p>
                      <a:pPr algn="ctr"/>
                      <a:r>
                        <a:rPr lang="en-US" sz="1800" b="1" dirty="0"/>
                        <a:t>Mass Ratio</a:t>
                      </a:r>
                    </a:p>
                  </a:txBody>
                  <a:tcPr/>
                </a:tc>
                <a:extLst>
                  <a:ext uri="{0D108BD9-81ED-4DB2-BD59-A6C34878D82A}">
                    <a16:rowId xmlns:a16="http://schemas.microsoft.com/office/drawing/2014/main" val="10000"/>
                  </a:ext>
                </a:extLst>
              </a:tr>
              <a:tr h="795889">
                <a:tc>
                  <a:txBody>
                    <a:bodyPr/>
                    <a:lstStyle/>
                    <a:p>
                      <a:pPr algn="ctr">
                        <a:buClrTx/>
                      </a:pPr>
                      <a:r>
                        <a:rPr lang="en-US" sz="1800" dirty="0"/>
                        <a:t>A</a:t>
                      </a:r>
                    </a:p>
                  </a:txBody>
                  <a:tcPr/>
                </a:tc>
                <a:tc>
                  <a:txBody>
                    <a:bodyPr/>
                    <a:lstStyle/>
                    <a:p>
                      <a:pPr algn="ctr">
                        <a:buClrTx/>
                      </a:pPr>
                      <a:r>
                        <a:rPr lang="en-US" sz="1800" dirty="0"/>
                        <a:t>14.82 g	</a:t>
                      </a:r>
                    </a:p>
                  </a:txBody>
                  <a:tcPr/>
                </a:tc>
                <a:tc>
                  <a:txBody>
                    <a:bodyPr/>
                    <a:lstStyle/>
                    <a:p>
                      <a:pPr algn="ctr">
                        <a:buClrTx/>
                      </a:pPr>
                      <a:r>
                        <a:rPr lang="en-US" sz="1800" dirty="0"/>
                        <a:t>2.78 g</a:t>
                      </a:r>
                    </a:p>
                  </a:txBody>
                  <a:tcPr/>
                </a:tc>
                <a:tc>
                  <a:txBody>
                    <a:bodyPr/>
                    <a:lstStyle/>
                    <a:p>
                      <a:pPr algn="ctr">
                        <a:buClrTx/>
                      </a:pPr>
                      <a:endParaRPr lang="en-US" sz="1800" dirty="0"/>
                    </a:p>
                  </a:txBody>
                  <a:tcPr/>
                </a:tc>
                <a:extLst>
                  <a:ext uri="{0D108BD9-81ED-4DB2-BD59-A6C34878D82A}">
                    <a16:rowId xmlns:a16="http://schemas.microsoft.com/office/drawing/2014/main" val="10001"/>
                  </a:ext>
                </a:extLst>
              </a:tr>
              <a:tr h="795889">
                <a:tc>
                  <a:txBody>
                    <a:bodyPr/>
                    <a:lstStyle/>
                    <a:p>
                      <a:pPr algn="ctr"/>
                      <a:r>
                        <a:rPr lang="en-US" dirty="0"/>
                        <a:t>B</a:t>
                      </a:r>
                    </a:p>
                  </a:txBody>
                  <a:tcPr/>
                </a:tc>
                <a:tc>
                  <a:txBody>
                    <a:bodyPr/>
                    <a:lstStyle/>
                    <a:p>
                      <a:pPr algn="ctr"/>
                      <a:r>
                        <a:rPr lang="en-US" dirty="0"/>
                        <a:t>22.33 g</a:t>
                      </a:r>
                    </a:p>
                  </a:txBody>
                  <a:tcPr/>
                </a:tc>
                <a:tc>
                  <a:txBody>
                    <a:bodyPr/>
                    <a:lstStyle/>
                    <a:p>
                      <a:pPr algn="ctr"/>
                      <a:r>
                        <a:rPr lang="en-US" dirty="0"/>
                        <a:t>4.19 g</a:t>
                      </a:r>
                    </a:p>
                  </a:txBody>
                  <a:tcPr/>
                </a:tc>
                <a:tc>
                  <a:txBody>
                    <a:bodyPr/>
                    <a:lstStyle/>
                    <a:p>
                      <a:pPr algn="ctr"/>
                      <a:endParaRPr lang="en-US" dirty="0"/>
                    </a:p>
                  </a:txBody>
                  <a:tcPr/>
                </a:tc>
                <a:extLst>
                  <a:ext uri="{0D108BD9-81ED-4DB2-BD59-A6C34878D82A}">
                    <a16:rowId xmlns:a16="http://schemas.microsoft.com/office/drawing/2014/main" val="10002"/>
                  </a:ext>
                </a:extLst>
              </a:tr>
              <a:tr h="795889">
                <a:tc>
                  <a:txBody>
                    <a:bodyPr/>
                    <a:lstStyle/>
                    <a:p>
                      <a:pPr algn="ctr"/>
                      <a:r>
                        <a:rPr lang="en-US" dirty="0"/>
                        <a:t>C</a:t>
                      </a:r>
                    </a:p>
                  </a:txBody>
                  <a:tcPr/>
                </a:tc>
                <a:tc>
                  <a:txBody>
                    <a:bodyPr/>
                    <a:lstStyle/>
                    <a:p>
                      <a:pPr algn="ctr"/>
                      <a:r>
                        <a:rPr lang="en-US" dirty="0"/>
                        <a:t>19.40 g</a:t>
                      </a:r>
                    </a:p>
                  </a:txBody>
                  <a:tcPr/>
                </a:tc>
                <a:tc>
                  <a:txBody>
                    <a:bodyPr/>
                    <a:lstStyle/>
                    <a:p>
                      <a:pPr algn="ctr"/>
                      <a:r>
                        <a:rPr lang="en-US" dirty="0"/>
                        <a:t>3.64</a:t>
                      </a:r>
                      <a:r>
                        <a:rPr lang="en-US" baseline="0" dirty="0"/>
                        <a:t> g</a:t>
                      </a: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12425164"/>
              </p:ext>
            </p:extLst>
          </p:nvPr>
        </p:nvGraphicFramePr>
        <p:xfrm>
          <a:off x="5691356" y="2225304"/>
          <a:ext cx="2197100" cy="419100"/>
        </p:xfrm>
        <a:graphic>
          <a:graphicData uri="http://schemas.openxmlformats.org/presentationml/2006/ole">
            <mc:AlternateContent xmlns:mc="http://schemas.openxmlformats.org/markup-compatibility/2006">
              <mc:Choice xmlns:v="urn:schemas-microsoft-com:vml" Requires="v">
                <p:oleObj spid="_x0000_s7200" name="Equation" r:id="rId3" imgW="2197080" imgH="419040" progId="Equation.DSMT4">
                  <p:embed/>
                </p:oleObj>
              </mc:Choice>
              <mc:Fallback>
                <p:oleObj name="Equation" r:id="rId3" imgW="2197080" imgH="4190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356" y="2225304"/>
                        <a:ext cx="2197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2682358"/>
              </p:ext>
            </p:extLst>
          </p:nvPr>
        </p:nvGraphicFramePr>
        <p:xfrm>
          <a:off x="5691356" y="3031349"/>
          <a:ext cx="2197100" cy="419100"/>
        </p:xfrm>
        <a:graphic>
          <a:graphicData uri="http://schemas.openxmlformats.org/presentationml/2006/ole">
            <mc:AlternateContent xmlns:mc="http://schemas.openxmlformats.org/markup-compatibility/2006">
              <mc:Choice xmlns:v="urn:schemas-microsoft-com:vml" Requires="v">
                <p:oleObj spid="_x0000_s7201" name="Equation" r:id="rId5" imgW="2197080" imgH="419040" progId="Equation.DSMT4">
                  <p:embed/>
                </p:oleObj>
              </mc:Choice>
              <mc:Fallback>
                <p:oleObj name="Equation" r:id="rId5" imgW="2197080" imgH="4190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356" y="3031349"/>
                        <a:ext cx="2197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01607375"/>
              </p:ext>
            </p:extLst>
          </p:nvPr>
        </p:nvGraphicFramePr>
        <p:xfrm>
          <a:off x="5691356" y="3858267"/>
          <a:ext cx="2197100" cy="419100"/>
        </p:xfrm>
        <a:graphic>
          <a:graphicData uri="http://schemas.openxmlformats.org/presentationml/2006/ole">
            <mc:AlternateContent xmlns:mc="http://schemas.openxmlformats.org/markup-compatibility/2006">
              <mc:Choice xmlns:v="urn:schemas-microsoft-com:vml" Requires="v">
                <p:oleObj spid="_x0000_s7202" name="Equation" r:id="rId7" imgW="2197080" imgH="419040" progId="Equation.DSMT4">
                  <p:embed/>
                </p:oleObj>
              </mc:Choice>
              <mc:Fallback>
                <p:oleObj name="Equation" r:id="rId7" imgW="2197080" imgH="41904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1356" y="3858267"/>
                        <a:ext cx="2197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8852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Multiple Proportions</a:t>
            </a:r>
          </a:p>
        </p:txBody>
      </p:sp>
      <p:sp>
        <p:nvSpPr>
          <p:cNvPr id="3" name="Content Placeholder 2"/>
          <p:cNvSpPr>
            <a:spLocks noGrp="1"/>
          </p:cNvSpPr>
          <p:nvPr>
            <p:ph idx="1"/>
          </p:nvPr>
        </p:nvSpPr>
        <p:spPr>
          <a:xfrm>
            <a:off x="628650" y="955965"/>
            <a:ext cx="7886700" cy="5132601"/>
          </a:xfrm>
        </p:spPr>
        <p:txBody>
          <a:bodyPr/>
          <a:lstStyle/>
          <a:p>
            <a:r>
              <a:rPr lang="en-US" dirty="0"/>
              <a:t>The law of multiple proportions states that when two elements react to form more than one compound, a fixed mass of one element will react with masses of the other element in a ratio of small, whole numbers.</a:t>
            </a:r>
          </a:p>
          <a:p>
            <a:endParaRPr lang="en-US" dirty="0"/>
          </a:p>
          <a:p>
            <a:r>
              <a:rPr lang="en-US" dirty="0"/>
              <a:t>Example: compounds containing chlorine and copper</a:t>
            </a:r>
          </a:p>
          <a:p>
            <a:pPr lvl="1"/>
            <a:r>
              <a:rPr lang="en-US" dirty="0"/>
              <a:t>A green solid contains 0.558 g Cl to 1 g Cu.</a:t>
            </a:r>
          </a:p>
          <a:p>
            <a:pPr lvl="1"/>
            <a:r>
              <a:rPr lang="en-US" dirty="0"/>
              <a:t>A brown solid contains 1.116 g Cl to 1 g Cu.</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99466139"/>
              </p:ext>
            </p:extLst>
          </p:nvPr>
        </p:nvGraphicFramePr>
        <p:xfrm>
          <a:off x="3583065" y="4065549"/>
          <a:ext cx="1658007" cy="1373930"/>
        </p:xfrm>
        <a:graphic>
          <a:graphicData uri="http://schemas.openxmlformats.org/presentationml/2006/ole">
            <mc:AlternateContent xmlns:mc="http://schemas.openxmlformats.org/markup-compatibility/2006">
              <mc:Choice xmlns:v="urn:schemas-microsoft-com:vml" Requires="v">
                <p:oleObj spid="_x0000_s2085" name="Equation" r:id="rId3" imgW="950760" imgH="786240" progId="Equation.3">
                  <p:embed/>
                </p:oleObj>
              </mc:Choice>
              <mc:Fallback>
                <p:oleObj name="Equation" r:id="rId3" imgW="950760" imgH="786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065" y="4065549"/>
                        <a:ext cx="1658007" cy="13739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2749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2.5</a:t>
            </a:r>
          </a:p>
        </p:txBody>
      </p:sp>
      <p:sp>
        <p:nvSpPr>
          <p:cNvPr id="7" name="Figure Legend"/>
          <p:cNvSpPr>
            <a:spLocks noGrp="1"/>
          </p:cNvSpPr>
          <p:nvPr>
            <p:ph idx="13"/>
          </p:nvPr>
        </p:nvSpPr>
        <p:spPr/>
        <p:txBody>
          <a:bodyPr>
            <a:normAutofit/>
          </a:bodyPr>
          <a:lstStyle/>
          <a:p>
            <a:r>
              <a:rPr lang="en-US" sz="1600" dirty="0"/>
              <a:t>Compared to the copper chlorine compound in </a:t>
            </a:r>
            <a:r>
              <a:rPr lang="en-US" sz="1600" dirty="0">
                <a:solidFill>
                  <a:srgbClr val="6CB255"/>
                </a:solidFill>
              </a:rPr>
              <a:t>(a)</a:t>
            </a:r>
            <a:r>
              <a:rPr lang="en-US" sz="1600" dirty="0"/>
              <a:t>, where copper is represented by brown spheres and chlorine by green spheres, the copper chlorine compound in </a:t>
            </a:r>
            <a:r>
              <a:rPr lang="en-US" sz="1600" dirty="0">
                <a:solidFill>
                  <a:srgbClr val="6CB255"/>
                </a:solidFill>
              </a:rPr>
              <a:t>(b)</a:t>
            </a:r>
            <a:r>
              <a:rPr lang="en-US" sz="1600" dirty="0"/>
              <a:t> has twice as many chlorine atoms per copper atom. (credit a: modification of work by “Benjah-bmm27”/Wikimedia Commons; credit b: modification of work by “</a:t>
            </a:r>
            <a:r>
              <a:rPr lang="en-US" sz="1600" dirty="0" err="1"/>
              <a:t>Walkerma</a:t>
            </a:r>
            <a:r>
              <a:rPr lang="en-US" sz="1600" dirty="0"/>
              <a:t>”/Wikimedia Commons)</a:t>
            </a:r>
          </a:p>
        </p:txBody>
      </p:sp>
      <p:pic>
        <p:nvPicPr>
          <p:cNvPr id="8" name="Figure" descr="Figure A shows a pile of green powder. A callout shows that the green powder is made up of a lattice of copper atoms interspersed with chlorine atoms. The atoms are color coded brown for copper and green for chlorine. The number of copper atoms is equal to the number of chlorine atoms in the molecule. Figure B shows a pile of brown powder. A callout shows that the brown powder is also made up of copper and chlorine atoms similar to the molecule shown in figure A. However there appears to be two chlorine atoms for every copper atom in this molecule. The copper atoms in figure B bond with both the chlorine atoms and the other copper atoms. The copper atoms in figure A only bond with the chlorine atoms.">
            <a:extLst>
              <a:ext uri="{FF2B5EF4-FFF2-40B4-BE49-F238E27FC236}">
                <a16:creationId xmlns:a16="http://schemas.microsoft.com/office/drawing/2014/main" id="{43EEAE1B-EB20-4687-A0CE-5FBDA2A35766}"/>
              </a:ext>
            </a:extLst>
          </p:cNvPr>
          <p:cNvPicPr>
            <a:picLocks noChangeAspect="1"/>
          </p:cNvPicPr>
          <p:nvPr/>
        </p:nvPicPr>
        <p:blipFill>
          <a:blip r:embed="rId2" cstate="email">
            <a:extLst>
              <a:ext uri="{28A0092B-C50C-407E-A947-70E740481C1C}">
                <a14:useLocalDpi xmlns:a14="http://schemas.microsoft.com/office/drawing/2010/main" val="0"/>
              </a:ext>
            </a:extLst>
          </a:blip>
          <a:srcRect t="-8058" b="-805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9205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2.2 Evolution of Atomic Theory</a:t>
            </a:r>
          </a:p>
          <a:p>
            <a:pPr lvl="1"/>
            <a:r>
              <a:rPr lang="en-US" dirty="0"/>
              <a:t>Outline milestones in the development of modern atomic theory</a:t>
            </a:r>
          </a:p>
          <a:p>
            <a:pPr lvl="1"/>
            <a:r>
              <a:rPr lang="en-US" dirty="0"/>
              <a:t>Summarize and interpret the results of the experiments of Thomson, Millikan, and Rutherford</a:t>
            </a:r>
          </a:p>
          <a:p>
            <a:pPr lvl="1"/>
            <a:r>
              <a:rPr lang="en-US" dirty="0"/>
              <a:t>Describe the three subatomic particles that compose atoms</a:t>
            </a:r>
          </a:p>
          <a:p>
            <a:pPr lvl="1"/>
            <a:r>
              <a:rPr lang="en-US" dirty="0"/>
              <a:t>Define isotopes and give examples for several elements</a:t>
            </a:r>
          </a:p>
        </p:txBody>
      </p:sp>
    </p:spTree>
    <p:extLst>
      <p:ext uri="{BB962C8B-B14F-4D97-AF65-F5344CB8AC3E}">
        <p14:creationId xmlns:p14="http://schemas.microsoft.com/office/powerpoint/2010/main" val="126285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Atomic Theory</a:t>
            </a:r>
          </a:p>
        </p:txBody>
      </p:sp>
      <p:sp>
        <p:nvSpPr>
          <p:cNvPr id="3" name="Content Placeholder 2"/>
          <p:cNvSpPr>
            <a:spLocks noGrp="1"/>
          </p:cNvSpPr>
          <p:nvPr>
            <p:ph idx="1"/>
          </p:nvPr>
        </p:nvSpPr>
        <p:spPr/>
        <p:txBody>
          <a:bodyPr/>
          <a:lstStyle/>
          <a:p>
            <a:r>
              <a:rPr lang="en-US" dirty="0"/>
              <a:t>What are atoms composed of?</a:t>
            </a:r>
          </a:p>
          <a:p>
            <a:endParaRPr lang="en-US" dirty="0"/>
          </a:p>
          <a:p>
            <a:r>
              <a:rPr lang="en-US" dirty="0"/>
              <a:t>Is there something smaller than an atom?</a:t>
            </a:r>
          </a:p>
          <a:p>
            <a:endParaRPr lang="en-US" dirty="0"/>
          </a:p>
          <a:p>
            <a:r>
              <a:rPr lang="en-US" dirty="0"/>
              <a:t>Here, we will discuss some of these key developments.</a:t>
            </a:r>
          </a:p>
          <a:p>
            <a:endParaRPr lang="en-US" dirty="0"/>
          </a:p>
        </p:txBody>
      </p:sp>
    </p:spTree>
    <p:extLst>
      <p:ext uri="{BB962C8B-B14F-4D97-AF65-F5344CB8AC3E}">
        <p14:creationId xmlns:p14="http://schemas.microsoft.com/office/powerpoint/2010/main" val="58402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the Electron: J.J. Thomson</a:t>
            </a:r>
          </a:p>
        </p:txBody>
      </p:sp>
      <p:sp>
        <p:nvSpPr>
          <p:cNvPr id="3" name="Content Placeholder 2"/>
          <p:cNvSpPr>
            <a:spLocks noGrp="1"/>
          </p:cNvSpPr>
          <p:nvPr>
            <p:ph idx="1"/>
          </p:nvPr>
        </p:nvSpPr>
        <p:spPr>
          <a:xfrm>
            <a:off x="628650" y="955965"/>
            <a:ext cx="7886700" cy="5032240"/>
          </a:xfrm>
        </p:spPr>
        <p:txBody>
          <a:bodyPr>
            <a:normAutofit/>
          </a:bodyPr>
          <a:lstStyle/>
          <a:p>
            <a:r>
              <a:rPr lang="en-US" dirty="0"/>
              <a:t>J.J. Thomson experimented with cathode ray tubes.</a:t>
            </a:r>
          </a:p>
          <a:p>
            <a:endParaRPr lang="en-US" dirty="0"/>
          </a:p>
          <a:p>
            <a:r>
              <a:rPr lang="en-US" dirty="0"/>
              <a:t>Cathode ray tube:</a:t>
            </a:r>
          </a:p>
          <a:p>
            <a:pPr lvl="1"/>
            <a:r>
              <a:rPr lang="en-US" dirty="0"/>
              <a:t>A sealed glass tube from which almost all the air had been removed</a:t>
            </a:r>
          </a:p>
          <a:p>
            <a:pPr lvl="1"/>
            <a:r>
              <a:rPr lang="en-US" dirty="0"/>
              <a:t>Contained two metal electrodes</a:t>
            </a:r>
          </a:p>
          <a:p>
            <a:pPr lvl="1"/>
            <a:endParaRPr lang="en-US" dirty="0"/>
          </a:p>
          <a:p>
            <a:r>
              <a:rPr lang="en-US" dirty="0"/>
              <a:t>When a high voltage was applied across the electrodes, a visible beam called a cathode ray appeared between them. </a:t>
            </a:r>
          </a:p>
          <a:p>
            <a:endParaRPr lang="en-US" dirty="0"/>
          </a:p>
          <a:p>
            <a:r>
              <a:rPr lang="en-US" dirty="0"/>
              <a:t>Regardless of the metals used, this beam was always deflected toward the positive charge and away from the negative charge.</a:t>
            </a:r>
          </a:p>
          <a:p>
            <a:endParaRPr lang="en-US" dirty="0"/>
          </a:p>
          <a:p>
            <a:r>
              <a:rPr lang="en-US" dirty="0"/>
              <a:t>Thompson was able to calculate the charge-to-mass ratio of the cathode ray particles.</a:t>
            </a:r>
          </a:p>
          <a:p>
            <a:endParaRPr lang="en-US" dirty="0"/>
          </a:p>
        </p:txBody>
      </p:sp>
    </p:spTree>
    <p:extLst>
      <p:ext uri="{BB962C8B-B14F-4D97-AF65-F5344CB8AC3E}">
        <p14:creationId xmlns:p14="http://schemas.microsoft.com/office/powerpoint/2010/main" val="179096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2.1 Early Ideas in Atomic Theory</a:t>
            </a:r>
          </a:p>
          <a:p>
            <a:r>
              <a:rPr lang="en-US" dirty="0"/>
              <a:t>2.2 Evolution of Atomic Theory</a:t>
            </a:r>
          </a:p>
          <a:p>
            <a:r>
              <a:rPr lang="en-US" dirty="0"/>
              <a:t>2.3 Atomic Structure and Symbolism</a:t>
            </a:r>
          </a:p>
          <a:p>
            <a:r>
              <a:rPr lang="en-US" dirty="0"/>
              <a:t>2.4 Chemical Formulas</a:t>
            </a:r>
          </a:p>
          <a:p>
            <a:r>
              <a:rPr lang="en-US" dirty="0"/>
              <a:t>2.5 The Periodic Table</a:t>
            </a:r>
          </a:p>
          <a:p>
            <a:r>
              <a:rPr lang="en-US" dirty="0"/>
              <a:t>2.6 Molecular and Ionic Compounds</a:t>
            </a:r>
          </a:p>
          <a:p>
            <a:r>
              <a:rPr lang="en-US" dirty="0"/>
              <a:t>2.7 Chemical Nomenclature</a:t>
            </a:r>
          </a:p>
        </p:txBody>
      </p:sp>
    </p:spTree>
    <p:extLst>
      <p:ext uri="{BB962C8B-B14F-4D97-AF65-F5344CB8AC3E}">
        <p14:creationId xmlns:p14="http://schemas.microsoft.com/office/powerpoint/2010/main" val="119495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Thompson’s Results</a:t>
            </a:r>
          </a:p>
        </p:txBody>
      </p:sp>
      <p:sp>
        <p:nvSpPr>
          <p:cNvPr id="3" name="Content Placeholder 2"/>
          <p:cNvSpPr>
            <a:spLocks noGrp="1"/>
          </p:cNvSpPr>
          <p:nvPr>
            <p:ph idx="1"/>
          </p:nvPr>
        </p:nvSpPr>
        <p:spPr>
          <a:xfrm>
            <a:off x="628650" y="955965"/>
            <a:ext cx="7886700" cy="5021089"/>
          </a:xfrm>
        </p:spPr>
        <p:txBody>
          <a:bodyPr/>
          <a:lstStyle/>
          <a:p>
            <a:r>
              <a:rPr lang="en-US" dirty="0"/>
              <a:t>The cathode ray particles were much lighter than atoms. </a:t>
            </a:r>
          </a:p>
          <a:p>
            <a:endParaRPr lang="en-US" dirty="0"/>
          </a:p>
          <a:p>
            <a:r>
              <a:rPr lang="en-US" dirty="0"/>
              <a:t>These particles are negatively charged. </a:t>
            </a:r>
          </a:p>
          <a:p>
            <a:endParaRPr lang="en-US" dirty="0"/>
          </a:p>
          <a:p>
            <a:r>
              <a:rPr lang="en-US" dirty="0"/>
              <a:t>These particles are indistinguishable, regardless of the source material.</a:t>
            </a:r>
          </a:p>
          <a:p>
            <a:endParaRPr lang="en-US" dirty="0"/>
          </a:p>
          <a:p>
            <a:r>
              <a:rPr lang="en-US" dirty="0"/>
              <a:t>This cathode ray particle is what we now call an electron—a negatively charged, subatomic particle with a mass more than one thousand times less than that of an atom.</a:t>
            </a:r>
          </a:p>
          <a:p>
            <a:endParaRPr lang="en-US" dirty="0"/>
          </a:p>
        </p:txBody>
      </p:sp>
    </p:spTree>
    <p:extLst>
      <p:ext uri="{BB962C8B-B14F-4D97-AF65-F5344CB8AC3E}">
        <p14:creationId xmlns:p14="http://schemas.microsoft.com/office/powerpoint/2010/main" val="126413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2.6</a:t>
            </a:r>
          </a:p>
        </p:txBody>
      </p:sp>
      <p:sp>
        <p:nvSpPr>
          <p:cNvPr id="7" name="Figure Legend"/>
          <p:cNvSpPr>
            <a:spLocks noGrp="1"/>
          </p:cNvSpPr>
          <p:nvPr>
            <p:ph idx="13"/>
          </p:nvPr>
        </p:nvSpPr>
        <p:spPr>
          <a:xfrm>
            <a:off x="628650" y="4918366"/>
            <a:ext cx="7886700" cy="1278154"/>
          </a:xfrm>
        </p:spPr>
        <p:txBody>
          <a:bodyPr>
            <a:noAutofit/>
          </a:bodyPr>
          <a:lstStyle/>
          <a:p>
            <a:pPr>
              <a:buClr>
                <a:srgbClr val="6CB255"/>
              </a:buClr>
            </a:pPr>
            <a:r>
              <a:rPr lang="en-US" sz="1400" dirty="0"/>
              <a:t>(a) J. J. Thomson produced a visible beam in a cathode ray tube. (b) This is an early cathode ray tube, invented in 1897 by Ferdinand Braun. (c) In the cathode ray, the beam (shown in yellow) comes from the cathode and is accelerated past the anode toward a fluorescent scale at the end of the tube. Simultaneous deflections by applied electric and magnetic fields permitted Thomson to calculate the mass-to-charge ratio of the particles composing the cathode ray. (credit a: modification of work by Nobel Foundation; credit b: modification of work by Eugen </a:t>
            </a:r>
            <a:r>
              <a:rPr lang="en-US" sz="1400" dirty="0" err="1"/>
              <a:t>Nesper</a:t>
            </a:r>
            <a:r>
              <a:rPr lang="en-US" sz="1400" dirty="0"/>
              <a:t>; credit c: modification of work by “</a:t>
            </a:r>
            <a:r>
              <a:rPr lang="en-US" sz="1400" dirty="0" err="1"/>
              <a:t>Kurzon</a:t>
            </a:r>
            <a:r>
              <a:rPr lang="en-US" sz="1400" dirty="0"/>
              <a:t>”/Wikimedia Commons)</a:t>
            </a:r>
          </a:p>
        </p:txBody>
      </p:sp>
      <p:pic>
        <p:nvPicPr>
          <p:cNvPr id="8" name="Figure" descr="Figure A shows a photo of J. J. Thomson working at a desk. Figure B shows a photograph of a cathode ray tube. It is a long, glass tube that is narrow at the left end but expands into a large bulb on the right end. The entire cathode tube is sitting on a wooden stand. Figure C shows the parts of the cathode ray tube. The cathode ray tube consists of a cathode and an anode. The cathode, which has a negative charge, is located in a small bulb of glass on the left side of the cathode ray tube. To the left of the cathode it says “High voltage” and indicates a positive and negative charge. The anode, which has a positive charge, is located to the right of the cathode. Two charged plates are located to the right of the anode, and are connected to a battery and two magnets. The magnets are labeled “S” and “N.” A cathode ray is generated from the cathode, travels through the anode and into a wider part of the cathode ray tube, where it travels between a positively charged electrode plate and a negatively charged electrode plate. The ray bends upward and continues to travel until it hits the wide part of the tube on the right. The rightmost end of the tube contains a printed scale that allows one to measure how much the ray was deflected.">
            <a:extLst>
              <a:ext uri="{FF2B5EF4-FFF2-40B4-BE49-F238E27FC236}">
                <a16:creationId xmlns:a16="http://schemas.microsoft.com/office/drawing/2014/main" id="{91F943CB-3FA0-483B-8A29-655F9EDF700B}"/>
              </a:ext>
            </a:extLst>
          </p:cNvPr>
          <p:cNvPicPr>
            <a:picLocks noChangeAspect="1"/>
          </p:cNvPicPr>
          <p:nvPr/>
        </p:nvPicPr>
        <p:blipFill>
          <a:blip r:embed="rId2" cstate="email">
            <a:extLst>
              <a:ext uri="{28A0092B-C50C-407E-A947-70E740481C1C}">
                <a14:useLocalDpi xmlns:a14="http://schemas.microsoft.com/office/drawing/2010/main" val="0"/>
              </a:ext>
            </a:extLst>
          </a:blip>
          <a:srcRect l="-30628" r="-3062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43300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the Electron: Robert A Millikan</a:t>
            </a:r>
          </a:p>
        </p:txBody>
      </p:sp>
      <p:sp>
        <p:nvSpPr>
          <p:cNvPr id="3" name="Content Placeholder 2"/>
          <p:cNvSpPr>
            <a:spLocks noGrp="1"/>
          </p:cNvSpPr>
          <p:nvPr>
            <p:ph idx="1"/>
          </p:nvPr>
        </p:nvSpPr>
        <p:spPr/>
        <p:txBody>
          <a:bodyPr/>
          <a:lstStyle/>
          <a:p>
            <a:r>
              <a:rPr lang="en-US" dirty="0"/>
              <a:t>Robert A. Millikan’s Oil Drop Experiment (1909)</a:t>
            </a:r>
          </a:p>
          <a:p>
            <a:endParaRPr lang="en-US" dirty="0"/>
          </a:p>
          <a:p>
            <a:r>
              <a:rPr lang="en-US" dirty="0"/>
              <a:t>Millikan created microscopic oil droplets, which were electrically charged.</a:t>
            </a:r>
          </a:p>
          <a:p>
            <a:endParaRPr lang="en-US" dirty="0"/>
          </a:p>
          <a:p>
            <a:r>
              <a:rPr lang="en-US" dirty="0"/>
              <a:t>These drops could be slowed or reversed by an electric field.</a:t>
            </a:r>
          </a:p>
          <a:p>
            <a:endParaRPr lang="en-US" dirty="0"/>
          </a:p>
          <a:p>
            <a:r>
              <a:rPr lang="en-US" dirty="0"/>
              <a:t>Millikan was able to determine the charge on individual drops. </a:t>
            </a:r>
          </a:p>
          <a:p>
            <a:endParaRPr lang="en-US" dirty="0"/>
          </a:p>
        </p:txBody>
      </p:sp>
    </p:spTree>
    <p:extLst>
      <p:ext uri="{BB962C8B-B14F-4D97-AF65-F5344CB8AC3E}">
        <p14:creationId xmlns:p14="http://schemas.microsoft.com/office/powerpoint/2010/main" val="315788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2.7</a:t>
            </a:r>
          </a:p>
        </p:txBody>
      </p:sp>
      <p:pic>
        <p:nvPicPr>
          <p:cNvPr id="2" name="Figure" descr="The experimental apparatus consists of an oil atomizer which sprays fine oil droplets into a large, sealed container. The sprayed oil lands on a positively charged brass plate with a pinhole at the center. As the drops fall through the pinhole, they travel through X-rays that are emitted within the container. This gives the oil droplets an electrical charge. The oil droplets land on a brass plate that is negatively charged. A telescopic eyepiece penetrates the inside of the container so that the user can observe how the charged oil droplets respond to the negatively charged brass plate. The table that accompanies this figure gives the charge, in coulombs or C, for 5 oil drops. Oil drop A has a charge of 4.8 times 10 to the negative 19 power. Oil drop B has a charge of 3.2 times 10 to the negative 19 power. Oil drop C has a charge of 6.4 times 10 to the negative 19 power. Oil drop D has a charge of 1.6 times 10 to the negative 19 power. Oil drop E has a charge of 4.8 times 10 to the negative 19 pow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71587" y="1100931"/>
            <a:ext cx="6600825" cy="3505200"/>
          </a:xfrm>
        </p:spPr>
      </p:pic>
      <p:sp>
        <p:nvSpPr>
          <p:cNvPr id="7" name="Figure Legend"/>
          <p:cNvSpPr>
            <a:spLocks noGrp="1"/>
          </p:cNvSpPr>
          <p:nvPr>
            <p:ph idx="13"/>
          </p:nvPr>
        </p:nvSpPr>
        <p:spPr/>
        <p:txBody>
          <a:bodyPr>
            <a:normAutofit/>
          </a:bodyPr>
          <a:lstStyle/>
          <a:p>
            <a:r>
              <a:rPr lang="en-US" sz="1600" dirty="0"/>
              <a:t>Millikan’s experiment measured the charge of individual oil drops. The tabulated data are examples of a few possible values.</a:t>
            </a:r>
          </a:p>
        </p:txBody>
      </p:sp>
    </p:spTree>
    <p:extLst>
      <p:ext uri="{BB962C8B-B14F-4D97-AF65-F5344CB8AC3E}">
        <p14:creationId xmlns:p14="http://schemas.microsoft.com/office/powerpoint/2010/main" val="57185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Millikan’s Results</a:t>
            </a:r>
          </a:p>
        </p:txBody>
      </p:sp>
      <p:sp>
        <p:nvSpPr>
          <p:cNvPr id="3" name="Content Placeholder 2"/>
          <p:cNvSpPr>
            <a:spLocks noGrp="1"/>
          </p:cNvSpPr>
          <p:nvPr>
            <p:ph idx="1"/>
          </p:nvPr>
        </p:nvSpPr>
        <p:spPr/>
        <p:txBody>
          <a:bodyPr/>
          <a:lstStyle/>
          <a:p>
            <a:r>
              <a:rPr lang="en-US" dirty="0"/>
              <a:t>The charge of an oil drop was always a multiple of a specific charge, 1.6 × 10</a:t>
            </a:r>
            <a:r>
              <a:rPr lang="en-US" baseline="30000" dirty="0"/>
              <a:t>–19</a:t>
            </a:r>
            <a:r>
              <a:rPr lang="en-US" dirty="0"/>
              <a:t> C.</a:t>
            </a:r>
          </a:p>
          <a:p>
            <a:endParaRPr lang="en-US" dirty="0"/>
          </a:p>
          <a:p>
            <a:r>
              <a:rPr lang="en-US" dirty="0"/>
              <a:t>Millikan concluded that 1.6 × 10</a:t>
            </a:r>
            <a:r>
              <a:rPr lang="en-US" baseline="30000" dirty="0"/>
              <a:t>–19</a:t>
            </a:r>
            <a:r>
              <a:rPr lang="en-US" dirty="0"/>
              <a:t> C was the charge of a single electron.</a:t>
            </a:r>
          </a:p>
          <a:p>
            <a:endParaRPr lang="en-US" dirty="0"/>
          </a:p>
          <a:p>
            <a:r>
              <a:rPr lang="en-US" dirty="0"/>
              <a:t>Thompson already showed the charge to mass ratio of an electron to be 1.759 × 10</a:t>
            </a:r>
            <a:r>
              <a:rPr lang="en-US" baseline="30000" dirty="0"/>
              <a:t>11</a:t>
            </a:r>
            <a:r>
              <a:rPr lang="en-US" dirty="0"/>
              <a:t> C/kg.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82832004"/>
              </p:ext>
            </p:extLst>
          </p:nvPr>
        </p:nvGraphicFramePr>
        <p:xfrm>
          <a:off x="628650" y="4752110"/>
          <a:ext cx="7740805" cy="818078"/>
        </p:xfrm>
        <a:graphic>
          <a:graphicData uri="http://schemas.openxmlformats.org/presentationml/2006/ole">
            <mc:AlternateContent xmlns:mc="http://schemas.openxmlformats.org/markup-compatibility/2006">
              <mc:Choice xmlns:v="urn:schemas-microsoft-com:vml" Requires="v">
                <p:oleObj spid="_x0000_s3108" name="Equation" r:id="rId3" imgW="4187160" imgH="429480" progId="Equation.3">
                  <p:embed/>
                </p:oleObj>
              </mc:Choice>
              <mc:Fallback>
                <p:oleObj name="Equation" r:id="rId3" imgW="4187160" imgH="429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752110"/>
                        <a:ext cx="7740805" cy="8180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09664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2.8</a:t>
            </a:r>
          </a:p>
        </p:txBody>
      </p:sp>
      <p:pic>
        <p:nvPicPr>
          <p:cNvPr id="2" name="Figure" descr="Figure A shows a photograph of plum pudding, which is a thick, almost spherical cake containing raisins throughout. To the right, an atom model is round and contains negatively charged electrons embedded within a sphere of positively charged matter. Figure B shows a photograph of the planet Saturn, which has rings. To the right, an atom model is a sphere of positively charged matter encircled by a ring of negatively charged electron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667218"/>
            <a:ext cx="7886700" cy="2387375"/>
          </a:xfrm>
        </p:spPr>
      </p:pic>
      <p:sp>
        <p:nvSpPr>
          <p:cNvPr id="7" name="Figure Legend"/>
          <p:cNvSpPr>
            <a:spLocks noGrp="1"/>
          </p:cNvSpPr>
          <p:nvPr>
            <p:ph idx="13"/>
          </p:nvPr>
        </p:nvSpPr>
        <p:spPr/>
        <p:txBody>
          <a:bodyPr>
            <a:normAutofit/>
          </a:bodyPr>
          <a:lstStyle/>
          <a:p>
            <a:pPr>
              <a:buClr>
                <a:srgbClr val="6CB255"/>
              </a:buClr>
            </a:pPr>
            <a:r>
              <a:rPr lang="en-US" sz="1600" dirty="0"/>
              <a:t>(a) Thomson suggested that atoms resembled plum pudding, an English dessert consisting of moist cake with embedded raisins (“plums”). (b) Nagaoka proposed that atoms resembled the planet Saturn, with a ring of electrons surrounding a positive “planet.” (credit a: modification of work by “Man </a:t>
            </a:r>
            <a:r>
              <a:rPr lang="en-US" sz="1600" dirty="0" err="1"/>
              <a:t>vyi</a:t>
            </a:r>
            <a:r>
              <a:rPr lang="en-US" sz="1600" dirty="0"/>
              <a:t>”/Wikimedia Commons; credit b: modification of work by “NASA”/Wikimedia Commons)</a:t>
            </a:r>
          </a:p>
        </p:txBody>
      </p:sp>
    </p:spTree>
    <p:extLst>
      <p:ext uri="{BB962C8B-B14F-4D97-AF65-F5344CB8AC3E}">
        <p14:creationId xmlns:p14="http://schemas.microsoft.com/office/powerpoint/2010/main" val="317800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the Nucleus: Ernest Rutherford</a:t>
            </a:r>
          </a:p>
        </p:txBody>
      </p:sp>
      <p:sp>
        <p:nvSpPr>
          <p:cNvPr id="3" name="Content Placeholder 2"/>
          <p:cNvSpPr>
            <a:spLocks noGrp="1"/>
          </p:cNvSpPr>
          <p:nvPr>
            <p:ph idx="1"/>
          </p:nvPr>
        </p:nvSpPr>
        <p:spPr/>
        <p:txBody>
          <a:bodyPr/>
          <a:lstStyle/>
          <a:p>
            <a:r>
              <a:rPr lang="en-US" dirty="0"/>
              <a:t>Ernest Rutherford’s Gold Foil Scattering Experiment</a:t>
            </a:r>
          </a:p>
          <a:p>
            <a:endParaRPr lang="en-US" dirty="0"/>
          </a:p>
          <a:p>
            <a:r>
              <a:rPr lang="en-US" dirty="0"/>
              <a:t>Aimed a beam of alpha particles (a particles) at a very thin piece of gold foil. </a:t>
            </a:r>
          </a:p>
          <a:p>
            <a:endParaRPr lang="en-US" dirty="0"/>
          </a:p>
          <a:p>
            <a:r>
              <a:rPr lang="en-US" sz="2000" dirty="0">
                <a:solidFill>
                  <a:schemeClr val="tx1"/>
                </a:solidFill>
                <a:latin typeface="Symbol"/>
                <a:cs typeface="MS PGothic" pitchFamily="34" charset="-128"/>
              </a:rPr>
              <a:t>a</a:t>
            </a:r>
            <a:r>
              <a:rPr lang="en-US" dirty="0"/>
              <a:t> particles are positively charged.</a:t>
            </a:r>
          </a:p>
          <a:p>
            <a:endParaRPr lang="en-US" dirty="0"/>
          </a:p>
          <a:p>
            <a:r>
              <a:rPr lang="en-US" dirty="0"/>
              <a:t>The scattering of these </a:t>
            </a:r>
            <a:r>
              <a:rPr lang="en-US" sz="2000" dirty="0">
                <a:solidFill>
                  <a:schemeClr val="tx1"/>
                </a:solidFill>
                <a:latin typeface="Symbol"/>
                <a:cs typeface="MS PGothic" pitchFamily="34" charset="-128"/>
              </a:rPr>
              <a:t>a</a:t>
            </a:r>
            <a:r>
              <a:rPr lang="en-US" dirty="0"/>
              <a:t> particles was examined using a luminescent screen that would glow briefly when hit. </a:t>
            </a:r>
          </a:p>
          <a:p>
            <a:endParaRPr lang="en-US" dirty="0"/>
          </a:p>
        </p:txBody>
      </p:sp>
    </p:spTree>
    <p:extLst>
      <p:ext uri="{BB962C8B-B14F-4D97-AF65-F5344CB8AC3E}">
        <p14:creationId xmlns:p14="http://schemas.microsoft.com/office/powerpoint/2010/main" val="5857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2.9</a:t>
            </a:r>
          </a:p>
        </p:txBody>
      </p:sp>
      <p:pic>
        <p:nvPicPr>
          <p:cNvPr id="2" name="Figure" descr="This figure shows a box on the left that contains a radium source of alpha particles which generates a beam of alpha particles. The beam travels through an opening within a ring-shaped luminescent screen which is used to detect scattered alpha particles. A piece of thin gold foil is at the center of the ring formed by the screen. When the beam encounters the gold foil, most of the alpha particles pass straight through it and hit the luminescent screen directly behind the foil. Some of the alpha particles are slightly deflected by the foil and hit the luminescent screen off to the side of the foil. Some alpha particles are significantly deflected and bounce back to hit the front of the scree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26551"/>
            <a:ext cx="7886700" cy="3453960"/>
          </a:xfrm>
        </p:spPr>
      </p:pic>
      <p:sp>
        <p:nvSpPr>
          <p:cNvPr id="7" name="Figure Legend"/>
          <p:cNvSpPr>
            <a:spLocks noGrp="1"/>
          </p:cNvSpPr>
          <p:nvPr>
            <p:ph idx="13"/>
          </p:nvPr>
        </p:nvSpPr>
        <p:spPr/>
        <p:txBody>
          <a:bodyPr>
            <a:normAutofit/>
          </a:bodyPr>
          <a:lstStyle/>
          <a:p>
            <a:r>
              <a:rPr lang="en-US" sz="1600" dirty="0"/>
              <a:t>Geiger and Rutherford fired α particles at a piece of gold foil and detected where those particles went, as shown in this schematic diagram of their experiment. Most of the particles passed straight through the foil, but a few were deflected slightly and a very small number were significantly deflected.</a:t>
            </a:r>
          </a:p>
        </p:txBody>
      </p:sp>
    </p:spTree>
    <p:extLst>
      <p:ext uri="{BB962C8B-B14F-4D97-AF65-F5344CB8AC3E}">
        <p14:creationId xmlns:p14="http://schemas.microsoft.com/office/powerpoint/2010/main" val="2398390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Rutherford’s Results</a:t>
            </a:r>
          </a:p>
        </p:txBody>
      </p:sp>
      <p:sp>
        <p:nvSpPr>
          <p:cNvPr id="3" name="Content Placeholder 2"/>
          <p:cNvSpPr>
            <a:spLocks noGrp="1"/>
          </p:cNvSpPr>
          <p:nvPr>
            <p:ph idx="1"/>
          </p:nvPr>
        </p:nvSpPr>
        <p:spPr/>
        <p:txBody>
          <a:bodyPr>
            <a:normAutofit fontScale="92500" lnSpcReduction="10000"/>
          </a:bodyPr>
          <a:lstStyle/>
          <a:p>
            <a:r>
              <a:rPr lang="en-US" dirty="0"/>
              <a:t>The volume occupied by an atom must consist of a large amount of empty space. </a:t>
            </a:r>
          </a:p>
          <a:p>
            <a:endParaRPr lang="en-US" dirty="0"/>
          </a:p>
          <a:p>
            <a:r>
              <a:rPr lang="en-US" dirty="0"/>
              <a:t>A small, relatively heavy, positively charged body, the </a:t>
            </a:r>
            <a:r>
              <a:rPr lang="en-US" b="1" dirty="0"/>
              <a:t>nucleus</a:t>
            </a:r>
            <a:r>
              <a:rPr lang="en-US" dirty="0"/>
              <a:t>,</a:t>
            </a:r>
            <a:r>
              <a:rPr lang="en-US" b="1" dirty="0"/>
              <a:t> </a:t>
            </a:r>
            <a:r>
              <a:rPr lang="en-US" dirty="0"/>
              <a:t>must be at the center of each atom. </a:t>
            </a:r>
          </a:p>
          <a:p>
            <a:endParaRPr lang="en-US" dirty="0"/>
          </a:p>
          <a:p>
            <a:r>
              <a:rPr lang="en-US" dirty="0"/>
              <a:t>The nucleus contains most of the atom’s mass.</a:t>
            </a:r>
          </a:p>
          <a:p>
            <a:endParaRPr lang="en-US" dirty="0"/>
          </a:p>
          <a:p>
            <a:r>
              <a:rPr lang="en-US" dirty="0"/>
              <a:t>Negatively charged electrons surround the nucleus. </a:t>
            </a:r>
          </a:p>
          <a:p>
            <a:endParaRPr lang="en-US" dirty="0"/>
          </a:p>
          <a:p>
            <a:r>
              <a:rPr lang="en-US" dirty="0"/>
              <a:t>The </a:t>
            </a:r>
            <a:r>
              <a:rPr lang="en-US" b="1" dirty="0"/>
              <a:t>proton</a:t>
            </a:r>
            <a:r>
              <a:rPr lang="en-US" dirty="0"/>
              <a:t>, a positively charged, subatomic particle is located in the nucleus. </a:t>
            </a:r>
          </a:p>
          <a:p>
            <a:endParaRPr lang="en-US" dirty="0"/>
          </a:p>
        </p:txBody>
      </p:sp>
    </p:spTree>
    <p:extLst>
      <p:ext uri="{BB962C8B-B14F-4D97-AF65-F5344CB8AC3E}">
        <p14:creationId xmlns:p14="http://schemas.microsoft.com/office/powerpoint/2010/main" val="123272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2.10</a:t>
            </a:r>
          </a:p>
        </p:txBody>
      </p:sp>
      <p:sp>
        <p:nvSpPr>
          <p:cNvPr id="7" name="Figure Legend"/>
          <p:cNvSpPr>
            <a:spLocks noGrp="1"/>
          </p:cNvSpPr>
          <p:nvPr>
            <p:ph idx="13"/>
          </p:nvPr>
        </p:nvSpPr>
        <p:spPr/>
        <p:txBody>
          <a:bodyPr>
            <a:normAutofit/>
          </a:bodyPr>
          <a:lstStyle/>
          <a:p>
            <a:r>
              <a:rPr lang="en-US" sz="1600" dirty="0"/>
              <a:t>The α particles are deflected only when they collide with or pass close to the much heavier, positively charged gold nucleus. Because the nucleus is very small compared to the size of an atom, very few α particles are deflected. Most pass through the relatively large region occupied by electrons, which are too light to deflect the rapidly moving particles.</a:t>
            </a:r>
          </a:p>
        </p:txBody>
      </p:sp>
      <p:pic>
        <p:nvPicPr>
          <p:cNvPr id="8" name="Figure" descr="The left diagram shows a green beam of alpha particles hitting a rectangular piece of gold foil. Some of the alpha particles bounce backwards after hitting the foil. However, most of the particles travel through the foil, with some being deflected as they pass through the foil. A callout box shows a magnified cross section of the gold foil. Most of the alpha particles are not deflected, but pass straight through the foil because they travel between the gold atoms. A very small number of alpha particles are significantly deflected when they hit the nucleus of the gold atoms straight on. A few alpha particles are slightly deflected because they glanced off of the nucleus of a gold atom.">
            <a:extLst>
              <a:ext uri="{FF2B5EF4-FFF2-40B4-BE49-F238E27FC236}">
                <a16:creationId xmlns:a16="http://schemas.microsoft.com/office/drawing/2014/main" id="{B0BB7CBF-FCD4-48AB-8EC7-5A332A8ED360}"/>
              </a:ext>
            </a:extLst>
          </p:cNvPr>
          <p:cNvPicPr>
            <a:picLocks noChangeAspect="1"/>
          </p:cNvPicPr>
          <p:nvPr/>
        </p:nvPicPr>
        <p:blipFill>
          <a:blip r:embed="rId2" cstate="email">
            <a:extLst>
              <a:ext uri="{28A0092B-C50C-407E-A947-70E740481C1C}">
                <a14:useLocalDpi xmlns:a14="http://schemas.microsoft.com/office/drawing/2010/main" val="0"/>
              </a:ext>
            </a:extLst>
          </a:blip>
          <a:srcRect l="-17426" r="-1742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9032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a:t>
            </a:r>
          </a:p>
        </p:txBody>
      </p:sp>
      <p:sp>
        <p:nvSpPr>
          <p:cNvPr id="7" name="Figure Legend"/>
          <p:cNvSpPr>
            <a:spLocks noGrp="1"/>
          </p:cNvSpPr>
          <p:nvPr>
            <p:ph idx="13"/>
          </p:nvPr>
        </p:nvSpPr>
        <p:spPr/>
        <p:txBody>
          <a:bodyPr>
            <a:normAutofit/>
          </a:bodyPr>
          <a:lstStyle/>
          <a:p>
            <a:r>
              <a:rPr lang="en-US" sz="1600" dirty="0"/>
              <a:t>Analysis of molecules in an exhaled breath can provide valuable information, leading to early diagnosis of diseases or detection of environmental exposure to harmful substances. (credit: modification of work by Paul </a:t>
            </a:r>
            <a:r>
              <a:rPr lang="pl-PL" sz="1600" dirty="0" err="1"/>
              <a:t>Flowers</a:t>
            </a:r>
            <a:r>
              <a:rPr lang="pl-PL" sz="1600" dirty="0"/>
              <a:t>)</a:t>
            </a:r>
            <a:endParaRPr lang="en-US" sz="1600" dirty="0"/>
          </a:p>
        </p:txBody>
      </p:sp>
      <p:pic>
        <p:nvPicPr>
          <p:cNvPr id="8194" name="Picture 2" descr="A person is shown blowing into a tube connected to a plastic bag. There is a computer screen displaying data that reads “Mass Spectral Breath Analysis.” An arrow from the plastic bag points to an illustration of different molecular compounds contained in the person’s exhal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5280" y="1159147"/>
            <a:ext cx="7563644" cy="349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Discoveries of the 20</a:t>
            </a:r>
            <a:r>
              <a:rPr lang="en-US" baseline="30000" dirty="0"/>
              <a:t>th</a:t>
            </a:r>
            <a:r>
              <a:rPr lang="en-US" dirty="0"/>
              <a:t> Century</a:t>
            </a:r>
          </a:p>
        </p:txBody>
      </p:sp>
      <p:sp>
        <p:nvSpPr>
          <p:cNvPr id="3" name="Content Placeholder 2"/>
          <p:cNvSpPr>
            <a:spLocks noGrp="1"/>
          </p:cNvSpPr>
          <p:nvPr>
            <p:ph idx="1"/>
          </p:nvPr>
        </p:nvSpPr>
        <p:spPr>
          <a:xfrm>
            <a:off x="628650" y="955965"/>
            <a:ext cx="7886700" cy="4195898"/>
          </a:xfrm>
        </p:spPr>
        <p:txBody>
          <a:bodyPr/>
          <a:lstStyle/>
          <a:p>
            <a:r>
              <a:rPr lang="en-US" b="1" dirty="0"/>
              <a:t>Isotopes: </a:t>
            </a:r>
            <a:r>
              <a:rPr lang="en-US" dirty="0"/>
              <a:t>Atoms of the same element that differ in mass</a:t>
            </a:r>
          </a:p>
          <a:p>
            <a:pPr lvl="1"/>
            <a:r>
              <a:rPr lang="en-US" dirty="0"/>
              <a:t>Frederick Soddy of England. Noble Prize in 1921. </a:t>
            </a:r>
          </a:p>
          <a:p>
            <a:endParaRPr lang="en-US" dirty="0"/>
          </a:p>
          <a:p>
            <a:r>
              <a:rPr lang="en-US" b="1" dirty="0"/>
              <a:t>Neutrons: </a:t>
            </a:r>
            <a:r>
              <a:rPr lang="en-US" dirty="0"/>
              <a:t>Uncharged, subatomic particles with a mass approximately the same as that of protons</a:t>
            </a:r>
          </a:p>
          <a:p>
            <a:pPr lvl="1"/>
            <a:r>
              <a:rPr lang="en-US" dirty="0"/>
              <a:t>Discovered by James Chadwick in 1932.</a:t>
            </a:r>
          </a:p>
          <a:p>
            <a:pPr lvl="1"/>
            <a:r>
              <a:rPr lang="en-US" dirty="0"/>
              <a:t>Neutrons are also found in the nucleus. </a:t>
            </a:r>
          </a:p>
          <a:p>
            <a:endParaRPr lang="en-US" dirty="0"/>
          </a:p>
        </p:txBody>
      </p:sp>
    </p:spTree>
    <p:extLst>
      <p:ext uri="{BB962C8B-B14F-4D97-AF65-F5344CB8AC3E}">
        <p14:creationId xmlns:p14="http://schemas.microsoft.com/office/powerpoint/2010/main" val="3173701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28650" y="955965"/>
            <a:ext cx="7886700" cy="4117840"/>
          </a:xfrm>
        </p:spPr>
        <p:txBody>
          <a:bodyPr/>
          <a:lstStyle/>
          <a:p>
            <a:r>
              <a:rPr lang="en-US" dirty="0"/>
              <a:t>2.3 Atomic Structure and Symbolism</a:t>
            </a:r>
          </a:p>
          <a:p>
            <a:pPr lvl="1"/>
            <a:r>
              <a:rPr lang="en-US" dirty="0"/>
              <a:t>Write and interpret symbols that depict the atomic number, mass number, and charge of an atom or ion</a:t>
            </a:r>
          </a:p>
          <a:p>
            <a:pPr lvl="1"/>
            <a:r>
              <a:rPr lang="en-US" dirty="0"/>
              <a:t>Define the atomic mass unit and average atomic mass</a:t>
            </a:r>
          </a:p>
          <a:p>
            <a:pPr lvl="1"/>
            <a:r>
              <a:rPr lang="en-US" dirty="0"/>
              <a:t>Calculate average atomic mass and isotopic abundance</a:t>
            </a:r>
          </a:p>
        </p:txBody>
      </p:sp>
    </p:spTree>
    <p:extLst>
      <p:ext uri="{BB962C8B-B14F-4D97-AF65-F5344CB8AC3E}">
        <p14:creationId xmlns:p14="http://schemas.microsoft.com/office/powerpoint/2010/main" val="208948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Structure and Symbolism</a:t>
            </a:r>
          </a:p>
        </p:txBody>
      </p:sp>
      <p:sp>
        <p:nvSpPr>
          <p:cNvPr id="3" name="Content Placeholder 2"/>
          <p:cNvSpPr>
            <a:spLocks noGrp="1"/>
          </p:cNvSpPr>
          <p:nvPr>
            <p:ph idx="1"/>
          </p:nvPr>
        </p:nvSpPr>
        <p:spPr>
          <a:xfrm>
            <a:off x="628650" y="955965"/>
            <a:ext cx="7886700" cy="4931879"/>
          </a:xfrm>
        </p:spPr>
        <p:txBody>
          <a:bodyPr/>
          <a:lstStyle/>
          <a:p>
            <a:r>
              <a:rPr lang="en-US" dirty="0"/>
              <a:t>The nucleus contains the majority of an atom’s mass.</a:t>
            </a:r>
          </a:p>
          <a:p>
            <a:endParaRPr lang="en-US" dirty="0"/>
          </a:p>
          <a:p>
            <a:r>
              <a:rPr lang="en-US" dirty="0"/>
              <a:t> Protons and neutrons are much heavier than electrons. </a:t>
            </a:r>
          </a:p>
          <a:p>
            <a:endParaRPr lang="en-US" dirty="0"/>
          </a:p>
          <a:p>
            <a:r>
              <a:rPr lang="en-US" dirty="0"/>
              <a:t> Electrons occupy almost all of an atom’s volume.</a:t>
            </a:r>
          </a:p>
          <a:p>
            <a:endParaRPr lang="en-US" dirty="0"/>
          </a:p>
          <a:p>
            <a:r>
              <a:rPr lang="en-US" dirty="0"/>
              <a:t> Diameter of an atom ~ 10</a:t>
            </a:r>
            <a:r>
              <a:rPr lang="en-US" baseline="30000" dirty="0"/>
              <a:t>–10</a:t>
            </a:r>
            <a:r>
              <a:rPr lang="en-US" dirty="0"/>
              <a:t> m</a:t>
            </a:r>
          </a:p>
          <a:p>
            <a:endParaRPr lang="en-US" dirty="0"/>
          </a:p>
          <a:p>
            <a:r>
              <a:rPr lang="en-US" dirty="0"/>
              <a:t> Diameter of a nucleus is 100,000 times smaller ~ 10</a:t>
            </a:r>
            <a:r>
              <a:rPr lang="en-US" baseline="30000" dirty="0"/>
              <a:t>–15</a:t>
            </a:r>
            <a:r>
              <a:rPr lang="en-US" dirty="0"/>
              <a:t> m</a:t>
            </a:r>
          </a:p>
          <a:p>
            <a:endParaRPr lang="en-US" dirty="0"/>
          </a:p>
        </p:txBody>
      </p:sp>
    </p:spTree>
    <p:extLst>
      <p:ext uri="{BB962C8B-B14F-4D97-AF65-F5344CB8AC3E}">
        <p14:creationId xmlns:p14="http://schemas.microsoft.com/office/powerpoint/2010/main" val="2048719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a:t>
            </a:r>
          </a:p>
        </p:txBody>
      </p:sp>
      <p:pic>
        <p:nvPicPr>
          <p:cNvPr id="2" name="Figure" descr="The diagram on the left shows a picture of an atom that is 10 to the negative tenth power meters in diameter. The nucleus is labeled at the center of the atom and is 10 to the negative fifteenth power meters. The central figure shows a photograph of an American football stadium. The figure on the right shows a photograph of a person with a handful of blueberri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641265"/>
            <a:ext cx="7886700" cy="2424533"/>
          </a:xfrm>
        </p:spPr>
      </p:pic>
      <p:sp>
        <p:nvSpPr>
          <p:cNvPr id="7" name="Figure Legend"/>
          <p:cNvSpPr>
            <a:spLocks noGrp="1"/>
          </p:cNvSpPr>
          <p:nvPr>
            <p:ph idx="13"/>
          </p:nvPr>
        </p:nvSpPr>
        <p:spPr/>
        <p:txBody>
          <a:bodyPr>
            <a:normAutofit/>
          </a:bodyPr>
          <a:lstStyle/>
          <a:p>
            <a:r>
              <a:rPr lang="en-US" sz="1600" dirty="0"/>
              <a:t>If an atom could be expanded to the size of a football stadium, the nucleus would be the size of a single blueberry. (credit middle: modification of work by “</a:t>
            </a:r>
            <a:r>
              <a:rPr lang="en-US" sz="1600" dirty="0" err="1"/>
              <a:t>babyknight</a:t>
            </a:r>
            <a:r>
              <a:rPr lang="en-US" sz="1600" dirty="0"/>
              <a:t>”/Wikimedia Commons; credit right: modification of work </a:t>
            </a:r>
            <a:r>
              <a:rPr lang="nl-NL" sz="1600" dirty="0" err="1"/>
              <a:t>by</a:t>
            </a:r>
            <a:r>
              <a:rPr lang="nl-NL" sz="1600" dirty="0"/>
              <a:t> </a:t>
            </a:r>
            <a:r>
              <a:rPr lang="nl-NL" sz="1600" dirty="0" err="1"/>
              <a:t>Paxson</a:t>
            </a:r>
            <a:r>
              <a:rPr lang="nl-NL" sz="1600" dirty="0"/>
              <a:t> </a:t>
            </a:r>
            <a:r>
              <a:rPr lang="nl-NL" sz="1600" dirty="0" err="1"/>
              <a:t>Woelber</a:t>
            </a:r>
            <a:r>
              <a:rPr lang="nl-NL" sz="1600" dirty="0"/>
              <a:t>)</a:t>
            </a:r>
            <a:endParaRPr lang="en-US" sz="1600" dirty="0"/>
          </a:p>
        </p:txBody>
      </p:sp>
    </p:spTree>
    <p:extLst>
      <p:ext uri="{BB962C8B-B14F-4D97-AF65-F5344CB8AC3E}">
        <p14:creationId xmlns:p14="http://schemas.microsoft.com/office/powerpoint/2010/main" val="28248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a:t>
            </a:r>
          </a:p>
        </p:txBody>
      </p:sp>
      <p:sp>
        <p:nvSpPr>
          <p:cNvPr id="3" name="Content Placeholder 2"/>
          <p:cNvSpPr>
            <a:spLocks noGrp="1"/>
          </p:cNvSpPr>
          <p:nvPr>
            <p:ph idx="1"/>
          </p:nvPr>
        </p:nvSpPr>
        <p:spPr>
          <a:xfrm>
            <a:off x="628650" y="955965"/>
            <a:ext cx="7886700" cy="4976484"/>
          </a:xfrm>
        </p:spPr>
        <p:txBody>
          <a:bodyPr>
            <a:normAutofit/>
          </a:bodyPr>
          <a:lstStyle/>
          <a:p>
            <a:r>
              <a:rPr lang="en-US" dirty="0"/>
              <a:t>Atoms and subatomic particles are very small.</a:t>
            </a:r>
          </a:p>
          <a:p>
            <a:pPr lvl="1"/>
            <a:r>
              <a:rPr lang="en-US" dirty="0"/>
              <a:t>Example: A carbon atom weighs less than 2 × 10</a:t>
            </a:r>
            <a:r>
              <a:rPr lang="en-US" baseline="30000" dirty="0"/>
              <a:t>–23</a:t>
            </a:r>
            <a:r>
              <a:rPr lang="en-US" dirty="0"/>
              <a:t> g.</a:t>
            </a:r>
          </a:p>
          <a:p>
            <a:endParaRPr lang="en-US" dirty="0"/>
          </a:p>
          <a:p>
            <a:r>
              <a:rPr lang="en-US" dirty="0"/>
              <a:t>Electrons have a charge of less than 2 × 10</a:t>
            </a:r>
            <a:r>
              <a:rPr lang="en-US" baseline="30000" dirty="0"/>
              <a:t>–19</a:t>
            </a:r>
            <a:r>
              <a:rPr lang="en-US" dirty="0"/>
              <a:t> C.</a:t>
            </a:r>
          </a:p>
          <a:p>
            <a:endParaRPr lang="en-US" dirty="0"/>
          </a:p>
          <a:p>
            <a:r>
              <a:rPr lang="en-US" dirty="0"/>
              <a:t>Small units are needed.</a:t>
            </a:r>
          </a:p>
          <a:p>
            <a:pPr lvl="1"/>
            <a:r>
              <a:rPr lang="en-US" dirty="0"/>
              <a:t>Atomic mass unit (</a:t>
            </a:r>
            <a:r>
              <a:rPr lang="en-US" dirty="0" err="1"/>
              <a:t>amu</a:t>
            </a:r>
            <a:r>
              <a:rPr lang="en-US" dirty="0"/>
              <a:t>). </a:t>
            </a:r>
          </a:p>
          <a:p>
            <a:pPr lvl="2"/>
            <a:r>
              <a:rPr lang="en-US" dirty="0">
                <a:solidFill>
                  <a:schemeClr val="tx1"/>
                </a:solidFill>
              </a:rPr>
              <a:t>1 </a:t>
            </a:r>
            <a:r>
              <a:rPr lang="en-US" dirty="0" err="1">
                <a:solidFill>
                  <a:schemeClr val="tx1"/>
                </a:solidFill>
              </a:rPr>
              <a:t>amu</a:t>
            </a:r>
            <a:r>
              <a:rPr lang="en-US" dirty="0">
                <a:solidFill>
                  <a:schemeClr val="tx1"/>
                </a:solidFill>
              </a:rPr>
              <a:t> = 1.6605 x 10-24 g.</a:t>
            </a:r>
          </a:p>
          <a:p>
            <a:pPr lvl="2"/>
            <a:r>
              <a:rPr lang="en-US" dirty="0">
                <a:solidFill>
                  <a:schemeClr val="tx1"/>
                </a:solidFill>
              </a:rPr>
              <a:t>Mass of a carbon-12 atom = 12 </a:t>
            </a:r>
            <a:r>
              <a:rPr lang="en-US" dirty="0" err="1">
                <a:solidFill>
                  <a:schemeClr val="tx1"/>
                </a:solidFill>
              </a:rPr>
              <a:t>amu</a:t>
            </a:r>
            <a:endParaRPr lang="en-US" dirty="0">
              <a:solidFill>
                <a:schemeClr val="tx1"/>
              </a:solidFill>
            </a:endParaRPr>
          </a:p>
          <a:p>
            <a:endParaRPr lang="en-US" dirty="0"/>
          </a:p>
          <a:p>
            <a:r>
              <a:rPr lang="en-US" dirty="0"/>
              <a:t>Fundamental unit of charge (e).</a:t>
            </a:r>
          </a:p>
          <a:p>
            <a:pPr marL="342900" lvl="1" indent="0">
              <a:buNone/>
            </a:pPr>
            <a:r>
              <a:rPr lang="en-US" dirty="0"/>
              <a:t>e = 1.602 × 10</a:t>
            </a:r>
            <a:r>
              <a:rPr lang="en-US" baseline="30000" dirty="0"/>
              <a:t>–19 </a:t>
            </a:r>
            <a:r>
              <a:rPr lang="en-US" dirty="0"/>
              <a:t>C</a:t>
            </a:r>
          </a:p>
          <a:p>
            <a:endParaRPr lang="en-US" dirty="0"/>
          </a:p>
        </p:txBody>
      </p:sp>
    </p:spTree>
    <p:extLst>
      <p:ext uri="{BB962C8B-B14F-4D97-AF65-F5344CB8AC3E}">
        <p14:creationId xmlns:p14="http://schemas.microsoft.com/office/powerpoint/2010/main" val="329121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Subatomic Particles</a:t>
            </a:r>
          </a:p>
        </p:txBody>
      </p:sp>
      <p:sp>
        <p:nvSpPr>
          <p:cNvPr id="3" name="Content Placeholder 2"/>
          <p:cNvSpPr>
            <a:spLocks noGrp="1"/>
          </p:cNvSpPr>
          <p:nvPr>
            <p:ph idx="1"/>
          </p:nvPr>
        </p:nvSpPr>
        <p:spPr>
          <a:xfrm>
            <a:off x="628650" y="955965"/>
            <a:ext cx="7886700" cy="4586191"/>
          </a:xfrm>
        </p:spPr>
        <p:txBody>
          <a:bodyPr>
            <a:normAutofit/>
          </a:bodyPr>
          <a:lstStyle/>
          <a:p>
            <a:r>
              <a:rPr lang="en-US" dirty="0"/>
              <a:t>Proton</a:t>
            </a:r>
          </a:p>
          <a:p>
            <a:pPr lvl="1"/>
            <a:r>
              <a:rPr lang="en-US" dirty="0"/>
              <a:t>Mass = 1.0073 </a:t>
            </a:r>
            <a:r>
              <a:rPr lang="en-US" dirty="0" err="1"/>
              <a:t>amu</a:t>
            </a:r>
            <a:endParaRPr lang="en-US" dirty="0"/>
          </a:p>
          <a:p>
            <a:pPr lvl="1"/>
            <a:r>
              <a:rPr lang="en-US" dirty="0"/>
              <a:t>Charge = +1</a:t>
            </a:r>
          </a:p>
          <a:p>
            <a:endParaRPr lang="en-US" dirty="0"/>
          </a:p>
          <a:p>
            <a:r>
              <a:rPr lang="en-US" dirty="0"/>
              <a:t> Neutron</a:t>
            </a:r>
          </a:p>
          <a:p>
            <a:pPr lvl="1"/>
            <a:r>
              <a:rPr lang="en-US" dirty="0"/>
              <a:t>Mass = 1.0087 </a:t>
            </a:r>
            <a:r>
              <a:rPr lang="en-US" dirty="0" err="1"/>
              <a:t>amu</a:t>
            </a:r>
            <a:r>
              <a:rPr lang="en-US" dirty="0"/>
              <a:t> (slightly heavier than a proton)</a:t>
            </a:r>
          </a:p>
          <a:p>
            <a:pPr lvl="1"/>
            <a:r>
              <a:rPr lang="en-US" dirty="0"/>
              <a:t>Charge = 0</a:t>
            </a:r>
          </a:p>
          <a:p>
            <a:endParaRPr lang="en-US" dirty="0"/>
          </a:p>
          <a:p>
            <a:r>
              <a:rPr lang="en-US" dirty="0"/>
              <a:t> Electron</a:t>
            </a:r>
          </a:p>
          <a:p>
            <a:pPr lvl="1"/>
            <a:r>
              <a:rPr lang="en-US" dirty="0"/>
              <a:t>Mass = 0.00055 </a:t>
            </a:r>
            <a:r>
              <a:rPr lang="en-US" dirty="0" err="1"/>
              <a:t>amu</a:t>
            </a:r>
            <a:endParaRPr lang="en-US" dirty="0"/>
          </a:p>
          <a:p>
            <a:pPr lvl="1"/>
            <a:r>
              <a:rPr lang="en-US" dirty="0"/>
              <a:t>Charge = –1</a:t>
            </a:r>
          </a:p>
          <a:p>
            <a:endParaRPr lang="en-US" dirty="0"/>
          </a:p>
        </p:txBody>
      </p:sp>
    </p:spTree>
    <p:extLst>
      <p:ext uri="{BB962C8B-B14F-4D97-AF65-F5344CB8AC3E}">
        <p14:creationId xmlns:p14="http://schemas.microsoft.com/office/powerpoint/2010/main" val="1050188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Number (Z)</a:t>
            </a:r>
          </a:p>
        </p:txBody>
      </p:sp>
      <p:sp>
        <p:nvSpPr>
          <p:cNvPr id="3" name="Content Placeholder 2"/>
          <p:cNvSpPr>
            <a:spLocks noGrp="1"/>
          </p:cNvSpPr>
          <p:nvPr>
            <p:ph idx="1"/>
          </p:nvPr>
        </p:nvSpPr>
        <p:spPr>
          <a:xfrm>
            <a:off x="628650" y="955965"/>
            <a:ext cx="7886700" cy="4630796"/>
          </a:xfrm>
        </p:spPr>
        <p:txBody>
          <a:bodyPr/>
          <a:lstStyle/>
          <a:p>
            <a:r>
              <a:rPr lang="en-US" dirty="0"/>
              <a:t>The number of protons in the nucleus of an atom is its </a:t>
            </a:r>
            <a:r>
              <a:rPr lang="en-US" b="1" dirty="0"/>
              <a:t>atomic number (Z)</a:t>
            </a:r>
            <a:r>
              <a:rPr lang="en-US" dirty="0"/>
              <a:t>. </a:t>
            </a:r>
          </a:p>
          <a:p>
            <a:endParaRPr lang="en-US" dirty="0"/>
          </a:p>
          <a:p>
            <a:r>
              <a:rPr lang="en-US" dirty="0"/>
              <a:t> This is the defining trait of an element: Its value determines the identity of the atom.</a:t>
            </a:r>
          </a:p>
          <a:p>
            <a:endParaRPr lang="en-US" dirty="0"/>
          </a:p>
          <a:p>
            <a:r>
              <a:rPr lang="en-US" dirty="0"/>
              <a:t> For example, any atom that contains six protons is the element carbon and has the atomic number 6, regardless of how many neutrons or electrons it may have. </a:t>
            </a:r>
          </a:p>
          <a:p>
            <a:endParaRPr lang="en-US" dirty="0"/>
          </a:p>
        </p:txBody>
      </p:sp>
    </p:spTree>
    <p:extLst>
      <p:ext uri="{BB962C8B-B14F-4D97-AF65-F5344CB8AC3E}">
        <p14:creationId xmlns:p14="http://schemas.microsoft.com/office/powerpoint/2010/main" val="245757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Neutral Atoms</a:t>
            </a:r>
          </a:p>
        </p:txBody>
      </p:sp>
      <p:sp>
        <p:nvSpPr>
          <p:cNvPr id="3" name="Content Placeholder 2"/>
          <p:cNvSpPr>
            <a:spLocks noGrp="1"/>
          </p:cNvSpPr>
          <p:nvPr>
            <p:ph idx="1"/>
          </p:nvPr>
        </p:nvSpPr>
        <p:spPr/>
        <p:txBody>
          <a:bodyPr/>
          <a:lstStyle/>
          <a:p>
            <a:r>
              <a:rPr lang="en-US" dirty="0"/>
              <a:t>A neutral atom must contain the same number of positive and negative charges.</a:t>
            </a:r>
          </a:p>
          <a:p>
            <a:endParaRPr lang="en-US" dirty="0"/>
          </a:p>
          <a:p>
            <a:r>
              <a:rPr lang="en-US" dirty="0"/>
              <a:t>The number of protons equals the number of electrons.</a:t>
            </a:r>
          </a:p>
          <a:p>
            <a:endParaRPr lang="en-US" dirty="0"/>
          </a:p>
          <a:p>
            <a:r>
              <a:rPr lang="en-US" dirty="0"/>
              <a:t>Therefore, the atomic number also indicates the number of electrons in a neutral atom.</a:t>
            </a:r>
          </a:p>
          <a:p>
            <a:endParaRPr lang="en-US" dirty="0"/>
          </a:p>
        </p:txBody>
      </p:sp>
    </p:spTree>
    <p:extLst>
      <p:ext uri="{BB962C8B-B14F-4D97-AF65-F5344CB8AC3E}">
        <p14:creationId xmlns:p14="http://schemas.microsoft.com/office/powerpoint/2010/main" val="3832827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Number (A)</a:t>
            </a:r>
          </a:p>
        </p:txBody>
      </p:sp>
      <p:sp>
        <p:nvSpPr>
          <p:cNvPr id="3" name="Content Placeholder 2"/>
          <p:cNvSpPr>
            <a:spLocks noGrp="1"/>
          </p:cNvSpPr>
          <p:nvPr>
            <p:ph idx="1"/>
          </p:nvPr>
        </p:nvSpPr>
        <p:spPr/>
        <p:txBody>
          <a:bodyPr>
            <a:normAutofit/>
          </a:bodyPr>
          <a:lstStyle/>
          <a:p>
            <a:r>
              <a:rPr lang="en-US" dirty="0"/>
              <a:t>The total number of protons and neutrons in an atom is called its </a:t>
            </a:r>
            <a:r>
              <a:rPr lang="en-US" b="1" dirty="0"/>
              <a:t>mass number (A)</a:t>
            </a:r>
            <a:r>
              <a:rPr lang="en-US" dirty="0"/>
              <a:t>. </a:t>
            </a:r>
          </a:p>
          <a:p>
            <a:endParaRPr lang="en-US" dirty="0"/>
          </a:p>
          <a:p>
            <a:r>
              <a:rPr lang="en-US" dirty="0"/>
              <a:t> The number of neutrons is therefore the difference between the mass number and the atomic number. </a:t>
            </a:r>
          </a:p>
          <a:p>
            <a:endParaRPr lang="en-US" dirty="0"/>
          </a:p>
          <a:p>
            <a:pPr marL="342900" lvl="1" indent="0">
              <a:buNone/>
            </a:pPr>
            <a:r>
              <a:rPr lang="en-US" dirty="0"/>
              <a:t>atomic number (Z) = number of protons</a:t>
            </a:r>
          </a:p>
          <a:p>
            <a:pPr lvl="1"/>
            <a:endParaRPr lang="en-US" dirty="0"/>
          </a:p>
          <a:p>
            <a:pPr marL="342900" lvl="1" indent="0">
              <a:buNone/>
            </a:pPr>
            <a:r>
              <a:rPr lang="en-US" dirty="0"/>
              <a:t>mass number (A) = number of protons + number of neutrons</a:t>
            </a:r>
          </a:p>
          <a:p>
            <a:pPr lvl="1"/>
            <a:endParaRPr lang="en-US" dirty="0"/>
          </a:p>
          <a:p>
            <a:pPr marL="342900" lvl="1" indent="0">
              <a:buNone/>
            </a:pPr>
            <a:r>
              <a:rPr lang="en-US" dirty="0"/>
              <a:t>A – Z = number of neutrons</a:t>
            </a:r>
          </a:p>
        </p:txBody>
      </p:sp>
    </p:spTree>
    <p:extLst>
      <p:ext uri="{BB962C8B-B14F-4D97-AF65-F5344CB8AC3E}">
        <p14:creationId xmlns:p14="http://schemas.microsoft.com/office/powerpoint/2010/main" val="1802338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Ions</a:t>
            </a:r>
          </a:p>
        </p:txBody>
      </p:sp>
      <p:sp>
        <p:nvSpPr>
          <p:cNvPr id="3" name="Content Placeholder 2"/>
          <p:cNvSpPr>
            <a:spLocks noGrp="1"/>
          </p:cNvSpPr>
          <p:nvPr>
            <p:ph idx="1"/>
          </p:nvPr>
        </p:nvSpPr>
        <p:spPr/>
        <p:txBody>
          <a:bodyPr/>
          <a:lstStyle/>
          <a:p>
            <a:r>
              <a:rPr lang="en-US" dirty="0"/>
              <a:t>When the number of protons and electrons are NOT equal, the atom is electrically charged and called an ion. </a:t>
            </a:r>
          </a:p>
          <a:p>
            <a:endParaRPr lang="en-US" dirty="0"/>
          </a:p>
          <a:p>
            <a:pPr marL="0" indent="0" algn="ctr">
              <a:buNone/>
            </a:pPr>
            <a:r>
              <a:rPr lang="en-US" dirty="0"/>
              <a:t>Charge of an atom = number of protons – number of electrons</a:t>
            </a:r>
          </a:p>
          <a:p>
            <a:endParaRPr lang="en-US" dirty="0"/>
          </a:p>
          <a:p>
            <a:r>
              <a:rPr lang="en-US" dirty="0"/>
              <a:t> Atoms (and molecules) acquire charge by losing or gaining electrons. </a:t>
            </a:r>
          </a:p>
          <a:p>
            <a:endParaRPr lang="en-US" dirty="0"/>
          </a:p>
        </p:txBody>
      </p:sp>
    </p:spTree>
    <p:extLst>
      <p:ext uri="{BB962C8B-B14F-4D97-AF65-F5344CB8AC3E}">
        <p14:creationId xmlns:p14="http://schemas.microsoft.com/office/powerpoint/2010/main" val="384183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28650" y="955965"/>
            <a:ext cx="7886700" cy="4855288"/>
          </a:xfrm>
        </p:spPr>
        <p:txBody>
          <a:bodyPr/>
          <a:lstStyle/>
          <a:p>
            <a:r>
              <a:rPr lang="en-US" dirty="0"/>
              <a:t>2.1 Early Ideas in Atomic Theory</a:t>
            </a:r>
          </a:p>
          <a:p>
            <a:pPr lvl="1"/>
            <a:r>
              <a:rPr lang="en-US" dirty="0"/>
              <a:t>State the postulates of Dalton’s atomic theory</a:t>
            </a:r>
          </a:p>
          <a:p>
            <a:pPr lvl="1"/>
            <a:r>
              <a:rPr lang="en-US" dirty="0"/>
              <a:t>Use postulates of Dalton’s atomic theory to explain the laws of definite and multiple proportions</a:t>
            </a:r>
          </a:p>
          <a:p>
            <a:pPr lvl="1"/>
            <a:endParaRPr lang="en-US" dirty="0"/>
          </a:p>
        </p:txBody>
      </p:sp>
    </p:spTree>
    <p:extLst>
      <p:ext uri="{BB962C8B-B14F-4D97-AF65-F5344CB8AC3E}">
        <p14:creationId xmlns:p14="http://schemas.microsoft.com/office/powerpoint/2010/main" val="1995017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Cations and Anions</a:t>
            </a:r>
          </a:p>
        </p:txBody>
      </p:sp>
      <p:sp>
        <p:nvSpPr>
          <p:cNvPr id="3" name="Content Placeholder 2"/>
          <p:cNvSpPr>
            <a:spLocks noGrp="1"/>
          </p:cNvSpPr>
          <p:nvPr>
            <p:ph idx="1"/>
          </p:nvPr>
        </p:nvSpPr>
        <p:spPr>
          <a:xfrm>
            <a:off x="628650" y="955965"/>
            <a:ext cx="7886700" cy="4976484"/>
          </a:xfrm>
        </p:spPr>
        <p:txBody>
          <a:bodyPr/>
          <a:lstStyle/>
          <a:p>
            <a:r>
              <a:rPr lang="en-US" dirty="0"/>
              <a:t>An atom that gains one or more electrons will exhibit a </a:t>
            </a:r>
            <a:r>
              <a:rPr lang="en-US" i="1" dirty="0"/>
              <a:t>negative charge </a:t>
            </a:r>
            <a:r>
              <a:rPr lang="en-US" dirty="0"/>
              <a:t>and is called an </a:t>
            </a:r>
            <a:r>
              <a:rPr lang="en-US" b="1" dirty="0"/>
              <a:t>anion</a:t>
            </a:r>
            <a:r>
              <a:rPr lang="en-US" dirty="0"/>
              <a:t>.</a:t>
            </a:r>
          </a:p>
          <a:p>
            <a:pPr lvl="1"/>
            <a:r>
              <a:rPr lang="en-US" dirty="0"/>
              <a:t>Example: A neutral oxygen atom (Z = 8) has eight electrons, and if it gains two electrons it will become an anion with a 2− charge (8 − 10 = 2−).</a:t>
            </a:r>
          </a:p>
          <a:p>
            <a:endParaRPr lang="en-US" dirty="0"/>
          </a:p>
          <a:p>
            <a:r>
              <a:rPr lang="en-US" dirty="0"/>
              <a:t> An atom that loses one or more electrons will exhibit a </a:t>
            </a:r>
            <a:r>
              <a:rPr lang="en-US" i="1" dirty="0"/>
              <a:t>positive charge </a:t>
            </a:r>
            <a:r>
              <a:rPr lang="en-US" dirty="0"/>
              <a:t>and is called an </a:t>
            </a:r>
            <a:r>
              <a:rPr lang="en-US" b="1" dirty="0"/>
              <a:t>cation</a:t>
            </a:r>
            <a:r>
              <a:rPr lang="en-US" dirty="0"/>
              <a:t>. </a:t>
            </a:r>
          </a:p>
          <a:p>
            <a:pPr lvl="1"/>
            <a:r>
              <a:rPr lang="en-US" dirty="0"/>
              <a:t>Example: A neutral sodium atom (Z = 11) has 11 electrons. If this atom loses one electron, it will become a cation with a 1+ charge (11 − 10 = 1+).</a:t>
            </a:r>
          </a:p>
          <a:p>
            <a:endParaRPr lang="en-US" dirty="0"/>
          </a:p>
        </p:txBody>
      </p:sp>
    </p:spTree>
    <p:extLst>
      <p:ext uri="{BB962C8B-B14F-4D97-AF65-F5344CB8AC3E}">
        <p14:creationId xmlns:p14="http://schemas.microsoft.com/office/powerpoint/2010/main" val="158602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a:t>
            </a:r>
          </a:p>
        </p:txBody>
      </p:sp>
      <p:pic>
        <p:nvPicPr>
          <p:cNvPr id="2" name="Figure" descr="Figure A shows a photo of a person who has a very swollen thyroid in his or her neck. Figure B shows a photo of a canister of iodized sal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04050"/>
            <a:ext cx="7886700" cy="3498962"/>
          </a:xfrm>
        </p:spPr>
      </p:pic>
      <p:sp>
        <p:nvSpPr>
          <p:cNvPr id="7" name="Figure Legend"/>
          <p:cNvSpPr>
            <a:spLocks noGrp="1"/>
          </p:cNvSpPr>
          <p:nvPr>
            <p:ph idx="13"/>
          </p:nvPr>
        </p:nvSpPr>
        <p:spPr/>
        <p:txBody>
          <a:bodyPr>
            <a:normAutofit/>
          </a:bodyPr>
          <a:lstStyle/>
          <a:p>
            <a:pPr>
              <a:buClr>
                <a:srgbClr val="6CB255"/>
              </a:buClr>
            </a:pPr>
            <a:r>
              <a:rPr lang="en-US" sz="1600" dirty="0"/>
              <a:t>(a) Insufficient iodine in the diet can cause an enlargement of the thyroid gland called a goiter. (b) The addition of small amounts of iodine to salt, which prevents the formation of goiters, has helped eliminate this concern in the US where salt consumption is high. (credit a: modification of work by “</a:t>
            </a:r>
            <a:r>
              <a:rPr lang="en-US" sz="1600" dirty="0" err="1"/>
              <a:t>Almazi</a:t>
            </a:r>
            <a:r>
              <a:rPr lang="en-US" sz="1600" dirty="0"/>
              <a:t>”/Wikimedia Commons; credit b: modification of work by Mike Mozart)</a:t>
            </a:r>
          </a:p>
        </p:txBody>
      </p:sp>
    </p:spTree>
    <p:extLst>
      <p:ext uri="{BB962C8B-B14F-4D97-AF65-F5344CB8AC3E}">
        <p14:creationId xmlns:p14="http://schemas.microsoft.com/office/powerpoint/2010/main" val="33704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Symbols</a:t>
            </a:r>
          </a:p>
        </p:txBody>
      </p:sp>
      <p:sp>
        <p:nvSpPr>
          <p:cNvPr id="3" name="Content Placeholder 2"/>
          <p:cNvSpPr>
            <a:spLocks noGrp="1"/>
          </p:cNvSpPr>
          <p:nvPr>
            <p:ph idx="1"/>
          </p:nvPr>
        </p:nvSpPr>
        <p:spPr>
          <a:xfrm>
            <a:off x="628650" y="955965"/>
            <a:ext cx="7886700" cy="5333323"/>
          </a:xfrm>
        </p:spPr>
        <p:txBody>
          <a:bodyPr>
            <a:normAutofit/>
          </a:bodyPr>
          <a:lstStyle/>
          <a:p>
            <a:r>
              <a:rPr lang="en-US" dirty="0"/>
              <a:t>A chemical symbol is an abbreviation that we use to indicate an element or an atom of an element. </a:t>
            </a:r>
          </a:p>
          <a:p>
            <a:pPr lvl="1"/>
            <a:r>
              <a:rPr lang="en-US" dirty="0"/>
              <a:t>Example: The symbol for mercury is Hg. </a:t>
            </a:r>
          </a:p>
          <a:p>
            <a:endParaRPr lang="en-US" dirty="0"/>
          </a:p>
          <a:p>
            <a:r>
              <a:rPr lang="en-US" dirty="0"/>
              <a:t>Some symbols are derived from the common name of the element; others are abbreviations of the name in another language. </a:t>
            </a:r>
          </a:p>
          <a:p>
            <a:endParaRPr lang="en-US" dirty="0"/>
          </a:p>
          <a:p>
            <a:r>
              <a:rPr lang="en-US" dirty="0"/>
              <a:t>Most symbols have one or two letters, but three-letter symbols have been used to describe some elements that have atomic numbers greater than 112. </a:t>
            </a:r>
          </a:p>
          <a:p>
            <a:endParaRPr lang="en-US" dirty="0"/>
          </a:p>
          <a:p>
            <a:r>
              <a:rPr lang="en-US" dirty="0"/>
              <a:t> Only the first letter of a chemical symbol is capitalized.</a:t>
            </a:r>
          </a:p>
          <a:p>
            <a:endParaRPr lang="en-US" dirty="0"/>
          </a:p>
        </p:txBody>
      </p:sp>
    </p:spTree>
    <p:extLst>
      <p:ext uri="{BB962C8B-B14F-4D97-AF65-F5344CB8AC3E}">
        <p14:creationId xmlns:p14="http://schemas.microsoft.com/office/powerpoint/2010/main" val="3819777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a:t>
            </a:r>
          </a:p>
        </p:txBody>
      </p:sp>
      <p:pic>
        <p:nvPicPr>
          <p:cNvPr id="2" name="Figure" descr="A jar labeled “H g” is shown with a small amount of liquid mercury in i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386012" y="1039326"/>
            <a:ext cx="4371975" cy="3495675"/>
          </a:xfrm>
        </p:spPr>
      </p:pic>
      <p:sp>
        <p:nvSpPr>
          <p:cNvPr id="7" name="Figure Legend"/>
          <p:cNvSpPr>
            <a:spLocks noGrp="1"/>
          </p:cNvSpPr>
          <p:nvPr>
            <p:ph idx="13"/>
          </p:nvPr>
        </p:nvSpPr>
        <p:spPr/>
        <p:txBody>
          <a:bodyPr>
            <a:normAutofit/>
          </a:bodyPr>
          <a:lstStyle/>
          <a:p>
            <a:r>
              <a:rPr lang="en-US" sz="1600" dirty="0"/>
              <a:t>The symbol Hg represents the element mercury regardless of the amount; it could represent one atom of mercury or a large amount of mercury.</a:t>
            </a:r>
          </a:p>
        </p:txBody>
      </p:sp>
    </p:spTree>
    <p:extLst>
      <p:ext uri="{BB962C8B-B14F-4D97-AF65-F5344CB8AC3E}">
        <p14:creationId xmlns:p14="http://schemas.microsoft.com/office/powerpoint/2010/main" val="3701424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2.3 Some Common Elements and Their Symbols</a:t>
            </a:r>
          </a:p>
        </p:txBody>
      </p:sp>
      <p:graphicFrame>
        <p:nvGraphicFramePr>
          <p:cNvPr id="5" name="Table 4"/>
          <p:cNvGraphicFramePr>
            <a:graphicFrameLocks noGrp="1"/>
          </p:cNvGraphicFramePr>
          <p:nvPr>
            <p:extLst>
              <p:ext uri="{D42A27DB-BD31-4B8C-83A1-F6EECF244321}">
                <p14:modId xmlns:p14="http://schemas.microsoft.com/office/powerpoint/2010/main" val="4225157973"/>
              </p:ext>
            </p:extLst>
          </p:nvPr>
        </p:nvGraphicFramePr>
        <p:xfrm>
          <a:off x="758282" y="955678"/>
          <a:ext cx="7660888" cy="5668852"/>
        </p:xfrm>
        <a:graphic>
          <a:graphicData uri="http://schemas.openxmlformats.org/drawingml/2006/table">
            <a:tbl>
              <a:tblPr firstRow="1" bandRow="1">
                <a:tableStyleId>{5940675A-B579-460E-94D1-54222C63F5DA}</a:tableStyleId>
              </a:tblPr>
              <a:tblGrid>
                <a:gridCol w="1915222">
                  <a:extLst>
                    <a:ext uri="{9D8B030D-6E8A-4147-A177-3AD203B41FA5}">
                      <a16:colId xmlns:a16="http://schemas.microsoft.com/office/drawing/2014/main" val="20000"/>
                    </a:ext>
                  </a:extLst>
                </a:gridCol>
                <a:gridCol w="1915222">
                  <a:extLst>
                    <a:ext uri="{9D8B030D-6E8A-4147-A177-3AD203B41FA5}">
                      <a16:colId xmlns:a16="http://schemas.microsoft.com/office/drawing/2014/main" val="20001"/>
                    </a:ext>
                  </a:extLst>
                </a:gridCol>
                <a:gridCol w="1915222">
                  <a:extLst>
                    <a:ext uri="{9D8B030D-6E8A-4147-A177-3AD203B41FA5}">
                      <a16:colId xmlns:a16="http://schemas.microsoft.com/office/drawing/2014/main" val="20002"/>
                    </a:ext>
                  </a:extLst>
                </a:gridCol>
                <a:gridCol w="1915222">
                  <a:extLst>
                    <a:ext uri="{9D8B030D-6E8A-4147-A177-3AD203B41FA5}">
                      <a16:colId xmlns:a16="http://schemas.microsoft.com/office/drawing/2014/main" val="20003"/>
                    </a:ext>
                  </a:extLst>
                </a:gridCol>
              </a:tblGrid>
              <a:tr h="404918">
                <a:tc>
                  <a:txBody>
                    <a:bodyPr/>
                    <a:lstStyle/>
                    <a:p>
                      <a:pPr algn="ctr"/>
                      <a:r>
                        <a:rPr lang="en-US" b="1" dirty="0"/>
                        <a:t>Element</a:t>
                      </a:r>
                    </a:p>
                  </a:txBody>
                  <a:tcPr/>
                </a:tc>
                <a:tc>
                  <a:txBody>
                    <a:bodyPr/>
                    <a:lstStyle/>
                    <a:p>
                      <a:pPr algn="ctr"/>
                      <a:r>
                        <a:rPr lang="en-US" b="1" dirty="0"/>
                        <a:t>Symbol</a:t>
                      </a:r>
                    </a:p>
                  </a:txBody>
                  <a:tcPr/>
                </a:tc>
                <a:tc>
                  <a:txBody>
                    <a:bodyPr/>
                    <a:lstStyle/>
                    <a:p>
                      <a:pPr algn="ctr"/>
                      <a:r>
                        <a:rPr lang="en-US" b="1" dirty="0"/>
                        <a:t>Element</a:t>
                      </a:r>
                    </a:p>
                  </a:txBody>
                  <a:tcPr/>
                </a:tc>
                <a:tc>
                  <a:txBody>
                    <a:bodyPr/>
                    <a:lstStyle/>
                    <a:p>
                      <a:pPr algn="ctr"/>
                      <a:r>
                        <a:rPr lang="en-US" b="1" dirty="0"/>
                        <a:t>Symbol</a:t>
                      </a:r>
                    </a:p>
                  </a:txBody>
                  <a:tcPr/>
                </a:tc>
                <a:extLst>
                  <a:ext uri="{0D108BD9-81ED-4DB2-BD59-A6C34878D82A}">
                    <a16:rowId xmlns:a16="http://schemas.microsoft.com/office/drawing/2014/main" val="10000"/>
                  </a:ext>
                </a:extLst>
              </a:tr>
              <a:tr h="404918">
                <a:tc>
                  <a:txBody>
                    <a:bodyPr/>
                    <a:lstStyle/>
                    <a:p>
                      <a:pPr algn="ctr"/>
                      <a:r>
                        <a:rPr lang="en-US" dirty="0"/>
                        <a:t>aluminum</a:t>
                      </a:r>
                    </a:p>
                  </a:txBody>
                  <a:tcPr/>
                </a:tc>
                <a:tc>
                  <a:txBody>
                    <a:bodyPr/>
                    <a:lstStyle/>
                    <a:p>
                      <a:pPr algn="ctr"/>
                      <a:r>
                        <a:rPr lang="en-US" dirty="0"/>
                        <a:t>Al</a:t>
                      </a:r>
                    </a:p>
                  </a:txBody>
                  <a:tcPr/>
                </a:tc>
                <a:tc>
                  <a:txBody>
                    <a:bodyPr/>
                    <a:lstStyle/>
                    <a:p>
                      <a:pPr algn="ctr"/>
                      <a:r>
                        <a:rPr lang="en-US" dirty="0"/>
                        <a:t>iron</a:t>
                      </a:r>
                    </a:p>
                  </a:txBody>
                  <a:tcPr/>
                </a:tc>
                <a:tc>
                  <a:txBody>
                    <a:bodyPr/>
                    <a:lstStyle/>
                    <a:p>
                      <a:pPr algn="ctr"/>
                      <a:r>
                        <a:rPr lang="en-US" dirty="0"/>
                        <a:t>Fe (from </a:t>
                      </a:r>
                      <a:r>
                        <a:rPr lang="en-US" i="1" dirty="0"/>
                        <a:t>ferrum</a:t>
                      </a:r>
                      <a:r>
                        <a:rPr lang="en-US" i="0" dirty="0"/>
                        <a:t>)</a:t>
                      </a:r>
                      <a:endParaRPr lang="en-US" dirty="0"/>
                    </a:p>
                  </a:txBody>
                  <a:tcPr/>
                </a:tc>
                <a:extLst>
                  <a:ext uri="{0D108BD9-81ED-4DB2-BD59-A6C34878D82A}">
                    <a16:rowId xmlns:a16="http://schemas.microsoft.com/office/drawing/2014/main" val="10001"/>
                  </a:ext>
                </a:extLst>
              </a:tr>
              <a:tr h="404918">
                <a:tc>
                  <a:txBody>
                    <a:bodyPr/>
                    <a:lstStyle/>
                    <a:p>
                      <a:pPr algn="ctr"/>
                      <a:r>
                        <a:rPr lang="en-US" dirty="0"/>
                        <a:t>bromine</a:t>
                      </a:r>
                    </a:p>
                  </a:txBody>
                  <a:tcPr/>
                </a:tc>
                <a:tc>
                  <a:txBody>
                    <a:bodyPr/>
                    <a:lstStyle/>
                    <a:p>
                      <a:pPr algn="ctr"/>
                      <a:r>
                        <a:rPr lang="en-US" dirty="0"/>
                        <a:t>Br</a:t>
                      </a:r>
                    </a:p>
                  </a:txBody>
                  <a:tcPr/>
                </a:tc>
                <a:tc>
                  <a:txBody>
                    <a:bodyPr/>
                    <a:lstStyle/>
                    <a:p>
                      <a:pPr algn="ctr"/>
                      <a:r>
                        <a:rPr lang="en-US" dirty="0"/>
                        <a:t>lead</a:t>
                      </a:r>
                    </a:p>
                  </a:txBody>
                  <a:tcPr/>
                </a:tc>
                <a:tc>
                  <a:txBody>
                    <a:bodyPr/>
                    <a:lstStyle/>
                    <a:p>
                      <a:pPr algn="ctr"/>
                      <a:r>
                        <a:rPr lang="en-US" dirty="0" err="1"/>
                        <a:t>Pb</a:t>
                      </a:r>
                      <a:r>
                        <a:rPr lang="en-US" dirty="0"/>
                        <a:t> (from </a:t>
                      </a:r>
                      <a:r>
                        <a:rPr lang="en-US" i="1" dirty="0"/>
                        <a:t>plumbum</a:t>
                      </a:r>
                      <a:r>
                        <a:rPr lang="en-US" i="0" dirty="0"/>
                        <a:t>)</a:t>
                      </a:r>
                      <a:endParaRPr lang="en-US" dirty="0"/>
                    </a:p>
                  </a:txBody>
                  <a:tcPr/>
                </a:tc>
                <a:extLst>
                  <a:ext uri="{0D108BD9-81ED-4DB2-BD59-A6C34878D82A}">
                    <a16:rowId xmlns:a16="http://schemas.microsoft.com/office/drawing/2014/main" val="10002"/>
                  </a:ext>
                </a:extLst>
              </a:tr>
              <a:tr h="404918">
                <a:tc>
                  <a:txBody>
                    <a:bodyPr/>
                    <a:lstStyle/>
                    <a:p>
                      <a:pPr algn="ctr"/>
                      <a:r>
                        <a:rPr lang="en-US" dirty="0"/>
                        <a:t>calcium</a:t>
                      </a:r>
                    </a:p>
                  </a:txBody>
                  <a:tcPr/>
                </a:tc>
                <a:tc>
                  <a:txBody>
                    <a:bodyPr/>
                    <a:lstStyle/>
                    <a:p>
                      <a:pPr algn="ctr"/>
                      <a:r>
                        <a:rPr lang="en-US" dirty="0"/>
                        <a:t>Ca</a:t>
                      </a:r>
                    </a:p>
                  </a:txBody>
                  <a:tcPr/>
                </a:tc>
                <a:tc>
                  <a:txBody>
                    <a:bodyPr/>
                    <a:lstStyle/>
                    <a:p>
                      <a:pPr algn="ctr"/>
                      <a:r>
                        <a:rPr lang="en-US" dirty="0"/>
                        <a:t>magnesium</a:t>
                      </a:r>
                    </a:p>
                  </a:txBody>
                  <a:tcPr/>
                </a:tc>
                <a:tc>
                  <a:txBody>
                    <a:bodyPr/>
                    <a:lstStyle/>
                    <a:p>
                      <a:pPr algn="ctr"/>
                      <a:r>
                        <a:rPr lang="en-US" dirty="0"/>
                        <a:t>Mg</a:t>
                      </a:r>
                    </a:p>
                  </a:txBody>
                  <a:tcPr/>
                </a:tc>
                <a:extLst>
                  <a:ext uri="{0D108BD9-81ED-4DB2-BD59-A6C34878D82A}">
                    <a16:rowId xmlns:a16="http://schemas.microsoft.com/office/drawing/2014/main" val="10003"/>
                  </a:ext>
                </a:extLst>
              </a:tr>
              <a:tr h="404918">
                <a:tc>
                  <a:txBody>
                    <a:bodyPr/>
                    <a:lstStyle/>
                    <a:p>
                      <a:pPr algn="ctr"/>
                      <a:r>
                        <a:rPr lang="en-US" dirty="0"/>
                        <a:t>carbon</a:t>
                      </a:r>
                    </a:p>
                  </a:txBody>
                  <a:tcPr/>
                </a:tc>
                <a:tc>
                  <a:txBody>
                    <a:bodyPr/>
                    <a:lstStyle/>
                    <a:p>
                      <a:pPr algn="ctr"/>
                      <a:r>
                        <a:rPr lang="en-US" dirty="0"/>
                        <a:t>C</a:t>
                      </a:r>
                    </a:p>
                  </a:txBody>
                  <a:tcPr/>
                </a:tc>
                <a:tc>
                  <a:txBody>
                    <a:bodyPr/>
                    <a:lstStyle/>
                    <a:p>
                      <a:pPr algn="ctr"/>
                      <a:r>
                        <a:rPr lang="en-US" dirty="0"/>
                        <a:t>mercury</a:t>
                      </a:r>
                    </a:p>
                  </a:txBody>
                  <a:tcPr/>
                </a:tc>
                <a:tc>
                  <a:txBody>
                    <a:bodyPr/>
                    <a:lstStyle/>
                    <a:p>
                      <a:pPr algn="ctr"/>
                      <a:r>
                        <a:rPr lang="en-US" dirty="0"/>
                        <a:t>Hg (from </a:t>
                      </a:r>
                      <a:r>
                        <a:rPr lang="en-US" i="1" dirty="0"/>
                        <a:t>hydrargyrum</a:t>
                      </a:r>
                      <a:r>
                        <a:rPr lang="en-US" i="0" dirty="0"/>
                        <a:t>)</a:t>
                      </a:r>
                      <a:endParaRPr lang="en-US" dirty="0"/>
                    </a:p>
                  </a:txBody>
                  <a:tcPr/>
                </a:tc>
                <a:extLst>
                  <a:ext uri="{0D108BD9-81ED-4DB2-BD59-A6C34878D82A}">
                    <a16:rowId xmlns:a16="http://schemas.microsoft.com/office/drawing/2014/main" val="10004"/>
                  </a:ext>
                </a:extLst>
              </a:tr>
              <a:tr h="404918">
                <a:tc>
                  <a:txBody>
                    <a:bodyPr/>
                    <a:lstStyle/>
                    <a:p>
                      <a:pPr algn="ctr"/>
                      <a:r>
                        <a:rPr lang="en-US" dirty="0"/>
                        <a:t>chlorine</a:t>
                      </a:r>
                    </a:p>
                  </a:txBody>
                  <a:tcPr/>
                </a:tc>
                <a:tc>
                  <a:txBody>
                    <a:bodyPr/>
                    <a:lstStyle/>
                    <a:p>
                      <a:pPr algn="ctr"/>
                      <a:r>
                        <a:rPr lang="en-US" dirty="0"/>
                        <a:t>Cl</a:t>
                      </a:r>
                    </a:p>
                  </a:txBody>
                  <a:tcPr/>
                </a:tc>
                <a:tc>
                  <a:txBody>
                    <a:bodyPr/>
                    <a:lstStyle/>
                    <a:p>
                      <a:pPr algn="ctr"/>
                      <a:r>
                        <a:rPr lang="en-US" dirty="0"/>
                        <a:t>nitrogen</a:t>
                      </a:r>
                    </a:p>
                  </a:txBody>
                  <a:tcPr/>
                </a:tc>
                <a:tc>
                  <a:txBody>
                    <a:bodyPr/>
                    <a:lstStyle/>
                    <a:p>
                      <a:pPr algn="ctr"/>
                      <a:r>
                        <a:rPr lang="en-US" dirty="0"/>
                        <a:t>N</a:t>
                      </a:r>
                    </a:p>
                  </a:txBody>
                  <a:tcPr/>
                </a:tc>
                <a:extLst>
                  <a:ext uri="{0D108BD9-81ED-4DB2-BD59-A6C34878D82A}">
                    <a16:rowId xmlns:a16="http://schemas.microsoft.com/office/drawing/2014/main" val="10005"/>
                  </a:ext>
                </a:extLst>
              </a:tr>
              <a:tr h="404918">
                <a:tc>
                  <a:txBody>
                    <a:bodyPr/>
                    <a:lstStyle/>
                    <a:p>
                      <a:pPr algn="ctr"/>
                      <a:r>
                        <a:rPr lang="en-US" dirty="0"/>
                        <a:t>chromium</a:t>
                      </a:r>
                    </a:p>
                  </a:txBody>
                  <a:tcPr/>
                </a:tc>
                <a:tc>
                  <a:txBody>
                    <a:bodyPr/>
                    <a:lstStyle/>
                    <a:p>
                      <a:pPr algn="ctr"/>
                      <a:r>
                        <a:rPr lang="en-US" dirty="0"/>
                        <a:t>Cr</a:t>
                      </a:r>
                    </a:p>
                  </a:txBody>
                  <a:tcPr/>
                </a:tc>
                <a:tc>
                  <a:txBody>
                    <a:bodyPr/>
                    <a:lstStyle/>
                    <a:p>
                      <a:pPr algn="ctr"/>
                      <a:r>
                        <a:rPr lang="en-US" dirty="0"/>
                        <a:t>oxygen</a:t>
                      </a:r>
                    </a:p>
                  </a:txBody>
                  <a:tcPr/>
                </a:tc>
                <a:tc>
                  <a:txBody>
                    <a:bodyPr/>
                    <a:lstStyle/>
                    <a:p>
                      <a:pPr algn="ctr"/>
                      <a:r>
                        <a:rPr lang="en-US" dirty="0"/>
                        <a:t>O</a:t>
                      </a:r>
                    </a:p>
                  </a:txBody>
                  <a:tcPr/>
                </a:tc>
                <a:extLst>
                  <a:ext uri="{0D108BD9-81ED-4DB2-BD59-A6C34878D82A}">
                    <a16:rowId xmlns:a16="http://schemas.microsoft.com/office/drawing/2014/main" val="10006"/>
                  </a:ext>
                </a:extLst>
              </a:tr>
              <a:tr h="404918">
                <a:tc>
                  <a:txBody>
                    <a:bodyPr/>
                    <a:lstStyle/>
                    <a:p>
                      <a:pPr algn="ctr"/>
                      <a:r>
                        <a:rPr lang="en-US" dirty="0"/>
                        <a:t>cobalt</a:t>
                      </a:r>
                    </a:p>
                  </a:txBody>
                  <a:tcPr/>
                </a:tc>
                <a:tc>
                  <a:txBody>
                    <a:bodyPr/>
                    <a:lstStyle/>
                    <a:p>
                      <a:pPr algn="ctr"/>
                      <a:r>
                        <a:rPr lang="en-US" dirty="0"/>
                        <a:t>Co</a:t>
                      </a:r>
                    </a:p>
                  </a:txBody>
                  <a:tcPr/>
                </a:tc>
                <a:tc>
                  <a:txBody>
                    <a:bodyPr/>
                    <a:lstStyle/>
                    <a:p>
                      <a:pPr algn="ctr"/>
                      <a:r>
                        <a:rPr lang="en-US" dirty="0"/>
                        <a:t>potassium</a:t>
                      </a:r>
                    </a:p>
                  </a:txBody>
                  <a:tcPr/>
                </a:tc>
                <a:tc>
                  <a:txBody>
                    <a:bodyPr/>
                    <a:lstStyle/>
                    <a:p>
                      <a:pPr algn="ctr"/>
                      <a:r>
                        <a:rPr lang="en-US" dirty="0"/>
                        <a:t>K (from </a:t>
                      </a:r>
                      <a:r>
                        <a:rPr lang="en-US" i="1" dirty="0"/>
                        <a:t>kalium</a:t>
                      </a:r>
                      <a:r>
                        <a:rPr lang="en-US" i="0" dirty="0"/>
                        <a:t>)</a:t>
                      </a:r>
                      <a:endParaRPr lang="en-US" dirty="0"/>
                    </a:p>
                  </a:txBody>
                  <a:tcPr/>
                </a:tc>
                <a:extLst>
                  <a:ext uri="{0D108BD9-81ED-4DB2-BD59-A6C34878D82A}">
                    <a16:rowId xmlns:a16="http://schemas.microsoft.com/office/drawing/2014/main" val="10007"/>
                  </a:ext>
                </a:extLst>
              </a:tr>
              <a:tr h="404918">
                <a:tc>
                  <a:txBody>
                    <a:bodyPr/>
                    <a:lstStyle/>
                    <a:p>
                      <a:pPr algn="ctr"/>
                      <a:r>
                        <a:rPr lang="en-US" dirty="0"/>
                        <a:t>copper</a:t>
                      </a:r>
                    </a:p>
                  </a:txBody>
                  <a:tcPr/>
                </a:tc>
                <a:tc>
                  <a:txBody>
                    <a:bodyPr/>
                    <a:lstStyle/>
                    <a:p>
                      <a:pPr algn="ctr"/>
                      <a:r>
                        <a:rPr lang="en-US" dirty="0"/>
                        <a:t>Cu (from </a:t>
                      </a:r>
                      <a:r>
                        <a:rPr lang="en-US" i="1" dirty="0"/>
                        <a:t>cuprum</a:t>
                      </a:r>
                      <a:r>
                        <a:rPr lang="en-US" i="0" dirty="0"/>
                        <a:t>)</a:t>
                      </a:r>
                      <a:endParaRPr lang="en-US" dirty="0"/>
                    </a:p>
                  </a:txBody>
                  <a:tcPr/>
                </a:tc>
                <a:tc>
                  <a:txBody>
                    <a:bodyPr/>
                    <a:lstStyle/>
                    <a:p>
                      <a:pPr algn="ctr"/>
                      <a:r>
                        <a:rPr lang="en-US" dirty="0"/>
                        <a:t>silicon</a:t>
                      </a:r>
                    </a:p>
                  </a:txBody>
                  <a:tcPr/>
                </a:tc>
                <a:tc>
                  <a:txBody>
                    <a:bodyPr/>
                    <a:lstStyle/>
                    <a:p>
                      <a:pPr algn="ctr"/>
                      <a:r>
                        <a:rPr lang="en-US" dirty="0"/>
                        <a:t>Si</a:t>
                      </a:r>
                    </a:p>
                  </a:txBody>
                  <a:tcPr/>
                </a:tc>
                <a:extLst>
                  <a:ext uri="{0D108BD9-81ED-4DB2-BD59-A6C34878D82A}">
                    <a16:rowId xmlns:a16="http://schemas.microsoft.com/office/drawing/2014/main" val="10008"/>
                  </a:ext>
                </a:extLst>
              </a:tr>
              <a:tr h="404918">
                <a:tc>
                  <a:txBody>
                    <a:bodyPr/>
                    <a:lstStyle/>
                    <a:p>
                      <a:pPr algn="ctr"/>
                      <a:r>
                        <a:rPr lang="en-US" dirty="0"/>
                        <a:t>fluorine</a:t>
                      </a:r>
                    </a:p>
                  </a:txBody>
                  <a:tcPr/>
                </a:tc>
                <a:tc>
                  <a:txBody>
                    <a:bodyPr/>
                    <a:lstStyle/>
                    <a:p>
                      <a:pPr algn="ctr"/>
                      <a:r>
                        <a:rPr lang="en-US" dirty="0"/>
                        <a:t>F</a:t>
                      </a:r>
                    </a:p>
                  </a:txBody>
                  <a:tcPr/>
                </a:tc>
                <a:tc>
                  <a:txBody>
                    <a:bodyPr/>
                    <a:lstStyle/>
                    <a:p>
                      <a:pPr algn="ctr"/>
                      <a:r>
                        <a:rPr lang="en-US" dirty="0"/>
                        <a:t>silver</a:t>
                      </a:r>
                    </a:p>
                  </a:txBody>
                  <a:tcPr/>
                </a:tc>
                <a:tc>
                  <a:txBody>
                    <a:bodyPr/>
                    <a:lstStyle/>
                    <a:p>
                      <a:pPr algn="ctr"/>
                      <a:r>
                        <a:rPr lang="en-US" dirty="0"/>
                        <a:t>Ag (from</a:t>
                      </a:r>
                      <a:r>
                        <a:rPr lang="en-US" baseline="0" dirty="0"/>
                        <a:t> </a:t>
                      </a:r>
                      <a:r>
                        <a:rPr lang="en-US" i="1" baseline="0" dirty="0"/>
                        <a:t>argentum</a:t>
                      </a:r>
                      <a:r>
                        <a:rPr lang="en-US" i="0" baseline="0" dirty="0"/>
                        <a:t>)</a:t>
                      </a:r>
                      <a:endParaRPr lang="en-US" dirty="0"/>
                    </a:p>
                  </a:txBody>
                  <a:tcPr/>
                </a:tc>
                <a:extLst>
                  <a:ext uri="{0D108BD9-81ED-4DB2-BD59-A6C34878D82A}">
                    <a16:rowId xmlns:a16="http://schemas.microsoft.com/office/drawing/2014/main" val="10009"/>
                  </a:ext>
                </a:extLst>
              </a:tr>
              <a:tr h="404918">
                <a:tc>
                  <a:txBody>
                    <a:bodyPr/>
                    <a:lstStyle/>
                    <a:p>
                      <a:pPr algn="ctr"/>
                      <a:r>
                        <a:rPr lang="en-US" dirty="0"/>
                        <a:t>gold</a:t>
                      </a:r>
                    </a:p>
                  </a:txBody>
                  <a:tcPr/>
                </a:tc>
                <a:tc>
                  <a:txBody>
                    <a:bodyPr/>
                    <a:lstStyle/>
                    <a:p>
                      <a:pPr algn="ctr"/>
                      <a:r>
                        <a:rPr lang="en-US" dirty="0"/>
                        <a:t>Au (from </a:t>
                      </a:r>
                      <a:r>
                        <a:rPr lang="en-US" i="1" dirty="0"/>
                        <a:t>aurum</a:t>
                      </a:r>
                      <a:r>
                        <a:rPr lang="en-US" i="0" dirty="0"/>
                        <a:t>)</a:t>
                      </a:r>
                      <a:endParaRPr lang="en-US" dirty="0"/>
                    </a:p>
                  </a:txBody>
                  <a:tcPr/>
                </a:tc>
                <a:tc>
                  <a:txBody>
                    <a:bodyPr/>
                    <a:lstStyle/>
                    <a:p>
                      <a:pPr algn="ctr"/>
                      <a:r>
                        <a:rPr lang="en-US" dirty="0"/>
                        <a:t>sodium</a:t>
                      </a:r>
                    </a:p>
                  </a:txBody>
                  <a:tcPr/>
                </a:tc>
                <a:tc>
                  <a:txBody>
                    <a:bodyPr/>
                    <a:lstStyle/>
                    <a:p>
                      <a:pPr algn="ctr"/>
                      <a:r>
                        <a:rPr lang="en-US" dirty="0"/>
                        <a:t>Na (from </a:t>
                      </a:r>
                      <a:r>
                        <a:rPr lang="en-US" i="1" dirty="0"/>
                        <a:t>natrium</a:t>
                      </a:r>
                      <a:r>
                        <a:rPr lang="en-US" i="0" dirty="0"/>
                        <a:t>)</a:t>
                      </a:r>
                      <a:endParaRPr lang="en-US" dirty="0"/>
                    </a:p>
                  </a:txBody>
                  <a:tcPr/>
                </a:tc>
                <a:extLst>
                  <a:ext uri="{0D108BD9-81ED-4DB2-BD59-A6C34878D82A}">
                    <a16:rowId xmlns:a16="http://schemas.microsoft.com/office/drawing/2014/main" val="10010"/>
                  </a:ext>
                </a:extLst>
              </a:tr>
              <a:tr h="404918">
                <a:tc>
                  <a:txBody>
                    <a:bodyPr/>
                    <a:lstStyle/>
                    <a:p>
                      <a:pPr algn="ctr"/>
                      <a:r>
                        <a:rPr lang="en-US" dirty="0"/>
                        <a:t>helium</a:t>
                      </a:r>
                    </a:p>
                  </a:txBody>
                  <a:tcPr/>
                </a:tc>
                <a:tc>
                  <a:txBody>
                    <a:bodyPr/>
                    <a:lstStyle/>
                    <a:p>
                      <a:pPr algn="ctr"/>
                      <a:r>
                        <a:rPr lang="en-US" dirty="0"/>
                        <a:t>He</a:t>
                      </a:r>
                    </a:p>
                  </a:txBody>
                  <a:tcPr/>
                </a:tc>
                <a:tc>
                  <a:txBody>
                    <a:bodyPr/>
                    <a:lstStyle/>
                    <a:p>
                      <a:pPr algn="ctr"/>
                      <a:r>
                        <a:rPr lang="en-US" dirty="0"/>
                        <a:t>sulfur</a:t>
                      </a:r>
                    </a:p>
                  </a:txBody>
                  <a:tcPr/>
                </a:tc>
                <a:tc>
                  <a:txBody>
                    <a:bodyPr/>
                    <a:lstStyle/>
                    <a:p>
                      <a:pPr algn="ctr"/>
                      <a:r>
                        <a:rPr lang="en-US" dirty="0"/>
                        <a:t>S</a:t>
                      </a:r>
                    </a:p>
                  </a:txBody>
                  <a:tcPr/>
                </a:tc>
                <a:extLst>
                  <a:ext uri="{0D108BD9-81ED-4DB2-BD59-A6C34878D82A}">
                    <a16:rowId xmlns:a16="http://schemas.microsoft.com/office/drawing/2014/main" val="10011"/>
                  </a:ext>
                </a:extLst>
              </a:tr>
              <a:tr h="404918">
                <a:tc>
                  <a:txBody>
                    <a:bodyPr/>
                    <a:lstStyle/>
                    <a:p>
                      <a:pPr algn="ctr"/>
                      <a:r>
                        <a:rPr lang="en-US" dirty="0"/>
                        <a:t>hydrogen</a:t>
                      </a:r>
                    </a:p>
                  </a:txBody>
                  <a:tcPr/>
                </a:tc>
                <a:tc>
                  <a:txBody>
                    <a:bodyPr/>
                    <a:lstStyle/>
                    <a:p>
                      <a:pPr algn="ctr"/>
                      <a:r>
                        <a:rPr lang="en-US" dirty="0"/>
                        <a:t>H</a:t>
                      </a:r>
                    </a:p>
                  </a:txBody>
                  <a:tcPr/>
                </a:tc>
                <a:tc>
                  <a:txBody>
                    <a:bodyPr/>
                    <a:lstStyle/>
                    <a:p>
                      <a:pPr algn="ctr"/>
                      <a:r>
                        <a:rPr lang="en-US" dirty="0"/>
                        <a:t>tin</a:t>
                      </a:r>
                    </a:p>
                  </a:txBody>
                  <a:tcPr/>
                </a:tc>
                <a:tc>
                  <a:txBody>
                    <a:bodyPr/>
                    <a:lstStyle/>
                    <a:p>
                      <a:pPr algn="ctr"/>
                      <a:r>
                        <a:rPr lang="en-US" dirty="0"/>
                        <a:t>Sn (from </a:t>
                      </a:r>
                      <a:r>
                        <a:rPr lang="en-US" i="1" dirty="0"/>
                        <a:t>stannum</a:t>
                      </a:r>
                      <a:r>
                        <a:rPr lang="en-US" i="0" dirty="0"/>
                        <a:t>)</a:t>
                      </a:r>
                      <a:endParaRPr lang="en-US" dirty="0"/>
                    </a:p>
                  </a:txBody>
                  <a:tcPr/>
                </a:tc>
                <a:extLst>
                  <a:ext uri="{0D108BD9-81ED-4DB2-BD59-A6C34878D82A}">
                    <a16:rowId xmlns:a16="http://schemas.microsoft.com/office/drawing/2014/main" val="10012"/>
                  </a:ext>
                </a:extLst>
              </a:tr>
              <a:tr h="404918">
                <a:tc>
                  <a:txBody>
                    <a:bodyPr/>
                    <a:lstStyle/>
                    <a:p>
                      <a:pPr algn="ctr"/>
                      <a:r>
                        <a:rPr lang="en-US" dirty="0"/>
                        <a:t>iodine</a:t>
                      </a:r>
                    </a:p>
                  </a:txBody>
                  <a:tcPr/>
                </a:tc>
                <a:tc>
                  <a:txBody>
                    <a:bodyPr/>
                    <a:lstStyle/>
                    <a:p>
                      <a:pPr algn="ctr"/>
                      <a:r>
                        <a:rPr lang="en-US" dirty="0"/>
                        <a:t>I</a:t>
                      </a:r>
                    </a:p>
                  </a:txBody>
                  <a:tcPr/>
                </a:tc>
                <a:tc>
                  <a:txBody>
                    <a:bodyPr/>
                    <a:lstStyle/>
                    <a:p>
                      <a:pPr algn="ctr"/>
                      <a:r>
                        <a:rPr lang="en-US" dirty="0"/>
                        <a:t>zinc</a:t>
                      </a:r>
                    </a:p>
                  </a:txBody>
                  <a:tcPr/>
                </a:tc>
                <a:tc>
                  <a:txBody>
                    <a:bodyPr/>
                    <a:lstStyle/>
                    <a:p>
                      <a:pPr algn="ctr"/>
                      <a:r>
                        <a:rPr lang="en-US" dirty="0"/>
                        <a:t>Zn</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7478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Isotopes</a:t>
            </a:r>
          </a:p>
        </p:txBody>
      </p:sp>
      <p:sp>
        <p:nvSpPr>
          <p:cNvPr id="3" name="Content Placeholder 2"/>
          <p:cNvSpPr>
            <a:spLocks noGrp="1"/>
          </p:cNvSpPr>
          <p:nvPr>
            <p:ph idx="1"/>
          </p:nvPr>
        </p:nvSpPr>
        <p:spPr>
          <a:xfrm>
            <a:off x="628650" y="955965"/>
            <a:ext cx="7886700" cy="4734716"/>
          </a:xfrm>
        </p:spPr>
        <p:txBody>
          <a:bodyPr/>
          <a:lstStyle/>
          <a:p>
            <a:r>
              <a:rPr lang="en-US" dirty="0"/>
              <a:t>The symbol for a specific isotope of any element is written by placing the mass number as a superscript to the left of the element symbol.</a:t>
            </a:r>
          </a:p>
          <a:p>
            <a:endParaRPr lang="en-US" dirty="0"/>
          </a:p>
          <a:p>
            <a:r>
              <a:rPr lang="en-US" dirty="0"/>
              <a:t>The atomic number is sometimes written as a subscript to the left of the element symbol. </a:t>
            </a:r>
          </a:p>
          <a:p>
            <a:endParaRPr lang="en-US" dirty="0"/>
          </a:p>
          <a:p>
            <a:r>
              <a:rPr lang="en-US" dirty="0"/>
              <a:t>For example, magnesium exists as a mixture of three isotopes.</a:t>
            </a:r>
          </a:p>
          <a:p>
            <a:pPr lvl="1"/>
            <a:r>
              <a:rPr lang="en-US" baseline="30000" dirty="0"/>
              <a:t>24</a:t>
            </a:r>
            <a:r>
              <a:rPr lang="en-US" dirty="0"/>
              <a:t>Mg, </a:t>
            </a:r>
            <a:r>
              <a:rPr lang="en-US" baseline="30000" dirty="0"/>
              <a:t>25</a:t>
            </a:r>
            <a:r>
              <a:rPr lang="en-US" dirty="0"/>
              <a:t>Mg, and </a:t>
            </a:r>
            <a:r>
              <a:rPr lang="en-US" baseline="30000" dirty="0"/>
              <a:t>26</a:t>
            </a:r>
            <a:r>
              <a:rPr lang="en-US" dirty="0"/>
              <a:t>Mg</a:t>
            </a:r>
          </a:p>
          <a:p>
            <a:pPr lvl="1"/>
            <a:r>
              <a:rPr lang="en-US" dirty="0"/>
              <a:t>All isotopes have 12 protons, but the number of neutrons are different. </a:t>
            </a:r>
          </a:p>
          <a:p>
            <a:endParaRPr lang="en-US" dirty="0"/>
          </a:p>
        </p:txBody>
      </p:sp>
    </p:spTree>
    <p:extLst>
      <p:ext uri="{BB962C8B-B14F-4D97-AF65-F5344CB8AC3E}">
        <p14:creationId xmlns:p14="http://schemas.microsoft.com/office/powerpoint/2010/main" val="2670000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2.14</a:t>
            </a:r>
          </a:p>
        </p:txBody>
      </p:sp>
      <p:sp>
        <p:nvSpPr>
          <p:cNvPr id="7" name="Figure Legend"/>
          <p:cNvSpPr>
            <a:spLocks noGrp="1"/>
          </p:cNvSpPr>
          <p:nvPr>
            <p:ph idx="13"/>
          </p:nvPr>
        </p:nvSpPr>
        <p:spPr/>
        <p:txBody>
          <a:bodyPr>
            <a:normAutofit/>
          </a:bodyPr>
          <a:lstStyle/>
          <a:p>
            <a:r>
              <a:rPr lang="en-US" sz="1600" dirty="0"/>
              <a:t>The symbol for an atom indicates the element via its usual two-letter symbol, the mass number as a left superscript, the atomic number as a left subscript (sometimes omitted), and the charge as a right superscript.</a:t>
            </a:r>
          </a:p>
        </p:txBody>
      </p:sp>
      <p:pic>
        <p:nvPicPr>
          <p:cNvPr id="10" name="Figure" descr="This diagram shows the symbol for helium, “H e.” The number to the upper left of the symbol is the mass number, which is 4. The number to the upper right of the symbol is the charge which is positive 2. The number to the lower left of the symbol is the atomic number, which is 2. This number is often omitted. Also shown is “M g” which stands for magnesium It has a mass number of 24, a charge of positive 2, and an atomic number of 12."/>
          <p:cNvPicPr>
            <a:picLocks noChangeAspect="1"/>
          </p:cNvPicPr>
          <p:nvPr/>
        </p:nvPicPr>
        <p:blipFill>
          <a:blip r:embed="rId2">
            <a:extLst>
              <a:ext uri="{28A0092B-C50C-407E-A947-70E740481C1C}">
                <a14:useLocalDpi xmlns:a14="http://schemas.microsoft.com/office/drawing/2010/main" val="0"/>
              </a:ext>
            </a:extLst>
          </a:blip>
          <a:srcRect t="-47973" b="-4797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48236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2.4 (Partial) Nuclear Compositions of Atoms of the Very </a:t>
            </a:r>
            <a:br>
              <a:rPr lang="en-US" dirty="0"/>
            </a:br>
            <a:r>
              <a:rPr lang="en-US" dirty="0"/>
              <a:t>Light Elements</a:t>
            </a:r>
          </a:p>
        </p:txBody>
      </p:sp>
      <p:sp>
        <p:nvSpPr>
          <p:cNvPr id="3" name="Content Placeholder 2"/>
          <p:cNvSpPr>
            <a:spLocks noGrp="1"/>
          </p:cNvSpPr>
          <p:nvPr>
            <p:ph idx="1"/>
          </p:nvPr>
        </p:nvSpPr>
        <p:spPr/>
        <p:txBody>
          <a:bodyPr/>
          <a:lstStyle/>
          <a:p>
            <a:r>
              <a:rPr lang="en-US" dirty="0"/>
              <a:t>Hydrogen exists as a mixture of three isotopes</a:t>
            </a:r>
          </a:p>
        </p:txBody>
      </p:sp>
      <p:graphicFrame>
        <p:nvGraphicFramePr>
          <p:cNvPr id="5" name="Table 4"/>
          <p:cNvGraphicFramePr>
            <a:graphicFrameLocks noGrp="1"/>
          </p:cNvGraphicFramePr>
          <p:nvPr>
            <p:extLst>
              <p:ext uri="{D42A27DB-BD31-4B8C-83A1-F6EECF244321}">
                <p14:modId xmlns:p14="http://schemas.microsoft.com/office/powerpoint/2010/main" val="1202198981"/>
              </p:ext>
            </p:extLst>
          </p:nvPr>
        </p:nvGraphicFramePr>
        <p:xfrm>
          <a:off x="628652" y="1941749"/>
          <a:ext cx="7886697" cy="3846208"/>
        </p:xfrm>
        <a:graphic>
          <a:graphicData uri="http://schemas.openxmlformats.org/drawingml/2006/table">
            <a:tbl>
              <a:tblPr firstRow="1" bandRow="1">
                <a:tableStyleId>{5940675A-B579-460E-94D1-54222C63F5DA}</a:tableStyleId>
              </a:tblPr>
              <a:tblGrid>
                <a:gridCol w="1126671">
                  <a:extLst>
                    <a:ext uri="{9D8B030D-6E8A-4147-A177-3AD203B41FA5}">
                      <a16:colId xmlns:a16="http://schemas.microsoft.com/office/drawing/2014/main" val="20000"/>
                    </a:ext>
                  </a:extLst>
                </a:gridCol>
                <a:gridCol w="1126671">
                  <a:extLst>
                    <a:ext uri="{9D8B030D-6E8A-4147-A177-3AD203B41FA5}">
                      <a16:colId xmlns:a16="http://schemas.microsoft.com/office/drawing/2014/main" val="20001"/>
                    </a:ext>
                  </a:extLst>
                </a:gridCol>
                <a:gridCol w="1126671">
                  <a:extLst>
                    <a:ext uri="{9D8B030D-6E8A-4147-A177-3AD203B41FA5}">
                      <a16:colId xmlns:a16="http://schemas.microsoft.com/office/drawing/2014/main" val="20002"/>
                    </a:ext>
                  </a:extLst>
                </a:gridCol>
                <a:gridCol w="1126671">
                  <a:extLst>
                    <a:ext uri="{9D8B030D-6E8A-4147-A177-3AD203B41FA5}">
                      <a16:colId xmlns:a16="http://schemas.microsoft.com/office/drawing/2014/main" val="20003"/>
                    </a:ext>
                  </a:extLst>
                </a:gridCol>
                <a:gridCol w="1126671">
                  <a:extLst>
                    <a:ext uri="{9D8B030D-6E8A-4147-A177-3AD203B41FA5}">
                      <a16:colId xmlns:a16="http://schemas.microsoft.com/office/drawing/2014/main" val="20004"/>
                    </a:ext>
                  </a:extLst>
                </a:gridCol>
                <a:gridCol w="1126671">
                  <a:extLst>
                    <a:ext uri="{9D8B030D-6E8A-4147-A177-3AD203B41FA5}">
                      <a16:colId xmlns:a16="http://schemas.microsoft.com/office/drawing/2014/main" val="20005"/>
                    </a:ext>
                  </a:extLst>
                </a:gridCol>
                <a:gridCol w="1126671">
                  <a:extLst>
                    <a:ext uri="{9D8B030D-6E8A-4147-A177-3AD203B41FA5}">
                      <a16:colId xmlns:a16="http://schemas.microsoft.com/office/drawing/2014/main" val="20006"/>
                    </a:ext>
                  </a:extLst>
                </a:gridCol>
              </a:tblGrid>
              <a:tr h="961552">
                <a:tc>
                  <a:txBody>
                    <a:bodyPr/>
                    <a:lstStyle/>
                    <a:p>
                      <a:pPr algn="ctr"/>
                      <a:r>
                        <a:rPr lang="en-US" b="1" dirty="0"/>
                        <a:t>Element</a:t>
                      </a:r>
                    </a:p>
                  </a:txBody>
                  <a:tcPr/>
                </a:tc>
                <a:tc>
                  <a:txBody>
                    <a:bodyPr/>
                    <a:lstStyle/>
                    <a:p>
                      <a:pPr algn="ctr"/>
                      <a:r>
                        <a:rPr lang="en-US" b="1" dirty="0"/>
                        <a:t>Symbol</a:t>
                      </a:r>
                    </a:p>
                  </a:txBody>
                  <a:tcPr/>
                </a:tc>
                <a:tc>
                  <a:txBody>
                    <a:bodyPr/>
                    <a:lstStyle/>
                    <a:p>
                      <a:pPr algn="ctr"/>
                      <a:r>
                        <a:rPr lang="en-US" b="1" dirty="0"/>
                        <a:t>Atomic Number</a:t>
                      </a:r>
                    </a:p>
                  </a:txBody>
                  <a:tcPr/>
                </a:tc>
                <a:tc>
                  <a:txBody>
                    <a:bodyPr/>
                    <a:lstStyle/>
                    <a:p>
                      <a:pPr algn="ctr"/>
                      <a:r>
                        <a:rPr lang="en-US" b="1" dirty="0"/>
                        <a:t>Number of Protons</a:t>
                      </a:r>
                    </a:p>
                  </a:txBody>
                  <a:tcPr/>
                </a:tc>
                <a:tc>
                  <a:txBody>
                    <a:bodyPr/>
                    <a:lstStyle/>
                    <a:p>
                      <a:pPr algn="ctr"/>
                      <a:r>
                        <a:rPr lang="en-US" b="1" dirty="0"/>
                        <a:t>Number of Neutrons</a:t>
                      </a:r>
                    </a:p>
                  </a:txBody>
                  <a:tcPr/>
                </a:tc>
                <a:tc>
                  <a:txBody>
                    <a:bodyPr/>
                    <a:lstStyle/>
                    <a:p>
                      <a:pPr algn="ctr"/>
                      <a:r>
                        <a:rPr lang="en-US" b="1" dirty="0"/>
                        <a:t>Mass (</a:t>
                      </a:r>
                      <a:r>
                        <a:rPr lang="en-US" b="1" dirty="0" err="1"/>
                        <a:t>amu</a:t>
                      </a:r>
                      <a:r>
                        <a:rPr lang="en-US" b="1" dirty="0"/>
                        <a:t>)</a:t>
                      </a:r>
                    </a:p>
                  </a:txBody>
                  <a:tcPr/>
                </a:tc>
                <a:tc>
                  <a:txBody>
                    <a:bodyPr/>
                    <a:lstStyle/>
                    <a:p>
                      <a:pPr algn="ctr"/>
                      <a:r>
                        <a:rPr lang="en-US" b="1" dirty="0"/>
                        <a:t>% Natural Abundance</a:t>
                      </a:r>
                    </a:p>
                  </a:txBody>
                  <a:tcPr/>
                </a:tc>
                <a:extLst>
                  <a:ext uri="{0D108BD9-81ED-4DB2-BD59-A6C34878D82A}">
                    <a16:rowId xmlns:a16="http://schemas.microsoft.com/office/drawing/2014/main" val="10000"/>
                  </a:ext>
                </a:extLst>
              </a:tr>
              <a:tr h="961552">
                <a:tc rowSpan="3">
                  <a:txBody>
                    <a:bodyPr/>
                    <a:lstStyle/>
                    <a:p>
                      <a:pPr algn="ctr"/>
                      <a:r>
                        <a:rPr lang="en-US" dirty="0"/>
                        <a:t>hydrogen</a:t>
                      </a:r>
                    </a:p>
                  </a:txBody>
                  <a:tcPr/>
                </a:tc>
                <a:tc>
                  <a:txBody>
                    <a:bodyPr/>
                    <a:lstStyle/>
                    <a:p>
                      <a:pPr algn="ctr"/>
                      <a:endParaRPr lang="en-US" dirty="0"/>
                    </a:p>
                    <a:p>
                      <a:pPr algn="ctr"/>
                      <a:endParaRPr lang="en-US" dirty="0"/>
                    </a:p>
                    <a:p>
                      <a:pPr algn="ctr"/>
                      <a:endParaRPr lang="en-US" dirty="0"/>
                    </a:p>
                    <a:p>
                      <a:pPr algn="ctr"/>
                      <a:r>
                        <a:rPr lang="en-US" dirty="0"/>
                        <a:t>(</a:t>
                      </a:r>
                      <a:r>
                        <a:rPr lang="en-US" dirty="0" err="1"/>
                        <a:t>protium</a:t>
                      </a:r>
                      <a:r>
                        <a:rPr lang="en-US" dirty="0"/>
                        <a:t>)</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1.0078</a:t>
                      </a:r>
                    </a:p>
                  </a:txBody>
                  <a:tcPr/>
                </a:tc>
                <a:tc>
                  <a:txBody>
                    <a:bodyPr/>
                    <a:lstStyle/>
                    <a:p>
                      <a:pPr algn="ctr"/>
                      <a:r>
                        <a:rPr lang="en-US" dirty="0"/>
                        <a:t>99.989</a:t>
                      </a:r>
                    </a:p>
                  </a:txBody>
                  <a:tcPr/>
                </a:tc>
                <a:extLst>
                  <a:ext uri="{0D108BD9-81ED-4DB2-BD59-A6C34878D82A}">
                    <a16:rowId xmlns:a16="http://schemas.microsoft.com/office/drawing/2014/main" val="10001"/>
                  </a:ext>
                </a:extLst>
              </a:tr>
              <a:tr h="961552">
                <a:tc vMerge="1">
                  <a:txBody>
                    <a:bodyPr/>
                    <a:lstStyle/>
                    <a:p>
                      <a:pPr algn="ctr"/>
                      <a:endParaRPr lang="en-US" dirty="0"/>
                    </a:p>
                  </a:txBody>
                  <a:tcPr/>
                </a:tc>
                <a:tc>
                  <a:txBody>
                    <a:bodyPr/>
                    <a:lstStyle/>
                    <a:p>
                      <a:pPr algn="ctr"/>
                      <a:endParaRPr lang="en-US" dirty="0"/>
                    </a:p>
                    <a:p>
                      <a:pPr algn="ctr"/>
                      <a:endParaRPr lang="en-US" dirty="0"/>
                    </a:p>
                    <a:p>
                      <a:pPr algn="ctr"/>
                      <a:endParaRPr lang="en-US" dirty="0"/>
                    </a:p>
                    <a:p>
                      <a:pPr algn="ctr"/>
                      <a:r>
                        <a:rPr lang="en-US" dirty="0"/>
                        <a:t>(deuterium)</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2.0141</a:t>
                      </a:r>
                    </a:p>
                  </a:txBody>
                  <a:tcPr/>
                </a:tc>
                <a:tc>
                  <a:txBody>
                    <a:bodyPr/>
                    <a:lstStyle/>
                    <a:p>
                      <a:pPr algn="ctr"/>
                      <a:r>
                        <a:rPr lang="en-US" dirty="0"/>
                        <a:t>0.0115</a:t>
                      </a:r>
                    </a:p>
                  </a:txBody>
                  <a:tcPr/>
                </a:tc>
                <a:extLst>
                  <a:ext uri="{0D108BD9-81ED-4DB2-BD59-A6C34878D82A}">
                    <a16:rowId xmlns:a16="http://schemas.microsoft.com/office/drawing/2014/main" val="10002"/>
                  </a:ext>
                </a:extLst>
              </a:tr>
              <a:tr h="961552">
                <a:tc vMerge="1">
                  <a:txBody>
                    <a:bodyPr/>
                    <a:lstStyle/>
                    <a:p>
                      <a:pPr algn="ctr"/>
                      <a:endParaRPr lang="en-US" dirty="0"/>
                    </a:p>
                  </a:txBody>
                  <a:tcPr/>
                </a:tc>
                <a:tc>
                  <a:txBody>
                    <a:bodyPr/>
                    <a:lstStyle/>
                    <a:p>
                      <a:pPr algn="ctr"/>
                      <a:endParaRPr lang="en-US" dirty="0"/>
                    </a:p>
                    <a:p>
                      <a:pPr algn="ctr"/>
                      <a:endParaRPr lang="en-US" dirty="0"/>
                    </a:p>
                    <a:p>
                      <a:pPr algn="ctr"/>
                      <a:endParaRPr lang="en-US" dirty="0"/>
                    </a:p>
                    <a:p>
                      <a:pPr algn="ctr"/>
                      <a:r>
                        <a:rPr lang="en-US" dirty="0"/>
                        <a:t>(tritium)</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3.01605</a:t>
                      </a:r>
                    </a:p>
                  </a:txBody>
                  <a:tcPr/>
                </a:tc>
                <a:tc>
                  <a:txBody>
                    <a:bodyPr/>
                    <a:lstStyle/>
                    <a:p>
                      <a:pPr algn="ctr"/>
                      <a:r>
                        <a:rPr lang="en-US" dirty="0"/>
                        <a:t>trace</a:t>
                      </a:r>
                    </a:p>
                  </a:txBody>
                  <a:tcPr/>
                </a:tc>
                <a:extLst>
                  <a:ext uri="{0D108BD9-81ED-4DB2-BD59-A6C34878D82A}">
                    <a16:rowId xmlns:a16="http://schemas.microsoft.com/office/drawing/2014/main" val="10003"/>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24017399"/>
              </p:ext>
            </p:extLst>
          </p:nvPr>
        </p:nvGraphicFramePr>
        <p:xfrm>
          <a:off x="2041727" y="2995309"/>
          <a:ext cx="467874" cy="467874"/>
        </p:xfrm>
        <a:graphic>
          <a:graphicData uri="http://schemas.openxmlformats.org/presentationml/2006/ole">
            <mc:AlternateContent xmlns:mc="http://schemas.openxmlformats.org/markup-compatibility/2006">
              <mc:Choice xmlns:v="urn:schemas-microsoft-com:vml" Requires="v">
                <p:oleObj spid="_x0000_s4176" name="Equation" r:id="rId3" imgW="191880" imgH="191880" progId="Equation.3">
                  <p:embed/>
                </p:oleObj>
              </mc:Choice>
              <mc:Fallback>
                <p:oleObj name="Equation" r:id="rId3" imgW="191880" imgH="19188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27" y="2995309"/>
                        <a:ext cx="467874" cy="46787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03862222"/>
              </p:ext>
            </p:extLst>
          </p:nvPr>
        </p:nvGraphicFramePr>
        <p:xfrm>
          <a:off x="2032743" y="4010101"/>
          <a:ext cx="476858" cy="449041"/>
        </p:xfrm>
        <a:graphic>
          <a:graphicData uri="http://schemas.openxmlformats.org/presentationml/2006/ole">
            <mc:AlternateContent xmlns:mc="http://schemas.openxmlformats.org/markup-compatibility/2006">
              <mc:Choice xmlns:v="urn:schemas-microsoft-com:vml" Requires="v">
                <p:oleObj spid="_x0000_s4177" name="Equation" r:id="rId5" imgW="200880" imgH="191880" progId="Equation.3">
                  <p:embed/>
                </p:oleObj>
              </mc:Choice>
              <mc:Fallback>
                <p:oleObj name="Equation" r:id="rId5" imgW="200880" imgH="1918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743" y="4010101"/>
                        <a:ext cx="476858" cy="449041"/>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04368146"/>
              </p:ext>
            </p:extLst>
          </p:nvPr>
        </p:nvGraphicFramePr>
        <p:xfrm>
          <a:off x="2032608" y="4976694"/>
          <a:ext cx="476993" cy="449169"/>
        </p:xfrm>
        <a:graphic>
          <a:graphicData uri="http://schemas.openxmlformats.org/presentationml/2006/ole">
            <mc:AlternateContent xmlns:mc="http://schemas.openxmlformats.org/markup-compatibility/2006">
              <mc:Choice xmlns:v="urn:schemas-microsoft-com:vml" Requires="v">
                <p:oleObj spid="_x0000_s4178" name="Equation" r:id="rId7" imgW="200880" imgH="191880" progId="Equation.3">
                  <p:embed/>
                </p:oleObj>
              </mc:Choice>
              <mc:Fallback>
                <p:oleObj name="Equation" r:id="rId7" imgW="200880" imgH="19188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608" y="4976694"/>
                        <a:ext cx="476993" cy="4491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90817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Mass</a:t>
            </a:r>
          </a:p>
        </p:txBody>
      </p:sp>
      <p:sp>
        <p:nvSpPr>
          <p:cNvPr id="3" name="Content Placeholder 2"/>
          <p:cNvSpPr>
            <a:spLocks noGrp="1"/>
          </p:cNvSpPr>
          <p:nvPr>
            <p:ph idx="1"/>
          </p:nvPr>
        </p:nvSpPr>
        <p:spPr>
          <a:xfrm>
            <a:off x="628650" y="955965"/>
            <a:ext cx="7886700" cy="5221099"/>
          </a:xfrm>
        </p:spPr>
        <p:txBody>
          <a:bodyPr>
            <a:normAutofit/>
          </a:bodyPr>
          <a:lstStyle/>
          <a:p>
            <a:r>
              <a:rPr lang="en-US" dirty="0"/>
              <a:t>Each proton and each neutron has a mass of ~ 1 </a:t>
            </a:r>
            <a:r>
              <a:rPr lang="en-US" dirty="0" err="1"/>
              <a:t>amu</a:t>
            </a:r>
            <a:r>
              <a:rPr lang="en-US" dirty="0"/>
              <a:t>.</a:t>
            </a:r>
          </a:p>
          <a:p>
            <a:endParaRPr lang="en-US" dirty="0"/>
          </a:p>
          <a:p>
            <a:r>
              <a:rPr lang="en-US" dirty="0"/>
              <a:t>Each electron weighs far less.</a:t>
            </a:r>
          </a:p>
          <a:p>
            <a:endParaRPr lang="en-US" dirty="0"/>
          </a:p>
          <a:p>
            <a:r>
              <a:rPr lang="en-US" dirty="0"/>
              <a:t>Therefore the </a:t>
            </a:r>
            <a:r>
              <a:rPr lang="en-US" b="1" dirty="0"/>
              <a:t>atomic mass </a:t>
            </a:r>
            <a:r>
              <a:rPr lang="en-US" dirty="0"/>
              <a:t>of a single atom in </a:t>
            </a:r>
            <a:r>
              <a:rPr lang="en-US" dirty="0" err="1"/>
              <a:t>amu</a:t>
            </a:r>
            <a:r>
              <a:rPr lang="en-US" dirty="0"/>
              <a:t> is </a:t>
            </a:r>
            <a:r>
              <a:rPr lang="en-US" i="1" dirty="0"/>
              <a:t>approximately</a:t>
            </a:r>
            <a:r>
              <a:rPr lang="en-US" dirty="0"/>
              <a:t> equal to its mass number. </a:t>
            </a:r>
          </a:p>
          <a:p>
            <a:endParaRPr lang="en-US" dirty="0"/>
          </a:p>
          <a:p>
            <a:r>
              <a:rPr lang="en-US" dirty="0"/>
              <a:t>However, most elements exist naturally as a mixture of two or more isotopes. </a:t>
            </a:r>
          </a:p>
          <a:p>
            <a:endParaRPr lang="en-US" dirty="0"/>
          </a:p>
          <a:p>
            <a:r>
              <a:rPr lang="en-US" dirty="0"/>
              <a:t>The periodic table lists the weighted, average mass of all the isotopes present in a naturally occurring sample of that element.</a:t>
            </a:r>
          </a:p>
          <a:p>
            <a:endParaRPr lang="en-US" dirty="0"/>
          </a:p>
        </p:txBody>
      </p:sp>
    </p:spTree>
    <p:extLst>
      <p:ext uri="{BB962C8B-B14F-4D97-AF65-F5344CB8AC3E}">
        <p14:creationId xmlns:p14="http://schemas.microsoft.com/office/powerpoint/2010/main" val="3653664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Mass (continued)</a:t>
            </a:r>
          </a:p>
        </p:txBody>
      </p:sp>
      <p:sp>
        <p:nvSpPr>
          <p:cNvPr id="3" name="Content Placeholder 2"/>
          <p:cNvSpPr>
            <a:spLocks noGrp="1"/>
          </p:cNvSpPr>
          <p:nvPr>
            <p:ph idx="1"/>
          </p:nvPr>
        </p:nvSpPr>
        <p:spPr>
          <a:xfrm>
            <a:off x="628650" y="955965"/>
            <a:ext cx="7886700" cy="5386469"/>
          </a:xfrm>
        </p:spPr>
        <p:txBody>
          <a:bodyPr/>
          <a:lstStyle/>
          <a:p>
            <a:endParaRPr lang="en-US" dirty="0"/>
          </a:p>
          <a:p>
            <a:endParaRPr lang="en-US" dirty="0"/>
          </a:p>
          <a:p>
            <a:endParaRPr lang="en-US" dirty="0"/>
          </a:p>
          <a:p>
            <a:endParaRPr lang="en-US" dirty="0"/>
          </a:p>
          <a:p>
            <a:r>
              <a:rPr lang="en-US" dirty="0"/>
              <a:t>For example, the element boron is composed of two isotopes: </a:t>
            </a:r>
          </a:p>
          <a:p>
            <a:pPr lvl="1"/>
            <a:r>
              <a:rPr lang="en-US" dirty="0"/>
              <a:t>19.9% </a:t>
            </a:r>
            <a:r>
              <a:rPr lang="en-US" baseline="30000" dirty="0"/>
              <a:t>10</a:t>
            </a:r>
            <a:r>
              <a:rPr lang="en-US" dirty="0"/>
              <a:t>B with a mass of 10.0129 </a:t>
            </a:r>
            <a:r>
              <a:rPr lang="en-US" dirty="0" err="1"/>
              <a:t>amu</a:t>
            </a:r>
            <a:endParaRPr lang="en-US" dirty="0"/>
          </a:p>
          <a:p>
            <a:pPr lvl="1"/>
            <a:r>
              <a:rPr lang="en-US" dirty="0"/>
              <a:t>80.1% </a:t>
            </a:r>
            <a:r>
              <a:rPr lang="en-US" baseline="30000" dirty="0"/>
              <a:t>11</a:t>
            </a:r>
            <a:r>
              <a:rPr lang="en-US" dirty="0"/>
              <a:t>B with a mass of 11.0093 </a:t>
            </a:r>
            <a:r>
              <a:rPr lang="en-US" dirty="0" err="1"/>
              <a:t>amu</a:t>
            </a:r>
            <a:endParaRPr lang="en-US" dirty="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0723374"/>
              </p:ext>
            </p:extLst>
          </p:nvPr>
        </p:nvGraphicFramePr>
        <p:xfrm>
          <a:off x="657697" y="1459602"/>
          <a:ext cx="7857653" cy="791790"/>
        </p:xfrm>
        <a:graphic>
          <a:graphicData uri="http://schemas.openxmlformats.org/presentationml/2006/ole">
            <mc:AlternateContent xmlns:mc="http://schemas.openxmlformats.org/markup-compatibility/2006">
              <mc:Choice xmlns:v="urn:schemas-microsoft-com:vml" Requires="v">
                <p:oleObj spid="_x0000_s5174" name="Equation" r:id="rId3" imgW="3647880" imgH="356400" progId="Equation.3">
                  <p:embed/>
                </p:oleObj>
              </mc:Choice>
              <mc:Fallback>
                <p:oleObj name="Equation" r:id="rId3" imgW="3647880" imgH="35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97" y="1459602"/>
                        <a:ext cx="7857653" cy="79179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18005049"/>
              </p:ext>
            </p:extLst>
          </p:nvPr>
        </p:nvGraphicFramePr>
        <p:xfrm>
          <a:off x="1352145" y="4010144"/>
          <a:ext cx="6456768" cy="1467642"/>
        </p:xfrm>
        <a:graphic>
          <a:graphicData uri="http://schemas.openxmlformats.org/presentationml/2006/ole">
            <mc:AlternateContent xmlns:mc="http://schemas.openxmlformats.org/markup-compatibility/2006">
              <mc:Choice xmlns:v="urn:schemas-microsoft-com:vml" Requires="v">
                <p:oleObj spid="_x0000_s5175" name="Equation" r:id="rId5" imgW="3007800" imgH="676440" progId="Equation.3">
                  <p:embed/>
                </p:oleObj>
              </mc:Choice>
              <mc:Fallback>
                <p:oleObj name="Equation" r:id="rId5" imgW="3007800" imgH="6764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145" y="4010144"/>
                        <a:ext cx="6456768" cy="146764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333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Ideas in Atomic Theory</a:t>
            </a:r>
          </a:p>
        </p:txBody>
      </p:sp>
      <p:sp>
        <p:nvSpPr>
          <p:cNvPr id="3" name="Content Placeholder 2"/>
          <p:cNvSpPr>
            <a:spLocks noGrp="1"/>
          </p:cNvSpPr>
          <p:nvPr>
            <p:ph idx="1"/>
          </p:nvPr>
        </p:nvSpPr>
        <p:spPr>
          <a:xfrm>
            <a:off x="628650" y="955965"/>
            <a:ext cx="7886700" cy="4807161"/>
          </a:xfrm>
        </p:spPr>
        <p:txBody>
          <a:bodyPr/>
          <a:lstStyle/>
          <a:p>
            <a:r>
              <a:rPr lang="en-US" dirty="0"/>
              <a:t>The concept of atoms was first proposed by the Greek philosophers Leucippus and Democritus in the fifth century BC.</a:t>
            </a:r>
          </a:p>
          <a:p>
            <a:pPr lvl="1"/>
            <a:r>
              <a:rPr lang="en-US" dirty="0"/>
              <a:t> </a:t>
            </a:r>
            <a:r>
              <a:rPr lang="en-US" i="1" dirty="0" err="1"/>
              <a:t>atomos</a:t>
            </a:r>
            <a:r>
              <a:rPr lang="en-US" dirty="0"/>
              <a:t>, a term derived from the Greek word for “indivisible” </a:t>
            </a:r>
          </a:p>
          <a:p>
            <a:endParaRPr lang="en-US" dirty="0"/>
          </a:p>
          <a:p>
            <a:r>
              <a:rPr lang="en-US" dirty="0"/>
              <a:t>Later, Aristotle and others believed that matter consisted of various combinations of the four “elements”—fire, earth, air, and water. </a:t>
            </a:r>
          </a:p>
          <a:p>
            <a:endParaRPr lang="en-US" dirty="0"/>
          </a:p>
          <a:p>
            <a:r>
              <a:rPr lang="en-US" dirty="0"/>
              <a:t>In 1807, English schoolteacher John Dalton proposed his atomic theory. </a:t>
            </a:r>
          </a:p>
          <a:p>
            <a:endParaRPr lang="en-US" dirty="0"/>
          </a:p>
        </p:txBody>
      </p:sp>
    </p:spTree>
    <p:extLst>
      <p:ext uri="{BB962C8B-B14F-4D97-AF65-F5344CB8AC3E}">
        <p14:creationId xmlns:p14="http://schemas.microsoft.com/office/powerpoint/2010/main" val="164935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Spectrometry (MS)</a:t>
            </a:r>
          </a:p>
        </p:txBody>
      </p:sp>
      <p:sp>
        <p:nvSpPr>
          <p:cNvPr id="3" name="Content Placeholder 2"/>
          <p:cNvSpPr>
            <a:spLocks noGrp="1"/>
          </p:cNvSpPr>
          <p:nvPr>
            <p:ph idx="1"/>
          </p:nvPr>
        </p:nvSpPr>
        <p:spPr/>
        <p:txBody>
          <a:bodyPr/>
          <a:lstStyle/>
          <a:p>
            <a:r>
              <a:rPr lang="en-US" dirty="0"/>
              <a:t>The occurrence and natural abundances of isotopes can be experimentally determined using an instrument called a mass spectrometer. </a:t>
            </a:r>
          </a:p>
          <a:p>
            <a:endParaRPr lang="en-US" dirty="0"/>
          </a:p>
          <a:p>
            <a:r>
              <a:rPr lang="en-US" dirty="0"/>
              <a:t>The sample is vaporized and exposed to a high-energy electron beam that causes the sample’s atoms (or molecules) to become electrically charged, typically by losing one or more electrons. </a:t>
            </a:r>
          </a:p>
          <a:p>
            <a:endParaRPr lang="en-US" dirty="0"/>
          </a:p>
          <a:p>
            <a:r>
              <a:rPr lang="en-US" dirty="0"/>
              <a:t>These cations are then separated by their mass and charge. </a:t>
            </a:r>
          </a:p>
          <a:p>
            <a:endParaRPr lang="en-US" dirty="0"/>
          </a:p>
        </p:txBody>
      </p:sp>
    </p:spTree>
    <p:extLst>
      <p:ext uri="{BB962C8B-B14F-4D97-AF65-F5344CB8AC3E}">
        <p14:creationId xmlns:p14="http://schemas.microsoft.com/office/powerpoint/2010/main" val="2173877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2.15</a:t>
            </a:r>
          </a:p>
        </p:txBody>
      </p:sp>
      <p:pic>
        <p:nvPicPr>
          <p:cNvPr id="2" name="Figure" descr="The left diagram shows how a mass spectrometer works, which is primarily a large tube that bends downward at its midpoint. The sample enters on the left side of the tube. A heater heats the sample, causing it to vaporize. The sample is also hit with a beam of electrons as it is being vaporized. Charged particles from the sample, called ions, are then accelerated and pass between two magnets. The magnetic field deflects the lightest ions most. The deflection of the ions is measured by a detector located on the right side of the tube. The graph to the right of the spectrometer shows a mass spectrum of zirconium. The relative abundance, as a percentage from 0 to 100, is graphed on the y axis, and the mass to charge ratio is graphed on the x axis. The sample contains five different isomers of zirconium. Z R 90, which has a mass to charge ratio of 90, is the most abundant isotope at about 51 percent relative abundance. Z R 91 has a mass to charge ratio of 91 and a relative abundance of about 11 percent. Z R 92 has a mass to charge ratio of 92 and a relative abundance of about 18 percent. Z R 94 has a mass to charge ratio of 94 and a relative abundance of about 18 percent. Z R 96, which has a mass to charge ratio of 96, is the least abundant zirconium isotope with a relative abundance of about 2 percen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09625" y="1100931"/>
            <a:ext cx="7524750" cy="3505200"/>
          </a:xfrm>
        </p:spPr>
      </p:pic>
      <p:sp>
        <p:nvSpPr>
          <p:cNvPr id="7" name="Figure Legend"/>
          <p:cNvSpPr>
            <a:spLocks noGrp="1"/>
          </p:cNvSpPr>
          <p:nvPr>
            <p:ph idx="13"/>
          </p:nvPr>
        </p:nvSpPr>
        <p:spPr/>
        <p:txBody>
          <a:bodyPr>
            <a:normAutofit/>
          </a:bodyPr>
          <a:lstStyle/>
          <a:p>
            <a:r>
              <a:rPr lang="en-US" sz="1600" dirty="0"/>
              <a:t>Analysis of zirconium in a mass spectrometer produces a mass spectrum with peaks showing the different isotopes of </a:t>
            </a:r>
            <a:r>
              <a:rPr lang="en-US" sz="1600" dirty="0" err="1"/>
              <a:t>Zr</a:t>
            </a:r>
            <a:r>
              <a:rPr lang="en-US" sz="1600" dirty="0"/>
              <a:t>.</a:t>
            </a:r>
          </a:p>
        </p:txBody>
      </p:sp>
    </p:spTree>
    <p:extLst>
      <p:ext uri="{BB962C8B-B14F-4D97-AF65-F5344CB8AC3E}">
        <p14:creationId xmlns:p14="http://schemas.microsoft.com/office/powerpoint/2010/main" val="2165397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2.4 Chemical Formulas</a:t>
            </a:r>
          </a:p>
          <a:p>
            <a:pPr lvl="1"/>
            <a:r>
              <a:rPr lang="en-US" dirty="0"/>
              <a:t>Symbolize the composition of molecules using molecular formulas and empirical formulas</a:t>
            </a:r>
          </a:p>
          <a:p>
            <a:pPr lvl="1"/>
            <a:r>
              <a:rPr lang="en-US" dirty="0"/>
              <a:t>Represent the bonding arrangement of atoms within molecules using structural formulas</a:t>
            </a:r>
          </a:p>
        </p:txBody>
      </p:sp>
    </p:spTree>
    <p:extLst>
      <p:ext uri="{BB962C8B-B14F-4D97-AF65-F5344CB8AC3E}">
        <p14:creationId xmlns:p14="http://schemas.microsoft.com/office/powerpoint/2010/main" val="400061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Formulas</a:t>
            </a:r>
          </a:p>
        </p:txBody>
      </p:sp>
      <p:sp>
        <p:nvSpPr>
          <p:cNvPr id="3" name="Content Placeholder 2"/>
          <p:cNvSpPr>
            <a:spLocks noGrp="1"/>
          </p:cNvSpPr>
          <p:nvPr>
            <p:ph idx="1"/>
          </p:nvPr>
        </p:nvSpPr>
        <p:spPr>
          <a:xfrm>
            <a:off x="628650" y="955965"/>
            <a:ext cx="7886700" cy="4841720"/>
          </a:xfrm>
        </p:spPr>
        <p:txBody>
          <a:bodyPr>
            <a:normAutofit/>
          </a:bodyPr>
          <a:lstStyle/>
          <a:p>
            <a:r>
              <a:rPr lang="en-US" dirty="0"/>
              <a:t> </a:t>
            </a:r>
            <a:r>
              <a:rPr lang="en-US" b="1" dirty="0"/>
              <a:t>Molecular formula</a:t>
            </a:r>
            <a:r>
              <a:rPr lang="en-US" dirty="0"/>
              <a:t>: A representation of a molecule or compound which consists of the following:</a:t>
            </a:r>
          </a:p>
          <a:p>
            <a:pPr marL="800100" lvl="1" indent="-457200">
              <a:buFont typeface="+mj-lt"/>
              <a:buAutoNum type="arabicParenR"/>
            </a:pPr>
            <a:r>
              <a:rPr lang="en-US" dirty="0"/>
              <a:t>Chemical symbols to indicate the types of atoms. </a:t>
            </a:r>
          </a:p>
          <a:p>
            <a:pPr marL="800100" lvl="1" indent="-457200">
              <a:buFont typeface="+mj-lt"/>
              <a:buAutoNum type="arabicParenR"/>
            </a:pPr>
            <a:r>
              <a:rPr lang="en-US" dirty="0"/>
              <a:t>Subscripts after the symbol to indicate the number of each type of atom in the molecule. </a:t>
            </a:r>
          </a:p>
          <a:p>
            <a:endParaRPr lang="en-US" dirty="0"/>
          </a:p>
          <a:p>
            <a:pPr lvl="1"/>
            <a:r>
              <a:rPr lang="en-US" dirty="0"/>
              <a:t>Subscripts are used only when more than one atom of a given type is present. </a:t>
            </a:r>
          </a:p>
          <a:p>
            <a:endParaRPr lang="en-US" dirty="0"/>
          </a:p>
          <a:p>
            <a:r>
              <a:rPr lang="en-US" dirty="0"/>
              <a:t> A </a:t>
            </a:r>
            <a:r>
              <a:rPr lang="en-US" b="1" dirty="0"/>
              <a:t>structural formula </a:t>
            </a:r>
            <a:r>
              <a:rPr lang="en-US" dirty="0"/>
              <a:t>shows the same information as a molecular formula but also shows how the atoms are connected. </a:t>
            </a:r>
          </a:p>
          <a:p>
            <a:endParaRPr lang="en-US" dirty="0"/>
          </a:p>
        </p:txBody>
      </p:sp>
    </p:spTree>
    <p:extLst>
      <p:ext uri="{BB962C8B-B14F-4D97-AF65-F5344CB8AC3E}">
        <p14:creationId xmlns:p14="http://schemas.microsoft.com/office/powerpoint/2010/main" val="1402178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2.16</a:t>
            </a:r>
          </a:p>
        </p:txBody>
      </p:sp>
      <p:pic>
        <p:nvPicPr>
          <p:cNvPr id="2" name="Figure" descr="Figure A shows C H subscript 4. Figure B shows a carbon atom that is bonded to four hydrogen atoms at right angles: one above, one to the left, one to the right, and one below. Figure C shows a 3-D, ball-and-stick model of the carbon atom bonded to four hydrogen atoms. Figure D shows a space-filling model of a carbon atom with hydrogen atoms partially embedded into the surface of the carbon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66525"/>
            <a:ext cx="7886700" cy="1974013"/>
          </a:xfrm>
        </p:spPr>
      </p:pic>
      <p:sp>
        <p:nvSpPr>
          <p:cNvPr id="7" name="Figure Legend"/>
          <p:cNvSpPr>
            <a:spLocks noGrp="1"/>
          </p:cNvSpPr>
          <p:nvPr>
            <p:ph idx="13"/>
          </p:nvPr>
        </p:nvSpPr>
        <p:spPr/>
        <p:txBody>
          <a:bodyPr>
            <a:normAutofit/>
          </a:bodyPr>
          <a:lstStyle/>
          <a:p>
            <a:r>
              <a:rPr lang="en-US" sz="1600" dirty="0"/>
              <a:t>A methane molecule can be represented as (a) a molecular formula, (b) a structural formula, (c) a ball-and-stick model, and (d) a space-filling model. Carbon and hydrogen atoms are represented by black and white spheres, respectively.</a:t>
            </a:r>
          </a:p>
        </p:txBody>
      </p:sp>
    </p:spTree>
    <p:extLst>
      <p:ext uri="{BB962C8B-B14F-4D97-AF65-F5344CB8AC3E}">
        <p14:creationId xmlns:p14="http://schemas.microsoft.com/office/powerpoint/2010/main" val="2977986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That Exist as Molecules</a:t>
            </a:r>
          </a:p>
        </p:txBody>
      </p:sp>
      <p:sp>
        <p:nvSpPr>
          <p:cNvPr id="3" name="Content Placeholder 2"/>
          <p:cNvSpPr>
            <a:spLocks noGrp="1"/>
          </p:cNvSpPr>
          <p:nvPr>
            <p:ph idx="1"/>
          </p:nvPr>
        </p:nvSpPr>
        <p:spPr/>
        <p:txBody>
          <a:bodyPr/>
          <a:lstStyle/>
          <a:p>
            <a:r>
              <a:rPr lang="en-US" dirty="0"/>
              <a:t>Many elements consist of discrete, individual atoms. </a:t>
            </a:r>
          </a:p>
          <a:p>
            <a:endParaRPr lang="en-US" dirty="0"/>
          </a:p>
          <a:p>
            <a:r>
              <a:rPr lang="en-US" dirty="0"/>
              <a:t> Some elements exist as molecules.</a:t>
            </a:r>
          </a:p>
          <a:p>
            <a:endParaRPr lang="en-US" dirty="0"/>
          </a:p>
          <a:p>
            <a:r>
              <a:rPr lang="en-US" dirty="0"/>
              <a:t> Diatomic molecules: H</a:t>
            </a:r>
            <a:r>
              <a:rPr lang="en-US" baseline="-25000" dirty="0"/>
              <a:t>2</a:t>
            </a:r>
            <a:r>
              <a:rPr lang="en-US" dirty="0"/>
              <a:t>, N</a:t>
            </a:r>
            <a:r>
              <a:rPr lang="en-US" baseline="-25000" dirty="0"/>
              <a:t>2</a:t>
            </a:r>
            <a:r>
              <a:rPr lang="en-US" dirty="0"/>
              <a:t>, O</a:t>
            </a:r>
            <a:r>
              <a:rPr lang="en-US" baseline="-25000" dirty="0"/>
              <a:t>2</a:t>
            </a:r>
            <a:r>
              <a:rPr lang="en-US" dirty="0"/>
              <a:t>, F</a:t>
            </a:r>
            <a:r>
              <a:rPr lang="en-US" baseline="-25000" dirty="0"/>
              <a:t>2</a:t>
            </a:r>
            <a:r>
              <a:rPr lang="en-US" dirty="0"/>
              <a:t>, Cl</a:t>
            </a:r>
            <a:r>
              <a:rPr lang="en-US" baseline="-25000" dirty="0"/>
              <a:t>2</a:t>
            </a:r>
            <a:r>
              <a:rPr lang="en-US" dirty="0"/>
              <a:t>, Br</a:t>
            </a:r>
            <a:r>
              <a:rPr lang="en-US" baseline="-25000" dirty="0"/>
              <a:t>2</a:t>
            </a:r>
            <a:r>
              <a:rPr lang="en-US" dirty="0"/>
              <a:t>, I</a:t>
            </a:r>
            <a:r>
              <a:rPr lang="en-US" baseline="-25000" dirty="0"/>
              <a:t>2</a:t>
            </a:r>
          </a:p>
          <a:p>
            <a:endParaRPr lang="en-US" dirty="0"/>
          </a:p>
          <a:p>
            <a:r>
              <a:rPr lang="en-US" dirty="0"/>
              <a:t> The most common form of elemental sulfur exists as S</a:t>
            </a:r>
            <a:r>
              <a:rPr lang="en-US" baseline="-25000" dirty="0"/>
              <a:t>8</a:t>
            </a:r>
            <a:r>
              <a:rPr lang="en-US" dirty="0"/>
              <a:t>.</a:t>
            </a:r>
          </a:p>
          <a:p>
            <a:endParaRPr lang="en-US" dirty="0"/>
          </a:p>
        </p:txBody>
      </p:sp>
    </p:spTree>
    <p:extLst>
      <p:ext uri="{BB962C8B-B14F-4D97-AF65-F5344CB8AC3E}">
        <p14:creationId xmlns:p14="http://schemas.microsoft.com/office/powerpoint/2010/main" val="2188205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2.17</a:t>
            </a:r>
          </a:p>
        </p:txBody>
      </p:sp>
      <p:pic>
        <p:nvPicPr>
          <p:cNvPr id="2" name="Figure" descr="Figure A shows eight sulfur atoms, symbolized with the letter S, that are bonded to each other to form an octagon. Figure B shows a 3-D, ball-and-stick model of the arrangement of the sulfur atoms. The shape is clearly not octagonal as it is represented in the structural formula. Figure C is a space-filling model that shows each sulfur atom is partially embedded into the sulfur atom it bonds with."/>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94591"/>
            <a:ext cx="7886700" cy="1917880"/>
          </a:xfrm>
        </p:spPr>
      </p:pic>
      <p:sp>
        <p:nvSpPr>
          <p:cNvPr id="7" name="Figure Legend"/>
          <p:cNvSpPr>
            <a:spLocks noGrp="1"/>
          </p:cNvSpPr>
          <p:nvPr>
            <p:ph idx="13"/>
          </p:nvPr>
        </p:nvSpPr>
        <p:spPr/>
        <p:txBody>
          <a:bodyPr>
            <a:normAutofit/>
          </a:bodyPr>
          <a:lstStyle/>
          <a:p>
            <a:r>
              <a:rPr lang="en-US" sz="1600" dirty="0"/>
              <a:t>A molecule of sulfur is composed of eight sulfur atoms and is therefore written as S</a:t>
            </a:r>
            <a:r>
              <a:rPr lang="en-US" sz="1600" baseline="-25000" dirty="0"/>
              <a:t>8</a:t>
            </a:r>
            <a:r>
              <a:rPr lang="en-US" sz="1600" dirty="0"/>
              <a:t>. It can be represented as (a) a structural formula, (b) a ball-and-stick model, and (c) a space-filling model. Sulfur atoms are represented by yellow spheres.</a:t>
            </a:r>
          </a:p>
        </p:txBody>
      </p:sp>
    </p:spTree>
    <p:extLst>
      <p:ext uri="{BB962C8B-B14F-4D97-AF65-F5344CB8AC3E}">
        <p14:creationId xmlns:p14="http://schemas.microsoft.com/office/powerpoint/2010/main" val="2784395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2.18</a:t>
            </a:r>
          </a:p>
        </p:txBody>
      </p:sp>
      <p:pic>
        <p:nvPicPr>
          <p:cNvPr id="2" name="Figure" descr="This figure shows four diagrams. The diagram for H shows a single, white sphere and is labeled one H atom. The diagram for 2 H shows two white spheres that are not bonded together. It is labeled 2 H atoms. The diagram for H subscript 2 shows two white spheres bonded together. It is labeled one H subscript 2 molecule. The diagram for 2 H subscript 2 shows two sets of bonded, white spheres. It is labeled 2 H subscript 2 molecul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94591"/>
            <a:ext cx="7886700" cy="1917880"/>
          </a:xfrm>
        </p:spPr>
      </p:pic>
      <p:sp>
        <p:nvSpPr>
          <p:cNvPr id="7" name="Figure Legend"/>
          <p:cNvSpPr>
            <a:spLocks noGrp="1"/>
          </p:cNvSpPr>
          <p:nvPr>
            <p:ph idx="13"/>
          </p:nvPr>
        </p:nvSpPr>
        <p:spPr/>
        <p:txBody>
          <a:bodyPr>
            <a:normAutofit/>
          </a:bodyPr>
          <a:lstStyle/>
          <a:p>
            <a:r>
              <a:rPr lang="en-US" sz="1600" dirty="0"/>
              <a:t>The symbols H, 2H, H</a:t>
            </a:r>
            <a:r>
              <a:rPr lang="en-US" sz="1600" baseline="-25000" dirty="0"/>
              <a:t>2</a:t>
            </a:r>
            <a:r>
              <a:rPr lang="en-US" sz="1600" dirty="0"/>
              <a:t>, and 2H</a:t>
            </a:r>
            <a:r>
              <a:rPr lang="en-US" sz="1600" baseline="-25000" dirty="0"/>
              <a:t>2</a:t>
            </a:r>
            <a:r>
              <a:rPr lang="en-US" sz="1600" dirty="0"/>
              <a:t> represent very different entities.</a:t>
            </a:r>
          </a:p>
        </p:txBody>
      </p:sp>
    </p:spTree>
    <p:extLst>
      <p:ext uri="{BB962C8B-B14F-4D97-AF65-F5344CB8AC3E}">
        <p14:creationId xmlns:p14="http://schemas.microsoft.com/office/powerpoint/2010/main" val="2160517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Formula</a:t>
            </a:r>
          </a:p>
        </p:txBody>
      </p:sp>
      <p:sp>
        <p:nvSpPr>
          <p:cNvPr id="3" name="Content Placeholder 2"/>
          <p:cNvSpPr>
            <a:spLocks noGrp="1"/>
          </p:cNvSpPr>
          <p:nvPr>
            <p:ph idx="1"/>
          </p:nvPr>
        </p:nvSpPr>
        <p:spPr/>
        <p:txBody>
          <a:bodyPr>
            <a:normAutofit lnSpcReduction="10000"/>
          </a:bodyPr>
          <a:lstStyle/>
          <a:p>
            <a:r>
              <a:rPr lang="en-US" dirty="0"/>
              <a:t>An </a:t>
            </a:r>
            <a:r>
              <a:rPr lang="en-US" b="1" dirty="0"/>
              <a:t>empirical formula </a:t>
            </a:r>
            <a:r>
              <a:rPr lang="en-US" dirty="0"/>
              <a:t>indicates the simplest whole-number ratio of the number of atoms (or ions) in the compound.</a:t>
            </a:r>
          </a:p>
          <a:p>
            <a:endParaRPr lang="en-US" dirty="0"/>
          </a:p>
          <a:p>
            <a:r>
              <a:rPr lang="en-US" dirty="0"/>
              <a:t>A </a:t>
            </a:r>
            <a:r>
              <a:rPr lang="en-US" b="1" dirty="0"/>
              <a:t>molecular formula </a:t>
            </a:r>
            <a:r>
              <a:rPr lang="en-US" dirty="0"/>
              <a:t>indicates the actual numbers of atoms of each element in a molecule of the compound. </a:t>
            </a:r>
          </a:p>
          <a:p>
            <a:endParaRPr lang="en-US" dirty="0"/>
          </a:p>
          <a:p>
            <a:r>
              <a:rPr lang="en-US" dirty="0"/>
              <a:t>Example: benzene</a:t>
            </a:r>
          </a:p>
          <a:p>
            <a:pPr lvl="1"/>
            <a:r>
              <a:rPr lang="en-US" dirty="0"/>
              <a:t> Molecular formula = C</a:t>
            </a:r>
            <a:r>
              <a:rPr lang="en-US" baseline="-25000" dirty="0"/>
              <a:t>6</a:t>
            </a:r>
            <a:r>
              <a:rPr lang="en-US" dirty="0"/>
              <a:t>H</a:t>
            </a:r>
            <a:r>
              <a:rPr lang="en-US" baseline="-25000" dirty="0"/>
              <a:t>6</a:t>
            </a:r>
            <a:r>
              <a:rPr lang="en-US" dirty="0"/>
              <a:t>	Empirical formula = CH</a:t>
            </a:r>
          </a:p>
          <a:p>
            <a:endParaRPr lang="en-US" dirty="0"/>
          </a:p>
          <a:p>
            <a:r>
              <a:rPr lang="en-US" dirty="0"/>
              <a:t>Example: acetic acid</a:t>
            </a:r>
          </a:p>
          <a:p>
            <a:pPr lvl="1"/>
            <a:r>
              <a:rPr lang="en-US" dirty="0"/>
              <a:t> Molecular formula = C</a:t>
            </a:r>
            <a:r>
              <a:rPr lang="en-US" baseline="-25000" dirty="0"/>
              <a:t>2</a:t>
            </a:r>
            <a:r>
              <a:rPr lang="en-US" dirty="0"/>
              <a:t>H</a:t>
            </a:r>
            <a:r>
              <a:rPr lang="en-US" baseline="-25000" dirty="0"/>
              <a:t>4</a:t>
            </a:r>
            <a:r>
              <a:rPr lang="en-US" dirty="0"/>
              <a:t>O</a:t>
            </a:r>
            <a:r>
              <a:rPr lang="en-US" baseline="-25000" dirty="0"/>
              <a:t>2</a:t>
            </a:r>
            <a:r>
              <a:rPr lang="en-US" dirty="0"/>
              <a:t>	Empirical formula = CH</a:t>
            </a:r>
            <a:r>
              <a:rPr lang="en-US" baseline="-25000" dirty="0"/>
              <a:t>2</a:t>
            </a:r>
            <a:r>
              <a:rPr lang="en-US" dirty="0"/>
              <a:t>O</a:t>
            </a:r>
          </a:p>
          <a:p>
            <a:endParaRPr lang="en-US" dirty="0"/>
          </a:p>
        </p:txBody>
      </p:sp>
    </p:spTree>
    <p:extLst>
      <p:ext uri="{BB962C8B-B14F-4D97-AF65-F5344CB8AC3E}">
        <p14:creationId xmlns:p14="http://schemas.microsoft.com/office/powerpoint/2010/main" val="198888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2.19</a:t>
            </a:r>
          </a:p>
        </p:txBody>
      </p:sp>
      <p:pic>
        <p:nvPicPr>
          <p:cNvPr id="2" name="Figure" descr="Figure A shows a photo of a person applying suntan lotion to his or her lower leg. Figure B shows a 3-D ball-and-stick model of the molecule titanium dioxide, which involves a complicated interlocking of many titanium and oxygen atoms. The titanium atoms in the molecule are shown as silver spheres and the oxygen atoms are shown as red spheres. There are twice as many oxygen atoms as titanium atoms in the molecul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206961"/>
            <a:ext cx="7886700" cy="3293141"/>
          </a:xfrm>
        </p:spPr>
      </p:pic>
      <p:sp>
        <p:nvSpPr>
          <p:cNvPr id="7" name="Figure Legend"/>
          <p:cNvSpPr>
            <a:spLocks noGrp="1"/>
          </p:cNvSpPr>
          <p:nvPr>
            <p:ph idx="13"/>
          </p:nvPr>
        </p:nvSpPr>
        <p:spPr/>
        <p:txBody>
          <a:bodyPr>
            <a:normAutofit/>
          </a:bodyPr>
          <a:lstStyle/>
          <a:p>
            <a:pPr>
              <a:buClr>
                <a:srgbClr val="6CB255"/>
              </a:buClr>
            </a:pPr>
            <a:r>
              <a:rPr lang="en-US" sz="1600" dirty="0"/>
              <a:t>(a) The white compound titanium dioxide provides effective protection from the sun. (b) A crystal of titanium dioxide, TiO</a:t>
            </a:r>
            <a:r>
              <a:rPr lang="en-US" sz="1600" baseline="-25000" dirty="0"/>
              <a:t>2</a:t>
            </a:r>
            <a:r>
              <a:rPr lang="en-US" sz="1600" dirty="0"/>
              <a:t>, contains titanium and oxygen in a ratio of 1 to 2. The titanium atoms are gray and the oxygen atoms are red. (credit a: modification of work by “osseous”/Flickr)</a:t>
            </a:r>
          </a:p>
        </p:txBody>
      </p:sp>
    </p:spTree>
    <p:extLst>
      <p:ext uri="{BB962C8B-B14F-4D97-AF65-F5344CB8AC3E}">
        <p14:creationId xmlns:p14="http://schemas.microsoft.com/office/powerpoint/2010/main" val="308569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Dalton’s Atomic Theory</a:t>
            </a:r>
          </a:p>
        </p:txBody>
      </p:sp>
      <p:sp>
        <p:nvSpPr>
          <p:cNvPr id="3" name="Content Placeholder 2"/>
          <p:cNvSpPr>
            <a:spLocks noGrp="1"/>
          </p:cNvSpPr>
          <p:nvPr>
            <p:ph idx="1"/>
          </p:nvPr>
        </p:nvSpPr>
        <p:spPr>
          <a:xfrm>
            <a:off x="628650" y="955964"/>
            <a:ext cx="7886700" cy="5396709"/>
          </a:xfrm>
        </p:spPr>
        <p:txBody>
          <a:bodyPr>
            <a:normAutofit/>
          </a:bodyPr>
          <a:lstStyle/>
          <a:p>
            <a:pPr marL="0" indent="0">
              <a:buNone/>
            </a:pPr>
            <a:r>
              <a:rPr lang="en-US" dirty="0"/>
              <a:t>Dalton’s atomic theory can be summarized in five postulates. </a:t>
            </a:r>
          </a:p>
          <a:p>
            <a:pPr marL="457200" indent="-457200">
              <a:buFont typeface="+mj-lt"/>
              <a:buAutoNum type="arabicParenR"/>
            </a:pPr>
            <a:r>
              <a:rPr lang="en-US" dirty="0"/>
              <a:t>Matter is composed of exceedingly small particles called atoms. An atom is the smallest unit of an element that can participate in a chemical change.</a:t>
            </a:r>
          </a:p>
          <a:p>
            <a:pPr marL="457200" indent="-457200">
              <a:buFont typeface="+mj-lt"/>
              <a:buAutoNum type="arabicParenR"/>
            </a:pPr>
            <a:r>
              <a:rPr lang="en-US" dirty="0"/>
              <a:t>An element consists of only one type of atom, which has a mass that is characteristic of the element and is the same for all atoms of that element. </a:t>
            </a:r>
          </a:p>
          <a:p>
            <a:pPr marL="457200" indent="-457200">
              <a:buFont typeface="+mj-lt"/>
              <a:buAutoNum type="arabicParenR" startAt="3"/>
            </a:pPr>
            <a:r>
              <a:rPr lang="en-US" dirty="0"/>
              <a:t>Atoms of one element differ in properties from atoms of all other elements. </a:t>
            </a:r>
          </a:p>
          <a:p>
            <a:pPr marL="457200" indent="-457200">
              <a:buFont typeface="+mj-lt"/>
              <a:buAutoNum type="arabicParenR" startAt="3"/>
            </a:pPr>
            <a:r>
              <a:rPr lang="en-US" dirty="0"/>
              <a:t>A compound consists of atoms of two or more elements combined in a small, whole-number ratio. In a given compound, the number of atoms of each of its elements are always present in the same ratio. </a:t>
            </a:r>
          </a:p>
          <a:p>
            <a:pPr marL="457200" indent="-457200">
              <a:buFont typeface="+mj-lt"/>
              <a:buAutoNum type="arabicParenR" startAt="3"/>
            </a:pPr>
            <a:r>
              <a:rPr lang="en-US" dirty="0"/>
              <a:t>Atoms are neither created nor destroyed during a chemical change, but instead rearrange to yield a different type(s) of matter. </a:t>
            </a:r>
          </a:p>
          <a:p>
            <a:pPr marL="457200" indent="-457200">
              <a:buFont typeface="+mj-lt"/>
              <a:buAutoNum type="arabicParenR"/>
            </a:pPr>
            <a:endParaRPr lang="en-US" dirty="0"/>
          </a:p>
          <a:p>
            <a:endParaRPr lang="en-US" dirty="0"/>
          </a:p>
        </p:txBody>
      </p:sp>
    </p:spTree>
    <p:extLst>
      <p:ext uri="{BB962C8B-B14F-4D97-AF65-F5344CB8AC3E}">
        <p14:creationId xmlns:p14="http://schemas.microsoft.com/office/powerpoint/2010/main" val="2680041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2.20</a:t>
            </a:r>
          </a:p>
        </p:txBody>
      </p:sp>
      <p:pic>
        <p:nvPicPr>
          <p:cNvPr id="2" name="Figure" descr="Figure A shows that benzene is composed of six carbons shaped like a hexagon. Every other bond between the carbon atoms is a double bond. Each carbon also has a single bonded hydrogen atom. Figure B shows a 3-D, ball-and-stick drawing of benzene. The six carbon atoms are black spheres while the six hydrogen atoms are smaller, white spheres. Figure C is a space-filling model of benzene which shows that most of the interior space is occupied by the carbon atoms. The hydrogen atoms are embedded in the outside surface of the carbon atoms. Figure d shows a small vial filled with benzene which appears to be clea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61749"/>
            <a:ext cx="7886700" cy="1783564"/>
          </a:xfrm>
        </p:spPr>
      </p:pic>
      <p:sp>
        <p:nvSpPr>
          <p:cNvPr id="7" name="Figure Legend"/>
          <p:cNvSpPr>
            <a:spLocks noGrp="1"/>
          </p:cNvSpPr>
          <p:nvPr>
            <p:ph idx="13"/>
          </p:nvPr>
        </p:nvSpPr>
        <p:spPr/>
        <p:txBody>
          <a:bodyPr>
            <a:normAutofit/>
          </a:bodyPr>
          <a:lstStyle/>
          <a:p>
            <a:r>
              <a:rPr lang="en-US" sz="1600" dirty="0"/>
              <a:t>Benzene, C</a:t>
            </a:r>
            <a:r>
              <a:rPr lang="en-US" sz="1600" baseline="-25000" dirty="0"/>
              <a:t>6</a:t>
            </a:r>
            <a:r>
              <a:rPr lang="en-US" sz="1600" dirty="0"/>
              <a:t>H</a:t>
            </a:r>
            <a:r>
              <a:rPr lang="en-US" sz="1600" baseline="-25000" dirty="0"/>
              <a:t>6</a:t>
            </a:r>
            <a:r>
              <a:rPr lang="en-US" sz="1600" dirty="0"/>
              <a:t>, is produced during oil refining and has many industrial uses. A benzene molecule can be represented as (a) a structural formula, (b) a ball-and-stick model, and (c) a space-filling model. (d) Benzene is a clear liquid. (credit d: modification of work by </a:t>
            </a:r>
            <a:r>
              <a:rPr lang="en-US" sz="1600" dirty="0" err="1"/>
              <a:t>Sahar</a:t>
            </a:r>
            <a:r>
              <a:rPr lang="en-US" sz="1600" dirty="0"/>
              <a:t> </a:t>
            </a:r>
            <a:r>
              <a:rPr lang="en-US" sz="1600" dirty="0" err="1"/>
              <a:t>Atwa</a:t>
            </a:r>
            <a:r>
              <a:rPr lang="en-US" sz="1600" dirty="0"/>
              <a:t>)</a:t>
            </a:r>
          </a:p>
        </p:txBody>
      </p:sp>
    </p:spTree>
    <p:extLst>
      <p:ext uri="{BB962C8B-B14F-4D97-AF65-F5344CB8AC3E}">
        <p14:creationId xmlns:p14="http://schemas.microsoft.com/office/powerpoint/2010/main" val="3283576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2.21</a:t>
            </a:r>
          </a:p>
        </p:txBody>
      </p:sp>
      <p:pic>
        <p:nvPicPr>
          <p:cNvPr id="2" name="Figure" descr="Figure A shows a jug of distilled, white vinegar. Figure B shows a structural formula for acetic acid which contains two carbon atoms connected by a single bond. The left carbon atom forms single bonds with three hydrogen atoms. The right carbon atom forms a double bond with an oxygen atom. The right carbon atom also forms a single bond with an oxygen atom. This oxygen forms a single bond with a hydrogen atom. Figure C shows a 3-D ball-and-stick model of acetic aci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92927"/>
            <a:ext cx="7886700" cy="3321208"/>
          </a:xfrm>
        </p:spPr>
      </p:pic>
      <p:sp>
        <p:nvSpPr>
          <p:cNvPr id="7" name="Figure Legend"/>
          <p:cNvSpPr>
            <a:spLocks noGrp="1"/>
          </p:cNvSpPr>
          <p:nvPr>
            <p:ph idx="13"/>
          </p:nvPr>
        </p:nvSpPr>
        <p:spPr/>
        <p:txBody>
          <a:bodyPr>
            <a:normAutofit/>
          </a:bodyPr>
          <a:lstStyle/>
          <a:p>
            <a:r>
              <a:rPr lang="en-US" sz="1600" dirty="0"/>
              <a:t>(a) Vinegar contains acetic acid, C</a:t>
            </a:r>
            <a:r>
              <a:rPr lang="en-US" sz="1600" baseline="-25000" dirty="0"/>
              <a:t>2</a:t>
            </a:r>
            <a:r>
              <a:rPr lang="en-US" sz="1600" dirty="0"/>
              <a:t>H</a:t>
            </a:r>
            <a:r>
              <a:rPr lang="en-US" sz="1600" baseline="-25000" dirty="0"/>
              <a:t>4</a:t>
            </a:r>
            <a:r>
              <a:rPr lang="en-US" sz="1600" dirty="0"/>
              <a:t>O</a:t>
            </a:r>
            <a:r>
              <a:rPr lang="en-US" sz="1600" baseline="-25000" dirty="0"/>
              <a:t>2</a:t>
            </a:r>
            <a:r>
              <a:rPr lang="en-US" sz="1600" dirty="0"/>
              <a:t>, which has an empirical formula of CH</a:t>
            </a:r>
            <a:r>
              <a:rPr lang="en-US" sz="1600" baseline="-25000" dirty="0"/>
              <a:t>2</a:t>
            </a:r>
            <a:r>
              <a:rPr lang="en-US" sz="1600" dirty="0"/>
              <a:t>O. It can be represented as (b) a structural formula and (c) as a ball-and-stick model. (credit a: modification of work by “</a:t>
            </a:r>
            <a:r>
              <a:rPr lang="en-US" sz="1600" dirty="0" err="1"/>
              <a:t>HomeSpot</a:t>
            </a:r>
            <a:r>
              <a:rPr lang="en-US" sz="1600" dirty="0"/>
              <a:t> </a:t>
            </a:r>
            <a:r>
              <a:rPr lang="cs-CZ" sz="1600" dirty="0"/>
              <a:t>HQ”/</a:t>
            </a:r>
            <a:r>
              <a:rPr lang="cs-CZ" sz="1600" dirty="0" err="1"/>
              <a:t>Flickr</a:t>
            </a:r>
            <a:r>
              <a:rPr lang="cs-CZ" sz="1600" dirty="0"/>
              <a:t>)</a:t>
            </a:r>
            <a:endParaRPr lang="en-US" sz="1600" dirty="0"/>
          </a:p>
        </p:txBody>
      </p:sp>
    </p:spTree>
    <p:extLst>
      <p:ext uri="{BB962C8B-B14F-4D97-AF65-F5344CB8AC3E}">
        <p14:creationId xmlns:p14="http://schemas.microsoft.com/office/powerpoint/2010/main" val="3946171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2.22</a:t>
            </a:r>
          </a:p>
        </p:txBody>
      </p:sp>
      <p:pic>
        <p:nvPicPr>
          <p:cNvPr id="3" name="Figure" descr="This is a photo of chemist Lee Croni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62250" y="1100931"/>
            <a:ext cx="3619500" cy="3505200"/>
          </a:xfrm>
        </p:spPr>
      </p:pic>
      <p:sp>
        <p:nvSpPr>
          <p:cNvPr id="7" name="Figure Legend"/>
          <p:cNvSpPr>
            <a:spLocks noGrp="1"/>
          </p:cNvSpPr>
          <p:nvPr>
            <p:ph idx="13"/>
          </p:nvPr>
        </p:nvSpPr>
        <p:spPr/>
        <p:txBody>
          <a:bodyPr>
            <a:normAutofit fontScale="92500" lnSpcReduction="10000"/>
          </a:bodyPr>
          <a:lstStyle/>
          <a:p>
            <a:r>
              <a:rPr lang="en-US" sz="1600" dirty="0"/>
              <a:t>Chemist Lee Cronin has been named one of the UK’s 10 most inspirational scientists. The youngest chair at the University of Glasgow, Lee runs a large research group, collaborates with many scientists worldwide, has published over 250 papers in top scientific journals, and has given more than 150 invited talks. His research focuses on complex chemical systems and their potential to transform technology, but also branches into </a:t>
            </a:r>
            <a:r>
              <a:rPr lang="en-US" sz="1600" dirty="0" err="1"/>
              <a:t>nanoscience</a:t>
            </a:r>
            <a:r>
              <a:rPr lang="en-US" sz="1600" dirty="0"/>
              <a:t>, solar fuels, synthetic biology, and even artificial life and evolution. (credit: image courtesy of Lee Cronin)</a:t>
            </a:r>
          </a:p>
        </p:txBody>
      </p:sp>
    </p:spTree>
    <p:extLst>
      <p:ext uri="{BB962C8B-B14F-4D97-AF65-F5344CB8AC3E}">
        <p14:creationId xmlns:p14="http://schemas.microsoft.com/office/powerpoint/2010/main" val="431795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Isomers</a:t>
            </a:r>
          </a:p>
        </p:txBody>
      </p:sp>
      <p:sp>
        <p:nvSpPr>
          <p:cNvPr id="3" name="Content Placeholder 2"/>
          <p:cNvSpPr>
            <a:spLocks noGrp="1"/>
          </p:cNvSpPr>
          <p:nvPr>
            <p:ph idx="1"/>
          </p:nvPr>
        </p:nvSpPr>
        <p:spPr/>
        <p:txBody>
          <a:bodyPr/>
          <a:lstStyle/>
          <a:p>
            <a:r>
              <a:rPr lang="en-US" dirty="0"/>
              <a:t>It may be possible for the same atoms to be arranged in different ways. </a:t>
            </a:r>
          </a:p>
          <a:p>
            <a:endParaRPr lang="en-US" dirty="0"/>
          </a:p>
          <a:p>
            <a:r>
              <a:rPr lang="en-US" b="1" dirty="0"/>
              <a:t>Isomers: </a:t>
            </a:r>
            <a:r>
              <a:rPr lang="en-US" dirty="0"/>
              <a:t>Compounds with the same chemical formula but different molecular structures.</a:t>
            </a:r>
          </a:p>
          <a:p>
            <a:endParaRPr lang="en-US" dirty="0"/>
          </a:p>
          <a:p>
            <a:r>
              <a:rPr lang="en-US" dirty="0"/>
              <a:t>Example: Acetic acid and methyl </a:t>
            </a:r>
            <a:r>
              <a:rPr lang="en-US" dirty="0" err="1"/>
              <a:t>formate</a:t>
            </a:r>
            <a:r>
              <a:rPr lang="en-US" dirty="0"/>
              <a:t> both have the molecular formula C</a:t>
            </a:r>
            <a:r>
              <a:rPr lang="en-US" baseline="-25000" dirty="0"/>
              <a:t>2</a:t>
            </a:r>
            <a:r>
              <a:rPr lang="en-US" dirty="0"/>
              <a:t>H</a:t>
            </a:r>
            <a:r>
              <a:rPr lang="en-US" baseline="-25000" dirty="0"/>
              <a:t>4</a:t>
            </a:r>
            <a:r>
              <a:rPr lang="en-US" dirty="0"/>
              <a:t>O</a:t>
            </a:r>
            <a:r>
              <a:rPr lang="en-US" baseline="-25000" dirty="0"/>
              <a:t>2</a:t>
            </a:r>
            <a:r>
              <a:rPr lang="en-US" dirty="0"/>
              <a:t>, but they have different structures and properties. </a:t>
            </a:r>
          </a:p>
          <a:p>
            <a:endParaRPr lang="en-US" dirty="0"/>
          </a:p>
        </p:txBody>
      </p:sp>
    </p:spTree>
    <p:extLst>
      <p:ext uri="{BB962C8B-B14F-4D97-AF65-F5344CB8AC3E}">
        <p14:creationId xmlns:p14="http://schemas.microsoft.com/office/powerpoint/2010/main" val="3920114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2.23</a:t>
            </a:r>
          </a:p>
        </p:txBody>
      </p:sp>
      <p:sp>
        <p:nvSpPr>
          <p:cNvPr id="7" name="Figure Legend"/>
          <p:cNvSpPr>
            <a:spLocks noGrp="1"/>
          </p:cNvSpPr>
          <p:nvPr>
            <p:ph idx="13"/>
          </p:nvPr>
        </p:nvSpPr>
        <p:spPr/>
        <p:txBody>
          <a:bodyPr>
            <a:normAutofit/>
          </a:bodyPr>
          <a:lstStyle/>
          <a:p>
            <a:r>
              <a:rPr lang="en-US" sz="1600" dirty="0"/>
              <a:t>Molecules of (a) acetic acid and methyl </a:t>
            </a:r>
            <a:r>
              <a:rPr lang="en-US" sz="1600" dirty="0" err="1"/>
              <a:t>formate</a:t>
            </a:r>
            <a:r>
              <a:rPr lang="en-US" sz="1600" dirty="0"/>
              <a:t> (b) are structural isomers; they have the same formula (C</a:t>
            </a:r>
            <a:r>
              <a:rPr lang="en-US" sz="1600" baseline="-25000" dirty="0"/>
              <a:t>2</a:t>
            </a:r>
            <a:r>
              <a:rPr lang="en-US" sz="1600" dirty="0"/>
              <a:t>H</a:t>
            </a:r>
            <a:r>
              <a:rPr lang="en-US" sz="1600" baseline="-25000" dirty="0"/>
              <a:t>4</a:t>
            </a:r>
            <a:r>
              <a:rPr lang="en-US" sz="1600" dirty="0"/>
              <a:t>O</a:t>
            </a:r>
            <a:r>
              <a:rPr lang="en-US" sz="1600" baseline="-25000" dirty="0"/>
              <a:t>2</a:t>
            </a:r>
            <a:r>
              <a:rPr lang="en-US" sz="1600" dirty="0"/>
              <a:t>) but different structures (and therefore different chemical properties).</a:t>
            </a:r>
          </a:p>
        </p:txBody>
      </p:sp>
      <p:pic>
        <p:nvPicPr>
          <p:cNvPr id="9" name="Figure" descr="Figure A shows a structural diagram of acetic acid, C subscript 2 H subscript 4 O subscript 2. Acetic acid contains two carbon atoms connected by a single bond. The left carbon atom forms single bonds with three hydrogen atoms. The carbon on the right forms a double bond with an oxygen atom. The right carbon atom also forms a single bond to an oxygen atom which forms a single bond with a hydrogen atom. Figure B shows a structural diagram of methyl formate, C subscript 2 H subscript 4 O subscript 2. This molecule contains a carbon atom which forms single bonds with three hydrogen atoms, and a single bond with an oxygen atom. The oxygen atom forms a single bond with another carbon atom which forms a double bond with another oxygen atom and a single bond with a hydrogen atom."/>
          <p:cNvPicPr>
            <a:picLocks noChangeAspect="1"/>
          </p:cNvPicPr>
          <p:nvPr/>
        </p:nvPicPr>
        <p:blipFill>
          <a:blip r:embed="rId2">
            <a:extLst>
              <a:ext uri="{28A0092B-C50C-407E-A947-70E740481C1C}">
                <a14:useLocalDpi xmlns:a14="http://schemas.microsoft.com/office/drawing/2010/main" val="0"/>
              </a:ext>
            </a:extLst>
          </a:blip>
          <a:srcRect l="-4933" r="-4933"/>
          <a:stretch>
            <a:fillRect/>
          </a:stretch>
        </p:blipFill>
        <p:spPr>
          <a:xfrm>
            <a:off x="457199" y="1129760"/>
            <a:ext cx="8062913" cy="3500071"/>
          </a:xfrm>
          <a:prstGeom prst="rect">
            <a:avLst/>
          </a:prstGeom>
        </p:spPr>
      </p:pic>
    </p:spTree>
    <p:extLst>
      <p:ext uri="{BB962C8B-B14F-4D97-AF65-F5344CB8AC3E}">
        <p14:creationId xmlns:p14="http://schemas.microsoft.com/office/powerpoint/2010/main" val="3363942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2.24</a:t>
            </a:r>
          </a:p>
        </p:txBody>
      </p:sp>
      <p:pic>
        <p:nvPicPr>
          <p:cNvPr id="2" name="Figure" descr="The top left portion of this 2 row, 4 column figure shows a structural diagram of positive carvone, C subscript 10 H subscript 14 O. This molecule has a carbon atom which forms a double bond with a C H subscript 2 group and a C H subscript 3 group. The carbon atom also forms a single bond with another carbon atom which is part of a ring. This carbon atom, being part of the ring, forms single bonds with a hydrogen atom, a C H subscript 2 group, and a C H subscript 2 group. The first C H subscript two group forms a single bond with C H which forms a double bond with a carbon atom. This carbon atom forms a single bond with a C H subscript 3 group. The carbon atom forming part of the ring forms a single bond with a carbon atom which forms a double bond with an oxygen atom and a single bond with a C H subscript 2 group to complete the ring. Below the structural diagram of carvone is a photo of caraway seeds. Column 2 contains identical ball and stick representations of the structural diagram in the top left position. The top right portions of these images each contains the letter “S” and there is an arrow pointing downward from the top image to the bottom image. Columns 3 and 4 are representations of negative carvone. The top row in column three depicts a mirrored image of the ball and stick structure to its left, reflected across the y axis. There is a downward pointing arrow to the image below, which is the same structure rotated counter clockwise 180 degrees. Both images in column 3 have an “R” in the top right corner. The image in the first row of column 4 is the same as the lewis structure in the first row of column 1, reflected across the y axis. Below this negative carvone structural diagram is a photo of spearmint leav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62087" y="1113068"/>
            <a:ext cx="6219825" cy="3495675"/>
          </a:xfrm>
        </p:spPr>
      </p:pic>
      <p:sp>
        <p:nvSpPr>
          <p:cNvPr id="7" name="Figure Legend"/>
          <p:cNvSpPr>
            <a:spLocks noGrp="1"/>
          </p:cNvSpPr>
          <p:nvPr>
            <p:ph idx="13"/>
          </p:nvPr>
        </p:nvSpPr>
        <p:spPr/>
        <p:txBody>
          <a:bodyPr>
            <a:normAutofit/>
          </a:bodyPr>
          <a:lstStyle/>
          <a:p>
            <a:r>
              <a:rPr lang="en-US" sz="1600" dirty="0"/>
              <a:t>Molecules of </a:t>
            </a:r>
            <a:r>
              <a:rPr lang="en-US" sz="1600" dirty="0" err="1"/>
              <a:t>carvone</a:t>
            </a:r>
            <a:r>
              <a:rPr lang="en-US" sz="1600" dirty="0"/>
              <a:t> are spatial isomers; they only differ in the relative orientations of the atoms in space. (credit bottom left: modification of work by “Miansari66”/Wikimedia Commons; credit bottom right: modification of work by Forest &amp; Kim Starr)</a:t>
            </a:r>
          </a:p>
        </p:txBody>
      </p:sp>
    </p:spTree>
    <p:extLst>
      <p:ext uri="{BB962C8B-B14F-4D97-AF65-F5344CB8AC3E}">
        <p14:creationId xmlns:p14="http://schemas.microsoft.com/office/powerpoint/2010/main" val="1795243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2.5 The Periodic Table</a:t>
            </a:r>
          </a:p>
          <a:p>
            <a:pPr lvl="1"/>
            <a:r>
              <a:rPr lang="en-US" dirty="0"/>
              <a:t>State the periodic law and explain the organization of elements in the periodic table</a:t>
            </a:r>
          </a:p>
          <a:p>
            <a:pPr lvl="1"/>
            <a:r>
              <a:rPr lang="en-US" dirty="0"/>
              <a:t>Predict the general properties of elements based on their location within the periodic table</a:t>
            </a:r>
          </a:p>
          <a:p>
            <a:pPr lvl="1"/>
            <a:r>
              <a:rPr lang="en-US" dirty="0"/>
              <a:t>Identify metals, nonmetals, and metalloids by their properties and/or location on the periodic table</a:t>
            </a:r>
          </a:p>
        </p:txBody>
      </p:sp>
    </p:spTree>
    <p:extLst>
      <p:ext uri="{BB962C8B-B14F-4D97-AF65-F5344CB8AC3E}">
        <p14:creationId xmlns:p14="http://schemas.microsoft.com/office/powerpoint/2010/main" val="946758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Periodic Table</a:t>
            </a:r>
          </a:p>
        </p:txBody>
      </p:sp>
      <p:sp>
        <p:nvSpPr>
          <p:cNvPr id="3" name="Content Placeholder 2"/>
          <p:cNvSpPr>
            <a:spLocks noGrp="1"/>
          </p:cNvSpPr>
          <p:nvPr>
            <p:ph idx="1"/>
          </p:nvPr>
        </p:nvSpPr>
        <p:spPr>
          <a:xfrm>
            <a:off x="628650" y="955965"/>
            <a:ext cx="7886700" cy="4870903"/>
          </a:xfrm>
        </p:spPr>
        <p:txBody>
          <a:bodyPr/>
          <a:lstStyle/>
          <a:p>
            <a:r>
              <a:rPr lang="en-US" dirty="0"/>
              <a:t>Dimitri Mendeleev in Russia (1869) and </a:t>
            </a:r>
            <a:r>
              <a:rPr lang="en-US" dirty="0" err="1"/>
              <a:t>Lothar</a:t>
            </a:r>
            <a:r>
              <a:rPr lang="en-US" dirty="0"/>
              <a:t> Meyer in Germany (1870) independently recognized that there was a periodic relationship among the properties of the elements known at that time. </a:t>
            </a:r>
          </a:p>
          <a:p>
            <a:endParaRPr lang="en-US" dirty="0"/>
          </a:p>
          <a:p>
            <a:r>
              <a:rPr lang="en-US" dirty="0"/>
              <a:t>For example:</a:t>
            </a:r>
          </a:p>
          <a:p>
            <a:pPr lvl="1"/>
            <a:r>
              <a:rPr lang="en-US" dirty="0"/>
              <a:t>Lithium (Li), sodium (Na), and potassium (K) are all shiny, conduct heat and electricity well, and have similar chemical properties.</a:t>
            </a:r>
          </a:p>
          <a:p>
            <a:pPr lvl="1"/>
            <a:r>
              <a:rPr lang="en-US" dirty="0"/>
              <a:t>Calcium (Ca), strontium (</a:t>
            </a:r>
            <a:r>
              <a:rPr lang="en-US" dirty="0" err="1"/>
              <a:t>Sr</a:t>
            </a:r>
            <a:r>
              <a:rPr lang="en-US" dirty="0"/>
              <a:t>), and barium (Ba) are also shiny, conduct heat and electricity well, but are less reactive than Li, Na, and K. </a:t>
            </a:r>
          </a:p>
          <a:p>
            <a:endParaRPr lang="en-US" dirty="0"/>
          </a:p>
        </p:txBody>
      </p:sp>
    </p:spTree>
    <p:extLst>
      <p:ext uri="{BB962C8B-B14F-4D97-AF65-F5344CB8AC3E}">
        <p14:creationId xmlns:p14="http://schemas.microsoft.com/office/powerpoint/2010/main" val="3898051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Periodic Table</a:t>
            </a:r>
          </a:p>
        </p:txBody>
      </p:sp>
      <p:sp>
        <p:nvSpPr>
          <p:cNvPr id="3" name="Content Placeholder 2"/>
          <p:cNvSpPr>
            <a:spLocks noGrp="1"/>
          </p:cNvSpPr>
          <p:nvPr>
            <p:ph idx="1"/>
          </p:nvPr>
        </p:nvSpPr>
        <p:spPr>
          <a:xfrm>
            <a:off x="628650" y="955965"/>
            <a:ext cx="7886700" cy="4763899"/>
          </a:xfrm>
        </p:spPr>
        <p:txBody>
          <a:bodyPr/>
          <a:lstStyle/>
          <a:p>
            <a:r>
              <a:rPr lang="en-US" dirty="0"/>
              <a:t>Both Mendeleev and Meyer published tables with the elements arranged according to increasing atomic mass.</a:t>
            </a:r>
          </a:p>
          <a:p>
            <a:endParaRPr lang="en-US" dirty="0"/>
          </a:p>
          <a:p>
            <a:r>
              <a:rPr lang="en-US" dirty="0"/>
              <a:t>Mendeleev used his table to predict the existence of elements that would have the properties similar to aluminum and silicon, but were not yet known. </a:t>
            </a:r>
          </a:p>
          <a:p>
            <a:endParaRPr lang="en-US" dirty="0"/>
          </a:p>
          <a:p>
            <a:r>
              <a:rPr lang="en-US" dirty="0"/>
              <a:t>The discoveries of gallium (1875) and germanium (1886) provided great support for Mendeleev’s work. </a:t>
            </a:r>
          </a:p>
          <a:p>
            <a:endParaRPr lang="en-US" dirty="0"/>
          </a:p>
        </p:txBody>
      </p:sp>
    </p:spTree>
    <p:extLst>
      <p:ext uri="{BB962C8B-B14F-4D97-AF65-F5344CB8AC3E}">
        <p14:creationId xmlns:p14="http://schemas.microsoft.com/office/powerpoint/2010/main" val="700786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2.25</a:t>
            </a:r>
          </a:p>
        </p:txBody>
      </p:sp>
      <p:sp>
        <p:nvSpPr>
          <p:cNvPr id="7" name="Figure Legend"/>
          <p:cNvSpPr>
            <a:spLocks noGrp="1"/>
          </p:cNvSpPr>
          <p:nvPr>
            <p:ph idx="13"/>
          </p:nvPr>
        </p:nvSpPr>
        <p:spPr/>
        <p:txBody>
          <a:bodyPr>
            <a:normAutofit/>
          </a:bodyPr>
          <a:lstStyle/>
          <a:p>
            <a:r>
              <a:rPr lang="en-US" sz="1600" dirty="0"/>
              <a:t>(a) </a:t>
            </a:r>
            <a:r>
              <a:rPr lang="en-US" sz="1600" dirty="0" err="1"/>
              <a:t>Dimitri</a:t>
            </a:r>
            <a:r>
              <a:rPr lang="en-US" sz="1600" dirty="0"/>
              <a:t> Mendeleev is widely credited with creating (b) the first periodic table of the elements. (credit a: modification of work by Serge </a:t>
            </a:r>
            <a:r>
              <a:rPr lang="en-US" sz="1600" dirty="0" err="1"/>
              <a:t>Lachinov</a:t>
            </a:r>
            <a:r>
              <a:rPr lang="en-US" sz="1600" dirty="0"/>
              <a:t>; credit b: modification of work by “Den </a:t>
            </a:r>
            <a:r>
              <a:rPr lang="en-US" sz="1600" dirty="0" err="1"/>
              <a:t>fjättrade</a:t>
            </a:r>
            <a:r>
              <a:rPr lang="en-US" sz="1600" dirty="0"/>
              <a:t> </a:t>
            </a:r>
            <a:r>
              <a:rPr lang="en-US" sz="1600" dirty="0" err="1"/>
              <a:t>ankan</a:t>
            </a:r>
            <a:r>
              <a:rPr lang="en-US" sz="1600" dirty="0"/>
              <a:t>”/Wikimedia Commons)</a:t>
            </a:r>
          </a:p>
        </p:txBody>
      </p:sp>
      <p:pic>
        <p:nvPicPr>
          <p:cNvPr id="8" name="Figure" descr="Figure A shows a photograph of Dimitri Mendeleev. Figure B shows the first periodic table developed by Mendeleev, which had eight groups and twelve periods. In the first group (—, R superscript plus sign 0) is the following information: H = 1, L i = 7, N a = 23, K = 39, (C u = 63), R b = 85, (A g = 108), C a = 183, (—),—, (A u = 199) —. Note that each of these entries corresponds to one of the twelve periods respectively. The second group (—, R 0) contains the following information: (not entry for period 1) B o = 9, 4, M g = 24, C a = 40, Z n = 65, S r = 87, C d = 112, B a = 187, —, —, H g = 200, —. Note the ach of these entries corresponds to one of the twelve periods respectively. Group three (—, R superscript one 0 superscript nine) contains the information: (no entry for period 1), B = 11, A l = 27, 8. — = 44, — = 68, ? Y t = 88, I n = 113, ? D I = 138, —, ? E r = 178, T l = 204, —. Note that each of these entries corresponds to one of the twelve periods respectively. Group four (RH superscript four, R0 superscript eight) contains the following information: (no entry for period 1), C = 12, B i = 28, T i = 48, — = 72, Z r = 90, S n = 118, ? C o = 140, ? L a = 180, P b = 207, T h = 231. Note that each of these entries corresponds to one of the twelve periods respectively. Group five (R H superscript two, R superscript two 0 superscript five) contains the following information: (no entry for period 1), N = 14, P = 31, V = 51, A s = 75, N b = 94, S b = 122, —, —, T a = 182, B l = 208, —. Note that each of these entries corresponds to one of the twelve periods respectively. Group six (R H superscript two, R 0 superscript three) contains the following information: (no entry for period 1), O = 16, S = 32, C r = 52, S o = 78, M o = 96, T o = 125, —, —, W = 184, —, U = 240. Note that each of these entries corresponds to one of the twelve periods respectively. Group seven (R H , R superscript plus sing, 0 superscript 7) contains the following information: (no entry for period 1), F = 19, C l = 35, 5, M n = 55, B r = 80, — = 100, J = 127, —, —, —, —, —. Note that each of these entries corresponds to one of the twelve periods respectively. Group 8 (—, R 0 superscript four) contains the following information: (no entry for periods 1, 2, 3), in period 4: F o = 56, C o = 59, N i = 59, C u = 63, no entry for period five, in period 6: R u = 104, R h = 104, P d = 106, A g = 108, no entries for periods 7, 8 , or 9, in period 10: O s = 195, I r = 197, P t = 198, A u = 199, no entries for periods 11 or 12.&#10;&#10;">
            <a:extLst>
              <a:ext uri="{FF2B5EF4-FFF2-40B4-BE49-F238E27FC236}">
                <a16:creationId xmlns:a16="http://schemas.microsoft.com/office/drawing/2014/main" id="{EEB3CFAC-9D5C-4BF8-A6C9-6952298F4920}"/>
              </a:ext>
            </a:extLst>
          </p:cNvPr>
          <p:cNvPicPr>
            <a:picLocks noChangeAspect="1"/>
          </p:cNvPicPr>
          <p:nvPr/>
        </p:nvPicPr>
        <p:blipFill>
          <a:blip r:embed="rId2" cstate="email">
            <a:extLst>
              <a:ext uri="{28A0092B-C50C-407E-A947-70E740481C1C}">
                <a14:useLocalDpi xmlns:a14="http://schemas.microsoft.com/office/drawing/2010/main" val="0"/>
              </a:ext>
            </a:extLst>
          </a:blip>
          <a:srcRect t="-6887" b="-688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8618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a:t>
            </a:r>
          </a:p>
        </p:txBody>
      </p:sp>
      <p:sp>
        <p:nvSpPr>
          <p:cNvPr id="7" name="Figure Legend"/>
          <p:cNvSpPr>
            <a:spLocks noGrp="1"/>
          </p:cNvSpPr>
          <p:nvPr>
            <p:ph idx="13"/>
          </p:nvPr>
        </p:nvSpPr>
        <p:spPr/>
        <p:txBody>
          <a:bodyPr>
            <a:normAutofit/>
          </a:bodyPr>
          <a:lstStyle/>
          <a:p>
            <a:r>
              <a:rPr lang="en-US" sz="1600" dirty="0"/>
              <a:t>A pre-1982 copper penny (left) contains approximately 3 × 10</a:t>
            </a:r>
            <a:r>
              <a:rPr lang="en-US" sz="1600" baseline="30000" dirty="0"/>
              <a:t>22</a:t>
            </a:r>
            <a:r>
              <a:rPr lang="en-US" sz="1600" dirty="0"/>
              <a:t> copper atoms (several dozen are represented as brown spheres at the right), each of which has the same chemical properties. (credit: modification of work by “</a:t>
            </a:r>
            <a:r>
              <a:rPr lang="en-US" sz="1600" dirty="0" err="1"/>
              <a:t>slgckgc</a:t>
            </a:r>
            <a:r>
              <a:rPr lang="en-US" sz="1600" dirty="0"/>
              <a:t>”/Flickr)</a:t>
            </a:r>
          </a:p>
        </p:txBody>
      </p:sp>
      <p:pic>
        <p:nvPicPr>
          <p:cNvPr id="11" name="Figure" descr="The left image shows a photograph of a stack of pennies. The right image calls out an area of one of the pennies, which is made up of many sphere-shaped copper atoms. The atoms are densely organized."/>
          <p:cNvPicPr>
            <a:picLocks noChangeAspect="1"/>
          </p:cNvPicPr>
          <p:nvPr/>
        </p:nvPicPr>
        <p:blipFill>
          <a:blip r:embed="rId2">
            <a:extLst>
              <a:ext uri="{28A0092B-C50C-407E-A947-70E740481C1C}">
                <a14:useLocalDpi xmlns:a14="http://schemas.microsoft.com/office/drawing/2010/main" val="0"/>
              </a:ext>
            </a:extLst>
          </a:blip>
          <a:srcRect t="-3238" b="-323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37278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Periodic Table</a:t>
            </a:r>
          </a:p>
        </p:txBody>
      </p:sp>
      <p:sp>
        <p:nvSpPr>
          <p:cNvPr id="3" name="Content Placeholder 2"/>
          <p:cNvSpPr>
            <a:spLocks noGrp="1"/>
          </p:cNvSpPr>
          <p:nvPr>
            <p:ph idx="1"/>
          </p:nvPr>
        </p:nvSpPr>
        <p:spPr>
          <a:xfrm>
            <a:off x="628650" y="955965"/>
            <a:ext cx="7886700" cy="4880631"/>
          </a:xfrm>
        </p:spPr>
        <p:txBody>
          <a:bodyPr>
            <a:normAutofit/>
          </a:bodyPr>
          <a:lstStyle/>
          <a:p>
            <a:r>
              <a:rPr lang="en-US" dirty="0"/>
              <a:t>By the twentieth century, it became apparent that the periodic relationship involved atomic numbers rather than atomic masses. </a:t>
            </a:r>
          </a:p>
          <a:p>
            <a:endParaRPr lang="en-US" dirty="0"/>
          </a:p>
          <a:p>
            <a:r>
              <a:rPr lang="en-US" b="1" dirty="0"/>
              <a:t>Periodic Law: </a:t>
            </a:r>
            <a:r>
              <a:rPr lang="en-US" dirty="0"/>
              <a:t>The properties of the elements are periodic functions of their atomic numbers.</a:t>
            </a:r>
          </a:p>
          <a:p>
            <a:endParaRPr lang="en-US" dirty="0"/>
          </a:p>
          <a:p>
            <a:r>
              <a:rPr lang="en-US" dirty="0"/>
              <a:t>A modern periodic table arranges the elements in increasing order of their atomic numbers and groups atoms with similar properties in the same vertical column</a:t>
            </a:r>
          </a:p>
          <a:p>
            <a:pPr lvl="1"/>
            <a:r>
              <a:rPr lang="en-US" dirty="0"/>
              <a:t>Periods or series: horizontal rows</a:t>
            </a:r>
          </a:p>
          <a:p>
            <a:pPr lvl="1"/>
            <a:r>
              <a:rPr lang="en-US" dirty="0"/>
              <a:t>Groups: vertical columns (numbered 1–18)</a:t>
            </a:r>
          </a:p>
          <a:p>
            <a:endParaRPr lang="en-US" dirty="0"/>
          </a:p>
        </p:txBody>
      </p:sp>
    </p:spTree>
    <p:extLst>
      <p:ext uri="{BB962C8B-B14F-4D97-AF65-F5344CB8AC3E}">
        <p14:creationId xmlns:p14="http://schemas.microsoft.com/office/powerpoint/2010/main" val="3081431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2.26</a:t>
            </a:r>
          </a:p>
        </p:txBody>
      </p:sp>
      <p:sp>
        <p:nvSpPr>
          <p:cNvPr id="7" name="Figure Legend"/>
          <p:cNvSpPr>
            <a:spLocks noGrp="1"/>
          </p:cNvSpPr>
          <p:nvPr>
            <p:ph idx="13"/>
          </p:nvPr>
        </p:nvSpPr>
        <p:spPr>
          <a:xfrm>
            <a:off x="628650" y="5408579"/>
            <a:ext cx="7886700" cy="781517"/>
          </a:xfrm>
        </p:spPr>
        <p:txBody>
          <a:bodyPr>
            <a:normAutofit/>
          </a:bodyPr>
          <a:lstStyle/>
          <a:p>
            <a:r>
              <a:rPr lang="en-US" sz="1600" dirty="0"/>
              <a:t>Elements in the periodic table are organized according to their properties.</a:t>
            </a:r>
          </a:p>
        </p:txBody>
      </p:sp>
      <p:pic>
        <p:nvPicPr>
          <p:cNvPr id="8195" name="Picture 3" descr="The Periodic Table of Elements is shown. The 18 columns are labeled “Group” and the 7 rows are labeled “Period.” Below the table to the right is a box labeled “Color Code” with different colors for metals, metalloids, and nonmetals, as well as solids, liquids, and gases. To the left of this box is an enlarged picture of the upper-left most box on the table. The number 1 is in its upper-left hand corner and is labeled “Atomic number.” The letter “H” is in the middle in red indicating that it is a gas. It is labeled “Symbol.” Below that is the number 1.008 which is labeled “Atomic Mass.” Below that is the word hydrogen which is labeled “name.” The color of the box indicates that it is a nonmetal. Each element will be described in this order: atomic number; name; symbol; whether it is a metal, metalloid, or nonmetal; whether it is a solid, liquid, or gas; and atomic mass. Beginning at the top left of the table, or period 1, group 1, is a box containing “1; hydrogen; H; nonmetal; gas; and 1.008.” There is only one other element box in period 1, group 18, which contains “2; helium; H e; nonmetal; gas; and 4.003.” Period 2, group 1 contains “3; lithium; L i; metal; solid; and 6.94” Group 2 contains “4; beryllium; B e; metal; solid; and 9.012.” Groups 3 through 12 are skipped and group 13 contains “5; boron; B; metalloid; solid; 10.81.” Group 14 contains “6; carbon; C; nonmetal; solid; and 12.01.” Group 15 contains “7; nitrogen; N; nonmetal; gas; and 14.01.” Group 16 contains “8; oxygen; O; nonmetal; gas; and 16.00.” Group 17 contains “9; fluorine; F; nonmetal; gas; and 19.00.” Group 18 contains “10; neon; N e; nonmetal; gas; and 20.18.” Period 3, group 1 contains “11; sodium; N a; metal; solid; and 22.99.” Group 2 contains “12; magnesium; M g; metal; solid; and 24.31.” Groups 3 through 12 are skipped again in period 3 and group 13 contains “13; aluminum; A l; metal; solid; and 26.98.” Group 14 contains “14; silicon; S i; metalloid; solid; and 28.09.” Group 15 contains “15; phosphorous; P; nonmetal; solid; and 30.97.” Group 16 contains “16; sulfur; S; nonmetal; solid; and 32.06.” Group 17 contains “17; chlorine; C l; nonmetal; gas; and 35.45.” Group 18 contains “18; argon; A r; nonmetal; gas; and 39.95.” Period 4, group 1 contains “19; potassium; K; metal; solid; and 39.10.” Group 2 contains “20; calcium; C a; metal; solid; and 40.08.” Group 3 contains “21; scandium; S c; metal; solid; and 44.96.” Group 4 contains “22; titanium; T i; metal; solid; and 47.87.” Group 5 contains “23; vanadium; V; metal; solid; and 50.94.” Group 6 contains “24; chromium; C r; metal; solid; and 52.00.” Group 7 contains “25; manganese; M n; metal; solid; and 54.94.” Group 8 contains “26; iron; F e; metal; solid; and 55.85.” Group 9 contains “27; cobalt; C o; metal; solid; and 58.93.” Group 10 contains “28; nickel; N i; metal; solid; and 58.69.” Group 11 contains “29; copper; C u; metal; solid; and 63.55.” Group 12 contains “30; zinc; Z n; metal; solid; and 65.38.” Group 13 contains “31; gallium; G a; metal; solid; and 69.72.” Group 14 contains “32; germanium; G e; metalloid; solid; and 72.63.” Group 15 contains “33; arsenic; A s; metalloid; solid; and 74.92.” Group 16 contains “34; selenium; S e; nonmetal; solid; and 78.97.” Group 17 contains “35; bromine; B r; nonmetal; liquid; and 79.90.” Group 18 contains “36; krypton; K r; nonmetal; gas; and 83.80.” Period 5, group 1 contains “37; rubidium; R b; metal; solid; and 85.47.” Group 2 contains “38; strontium; S r; metal; solid; and 87.62.” Group 3 contains “39; yttrium; Y; metal; solid; and 88.91.” Group 4 contains “40; zirconium; Z r; metal; solid; and 91.22.” Group 5 contains “41; niobium; N b; metal; solid; and 92.91.” Group 6 contains “42; molybdenum; M o; metal; solid; and 95.95.” Group 7 contains “43; technetium; T c; metal; solid; and 97.” Group 8 contains “44; ruthenium; R u; metal; solid; and 101.1.” Group 9 contains “45; rhodium; R h; metal; solid; and 102.9.” Group 10 contains “46; palladium; P d; metal; solid; and 106.4.” Group 11 contains “47; silver; A g; metal; solid; and 107.9.” Group 12 contains “48; cadmium; C d; metal; solid; and 112.4.” Group 13 contains “49; indium; I n; metal; solid; and 114.8.” Group 14 contains “50; tin; S n; metal; solid; and 118.7.” Group 15 contains “51; antimony; S b; metalloid; solid; and 121.8.” Group 16 contains “52; tellurium; T e; metalloid; solid; and 127.6.” Group 17 contains “53; iodine; I; nonmetal; solid; and 126.9.” Group 18 contains “54; xenon; X e; nonmetal; gas; and 131.3.” Period 6, group 1 contains “55; cesium; C s; metal; solid; and 132.9.” Group 2 contains “56; barium; B a; metal; solid; and 137.3.” Group 3 breaks the pattern. The box has a large arrow pointing to a row of elements below the table with atomic numbers ranging from 57-71. In sequential order by atomic number, the first box in this row contains “57; lanthanum; L a; metal; solid; and 138.9.” To its right, the next is “58; cerium; C e; metal; solid; and 140.1.” Next is “59; praseodymium; P r; metal; solid; and 140.9.” Next is “60; neodymium; N d; metal; solid; and 144.2.” Next is “61; promethium; P m; metal; solid; and 145.” Next is “62; samarium; S m; metal; solid; and 150.4.” Next is “63; europium; E u; metal; solid; and 152.0.” Next is “64; gadolinium; G d; metal; solid; and 157.3.” Next is “65; terbium; T b; metal; solid; and 158.9.” Next is “66; dysprosium; D y; metal; solid; and 162.5.” Next is “67; holmium; H o; metal; solid; and 164.9.” Next is “68; erbium; E r; metal; solid; and 167.3.” Next is “69; thulium; T m; metal; solid; and 168.9.” Next is “70; ytterbium; Y b; metal; solid; and 173.1.” The last in this special row is “71; lutetium; L u; metal; solid; and 175.0.” Continuing in period 6, group 4 contains “72; hafnium; H f; metal; solid; and 178.5.” Group 5 contains “73; tantalum; T a; metal; solid; and 180.9.” Group 6 contains “74; tungsten; W; metal; solid; and 183.8.” Group 7 contains “75; rhenium; R e; metal; solid; and 186.2.” Group 8 contains “76; osmium; O s; metal; solid; and 190.2.” Group 9 contains “77; iridium; I r; metal; solid; and 192.2.” Group 10 contains “78; platinum; P t; metal; solid; and 195.1.” Group 11 contains “79; gold; A u; metal; solid; and 197.0.” Group 12 contains “80; mercury; H g; metal; liquid; and 200.6.” Group 13 contains “81; thallium; T l; metal; solid; and 204.4.” Group 14 contains “82; lead; P b; metal; solid; and 207.2.” Group 15 contains “83; bismuth; B i; metal; solid; and 209.0.” Group 16 contains “84; polonium; P o; metal; solid; and 209.” Group 17 contains “85; astatine; A t; metalloid; solid; and 210.” Group 18 contains “86; radon; R n; nonmetal; gas; and 222.” Period 7, group 1 contains “87; francium; F r; metal; solid; and 223.” Group 2 contains “88; radium; R a; metal; solid; and 226.” Group 3 breaks the pattern much like what occurs in period 6. A large arrow points from the box in period 7, group 3 to a special row containing the elements with atomic numbers ranging from 89-103, just below the row which contains atomic numbers 57-71. In sequential order by atomic number, the first box in this row contains “89; actinium; A c; metal; solid; and 227.” To its right, the next is “90; thorium; T h; metal; solid; and 232.0.” Next is “91; protactinium; P a; metal; solid; and 231.0.” Next is “92; uranium; U; metal; solid; and 238.0.” Next is “93; neptunium; N p; metal; solid; and N p.” Next is “94; plutonium; P u; metal; solid; and 244.” Next is “95; americium; A m; metal; solid; and 243.” Next is “96; curium; C m; metal; solid; and 247.” Next is “97; berkelium; B k; metal; solid; and 247.” Next is “98; californium; C f; metal; solid; and 251.” Next is “99; einsteinium; E s; metal; solid; and 252.” Next is “100; fermium; F m; metal; solid; and 257.” Next is “101; mendelevium; M d; metal; solid; and 258.” Next is “102; nobelium; N o; metal; solid; and 259.” The last in this special row is “103; lawrencium; L r; metal; solid; and 262.” Continuing in period 7, group 4 contains “104; rutherfordium; R f; metal; solid; and 267.” Group 5 contains “105; dubnium; D b; metal; solid; and 270.” Group 6 contains “106; seaborgium; S g; metal; solid; and 271.” Group 7 contains “107; bohrium; B h; metal; solid; and 270.” Group 8 contains “108; hassium; H s; metal; solid; and 277.” Group 9 contains “109; meitnerium; M t; not indicated; solid; and 276.” Group 10 contains “110; darmstadtium; D s; not indicated; solid; and 281.” Group 11 contains “111; roentgenium; R g; not indicated; solid; and 282.” Group 12 contains “112; copernicium; C n; metal; liquid; and 285.” Group 13 contains “113; ununtrium; U u t; not indicated; solid; and 285.” Group 14 contains “114; flerovium; F l; not indicated; solid; and 289.” Group 15 contains “115; ununpentium; U u p; not indicated; solid; and 288.” Group 16 contains “116; livermorium; L v; not indicated; solid; and 293.” Group 17 contains “117; ununseptium; U u s; not indicated; solid; and 294.” Group 18 contains “118; ununoctium; U u o; not indicated; solid; and 29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686440" y="920142"/>
            <a:ext cx="5531483" cy="432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01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 of Elements</a:t>
            </a:r>
          </a:p>
        </p:txBody>
      </p:sp>
      <p:sp>
        <p:nvSpPr>
          <p:cNvPr id="3" name="Content Placeholder 2"/>
          <p:cNvSpPr>
            <a:spLocks noGrp="1"/>
          </p:cNvSpPr>
          <p:nvPr>
            <p:ph idx="1"/>
          </p:nvPr>
        </p:nvSpPr>
        <p:spPr/>
        <p:txBody>
          <a:bodyPr/>
          <a:lstStyle/>
          <a:p>
            <a:r>
              <a:rPr lang="en-US" b="1" dirty="0"/>
              <a:t>Metals </a:t>
            </a:r>
            <a:r>
              <a:rPr lang="en-US" dirty="0"/>
              <a:t>are shiny, malleable, good conductors of heat and electricity. </a:t>
            </a:r>
          </a:p>
          <a:p>
            <a:endParaRPr lang="en-US" dirty="0"/>
          </a:p>
          <a:p>
            <a:r>
              <a:rPr lang="en-US" b="1" dirty="0"/>
              <a:t>Nonmetals</a:t>
            </a:r>
            <a:r>
              <a:rPr lang="en-US" dirty="0"/>
              <a:t> appear dull, poor conductors of heat and electricity.</a:t>
            </a:r>
          </a:p>
          <a:p>
            <a:endParaRPr lang="en-US" dirty="0"/>
          </a:p>
          <a:p>
            <a:r>
              <a:rPr lang="en-US" b="1" dirty="0"/>
              <a:t>Metalloids</a:t>
            </a:r>
            <a:r>
              <a:rPr lang="en-US" dirty="0"/>
              <a:t> conduct heat and electricity moderately well, and possess some properties of metals and some properties of nonmetals. </a:t>
            </a:r>
          </a:p>
          <a:p>
            <a:endParaRPr lang="en-US" dirty="0"/>
          </a:p>
        </p:txBody>
      </p:sp>
    </p:spTree>
    <p:extLst>
      <p:ext uri="{BB962C8B-B14F-4D97-AF65-F5344CB8AC3E}">
        <p14:creationId xmlns:p14="http://schemas.microsoft.com/office/powerpoint/2010/main" val="2817939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 of Elements (continued)</a:t>
            </a:r>
          </a:p>
        </p:txBody>
      </p:sp>
      <p:sp>
        <p:nvSpPr>
          <p:cNvPr id="3" name="Content Placeholder 2"/>
          <p:cNvSpPr>
            <a:spLocks noGrp="1"/>
          </p:cNvSpPr>
          <p:nvPr>
            <p:ph idx="1"/>
          </p:nvPr>
        </p:nvSpPr>
        <p:spPr>
          <a:xfrm>
            <a:off x="628650" y="955965"/>
            <a:ext cx="7886700" cy="5084912"/>
          </a:xfrm>
        </p:spPr>
        <p:txBody>
          <a:bodyPr>
            <a:normAutofit/>
          </a:bodyPr>
          <a:lstStyle/>
          <a:p>
            <a:r>
              <a:rPr lang="en-US" b="1" dirty="0"/>
              <a:t>Main group elements </a:t>
            </a:r>
            <a:r>
              <a:rPr lang="en-US" dirty="0"/>
              <a:t>(or representative elements)</a:t>
            </a:r>
          </a:p>
          <a:p>
            <a:pPr lvl="1"/>
            <a:r>
              <a:rPr lang="en-US" dirty="0"/>
              <a:t>Groups: 1, 2, 13–18</a:t>
            </a:r>
          </a:p>
          <a:p>
            <a:endParaRPr lang="en-US" dirty="0"/>
          </a:p>
          <a:p>
            <a:r>
              <a:rPr lang="en-US" b="1" dirty="0"/>
              <a:t>Transition metals</a:t>
            </a:r>
          </a:p>
          <a:p>
            <a:pPr lvl="1"/>
            <a:r>
              <a:rPr lang="en-US" dirty="0"/>
              <a:t>Groups: 3–13</a:t>
            </a:r>
          </a:p>
          <a:p>
            <a:endParaRPr lang="en-US" dirty="0"/>
          </a:p>
          <a:p>
            <a:r>
              <a:rPr lang="en-US" b="1" dirty="0"/>
              <a:t>Inner transition metals</a:t>
            </a:r>
          </a:p>
          <a:p>
            <a:pPr lvl="1"/>
            <a:r>
              <a:rPr lang="en-US" dirty="0"/>
              <a:t>Two rows at the bottom of the periodic table. </a:t>
            </a:r>
          </a:p>
          <a:p>
            <a:pPr lvl="2"/>
            <a:r>
              <a:rPr lang="en-US" dirty="0">
                <a:solidFill>
                  <a:schemeClr val="tx1"/>
                </a:solidFill>
              </a:rPr>
              <a:t>Lanthanides: top row</a:t>
            </a:r>
          </a:p>
          <a:p>
            <a:pPr lvl="2"/>
            <a:r>
              <a:rPr lang="en-US" dirty="0">
                <a:solidFill>
                  <a:schemeClr val="tx1"/>
                </a:solidFill>
              </a:rPr>
              <a:t>Actinides: bottom row</a:t>
            </a:r>
          </a:p>
          <a:p>
            <a:endParaRPr lang="en-US" dirty="0"/>
          </a:p>
        </p:txBody>
      </p:sp>
    </p:spTree>
    <p:extLst>
      <p:ext uri="{BB962C8B-B14F-4D97-AF65-F5344CB8AC3E}">
        <p14:creationId xmlns:p14="http://schemas.microsoft.com/office/powerpoint/2010/main" val="1887075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 of Elements (continued)</a:t>
            </a:r>
          </a:p>
        </p:txBody>
      </p:sp>
      <p:sp>
        <p:nvSpPr>
          <p:cNvPr id="3" name="Content Placeholder 2"/>
          <p:cNvSpPr>
            <a:spLocks noGrp="1"/>
          </p:cNvSpPr>
          <p:nvPr>
            <p:ph idx="1"/>
          </p:nvPr>
        </p:nvSpPr>
        <p:spPr>
          <a:xfrm>
            <a:off x="628650" y="955965"/>
            <a:ext cx="7886700" cy="4695805"/>
          </a:xfrm>
        </p:spPr>
        <p:txBody>
          <a:bodyPr>
            <a:normAutofit/>
          </a:bodyPr>
          <a:lstStyle/>
          <a:p>
            <a:r>
              <a:rPr lang="en-US" dirty="0"/>
              <a:t>Alkali metals: group 1 (except hydrogen)</a:t>
            </a:r>
          </a:p>
          <a:p>
            <a:endParaRPr lang="en-US" dirty="0"/>
          </a:p>
          <a:p>
            <a:r>
              <a:rPr lang="en-US" dirty="0"/>
              <a:t>Alkaline earth metals: group 2</a:t>
            </a:r>
          </a:p>
          <a:p>
            <a:endParaRPr lang="en-US" dirty="0"/>
          </a:p>
          <a:p>
            <a:r>
              <a:rPr lang="en-US" dirty="0" err="1"/>
              <a:t>Pnictogens</a:t>
            </a:r>
            <a:r>
              <a:rPr lang="en-US" dirty="0"/>
              <a:t>: group 15</a:t>
            </a:r>
          </a:p>
          <a:p>
            <a:endParaRPr lang="en-US" dirty="0"/>
          </a:p>
          <a:p>
            <a:r>
              <a:rPr lang="en-US" dirty="0" err="1"/>
              <a:t>Chalcogens</a:t>
            </a:r>
            <a:r>
              <a:rPr lang="en-US" dirty="0"/>
              <a:t>: group 16</a:t>
            </a:r>
          </a:p>
          <a:p>
            <a:endParaRPr lang="en-US" dirty="0"/>
          </a:p>
          <a:p>
            <a:r>
              <a:rPr lang="en-US" dirty="0"/>
              <a:t>Halogens: group 17</a:t>
            </a:r>
          </a:p>
          <a:p>
            <a:endParaRPr lang="en-US" dirty="0"/>
          </a:p>
          <a:p>
            <a:r>
              <a:rPr lang="en-US" dirty="0"/>
              <a:t>Noble Gases (or inert gases): group 18</a:t>
            </a:r>
          </a:p>
          <a:p>
            <a:endParaRPr lang="en-US" dirty="0"/>
          </a:p>
        </p:txBody>
      </p:sp>
    </p:spTree>
    <p:extLst>
      <p:ext uri="{BB962C8B-B14F-4D97-AF65-F5344CB8AC3E}">
        <p14:creationId xmlns:p14="http://schemas.microsoft.com/office/powerpoint/2010/main" val="1663929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2.27</a:t>
            </a:r>
          </a:p>
        </p:txBody>
      </p:sp>
      <p:pic>
        <p:nvPicPr>
          <p:cNvPr id="2" name="Figure" descr="This diagram combines the groups and periods of the periodic table based on their similar properties. Group 1 contains the alkali metals, group 2 contains the earth alkaline metals, group 15 contains the pnictogens, group 16 contains the chalcogens, group 17 contains the halogens and group 18 contains the noble gases. The main group elements consist of groups 1, 2, and 12 through 18. Therefore, most of the transition metals, which are contained in groups 3 through 11, are not main group elements. The lanthanides and actinides are called out at the bottom of the periodic tabl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00200" y="1100931"/>
            <a:ext cx="5943600" cy="3505200"/>
          </a:xfrm>
        </p:spPr>
      </p:pic>
      <p:sp>
        <p:nvSpPr>
          <p:cNvPr id="7" name="Figure Legend"/>
          <p:cNvSpPr>
            <a:spLocks noGrp="1"/>
          </p:cNvSpPr>
          <p:nvPr>
            <p:ph idx="13"/>
          </p:nvPr>
        </p:nvSpPr>
        <p:spPr/>
        <p:txBody>
          <a:bodyPr>
            <a:normAutofit/>
          </a:bodyPr>
          <a:lstStyle/>
          <a:p>
            <a:r>
              <a:rPr lang="en-US" sz="1600" dirty="0"/>
              <a:t>The periodic table organizes elements with similar properties into groups.</a:t>
            </a:r>
          </a:p>
        </p:txBody>
      </p:sp>
    </p:spTree>
    <p:extLst>
      <p:ext uri="{BB962C8B-B14F-4D97-AF65-F5344CB8AC3E}">
        <p14:creationId xmlns:p14="http://schemas.microsoft.com/office/powerpoint/2010/main" val="2655308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2.6 Molecular and Ionic Compounds</a:t>
            </a:r>
          </a:p>
          <a:p>
            <a:pPr lvl="1"/>
            <a:r>
              <a:rPr lang="en-US" dirty="0"/>
              <a:t>Define ionic and molecular (covalent) compounds</a:t>
            </a:r>
          </a:p>
          <a:p>
            <a:pPr lvl="1"/>
            <a:r>
              <a:rPr lang="en-US" dirty="0"/>
              <a:t>Predict the type of compound formed from elements based on their location within the periodic table</a:t>
            </a:r>
          </a:p>
          <a:p>
            <a:pPr lvl="1"/>
            <a:r>
              <a:rPr lang="en-US" dirty="0"/>
              <a:t>Determine formulas for simple ionic compounds</a:t>
            </a:r>
          </a:p>
        </p:txBody>
      </p:sp>
    </p:spTree>
    <p:extLst>
      <p:ext uri="{BB962C8B-B14F-4D97-AF65-F5344CB8AC3E}">
        <p14:creationId xmlns:p14="http://schemas.microsoft.com/office/powerpoint/2010/main" val="3109562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and Ionic Compounds</a:t>
            </a:r>
          </a:p>
        </p:txBody>
      </p:sp>
      <p:sp>
        <p:nvSpPr>
          <p:cNvPr id="3" name="Content Placeholder 2"/>
          <p:cNvSpPr>
            <a:spLocks noGrp="1"/>
          </p:cNvSpPr>
          <p:nvPr>
            <p:ph idx="1"/>
          </p:nvPr>
        </p:nvSpPr>
        <p:spPr>
          <a:xfrm>
            <a:off x="628650" y="955965"/>
            <a:ext cx="7886700" cy="4180239"/>
          </a:xfrm>
        </p:spPr>
        <p:txBody>
          <a:bodyPr/>
          <a:lstStyle/>
          <a:p>
            <a:r>
              <a:rPr lang="en-US" dirty="0"/>
              <a:t>In ordinary chemical reactions, the nucleus of each atom (and thus the identity of the element) remains unchanged.</a:t>
            </a:r>
          </a:p>
          <a:p>
            <a:endParaRPr lang="en-US" dirty="0"/>
          </a:p>
          <a:p>
            <a:r>
              <a:rPr lang="en-US" dirty="0"/>
              <a:t>Electrons participate in chemical reactions by being gained, lost, or shared.</a:t>
            </a:r>
          </a:p>
          <a:p>
            <a:endParaRPr lang="en-US" dirty="0"/>
          </a:p>
          <a:p>
            <a:r>
              <a:rPr lang="en-US" dirty="0"/>
              <a:t>The gain or lose of electrons, results in the formation of ions. </a:t>
            </a:r>
          </a:p>
          <a:p>
            <a:endParaRPr lang="en-US" dirty="0"/>
          </a:p>
        </p:txBody>
      </p:sp>
    </p:spTree>
    <p:extLst>
      <p:ext uri="{BB962C8B-B14F-4D97-AF65-F5344CB8AC3E}">
        <p14:creationId xmlns:p14="http://schemas.microsoft.com/office/powerpoint/2010/main" val="4057581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2.28</a:t>
            </a:r>
          </a:p>
        </p:txBody>
      </p:sp>
      <p:pic>
        <p:nvPicPr>
          <p:cNvPr id="2" name="Figure" descr="Figure A shows a sodium atom, N a, which has a nucleus containing 11 protons and 12 neutrons. The atom’s surrounding electron cloud contains 11 electrons. Figure B shows a sodium ion, N a superscript plus sign. Its nucleus contains 11 protons and 12 neutrons. The ion’s electron cloud contains 10 electrons and is smaller than that of the sodium atom in figure A."/>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269689"/>
            <a:ext cx="7886700" cy="3167685"/>
          </a:xfrm>
        </p:spPr>
      </p:pic>
      <p:sp>
        <p:nvSpPr>
          <p:cNvPr id="7" name="Figure Legend"/>
          <p:cNvSpPr>
            <a:spLocks noGrp="1"/>
          </p:cNvSpPr>
          <p:nvPr>
            <p:ph idx="13"/>
          </p:nvPr>
        </p:nvSpPr>
        <p:spPr/>
        <p:txBody>
          <a:bodyPr>
            <a:normAutofit/>
          </a:bodyPr>
          <a:lstStyle/>
          <a:p>
            <a:r>
              <a:rPr lang="en-US" sz="1600" dirty="0"/>
              <a:t>(a) A sodium atom (Na) has equal numbers of protons and electrons (11) and is uncharged. (b) A sodium </a:t>
            </a:r>
            <a:r>
              <a:rPr lang="en-US" sz="1600" dirty="0" err="1"/>
              <a:t>cation</a:t>
            </a:r>
            <a:r>
              <a:rPr lang="en-US" sz="1600" dirty="0"/>
              <a:t> (Na</a:t>
            </a:r>
            <a:r>
              <a:rPr lang="en-US" sz="1600" baseline="30000" dirty="0"/>
              <a:t>+</a:t>
            </a:r>
            <a:r>
              <a:rPr lang="en-US" sz="1600" dirty="0"/>
              <a:t>) has lost an electron, so it has one more proton (11) than electrons (10), giving it an overall positive charge, signified by a superscripted plus sign.</a:t>
            </a:r>
          </a:p>
        </p:txBody>
      </p:sp>
    </p:spTree>
    <p:extLst>
      <p:ext uri="{BB962C8B-B14F-4D97-AF65-F5344CB8AC3E}">
        <p14:creationId xmlns:p14="http://schemas.microsoft.com/office/powerpoint/2010/main" val="1949837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Ion Charge</a:t>
            </a:r>
          </a:p>
        </p:txBody>
      </p:sp>
      <p:sp>
        <p:nvSpPr>
          <p:cNvPr id="3" name="Content Placeholder 2"/>
          <p:cNvSpPr>
            <a:spLocks noGrp="1"/>
          </p:cNvSpPr>
          <p:nvPr>
            <p:ph idx="1"/>
          </p:nvPr>
        </p:nvSpPr>
        <p:spPr>
          <a:xfrm>
            <a:off x="628650" y="955965"/>
            <a:ext cx="7886700" cy="4627712"/>
          </a:xfrm>
        </p:spPr>
        <p:txBody>
          <a:bodyPr/>
          <a:lstStyle/>
          <a:p>
            <a:r>
              <a:rPr lang="en-US" dirty="0"/>
              <a:t>The periodic table can serve as a guide for predicting the  ionic charge of main-group elements.</a:t>
            </a:r>
          </a:p>
          <a:p>
            <a:endParaRPr lang="en-US" dirty="0"/>
          </a:p>
          <a:p>
            <a:r>
              <a:rPr lang="en-US" dirty="0"/>
              <a:t>Many </a:t>
            </a:r>
            <a:r>
              <a:rPr lang="en-US" b="1" dirty="0"/>
              <a:t>main-group metals </a:t>
            </a:r>
            <a:r>
              <a:rPr lang="en-US" i="1" dirty="0"/>
              <a:t>lose </a:t>
            </a:r>
            <a:r>
              <a:rPr lang="en-US" dirty="0"/>
              <a:t>enough electrons to leave them with the same number of electrons as an atom of the preceding noble gas.</a:t>
            </a:r>
          </a:p>
          <a:p>
            <a:pPr lvl="1"/>
            <a:r>
              <a:rPr lang="en-US" dirty="0"/>
              <a:t>Group 1: lose one electron, form a cation with a 1+ charge</a:t>
            </a:r>
          </a:p>
          <a:p>
            <a:pPr lvl="1"/>
            <a:r>
              <a:rPr lang="en-US" dirty="0"/>
              <a:t>Group 2: lose two electrons, form a cation with a 2+ charge</a:t>
            </a:r>
          </a:p>
          <a:p>
            <a:pPr lvl="1"/>
            <a:endParaRPr lang="en-US" dirty="0"/>
          </a:p>
          <a:p>
            <a:r>
              <a:rPr lang="en-US" dirty="0"/>
              <a:t>Many </a:t>
            </a:r>
            <a:r>
              <a:rPr lang="en-US" b="1" dirty="0"/>
              <a:t>nonmetals</a:t>
            </a:r>
            <a:r>
              <a:rPr lang="en-US" dirty="0"/>
              <a:t> </a:t>
            </a:r>
            <a:r>
              <a:rPr lang="en-US" i="1" dirty="0"/>
              <a:t>gain</a:t>
            </a:r>
            <a:r>
              <a:rPr lang="en-US" dirty="0"/>
              <a:t> enough electrons to give them the same number of electrons as an atom of the next noble gas.</a:t>
            </a:r>
          </a:p>
          <a:p>
            <a:pPr lvl="1"/>
            <a:r>
              <a:rPr lang="en-US" dirty="0"/>
              <a:t>Group 17: gain one electron, form an anion with a 1– charge.</a:t>
            </a:r>
          </a:p>
          <a:p>
            <a:pPr lvl="1"/>
            <a:r>
              <a:rPr lang="en-US" dirty="0"/>
              <a:t>Group 16: gain two electrons, form an anion with a 2– charge.</a:t>
            </a:r>
          </a:p>
          <a:p>
            <a:endParaRPr lang="en-US" dirty="0"/>
          </a:p>
          <a:p>
            <a:endParaRPr lang="en-US" dirty="0"/>
          </a:p>
        </p:txBody>
      </p:sp>
    </p:spTree>
    <p:extLst>
      <p:ext uri="{BB962C8B-B14F-4D97-AF65-F5344CB8AC3E}">
        <p14:creationId xmlns:p14="http://schemas.microsoft.com/office/powerpoint/2010/main" val="29672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2.3</a:t>
            </a:r>
          </a:p>
        </p:txBody>
      </p:sp>
      <p:sp>
        <p:nvSpPr>
          <p:cNvPr id="7" name="Figure Legend"/>
          <p:cNvSpPr>
            <a:spLocks noGrp="1"/>
          </p:cNvSpPr>
          <p:nvPr>
            <p:ph idx="13"/>
          </p:nvPr>
        </p:nvSpPr>
        <p:spPr/>
        <p:txBody>
          <a:bodyPr>
            <a:normAutofit/>
          </a:bodyPr>
          <a:lstStyle/>
          <a:p>
            <a:r>
              <a:rPr lang="en-US" sz="1600" dirty="0"/>
              <a:t>Copper(II) oxide, a powdery, black compound, results from the combination of two types of atoms—copper (brown spheres) and oxygen (red spheres)—in a 1:1 ratio. (credit: modification of work by “</a:t>
            </a:r>
            <a:r>
              <a:rPr lang="en-US" sz="1600" dirty="0" err="1"/>
              <a:t>Chemicalinterest</a:t>
            </a:r>
            <a:r>
              <a:rPr lang="en-US" sz="1600" dirty="0"/>
              <a:t>”/Wikimedia Commons)</a:t>
            </a:r>
          </a:p>
        </p:txBody>
      </p:sp>
      <p:pic>
        <p:nvPicPr>
          <p:cNvPr id="9" name="Figure" descr="The left image shows a container with a black, powdery compound. The right image calls out the molecular structure of the powder which contains copper atoms that are clustered together with an equal number of oxygen atoms."/>
          <p:cNvPicPr>
            <a:picLocks noChangeAspect="1"/>
          </p:cNvPicPr>
          <p:nvPr/>
        </p:nvPicPr>
        <p:blipFill>
          <a:blip r:embed="rId2">
            <a:extLst>
              <a:ext uri="{28A0092B-C50C-407E-A947-70E740481C1C}">
                <a14:useLocalDpi xmlns:a14="http://schemas.microsoft.com/office/drawing/2010/main" val="0"/>
              </a:ext>
            </a:extLst>
          </a:blip>
          <a:srcRect l="-8300" r="-830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275709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Ion Charge (continued)</a:t>
            </a:r>
          </a:p>
        </p:txBody>
      </p:sp>
      <p:sp>
        <p:nvSpPr>
          <p:cNvPr id="3" name="Content Placeholder 2"/>
          <p:cNvSpPr>
            <a:spLocks noGrp="1"/>
          </p:cNvSpPr>
          <p:nvPr>
            <p:ph idx="1"/>
          </p:nvPr>
        </p:nvSpPr>
        <p:spPr>
          <a:xfrm>
            <a:off x="628650" y="955965"/>
            <a:ext cx="7886700" cy="5172461"/>
          </a:xfrm>
        </p:spPr>
        <p:txBody>
          <a:bodyPr/>
          <a:lstStyle/>
          <a:p>
            <a:r>
              <a:rPr lang="en-US" dirty="0"/>
              <a:t>Example: </a:t>
            </a:r>
            <a:r>
              <a:rPr lang="en-US" b="1" dirty="0"/>
              <a:t>Ca (group 2)</a:t>
            </a:r>
          </a:p>
          <a:p>
            <a:pPr lvl="1"/>
            <a:r>
              <a:rPr lang="en-US" dirty="0"/>
              <a:t>Ca atom (20 protons, 20 electrons)</a:t>
            </a:r>
          </a:p>
          <a:p>
            <a:pPr lvl="1"/>
            <a:r>
              <a:rPr lang="en-US" dirty="0"/>
              <a:t>Loses 2 electrons</a:t>
            </a:r>
          </a:p>
          <a:p>
            <a:pPr lvl="1"/>
            <a:r>
              <a:rPr lang="en-US" dirty="0"/>
              <a:t>Now a Ca2+ ion (20 protons, 18 electrons)</a:t>
            </a:r>
          </a:p>
          <a:p>
            <a:pPr lvl="1"/>
            <a:r>
              <a:rPr lang="en-US" dirty="0"/>
              <a:t>Same number of electrons as the preceding noble gas, Ar. </a:t>
            </a:r>
          </a:p>
          <a:p>
            <a:endParaRPr lang="en-US" dirty="0"/>
          </a:p>
          <a:p>
            <a:r>
              <a:rPr lang="en-US" dirty="0"/>
              <a:t>Example: </a:t>
            </a:r>
            <a:r>
              <a:rPr lang="en-US" b="1" dirty="0"/>
              <a:t>Br (group 17)</a:t>
            </a:r>
          </a:p>
          <a:p>
            <a:pPr lvl="1"/>
            <a:r>
              <a:rPr lang="en-US" dirty="0"/>
              <a:t>Br atom (35 protons, 35 electrons)</a:t>
            </a:r>
          </a:p>
          <a:p>
            <a:pPr lvl="1"/>
            <a:r>
              <a:rPr lang="en-US" dirty="0"/>
              <a:t>Gains 1 electron</a:t>
            </a:r>
          </a:p>
          <a:p>
            <a:pPr lvl="1"/>
            <a:r>
              <a:rPr lang="en-US" dirty="0"/>
              <a:t>Now a Br- ion (35 protons, 36 electrons)</a:t>
            </a:r>
          </a:p>
          <a:p>
            <a:pPr lvl="1"/>
            <a:r>
              <a:rPr lang="en-US" dirty="0"/>
              <a:t>Same number of electrons as the next noble gas, Kr. </a:t>
            </a:r>
          </a:p>
          <a:p>
            <a:endParaRPr lang="en-US" dirty="0"/>
          </a:p>
        </p:txBody>
      </p:sp>
    </p:spTree>
    <p:extLst>
      <p:ext uri="{BB962C8B-B14F-4D97-AF65-F5344CB8AC3E}">
        <p14:creationId xmlns:p14="http://schemas.microsoft.com/office/powerpoint/2010/main" val="2938566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Ion Charge (continued)</a:t>
            </a:r>
          </a:p>
        </p:txBody>
      </p:sp>
      <p:sp>
        <p:nvSpPr>
          <p:cNvPr id="3" name="Content Placeholder 2"/>
          <p:cNvSpPr>
            <a:spLocks noGrp="1"/>
          </p:cNvSpPr>
          <p:nvPr>
            <p:ph idx="1"/>
          </p:nvPr>
        </p:nvSpPr>
        <p:spPr>
          <a:xfrm>
            <a:off x="628650" y="955965"/>
            <a:ext cx="7886700" cy="4423431"/>
          </a:xfrm>
        </p:spPr>
        <p:txBody>
          <a:bodyPr/>
          <a:lstStyle/>
          <a:p>
            <a:r>
              <a:rPr lang="en-US" dirty="0"/>
              <a:t>Moving from far left to far right in the periodic table:</a:t>
            </a:r>
          </a:p>
          <a:p>
            <a:pPr lvl="1"/>
            <a:r>
              <a:rPr lang="en-US" dirty="0"/>
              <a:t>Positive charges of cations are equal to the group number. </a:t>
            </a:r>
          </a:p>
          <a:p>
            <a:endParaRPr lang="en-US" dirty="0"/>
          </a:p>
          <a:p>
            <a:r>
              <a:rPr lang="en-US" dirty="0"/>
              <a:t>Moving from the far right to the far left in the periodic table:</a:t>
            </a:r>
          </a:p>
          <a:p>
            <a:pPr lvl="1"/>
            <a:r>
              <a:rPr lang="en-US" dirty="0"/>
              <a:t>Negative charges of anions are equal to the number of groups moved left from the noble gas. </a:t>
            </a:r>
          </a:p>
          <a:p>
            <a:endParaRPr lang="en-US" dirty="0"/>
          </a:p>
          <a:p>
            <a:r>
              <a:rPr lang="en-US" dirty="0"/>
              <a:t>This method is less reliable for transition metals.</a:t>
            </a:r>
          </a:p>
          <a:p>
            <a:pPr lvl="1"/>
            <a:r>
              <a:rPr lang="en-US" dirty="0"/>
              <a:t>Cu forms ions of 1+ and 2+ charge.  </a:t>
            </a:r>
          </a:p>
          <a:p>
            <a:pPr lvl="1"/>
            <a:r>
              <a:rPr lang="en-US" dirty="0"/>
              <a:t>Fe forms ions of 2+ and 3+ charge. </a:t>
            </a:r>
          </a:p>
          <a:p>
            <a:endParaRPr lang="en-US" dirty="0"/>
          </a:p>
        </p:txBody>
      </p:sp>
    </p:spTree>
    <p:extLst>
      <p:ext uri="{BB962C8B-B14F-4D97-AF65-F5344CB8AC3E}">
        <p14:creationId xmlns:p14="http://schemas.microsoft.com/office/powerpoint/2010/main" val="2029848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2.29</a:t>
            </a:r>
          </a:p>
        </p:txBody>
      </p:sp>
      <p:pic>
        <p:nvPicPr>
          <p:cNvPr id="2" name="Figure" descr="Group one of the periodic table contains L i superscript plus sign in period 2, N a superscript plus sign in period 3, K superscript plus sign in period 4, R b superscript plus sign in period 5, C s superscript plus sign in period 6, and F r superscript plus sign in period 7. Group two contains B e superscript 2 plus sign in period 2, M g superscript 2 plus sign in period 3, C a superscript 2 plus sign in period 4, S r superscript 2 plus sign in period 5, B a superscript 2 plus sign in period 6, and R a superscript 2 plus sign in period 7. Group six contains C r superscript 3 plus sign and C r superscript 6 plus sign in period 4. Group seven contains M n superscript 2 plus sign in period 4. Group eight contains F e superscript 2 plus sign and F e superscript 3 plus sign in period 4. Group nine contains C o superscript 2 plus sign in period 4. Group ten contains N i superscript 2 plus sign in period 4, and P t superscript 2 plus sign in period 6. Group 11 contains C U superscript plus sign and C U superscript 2 plus sign in period 4, A g superscript plus sign in period 5, and A u superscript plus sign and A u superscript 3 plus sign in period 6. Group 12 contains Z n superscript 2 plus sign in period 4, C d superscript 2 plus sign in period 5, and H g subscript 2 superscript 2 plus sign and H g superscript 2 plus sign in period 6. Group 13 contains A l superscript 3 plus sign in period 3. Group 14 contains C superscript 4 negative sign in period 2. Group 15 contains N superscript 3 negative sign in period 2, P superscript 3 negative sign in period 3, and A s superscript 3 negative sign in period 4. Group 16 contains O superscript 2 negative sign in period 2, S superscript 2 negative sign in period 3, S e superscript 2 negative sign in period 4 and T e superscript 2 negative sign in period 5. Group 17 contains F superscript negative sign in period 2, C l superscript negative sign in period 3, B r superscript negative sign in period 4, I superscript negative sign in period 5, and A t superscript negative sign in period 6. Group 18 contains H e in period 1, N e in period 2, A r in period 3, K r in period 4, X e in period 5 and R n in period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00212" y="1105694"/>
            <a:ext cx="5743575" cy="3495675"/>
          </a:xfrm>
        </p:spPr>
      </p:pic>
      <p:sp>
        <p:nvSpPr>
          <p:cNvPr id="7" name="Figure Legend"/>
          <p:cNvSpPr>
            <a:spLocks noGrp="1"/>
          </p:cNvSpPr>
          <p:nvPr>
            <p:ph idx="13"/>
          </p:nvPr>
        </p:nvSpPr>
        <p:spPr/>
        <p:txBody>
          <a:bodyPr>
            <a:normAutofit/>
          </a:bodyPr>
          <a:lstStyle/>
          <a:p>
            <a:r>
              <a:rPr lang="en-US" sz="1600" dirty="0"/>
              <a:t>Some elements exhibit a regular pattern of ionic charge when they form ions.</a:t>
            </a:r>
          </a:p>
        </p:txBody>
      </p:sp>
    </p:spTree>
    <p:extLst>
      <p:ext uri="{BB962C8B-B14F-4D97-AF65-F5344CB8AC3E}">
        <p14:creationId xmlns:p14="http://schemas.microsoft.com/office/powerpoint/2010/main" val="114326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Polyatomic Ions</a:t>
            </a:r>
          </a:p>
        </p:txBody>
      </p:sp>
      <p:sp>
        <p:nvSpPr>
          <p:cNvPr id="3" name="Content Placeholder 2"/>
          <p:cNvSpPr>
            <a:spLocks noGrp="1"/>
          </p:cNvSpPr>
          <p:nvPr>
            <p:ph idx="1"/>
          </p:nvPr>
        </p:nvSpPr>
        <p:spPr>
          <a:xfrm>
            <a:off x="628650" y="955965"/>
            <a:ext cx="7886700" cy="4170512"/>
          </a:xfrm>
        </p:spPr>
        <p:txBody>
          <a:bodyPr/>
          <a:lstStyle/>
          <a:p>
            <a:r>
              <a:rPr lang="en-US" dirty="0"/>
              <a:t>The ions that we have discussed so far are called </a:t>
            </a:r>
            <a:r>
              <a:rPr lang="en-US" b="1" dirty="0"/>
              <a:t>monatomic ions</a:t>
            </a:r>
            <a:r>
              <a:rPr lang="en-US" dirty="0"/>
              <a:t>, that is, they are ions formed from only one atom.</a:t>
            </a:r>
          </a:p>
          <a:p>
            <a:endParaRPr lang="en-US" dirty="0"/>
          </a:p>
          <a:p>
            <a:r>
              <a:rPr lang="en-US" b="1" dirty="0"/>
              <a:t>Polyatomic ions </a:t>
            </a:r>
            <a:r>
              <a:rPr lang="en-US" dirty="0"/>
              <a:t>are electrically charged molecules (a group of bonded atoms with an overall charge).</a:t>
            </a:r>
          </a:p>
          <a:p>
            <a:endParaRPr lang="en-US" dirty="0"/>
          </a:p>
          <a:p>
            <a:r>
              <a:rPr lang="en-US" b="1" dirty="0"/>
              <a:t>Oxyanions</a:t>
            </a:r>
            <a:r>
              <a:rPr lang="en-US" dirty="0"/>
              <a:t> are polyatomic ions that contain one or more oxygen atoms.</a:t>
            </a:r>
          </a:p>
          <a:p>
            <a:endParaRPr lang="en-US" dirty="0"/>
          </a:p>
        </p:txBody>
      </p:sp>
    </p:spTree>
    <p:extLst>
      <p:ext uri="{BB962C8B-B14F-4D97-AF65-F5344CB8AC3E}">
        <p14:creationId xmlns:p14="http://schemas.microsoft.com/office/powerpoint/2010/main" val="17085033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2.5 (Partial) Common Polyatomic 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1540814"/>
              </p:ext>
            </p:extLst>
          </p:nvPr>
        </p:nvGraphicFramePr>
        <p:xfrm>
          <a:off x="628650" y="955675"/>
          <a:ext cx="7970600" cy="5600772"/>
        </p:xfrm>
        <a:graphic>
          <a:graphicData uri="http://schemas.openxmlformats.org/drawingml/2006/table">
            <a:tbl>
              <a:tblPr firstRow="1" bandRow="1">
                <a:tableStyleId>{5940675A-B579-460E-94D1-54222C63F5DA}</a:tableStyleId>
              </a:tblPr>
              <a:tblGrid>
                <a:gridCol w="1992650">
                  <a:extLst>
                    <a:ext uri="{9D8B030D-6E8A-4147-A177-3AD203B41FA5}">
                      <a16:colId xmlns:a16="http://schemas.microsoft.com/office/drawing/2014/main" val="20000"/>
                    </a:ext>
                  </a:extLst>
                </a:gridCol>
                <a:gridCol w="1992650">
                  <a:extLst>
                    <a:ext uri="{9D8B030D-6E8A-4147-A177-3AD203B41FA5}">
                      <a16:colId xmlns:a16="http://schemas.microsoft.com/office/drawing/2014/main" val="20001"/>
                    </a:ext>
                  </a:extLst>
                </a:gridCol>
                <a:gridCol w="1992650">
                  <a:extLst>
                    <a:ext uri="{9D8B030D-6E8A-4147-A177-3AD203B41FA5}">
                      <a16:colId xmlns:a16="http://schemas.microsoft.com/office/drawing/2014/main" val="20002"/>
                    </a:ext>
                  </a:extLst>
                </a:gridCol>
                <a:gridCol w="1992650">
                  <a:extLst>
                    <a:ext uri="{9D8B030D-6E8A-4147-A177-3AD203B41FA5}">
                      <a16:colId xmlns:a16="http://schemas.microsoft.com/office/drawing/2014/main" val="20003"/>
                    </a:ext>
                  </a:extLst>
                </a:gridCol>
              </a:tblGrid>
              <a:tr h="311154">
                <a:tc>
                  <a:txBody>
                    <a:bodyPr/>
                    <a:lstStyle/>
                    <a:p>
                      <a:pPr algn="ctr"/>
                      <a:r>
                        <a:rPr lang="en-US" b="1" dirty="0"/>
                        <a:t>Name</a:t>
                      </a:r>
                    </a:p>
                  </a:txBody>
                  <a:tcPr/>
                </a:tc>
                <a:tc>
                  <a:txBody>
                    <a:bodyPr/>
                    <a:lstStyle/>
                    <a:p>
                      <a:pPr algn="ctr"/>
                      <a:r>
                        <a:rPr lang="en-US" b="1" dirty="0"/>
                        <a:t>Formula</a:t>
                      </a:r>
                    </a:p>
                  </a:txBody>
                  <a:tcPr/>
                </a:tc>
                <a:tc>
                  <a:txBody>
                    <a:bodyPr/>
                    <a:lstStyle/>
                    <a:p>
                      <a:pPr algn="ctr"/>
                      <a:r>
                        <a:rPr lang="en-US" b="1" dirty="0"/>
                        <a:t>Related Acid</a:t>
                      </a:r>
                    </a:p>
                  </a:txBody>
                  <a:tcPr/>
                </a:tc>
                <a:tc>
                  <a:txBody>
                    <a:bodyPr/>
                    <a:lstStyle/>
                    <a:p>
                      <a:pPr algn="ctr"/>
                      <a:r>
                        <a:rPr lang="en-US" b="1" dirty="0"/>
                        <a:t>Formula</a:t>
                      </a:r>
                    </a:p>
                  </a:txBody>
                  <a:tcPr/>
                </a:tc>
                <a:extLst>
                  <a:ext uri="{0D108BD9-81ED-4DB2-BD59-A6C34878D82A}">
                    <a16:rowId xmlns:a16="http://schemas.microsoft.com/office/drawing/2014/main" val="10000"/>
                  </a:ext>
                </a:extLst>
              </a:tr>
              <a:tr h="311154">
                <a:tc>
                  <a:txBody>
                    <a:bodyPr/>
                    <a:lstStyle/>
                    <a:p>
                      <a:pPr algn="ctr"/>
                      <a:r>
                        <a:rPr lang="en-US" dirty="0"/>
                        <a:t>ammonium</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NH</a:t>
                      </a:r>
                      <a:r>
                        <a:rPr lang="en-US" sz="1400" baseline="-25000" dirty="0"/>
                        <a:t>4</a:t>
                      </a:r>
                      <a:r>
                        <a:rPr lang="en-US" sz="1400" baseline="30000" dirty="0"/>
                        <a:t>+</a:t>
                      </a:r>
                    </a:p>
                  </a:txBody>
                  <a:tcPr/>
                </a:tc>
                <a:tc>
                  <a:txBody>
                    <a:bodyPr/>
                    <a:lstStyle/>
                    <a:p>
                      <a:pPr algn="ctr"/>
                      <a:r>
                        <a:rPr lang="en-US" dirty="0"/>
                        <a:t>nitrate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NO</a:t>
                      </a:r>
                      <a:r>
                        <a:rPr lang="en-US" sz="1400" baseline="-25000" dirty="0"/>
                        <a:t>3</a:t>
                      </a:r>
                      <a:r>
                        <a:rPr lang="en-US" sz="1400" baseline="30000" dirty="0"/>
                        <a:t>−</a:t>
                      </a:r>
                    </a:p>
                  </a:txBody>
                  <a:tcPr/>
                </a:tc>
                <a:extLst>
                  <a:ext uri="{0D108BD9-81ED-4DB2-BD59-A6C34878D82A}">
                    <a16:rowId xmlns:a16="http://schemas.microsoft.com/office/drawing/2014/main" val="10001"/>
                  </a:ext>
                </a:extLst>
              </a:tr>
              <a:tr h="311154">
                <a:tc>
                  <a:txBody>
                    <a:bodyPr/>
                    <a:lstStyle/>
                    <a:p>
                      <a:pPr algn="ctr"/>
                      <a:r>
                        <a:rPr lang="en-US" dirty="0"/>
                        <a:t>hydronium</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a:t>
                      </a:r>
                      <a:r>
                        <a:rPr lang="en-US" sz="1400" baseline="-25000" dirty="0"/>
                        <a:t>3</a:t>
                      </a:r>
                      <a:r>
                        <a:rPr lang="en-US" sz="1400" dirty="0"/>
                        <a:t>O</a:t>
                      </a:r>
                      <a:r>
                        <a:rPr lang="en-US" sz="1400" baseline="30000" dirty="0"/>
                        <a:t>+</a:t>
                      </a:r>
                    </a:p>
                  </a:txBody>
                  <a:tcPr/>
                </a:tc>
                <a:tc>
                  <a:txBody>
                    <a:bodyPr/>
                    <a:lstStyle/>
                    <a:p>
                      <a:pPr algn="ctr"/>
                      <a:r>
                        <a:rPr lang="en-US" dirty="0"/>
                        <a:t>nitrate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NO</a:t>
                      </a:r>
                      <a:r>
                        <a:rPr lang="en-US" sz="1400" baseline="-25000" dirty="0"/>
                        <a:t>2</a:t>
                      </a:r>
                      <a:r>
                        <a:rPr lang="en-US" sz="1400" baseline="30000" dirty="0"/>
                        <a:t>−</a:t>
                      </a:r>
                    </a:p>
                  </a:txBody>
                  <a:tcPr/>
                </a:tc>
                <a:extLst>
                  <a:ext uri="{0D108BD9-81ED-4DB2-BD59-A6C34878D82A}">
                    <a16:rowId xmlns:a16="http://schemas.microsoft.com/office/drawing/2014/main" val="10002"/>
                  </a:ext>
                </a:extLst>
              </a:tr>
              <a:tr h="311154">
                <a:tc>
                  <a:txBody>
                    <a:bodyPr/>
                    <a:lstStyle/>
                    <a:p>
                      <a:pPr algn="ctr"/>
                      <a:r>
                        <a:rPr lang="en-US" dirty="0"/>
                        <a:t>peroxide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O</a:t>
                      </a:r>
                      <a:r>
                        <a:rPr lang="en-US" sz="1400" baseline="-25000" dirty="0"/>
                        <a:t>2</a:t>
                      </a:r>
                      <a:r>
                        <a:rPr lang="en-US" sz="1400" baseline="30000" dirty="0"/>
                        <a:t>2−</a:t>
                      </a:r>
                    </a:p>
                  </a:txBody>
                  <a:tcPr/>
                </a:tc>
                <a:tc>
                  <a:txBody>
                    <a:bodyPr/>
                    <a:lstStyle/>
                    <a:p>
                      <a:pPr algn="ctr"/>
                      <a:r>
                        <a:rPr lang="en-US" dirty="0"/>
                        <a:t>sulfate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SO</a:t>
                      </a:r>
                      <a:r>
                        <a:rPr lang="en-US" sz="1400" baseline="-25000" dirty="0"/>
                        <a:t>4</a:t>
                      </a:r>
                      <a:r>
                        <a:rPr lang="en-US" sz="1400" baseline="30000" dirty="0"/>
                        <a:t>2−</a:t>
                      </a:r>
                    </a:p>
                  </a:txBody>
                  <a:tcPr/>
                </a:tc>
                <a:extLst>
                  <a:ext uri="{0D108BD9-81ED-4DB2-BD59-A6C34878D82A}">
                    <a16:rowId xmlns:a16="http://schemas.microsoft.com/office/drawing/2014/main" val="10003"/>
                  </a:ext>
                </a:extLst>
              </a:tr>
              <a:tr h="311154">
                <a:tc>
                  <a:txBody>
                    <a:bodyPr/>
                    <a:lstStyle/>
                    <a:p>
                      <a:pPr algn="ctr"/>
                      <a:r>
                        <a:rPr lang="en-US" dirty="0"/>
                        <a:t>hydroxide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OH</a:t>
                      </a:r>
                      <a:r>
                        <a:rPr lang="en-US" sz="1400" baseline="30000" dirty="0"/>
                        <a:t>−</a:t>
                      </a:r>
                    </a:p>
                  </a:txBody>
                  <a:tcPr/>
                </a:tc>
                <a:tc>
                  <a:txBody>
                    <a:bodyPr/>
                    <a:lstStyle/>
                    <a:p>
                      <a:pPr algn="ctr"/>
                      <a:r>
                        <a:rPr lang="en-US" dirty="0"/>
                        <a:t>hydrogen sulfate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HSO</a:t>
                      </a:r>
                      <a:r>
                        <a:rPr lang="en-US" sz="1400" baseline="-25000" dirty="0"/>
                        <a:t>4</a:t>
                      </a:r>
                      <a:r>
                        <a:rPr lang="en-US" sz="1400" baseline="30000" dirty="0"/>
                        <a:t>−</a:t>
                      </a:r>
                      <a:r>
                        <a:rPr lang="en-US" sz="1400" dirty="0"/>
                        <a:t> </a:t>
                      </a:r>
                    </a:p>
                  </a:txBody>
                  <a:tcPr/>
                </a:tc>
                <a:extLst>
                  <a:ext uri="{0D108BD9-81ED-4DB2-BD59-A6C34878D82A}">
                    <a16:rowId xmlns:a16="http://schemas.microsoft.com/office/drawing/2014/main" val="10004"/>
                  </a:ext>
                </a:extLst>
              </a:tr>
              <a:tr h="311154">
                <a:tc>
                  <a:txBody>
                    <a:bodyPr/>
                    <a:lstStyle/>
                    <a:p>
                      <a:pPr algn="ctr"/>
                      <a:r>
                        <a:rPr lang="en-US" dirty="0"/>
                        <a:t>acetate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CH</a:t>
                      </a:r>
                      <a:r>
                        <a:rPr lang="en-US" sz="1400" baseline="-25000" dirty="0"/>
                        <a:t>3</a:t>
                      </a:r>
                      <a:r>
                        <a:rPr lang="en-US" sz="1400" dirty="0"/>
                        <a:t>COO</a:t>
                      </a:r>
                      <a:r>
                        <a:rPr lang="en-US" sz="1400" baseline="30000" dirty="0"/>
                        <a:t>−</a:t>
                      </a:r>
                    </a:p>
                  </a:txBody>
                  <a:tcPr/>
                </a:tc>
                <a:tc>
                  <a:txBody>
                    <a:bodyPr/>
                    <a:lstStyle/>
                    <a:p>
                      <a:pPr algn="ctr"/>
                      <a:r>
                        <a:rPr lang="en-US" dirty="0"/>
                        <a:t>sulfite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SO</a:t>
                      </a:r>
                      <a:r>
                        <a:rPr lang="en-US" sz="1400" baseline="-25000" dirty="0"/>
                        <a:t>3</a:t>
                      </a:r>
                      <a:r>
                        <a:rPr lang="en-US" sz="1400" baseline="30000" dirty="0"/>
                        <a:t>2−</a:t>
                      </a:r>
                    </a:p>
                  </a:txBody>
                  <a:tcPr/>
                </a:tc>
                <a:extLst>
                  <a:ext uri="{0D108BD9-81ED-4DB2-BD59-A6C34878D82A}">
                    <a16:rowId xmlns:a16="http://schemas.microsoft.com/office/drawing/2014/main" val="10005"/>
                  </a:ext>
                </a:extLst>
              </a:tr>
              <a:tr h="311154">
                <a:tc>
                  <a:txBody>
                    <a:bodyPr/>
                    <a:lstStyle/>
                    <a:p>
                      <a:pPr algn="ctr"/>
                      <a:r>
                        <a:rPr lang="en-US" dirty="0"/>
                        <a:t>cyanide</a:t>
                      </a:r>
                    </a:p>
                  </a:txBody>
                  <a:tcPr/>
                </a:tc>
                <a:tc>
                  <a:txBody>
                    <a:bodyPr/>
                    <a:lstStyle/>
                    <a:p>
                      <a:pPr algn="ctr"/>
                      <a:r>
                        <a:rPr lang="en-US" sz="1400" dirty="0"/>
                        <a:t>CN</a:t>
                      </a:r>
                      <a:r>
                        <a:rPr lang="en-US" sz="1400" baseline="30000" dirty="0"/>
                        <a:t>−</a:t>
                      </a:r>
                      <a:r>
                        <a:rPr lang="en-US" sz="1400" dirty="0"/>
                        <a:t> </a:t>
                      </a:r>
                      <a:endParaRPr lang="en-US" dirty="0"/>
                    </a:p>
                  </a:txBody>
                  <a:tcPr/>
                </a:tc>
                <a:tc>
                  <a:txBody>
                    <a:bodyPr/>
                    <a:lstStyle/>
                    <a:p>
                      <a:pPr algn="ctr"/>
                      <a:r>
                        <a:rPr lang="en-US" dirty="0"/>
                        <a:t>hydrogen sulfite</a:t>
                      </a:r>
                    </a:p>
                  </a:txBody>
                  <a:tcPr/>
                </a:tc>
                <a:tc>
                  <a:txBody>
                    <a:bodyPr/>
                    <a:lstStyle/>
                    <a:p>
                      <a:pPr algn="ctr"/>
                      <a:r>
                        <a:rPr lang="en-US" sz="1400" dirty="0"/>
                        <a:t>HSO</a:t>
                      </a:r>
                      <a:r>
                        <a:rPr lang="en-US" sz="1400" baseline="-25000" dirty="0"/>
                        <a:t>3</a:t>
                      </a:r>
                      <a:r>
                        <a:rPr lang="en-US" sz="1400" baseline="30000" dirty="0"/>
                        <a:t>−</a:t>
                      </a:r>
                      <a:r>
                        <a:rPr lang="en-US" sz="1400" dirty="0"/>
                        <a:t> </a:t>
                      </a:r>
                      <a:endParaRPr lang="en-US" dirty="0"/>
                    </a:p>
                  </a:txBody>
                  <a:tcPr/>
                </a:tc>
                <a:extLst>
                  <a:ext uri="{0D108BD9-81ED-4DB2-BD59-A6C34878D82A}">
                    <a16:rowId xmlns:a16="http://schemas.microsoft.com/office/drawing/2014/main" val="10006"/>
                  </a:ext>
                </a:extLst>
              </a:tr>
              <a:tr h="311154">
                <a:tc>
                  <a:txBody>
                    <a:bodyPr/>
                    <a:lstStyle/>
                    <a:p>
                      <a:pPr algn="ctr"/>
                      <a:r>
                        <a:rPr lang="en-US" dirty="0" err="1"/>
                        <a:t>azide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a:t>
                      </a:r>
                      <a:r>
                        <a:rPr lang="en-US" sz="1400" baseline="-25000" dirty="0"/>
                        <a:t>3</a:t>
                      </a:r>
                      <a:r>
                        <a:rPr lang="en-US" sz="1400" baseline="30000" dirty="0"/>
                        <a:t>−</a:t>
                      </a:r>
                    </a:p>
                  </a:txBody>
                  <a:tcPr/>
                </a:tc>
                <a:tc>
                  <a:txBody>
                    <a:bodyPr/>
                    <a:lstStyle/>
                    <a:p>
                      <a:pPr algn="ctr"/>
                      <a:r>
                        <a:rPr lang="en-US" dirty="0"/>
                        <a:t>phosphate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PO</a:t>
                      </a:r>
                      <a:r>
                        <a:rPr lang="en-US" sz="1400" baseline="-25000" dirty="0"/>
                        <a:t>4</a:t>
                      </a:r>
                      <a:r>
                        <a:rPr lang="en-US" sz="1400" baseline="30000" dirty="0"/>
                        <a:t>3−</a:t>
                      </a:r>
                    </a:p>
                  </a:txBody>
                  <a:tcPr/>
                </a:tc>
                <a:extLst>
                  <a:ext uri="{0D108BD9-81ED-4DB2-BD59-A6C34878D82A}">
                    <a16:rowId xmlns:a16="http://schemas.microsoft.com/office/drawing/2014/main" val="10007"/>
                  </a:ext>
                </a:extLst>
              </a:tr>
              <a:tr h="311154">
                <a:tc>
                  <a:txBody>
                    <a:bodyPr/>
                    <a:lstStyle/>
                    <a:p>
                      <a:pPr algn="ctr"/>
                      <a:r>
                        <a:rPr lang="en-US" dirty="0"/>
                        <a:t>carbonate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CO</a:t>
                      </a:r>
                      <a:r>
                        <a:rPr lang="en-US" sz="1400" baseline="-25000" dirty="0"/>
                        <a:t>3</a:t>
                      </a:r>
                      <a:r>
                        <a:rPr lang="en-US" sz="1400" baseline="30000" dirty="0"/>
                        <a:t>2−</a:t>
                      </a:r>
                    </a:p>
                  </a:txBody>
                  <a:tcPr/>
                </a:tc>
                <a:tc>
                  <a:txBody>
                    <a:bodyPr/>
                    <a:lstStyle/>
                    <a:p>
                      <a:pPr algn="ctr"/>
                      <a:r>
                        <a:rPr lang="en-US" dirty="0"/>
                        <a:t>hydrogen</a:t>
                      </a:r>
                      <a:r>
                        <a:rPr lang="en-US" baseline="0" dirty="0"/>
                        <a:t> phosphate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HPO</a:t>
                      </a:r>
                      <a:r>
                        <a:rPr lang="en-US" sz="1400" baseline="-25000" dirty="0"/>
                        <a:t>4</a:t>
                      </a:r>
                      <a:r>
                        <a:rPr lang="en-US" sz="1400" baseline="30000" dirty="0"/>
                        <a:t>2−</a:t>
                      </a:r>
                    </a:p>
                  </a:txBody>
                  <a:tcPr/>
                </a:tc>
                <a:extLst>
                  <a:ext uri="{0D108BD9-81ED-4DB2-BD59-A6C34878D82A}">
                    <a16:rowId xmlns:a16="http://schemas.microsoft.com/office/drawing/2014/main" val="10008"/>
                  </a:ext>
                </a:extLst>
              </a:tr>
              <a:tr h="311154">
                <a:tc>
                  <a:txBody>
                    <a:bodyPr/>
                    <a:lstStyle/>
                    <a:p>
                      <a:pPr algn="ctr"/>
                      <a:r>
                        <a:rPr lang="en-US" dirty="0" err="1"/>
                        <a:t>bucarbonate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HCO</a:t>
                      </a:r>
                      <a:r>
                        <a:rPr lang="en-US" sz="1400" baseline="-25000" dirty="0"/>
                        <a:t>3</a:t>
                      </a:r>
                      <a:r>
                        <a:rPr lang="en-US" sz="1400" baseline="30000"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311154">
                <a:tc>
                  <a:txBody>
                    <a:bodyPr/>
                    <a:lstStyle/>
                    <a:p>
                      <a:pPr algn="ctr"/>
                      <a:r>
                        <a:rPr lang="en-US" dirty="0"/>
                        <a:t>dihydrogen phosphate</a:t>
                      </a:r>
                    </a:p>
                  </a:txBody>
                  <a:tcPr/>
                </a:tc>
                <a:tc>
                  <a:txBody>
                    <a:bodyPr/>
                    <a:lstStyle/>
                    <a:p>
                      <a:pPr algn="ctr"/>
                      <a:r>
                        <a:rPr lang="en-US" sz="1400" dirty="0"/>
                        <a:t>H</a:t>
                      </a:r>
                      <a:r>
                        <a:rPr lang="en-US" sz="1400" baseline="-25000" dirty="0"/>
                        <a:t>2</a:t>
                      </a:r>
                      <a:r>
                        <a:rPr lang="en-US" sz="1400" dirty="0"/>
                        <a:t>PO</a:t>
                      </a:r>
                      <a:r>
                        <a:rPr lang="en-US" sz="1400" baseline="-25000" dirty="0"/>
                        <a:t>4</a:t>
                      </a:r>
                      <a:r>
                        <a:rPr lang="en-US" sz="1400" baseline="30000" dirty="0"/>
                        <a:t>−</a:t>
                      </a:r>
                      <a:r>
                        <a:rPr lang="en-US" sz="1400" dirty="0"/>
                        <a:t> </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0"/>
                  </a:ext>
                </a:extLst>
              </a:tr>
              <a:tr h="311154">
                <a:tc>
                  <a:txBody>
                    <a:bodyPr/>
                    <a:lstStyle/>
                    <a:p>
                      <a:pPr algn="ctr"/>
                      <a:r>
                        <a:rPr lang="en-US" dirty="0"/>
                        <a:t>perchlorate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ClO</a:t>
                      </a:r>
                      <a:r>
                        <a:rPr lang="en-US" sz="1400" baseline="-25000" dirty="0"/>
                        <a:t>4</a:t>
                      </a:r>
                      <a:r>
                        <a:rPr lang="en-US" sz="1400" baseline="30000"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311154">
                <a:tc>
                  <a:txBody>
                    <a:bodyPr/>
                    <a:lstStyle/>
                    <a:p>
                      <a:pPr algn="ctr"/>
                      <a:r>
                        <a:rPr lang="en-US" dirty="0"/>
                        <a:t>chlorate</a:t>
                      </a:r>
                    </a:p>
                  </a:txBody>
                  <a:tcPr/>
                </a:tc>
                <a:tc>
                  <a:txBody>
                    <a:bodyPr/>
                    <a:lstStyle/>
                    <a:p>
                      <a:pPr algn="ctr"/>
                      <a:r>
                        <a:rPr lang="en-US" sz="1400" dirty="0"/>
                        <a:t>ClO</a:t>
                      </a:r>
                      <a:r>
                        <a:rPr lang="en-US" sz="1400" baseline="-25000" dirty="0"/>
                        <a:t>3</a:t>
                      </a:r>
                      <a:r>
                        <a:rPr lang="en-US" sz="1400" baseline="30000"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2"/>
                  </a:ext>
                </a:extLst>
              </a:tr>
              <a:tr h="311154">
                <a:tc>
                  <a:txBody>
                    <a:bodyPr/>
                    <a:lstStyle/>
                    <a:p>
                      <a:pPr algn="ctr"/>
                      <a:r>
                        <a:rPr lang="en-US" dirty="0"/>
                        <a:t>chlorite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ClO</a:t>
                      </a:r>
                      <a:r>
                        <a:rPr lang="en-US" sz="1400" baseline="-25000" dirty="0"/>
                        <a:t>2</a:t>
                      </a:r>
                      <a:r>
                        <a:rPr lang="en-US" sz="1400" baseline="30000"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3"/>
                  </a:ext>
                </a:extLst>
              </a:tr>
              <a:tr h="311154">
                <a:tc>
                  <a:txBody>
                    <a:bodyPr/>
                    <a:lstStyle/>
                    <a:p>
                      <a:pPr algn="ctr"/>
                      <a:r>
                        <a:rPr lang="en-US" dirty="0"/>
                        <a:t>hypochlorite</a:t>
                      </a:r>
                    </a:p>
                  </a:txBody>
                  <a:tcPr/>
                </a:tc>
                <a:tc>
                  <a:txBody>
                    <a:bodyPr/>
                    <a:lstStyle/>
                    <a:p>
                      <a:pPr algn="ctr"/>
                      <a:r>
                        <a:rPr lang="en-US" sz="1400" dirty="0" err="1"/>
                        <a:t>ClO</a:t>
                      </a:r>
                      <a:r>
                        <a:rPr lang="en-US" sz="1400" baseline="30000" dirty="0"/>
                        <a:t>−</a:t>
                      </a:r>
                      <a:r>
                        <a:rPr lang="en-US" sz="1400" dirty="0"/>
                        <a:t> </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4"/>
                  </a:ext>
                </a:extLst>
              </a:tr>
              <a:tr h="311154">
                <a:tc>
                  <a:txBody>
                    <a:bodyPr/>
                    <a:lstStyle/>
                    <a:p>
                      <a:pPr algn="ctr"/>
                      <a:r>
                        <a:rPr lang="en-US" dirty="0"/>
                        <a:t>chromate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CrO</a:t>
                      </a:r>
                      <a:r>
                        <a:rPr lang="en-US" sz="1400" baseline="-25000" dirty="0"/>
                        <a:t>4</a:t>
                      </a:r>
                      <a:r>
                        <a:rPr lang="en-US" sz="1400" baseline="30000" dirty="0"/>
                        <a:t>2−</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5"/>
                  </a:ext>
                </a:extLst>
              </a:tr>
              <a:tr h="311154">
                <a:tc>
                  <a:txBody>
                    <a:bodyPr/>
                    <a:lstStyle/>
                    <a:p>
                      <a:pPr algn="ctr"/>
                      <a:r>
                        <a:rPr lang="en-US" dirty="0"/>
                        <a:t>dichromate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Cr</a:t>
                      </a:r>
                      <a:r>
                        <a:rPr lang="en-US" sz="1400" baseline="-25000" dirty="0"/>
                        <a:t>2</a:t>
                      </a:r>
                      <a:r>
                        <a:rPr lang="en-US" sz="1400" dirty="0"/>
                        <a:t>O</a:t>
                      </a:r>
                      <a:r>
                        <a:rPr lang="en-US" sz="1400" baseline="-25000" dirty="0"/>
                        <a:t>7</a:t>
                      </a:r>
                      <a:r>
                        <a:rPr lang="en-US" sz="1400" baseline="30000" dirty="0"/>
                        <a:t>2−</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6"/>
                  </a:ext>
                </a:extLst>
              </a:tr>
              <a:tr h="311154">
                <a:tc>
                  <a:txBody>
                    <a:bodyPr/>
                    <a:lstStyle/>
                    <a:p>
                      <a:pPr algn="ctr"/>
                      <a:r>
                        <a:rPr lang="en-US" dirty="0"/>
                        <a:t>permanganate</a:t>
                      </a:r>
                    </a:p>
                  </a:txBody>
                  <a:tcPr/>
                </a:tc>
                <a:tc>
                  <a:txBody>
                    <a:bodyPr/>
                    <a:lstStyle/>
                    <a:p>
                      <a:pPr algn="ctr"/>
                      <a:r>
                        <a:rPr lang="en-US" sz="1400" dirty="0"/>
                        <a:t>MnO</a:t>
                      </a:r>
                      <a:r>
                        <a:rPr lang="en-US" sz="1400" baseline="-25000" dirty="0"/>
                        <a:t>4</a:t>
                      </a:r>
                      <a:r>
                        <a:rPr lang="en-US" sz="1400" baseline="30000" dirty="0"/>
                        <a:t>−</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622639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Oxyanions</a:t>
            </a:r>
          </a:p>
        </p:txBody>
      </p:sp>
      <p:sp>
        <p:nvSpPr>
          <p:cNvPr id="3" name="Content Placeholder 2"/>
          <p:cNvSpPr>
            <a:spLocks noGrp="1"/>
          </p:cNvSpPr>
          <p:nvPr>
            <p:ph idx="1"/>
          </p:nvPr>
        </p:nvSpPr>
        <p:spPr>
          <a:xfrm>
            <a:off x="628650" y="955965"/>
            <a:ext cx="7886700" cy="5026546"/>
          </a:xfrm>
        </p:spPr>
        <p:txBody>
          <a:bodyPr>
            <a:normAutofit/>
          </a:bodyPr>
          <a:lstStyle/>
          <a:p>
            <a:r>
              <a:rPr lang="en-US" dirty="0"/>
              <a:t>There is a system for naming oxyanions.</a:t>
            </a:r>
          </a:p>
          <a:p>
            <a:endParaRPr lang="en-US" dirty="0"/>
          </a:p>
          <a:p>
            <a:r>
              <a:rPr lang="en-US" dirty="0"/>
              <a:t> When a nonmetal forms two oxyanions:</a:t>
            </a:r>
          </a:p>
          <a:p>
            <a:pPr lvl="1"/>
            <a:r>
              <a:rPr lang="en-US" i="1" dirty="0"/>
              <a:t>–ate </a:t>
            </a:r>
            <a:r>
              <a:rPr lang="en-US" dirty="0"/>
              <a:t>is the suffix used for the ion with the larger number of oxygen atoms</a:t>
            </a:r>
          </a:p>
          <a:p>
            <a:pPr lvl="1"/>
            <a:r>
              <a:rPr lang="en-US" i="1" dirty="0"/>
              <a:t>–</a:t>
            </a:r>
            <a:r>
              <a:rPr lang="en-US" i="1" dirty="0" err="1"/>
              <a:t>ite</a:t>
            </a:r>
            <a:r>
              <a:rPr lang="en-US" i="1" dirty="0"/>
              <a:t> </a:t>
            </a:r>
            <a:r>
              <a:rPr lang="en-US" dirty="0"/>
              <a:t>is the suffix used for the ion with the smaller number of oxygen atoms </a:t>
            </a:r>
          </a:p>
          <a:p>
            <a:endParaRPr lang="en-US" dirty="0"/>
          </a:p>
          <a:p>
            <a:r>
              <a:rPr lang="en-US" dirty="0"/>
              <a:t> When a nonmetal forms more than two oxyanions, prefixes are used in addition to </a:t>
            </a:r>
            <a:r>
              <a:rPr lang="en-US" i="1" dirty="0"/>
              <a:t>–ate </a:t>
            </a:r>
            <a:r>
              <a:rPr lang="en-US" dirty="0"/>
              <a:t>and </a:t>
            </a:r>
            <a:r>
              <a:rPr lang="en-US" i="1" dirty="0"/>
              <a:t>–</a:t>
            </a:r>
            <a:r>
              <a:rPr lang="en-US" i="1" dirty="0" err="1"/>
              <a:t>ite</a:t>
            </a:r>
            <a:r>
              <a:rPr lang="en-US" dirty="0"/>
              <a:t>.</a:t>
            </a:r>
            <a:r>
              <a:rPr lang="en-US" i="1" dirty="0"/>
              <a:t> </a:t>
            </a:r>
          </a:p>
          <a:p>
            <a:pPr lvl="1"/>
            <a:r>
              <a:rPr lang="en-US" i="1" dirty="0"/>
              <a:t>per–</a:t>
            </a:r>
            <a:r>
              <a:rPr lang="en-US" dirty="0"/>
              <a:t> (largest number of oxygens)</a:t>
            </a:r>
          </a:p>
          <a:p>
            <a:pPr lvl="1"/>
            <a:r>
              <a:rPr lang="en-US" i="1" dirty="0"/>
              <a:t>hypo –</a:t>
            </a:r>
            <a:r>
              <a:rPr lang="en-US" dirty="0"/>
              <a:t> (smallest number of oxygens)</a:t>
            </a:r>
          </a:p>
          <a:p>
            <a:endParaRPr lang="en-US" dirty="0"/>
          </a:p>
        </p:txBody>
      </p:sp>
    </p:spTree>
    <p:extLst>
      <p:ext uri="{BB962C8B-B14F-4D97-AF65-F5344CB8AC3E}">
        <p14:creationId xmlns:p14="http://schemas.microsoft.com/office/powerpoint/2010/main" val="15128840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Chemical Bonds</a:t>
            </a:r>
          </a:p>
        </p:txBody>
      </p:sp>
      <p:sp>
        <p:nvSpPr>
          <p:cNvPr id="3" name="Content Placeholder 2"/>
          <p:cNvSpPr>
            <a:spLocks noGrp="1"/>
          </p:cNvSpPr>
          <p:nvPr>
            <p:ph idx="1"/>
          </p:nvPr>
        </p:nvSpPr>
        <p:spPr>
          <a:xfrm>
            <a:off x="628650" y="955965"/>
            <a:ext cx="7886700" cy="4306699"/>
          </a:xfrm>
        </p:spPr>
        <p:txBody>
          <a:bodyPr/>
          <a:lstStyle/>
          <a:p>
            <a:r>
              <a:rPr lang="en-US" dirty="0"/>
              <a:t>When electrons are transferred, ions form, and an </a:t>
            </a:r>
            <a:r>
              <a:rPr lang="en-US" b="1" dirty="0"/>
              <a:t>ionic bond </a:t>
            </a:r>
            <a:r>
              <a:rPr lang="en-US" dirty="0"/>
              <a:t>results.</a:t>
            </a:r>
          </a:p>
          <a:p>
            <a:endParaRPr lang="en-US" dirty="0"/>
          </a:p>
          <a:p>
            <a:r>
              <a:rPr lang="en-US" dirty="0"/>
              <a:t>Ionic bonds are electrostatic forces of attraction.</a:t>
            </a:r>
          </a:p>
          <a:p>
            <a:endParaRPr lang="en-US" dirty="0"/>
          </a:p>
          <a:p>
            <a:r>
              <a:rPr lang="en-US" dirty="0"/>
              <a:t>When electrons are shared and molecules form, a </a:t>
            </a:r>
            <a:r>
              <a:rPr lang="en-US" b="1" dirty="0"/>
              <a:t>covalent bond </a:t>
            </a:r>
            <a:r>
              <a:rPr lang="en-US" dirty="0"/>
              <a:t>results.</a:t>
            </a:r>
          </a:p>
          <a:p>
            <a:endParaRPr lang="en-US" dirty="0"/>
          </a:p>
          <a:p>
            <a:r>
              <a:rPr lang="en-US" dirty="0"/>
              <a:t>Compounds are classified as ionic or molecular (covalent) on the basis of the bonds present in them. </a:t>
            </a:r>
          </a:p>
          <a:p>
            <a:endParaRPr lang="en-US" dirty="0"/>
          </a:p>
        </p:txBody>
      </p:sp>
    </p:spTree>
    <p:extLst>
      <p:ext uri="{BB962C8B-B14F-4D97-AF65-F5344CB8AC3E}">
        <p14:creationId xmlns:p14="http://schemas.microsoft.com/office/powerpoint/2010/main" val="1717881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Ionic Compounds</a:t>
            </a:r>
          </a:p>
        </p:txBody>
      </p:sp>
      <p:sp>
        <p:nvSpPr>
          <p:cNvPr id="3" name="Content Placeholder 2"/>
          <p:cNvSpPr>
            <a:spLocks noGrp="1"/>
          </p:cNvSpPr>
          <p:nvPr>
            <p:ph idx="1"/>
          </p:nvPr>
        </p:nvSpPr>
        <p:spPr>
          <a:xfrm>
            <a:off x="628650" y="955965"/>
            <a:ext cx="7886700" cy="4744444"/>
          </a:xfrm>
        </p:spPr>
        <p:txBody>
          <a:bodyPr>
            <a:normAutofit/>
          </a:bodyPr>
          <a:lstStyle/>
          <a:p>
            <a:r>
              <a:rPr lang="en-US" dirty="0"/>
              <a:t>Metals readily lose electrons—form cations.</a:t>
            </a:r>
          </a:p>
          <a:p>
            <a:endParaRPr lang="en-US" dirty="0"/>
          </a:p>
          <a:p>
            <a:r>
              <a:rPr lang="en-US" dirty="0"/>
              <a:t>Nonmetals readily gain electrons—form anions.</a:t>
            </a:r>
          </a:p>
          <a:p>
            <a:endParaRPr lang="en-US" dirty="0"/>
          </a:p>
          <a:p>
            <a:r>
              <a:rPr lang="en-US" dirty="0"/>
              <a:t>When a metal and nonmetal react, a transfer of electrons usually takes place. </a:t>
            </a:r>
          </a:p>
          <a:p>
            <a:endParaRPr lang="en-US" dirty="0"/>
          </a:p>
          <a:p>
            <a:r>
              <a:rPr lang="en-US" dirty="0"/>
              <a:t>Metals and nonmetals generally form ionic compounds.</a:t>
            </a:r>
          </a:p>
          <a:p>
            <a:endParaRPr lang="en-US" dirty="0"/>
          </a:p>
          <a:p>
            <a:r>
              <a:rPr lang="en-US" dirty="0"/>
              <a:t>A compound that contains ions and is held together by ionic bonds is called an </a:t>
            </a:r>
            <a:r>
              <a:rPr lang="en-US" b="1" dirty="0"/>
              <a:t>ionic compound</a:t>
            </a:r>
            <a:r>
              <a:rPr lang="en-US" dirty="0"/>
              <a:t>. </a:t>
            </a:r>
          </a:p>
          <a:p>
            <a:endParaRPr lang="en-US" dirty="0"/>
          </a:p>
        </p:txBody>
      </p:sp>
    </p:spTree>
    <p:extLst>
      <p:ext uri="{BB962C8B-B14F-4D97-AF65-F5344CB8AC3E}">
        <p14:creationId xmlns:p14="http://schemas.microsoft.com/office/powerpoint/2010/main" val="3498984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Ionic Compound Examples</a:t>
            </a:r>
          </a:p>
        </p:txBody>
      </p:sp>
      <p:sp>
        <p:nvSpPr>
          <p:cNvPr id="3" name="Content Placeholder 2"/>
          <p:cNvSpPr>
            <a:spLocks noGrp="1"/>
          </p:cNvSpPr>
          <p:nvPr>
            <p:ph idx="1"/>
          </p:nvPr>
        </p:nvSpPr>
        <p:spPr>
          <a:xfrm>
            <a:off x="628650" y="955965"/>
            <a:ext cx="7886700" cy="4802809"/>
          </a:xfrm>
        </p:spPr>
        <p:txBody>
          <a:bodyPr/>
          <a:lstStyle/>
          <a:p>
            <a:r>
              <a:rPr lang="en-US" dirty="0"/>
              <a:t>Na and Cl</a:t>
            </a:r>
          </a:p>
          <a:p>
            <a:pPr lvl="1"/>
            <a:r>
              <a:rPr lang="en-US" dirty="0"/>
              <a:t>One Na atom gives up one electron forming a Na</a:t>
            </a:r>
            <a:r>
              <a:rPr lang="en-US" baseline="30000" dirty="0"/>
              <a:t>+</a:t>
            </a:r>
            <a:r>
              <a:rPr lang="en-US" dirty="0"/>
              <a:t> ion.</a:t>
            </a:r>
          </a:p>
          <a:p>
            <a:pPr lvl="1"/>
            <a:r>
              <a:rPr lang="en-US" dirty="0"/>
              <a:t>One Cl atom accepts that electron forming a Cl</a:t>
            </a:r>
            <a:r>
              <a:rPr lang="en-US" baseline="30000" dirty="0"/>
              <a:t>–</a:t>
            </a:r>
            <a:r>
              <a:rPr lang="en-US" dirty="0"/>
              <a:t> ion.</a:t>
            </a:r>
          </a:p>
          <a:p>
            <a:pPr lvl="1"/>
            <a:r>
              <a:rPr lang="en-US" dirty="0"/>
              <a:t>The ionic compound, </a:t>
            </a:r>
            <a:r>
              <a:rPr lang="en-US" dirty="0" err="1"/>
              <a:t>NaCl</a:t>
            </a:r>
            <a:r>
              <a:rPr lang="en-US" dirty="0"/>
              <a:t> forms.</a:t>
            </a:r>
          </a:p>
          <a:p>
            <a:endParaRPr lang="en-US" dirty="0"/>
          </a:p>
          <a:p>
            <a:r>
              <a:rPr lang="en-US" dirty="0"/>
              <a:t> Ca and Cl</a:t>
            </a:r>
          </a:p>
          <a:p>
            <a:pPr lvl="1"/>
            <a:r>
              <a:rPr lang="en-US" dirty="0"/>
              <a:t>One Ca atom gives up two electrons forming a Ca</a:t>
            </a:r>
            <a:r>
              <a:rPr lang="en-US" baseline="30000" dirty="0"/>
              <a:t>2+</a:t>
            </a:r>
            <a:r>
              <a:rPr lang="en-US" dirty="0"/>
              <a:t> ion.</a:t>
            </a:r>
          </a:p>
          <a:p>
            <a:pPr lvl="1"/>
            <a:r>
              <a:rPr lang="en-US" dirty="0"/>
              <a:t>Two Cl atoms each accept one electron forming two Cl</a:t>
            </a:r>
            <a:r>
              <a:rPr lang="en-US" baseline="30000" dirty="0"/>
              <a:t> –</a:t>
            </a:r>
            <a:r>
              <a:rPr lang="en-US" dirty="0"/>
              <a:t> ions. </a:t>
            </a:r>
          </a:p>
          <a:p>
            <a:pPr lvl="1"/>
            <a:r>
              <a:rPr lang="en-US" dirty="0"/>
              <a:t>The ionic compound, CaCl</a:t>
            </a:r>
            <a:r>
              <a:rPr lang="en-US" baseline="-25000" dirty="0"/>
              <a:t>2</a:t>
            </a:r>
            <a:r>
              <a:rPr lang="en-US" dirty="0"/>
              <a:t> forms.</a:t>
            </a:r>
          </a:p>
          <a:p>
            <a:endParaRPr lang="en-US" dirty="0"/>
          </a:p>
        </p:txBody>
      </p:sp>
    </p:spTree>
    <p:extLst>
      <p:ext uri="{BB962C8B-B14F-4D97-AF65-F5344CB8AC3E}">
        <p14:creationId xmlns:p14="http://schemas.microsoft.com/office/powerpoint/2010/main" val="21878693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Ionic Compounds</a:t>
            </a:r>
          </a:p>
        </p:txBody>
      </p:sp>
      <p:sp>
        <p:nvSpPr>
          <p:cNvPr id="3" name="Content Placeholder 2"/>
          <p:cNvSpPr>
            <a:spLocks noGrp="1"/>
          </p:cNvSpPr>
          <p:nvPr>
            <p:ph idx="1"/>
          </p:nvPr>
        </p:nvSpPr>
        <p:spPr/>
        <p:txBody>
          <a:bodyPr/>
          <a:lstStyle/>
          <a:p>
            <a:r>
              <a:rPr lang="en-US" dirty="0"/>
              <a:t>Typically solids with high melting and boiling points.</a:t>
            </a:r>
          </a:p>
          <a:p>
            <a:endParaRPr lang="en-US" dirty="0"/>
          </a:p>
          <a:p>
            <a:r>
              <a:rPr lang="en-US" dirty="0"/>
              <a:t>Nonconductive in solid form.</a:t>
            </a:r>
          </a:p>
          <a:p>
            <a:endParaRPr lang="en-US" dirty="0"/>
          </a:p>
          <a:p>
            <a:r>
              <a:rPr lang="en-US" dirty="0"/>
              <a:t>Conductive in molten form.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97311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2.4</a:t>
            </a:r>
          </a:p>
        </p:txBody>
      </p:sp>
      <p:pic>
        <p:nvPicPr>
          <p:cNvPr id="2" name="Figure" descr="The left stoppered bottle contains copper and oxygen. There is a callout which shows that copper is made up of many sphere-shaped atoms. The atoms are densely organized. The open space of the bottle contains oxygen gas, which is made up of bonded pairs of oxygen atoms that are evenly spaced. The right stoppered bottle shows the compound copper two oxide, which is a black, powdery substance. A callout from the powder shows a molecule of copper two oxide, which contains copper atoms that are clustered together with an equal number of oxygen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62075" y="1100931"/>
            <a:ext cx="6419850" cy="3505200"/>
          </a:xfrm>
        </p:spPr>
      </p:pic>
      <p:sp>
        <p:nvSpPr>
          <p:cNvPr id="7" name="Figure Legend"/>
          <p:cNvSpPr>
            <a:spLocks noGrp="1"/>
          </p:cNvSpPr>
          <p:nvPr>
            <p:ph idx="13"/>
          </p:nvPr>
        </p:nvSpPr>
        <p:spPr/>
        <p:txBody>
          <a:bodyPr>
            <a:normAutofit/>
          </a:bodyPr>
          <a:lstStyle/>
          <a:p>
            <a:r>
              <a:rPr lang="en-US" sz="1600" dirty="0"/>
              <a:t>When the elements copper (a shiny, red-brown solid, shown here as brown spheres) and oxygen (a clear and colorless gas, shown here as red spheres) react, their atoms rearrange to form a compound containing copper and oxygen (a powdery, black solid). (credit copper: modification of work by http://</a:t>
            </a:r>
            <a:r>
              <a:rPr lang="en-US" sz="1600" dirty="0" err="1"/>
              <a:t>imagesof</a:t>
            </a:r>
            <a:r>
              <a:rPr lang="en-US" sz="1600" dirty="0"/>
              <a:t>-</a:t>
            </a:r>
            <a:r>
              <a:rPr lang="fr-FR" sz="1600" dirty="0" err="1"/>
              <a:t>elements.com</a:t>
            </a:r>
            <a:r>
              <a:rPr lang="fr-FR" sz="1600" dirty="0"/>
              <a:t>/</a:t>
            </a:r>
            <a:r>
              <a:rPr lang="fr-FR" sz="1600" dirty="0" err="1"/>
              <a:t>copper.php</a:t>
            </a:r>
            <a:r>
              <a:rPr lang="fr-FR" sz="1600" dirty="0"/>
              <a:t>)</a:t>
            </a:r>
            <a:endParaRPr lang="en-US" sz="1600" dirty="0"/>
          </a:p>
        </p:txBody>
      </p:sp>
    </p:spTree>
    <p:extLst>
      <p:ext uri="{BB962C8B-B14F-4D97-AF65-F5344CB8AC3E}">
        <p14:creationId xmlns:p14="http://schemas.microsoft.com/office/powerpoint/2010/main" val="12839366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2.30</a:t>
            </a:r>
          </a:p>
        </p:txBody>
      </p:sp>
      <p:pic>
        <p:nvPicPr>
          <p:cNvPr id="2" name="Figure" descr="This figure shows three photos connected by right-facing arrows. The first shows a light bulb as part of a complex lab equipment setup. The light bulb is not lit. The second photo shows a substances being heated or set on fire. The third shows the light bulb again which is li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83572"/>
            <a:ext cx="7886700" cy="3339919"/>
          </a:xfrm>
        </p:spPr>
      </p:pic>
      <p:sp>
        <p:nvSpPr>
          <p:cNvPr id="7" name="Figure Legend"/>
          <p:cNvSpPr>
            <a:spLocks noGrp="1"/>
          </p:cNvSpPr>
          <p:nvPr>
            <p:ph idx="13"/>
          </p:nvPr>
        </p:nvSpPr>
        <p:spPr/>
        <p:txBody>
          <a:bodyPr>
            <a:normAutofit/>
          </a:bodyPr>
          <a:lstStyle/>
          <a:p>
            <a:r>
              <a:rPr lang="en-US" sz="1600" dirty="0"/>
              <a:t>Sodium chloride melts at 801 °C and conducts electricity when molten. (credit: modification of work by Mark </a:t>
            </a:r>
            <a:r>
              <a:rPr lang="en-US" sz="1600" dirty="0" err="1"/>
              <a:t>Blaser</a:t>
            </a:r>
            <a:r>
              <a:rPr lang="en-US" sz="1600" dirty="0"/>
              <a:t> and Matt Evans)</a:t>
            </a:r>
          </a:p>
        </p:txBody>
      </p:sp>
    </p:spTree>
    <p:extLst>
      <p:ext uri="{BB962C8B-B14F-4D97-AF65-F5344CB8AC3E}">
        <p14:creationId xmlns:p14="http://schemas.microsoft.com/office/powerpoint/2010/main" val="21687099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Formulas of Ionic Compounds</a:t>
            </a:r>
          </a:p>
        </p:txBody>
      </p:sp>
      <p:sp>
        <p:nvSpPr>
          <p:cNvPr id="3" name="Content Placeholder 2"/>
          <p:cNvSpPr>
            <a:spLocks noGrp="1"/>
          </p:cNvSpPr>
          <p:nvPr>
            <p:ph idx="1"/>
          </p:nvPr>
        </p:nvSpPr>
        <p:spPr>
          <a:xfrm>
            <a:off x="628650" y="955965"/>
            <a:ext cx="7886700" cy="4413703"/>
          </a:xfrm>
        </p:spPr>
        <p:txBody>
          <a:bodyPr/>
          <a:lstStyle/>
          <a:p>
            <a:r>
              <a:rPr lang="en-US" dirty="0"/>
              <a:t>Ionic compounds are electrically neutral overall.</a:t>
            </a:r>
          </a:p>
          <a:p>
            <a:endParaRPr lang="en-US" dirty="0"/>
          </a:p>
          <a:p>
            <a:r>
              <a:rPr lang="en-US" dirty="0"/>
              <a:t>The formula of an ionic compound must have a ratio of ions such that the numbers of positive and negative charges are equal.</a:t>
            </a:r>
          </a:p>
          <a:p>
            <a:endParaRPr lang="en-US" dirty="0"/>
          </a:p>
          <a:p>
            <a:r>
              <a:rPr lang="en-US" dirty="0"/>
              <a:t>These formulas are not molecular formulas. </a:t>
            </a:r>
          </a:p>
          <a:p>
            <a:endParaRPr lang="en-US" dirty="0"/>
          </a:p>
          <a:p>
            <a:r>
              <a:rPr lang="en-US" dirty="0"/>
              <a:t>Example: Al</a:t>
            </a:r>
            <a:r>
              <a:rPr lang="en-US" baseline="30000" dirty="0"/>
              <a:t>3+ </a:t>
            </a:r>
            <a:r>
              <a:rPr lang="en-US" dirty="0"/>
              <a:t>and O</a:t>
            </a:r>
            <a:r>
              <a:rPr lang="en-US" baseline="30000" dirty="0"/>
              <a:t>2–</a:t>
            </a:r>
            <a:r>
              <a:rPr lang="en-US" dirty="0"/>
              <a:t> forms Al</a:t>
            </a:r>
            <a:r>
              <a:rPr lang="en-US" baseline="-25000" dirty="0"/>
              <a:t>2</a:t>
            </a:r>
            <a:r>
              <a:rPr lang="en-US" dirty="0"/>
              <a:t>O</a:t>
            </a:r>
            <a:r>
              <a:rPr lang="en-US" baseline="-25000" dirty="0"/>
              <a:t>3</a:t>
            </a:r>
          </a:p>
          <a:p>
            <a:pPr lvl="1"/>
            <a:r>
              <a:rPr lang="en-US" dirty="0"/>
              <a:t>Two Al</a:t>
            </a:r>
            <a:r>
              <a:rPr lang="en-US" baseline="30000" dirty="0"/>
              <a:t>3+ </a:t>
            </a:r>
            <a:r>
              <a:rPr lang="en-US" dirty="0"/>
              <a:t>ions gives six positive charges.</a:t>
            </a:r>
          </a:p>
          <a:p>
            <a:pPr lvl="1"/>
            <a:r>
              <a:rPr lang="en-US" dirty="0"/>
              <a:t>Three O</a:t>
            </a:r>
            <a:r>
              <a:rPr lang="en-US" baseline="30000" dirty="0"/>
              <a:t>2–</a:t>
            </a:r>
            <a:r>
              <a:rPr lang="en-US" dirty="0"/>
              <a:t> ions gives six negative charges. </a:t>
            </a:r>
          </a:p>
          <a:p>
            <a:endParaRPr lang="en-US" dirty="0"/>
          </a:p>
        </p:txBody>
      </p:sp>
    </p:spTree>
    <p:extLst>
      <p:ext uri="{BB962C8B-B14F-4D97-AF65-F5344CB8AC3E}">
        <p14:creationId xmlns:p14="http://schemas.microsoft.com/office/powerpoint/2010/main" val="30470845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2.31</a:t>
            </a:r>
          </a:p>
        </p:txBody>
      </p:sp>
      <p:sp>
        <p:nvSpPr>
          <p:cNvPr id="7" name="Figure Legend"/>
          <p:cNvSpPr>
            <a:spLocks noGrp="1"/>
          </p:cNvSpPr>
          <p:nvPr>
            <p:ph idx="13"/>
          </p:nvPr>
        </p:nvSpPr>
        <p:spPr/>
        <p:txBody>
          <a:bodyPr>
            <a:normAutofit/>
          </a:bodyPr>
          <a:lstStyle/>
          <a:p>
            <a:r>
              <a:rPr lang="en-US" sz="1600" dirty="0"/>
              <a:t>Although pure aluminum oxide is colorless, trace amounts of iron and titanium give blue sapphire its characteristic color. (credit: modification of work by </a:t>
            </a:r>
            <a:r>
              <a:rPr lang="en-US" sz="1600" dirty="0" err="1"/>
              <a:t>Stanislav</a:t>
            </a:r>
            <a:r>
              <a:rPr lang="en-US" sz="1600" dirty="0"/>
              <a:t> </a:t>
            </a:r>
            <a:r>
              <a:rPr lang="en-US" sz="1600" dirty="0" err="1"/>
              <a:t>Doronenko</a:t>
            </a:r>
            <a:r>
              <a:rPr lang="en-US" sz="1600" dirty="0"/>
              <a:t>)</a:t>
            </a:r>
          </a:p>
        </p:txBody>
      </p:sp>
      <p:pic>
        <p:nvPicPr>
          <p:cNvPr id="9" name="Figure" descr="This is a photograph of a ring with a sapphire set in it."/>
          <p:cNvPicPr>
            <a:picLocks noChangeAspect="1"/>
          </p:cNvPicPr>
          <p:nvPr/>
        </p:nvPicPr>
        <p:blipFill>
          <a:blip r:embed="rId2">
            <a:extLst>
              <a:ext uri="{28A0092B-C50C-407E-A947-70E740481C1C}">
                <a14:useLocalDpi xmlns:a14="http://schemas.microsoft.com/office/drawing/2010/main" val="0"/>
              </a:ext>
            </a:extLst>
          </a:blip>
          <a:srcRect l="-37893" r="-3789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972289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Formulas of Ionic Compounds</a:t>
            </a:r>
          </a:p>
        </p:txBody>
      </p:sp>
      <p:sp>
        <p:nvSpPr>
          <p:cNvPr id="3" name="Content Placeholder 2"/>
          <p:cNvSpPr>
            <a:spLocks noGrp="1"/>
          </p:cNvSpPr>
          <p:nvPr>
            <p:ph idx="1"/>
          </p:nvPr>
        </p:nvSpPr>
        <p:spPr>
          <a:xfrm>
            <a:off x="628650" y="955965"/>
            <a:ext cx="7886700" cy="4335882"/>
          </a:xfrm>
        </p:spPr>
        <p:txBody>
          <a:bodyPr>
            <a:normAutofit/>
          </a:bodyPr>
          <a:lstStyle/>
          <a:p>
            <a:r>
              <a:rPr lang="en-US" dirty="0"/>
              <a:t>Many ionic compounds contain polyatomic ions as the cation, the anion, or both.</a:t>
            </a:r>
          </a:p>
          <a:p>
            <a:endParaRPr lang="en-US" dirty="0"/>
          </a:p>
          <a:p>
            <a:r>
              <a:rPr lang="en-US" dirty="0"/>
              <a:t> Treat polyatomic ions as discrete units. </a:t>
            </a:r>
          </a:p>
          <a:p>
            <a:endParaRPr lang="en-US" dirty="0"/>
          </a:p>
          <a:p>
            <a:r>
              <a:rPr lang="en-US" dirty="0"/>
              <a:t> Parentheses in a formula are used to indicate a group of atoms that behave as a unit.</a:t>
            </a:r>
          </a:p>
          <a:p>
            <a:endParaRPr lang="en-US" dirty="0"/>
          </a:p>
          <a:p>
            <a:r>
              <a:rPr lang="en-US" dirty="0"/>
              <a:t> Example: Ca</a:t>
            </a:r>
            <a:r>
              <a:rPr lang="en-US" baseline="30000" dirty="0"/>
              <a:t>2+ </a:t>
            </a:r>
            <a:r>
              <a:rPr lang="en-US" dirty="0"/>
              <a:t>and PO</a:t>
            </a:r>
            <a:r>
              <a:rPr lang="en-US" baseline="-25000" dirty="0"/>
              <a:t>4</a:t>
            </a:r>
            <a:r>
              <a:rPr lang="en-US" baseline="30000" dirty="0"/>
              <a:t>3–</a:t>
            </a:r>
            <a:r>
              <a:rPr lang="en-US" dirty="0"/>
              <a:t> forms Ca</a:t>
            </a:r>
            <a:r>
              <a:rPr lang="en-US" baseline="-25000" dirty="0"/>
              <a:t>3</a:t>
            </a:r>
            <a:r>
              <a:rPr lang="en-US" dirty="0"/>
              <a:t>(PO</a:t>
            </a:r>
            <a:r>
              <a:rPr lang="en-US" baseline="-25000" dirty="0"/>
              <a:t>4</a:t>
            </a:r>
            <a:r>
              <a:rPr lang="en-US" dirty="0"/>
              <a:t>)</a:t>
            </a:r>
            <a:r>
              <a:rPr lang="en-US" baseline="-25000" dirty="0"/>
              <a:t>2</a:t>
            </a:r>
          </a:p>
          <a:p>
            <a:pPr lvl="1"/>
            <a:r>
              <a:rPr lang="en-US" dirty="0"/>
              <a:t>Three Ca</a:t>
            </a:r>
            <a:r>
              <a:rPr lang="en-US" baseline="30000" dirty="0"/>
              <a:t>2+ </a:t>
            </a:r>
            <a:r>
              <a:rPr lang="en-US" dirty="0"/>
              <a:t>ions gives six positive charges.</a:t>
            </a:r>
          </a:p>
          <a:p>
            <a:pPr lvl="1"/>
            <a:r>
              <a:rPr lang="en-US" dirty="0"/>
              <a:t>Two PO</a:t>
            </a:r>
            <a:r>
              <a:rPr lang="en-US" baseline="-25000" dirty="0"/>
              <a:t>4</a:t>
            </a:r>
            <a:r>
              <a:rPr lang="en-US" baseline="30000" dirty="0"/>
              <a:t>3–</a:t>
            </a:r>
            <a:r>
              <a:rPr lang="en-US" dirty="0"/>
              <a:t> ions gives six negative charges. </a:t>
            </a:r>
          </a:p>
          <a:p>
            <a:endParaRPr lang="en-US" dirty="0"/>
          </a:p>
        </p:txBody>
      </p:sp>
    </p:spTree>
    <p:extLst>
      <p:ext uri="{BB962C8B-B14F-4D97-AF65-F5344CB8AC3E}">
        <p14:creationId xmlns:p14="http://schemas.microsoft.com/office/powerpoint/2010/main" val="1592024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Compounds</a:t>
            </a:r>
          </a:p>
        </p:txBody>
      </p:sp>
      <p:sp>
        <p:nvSpPr>
          <p:cNvPr id="3" name="Content Placeholder 2"/>
          <p:cNvSpPr>
            <a:spLocks noGrp="1"/>
          </p:cNvSpPr>
          <p:nvPr>
            <p:ph idx="1"/>
          </p:nvPr>
        </p:nvSpPr>
        <p:spPr/>
        <p:txBody>
          <a:bodyPr/>
          <a:lstStyle/>
          <a:p>
            <a:r>
              <a:rPr lang="en-US" dirty="0"/>
              <a:t>Molecular compounds (covalent compounds) result when atoms share electrons.</a:t>
            </a:r>
          </a:p>
          <a:p>
            <a:endParaRPr lang="en-US" dirty="0"/>
          </a:p>
          <a:p>
            <a:r>
              <a:rPr lang="en-US" dirty="0"/>
              <a:t>Exist as discrete, neutral molecules.</a:t>
            </a:r>
          </a:p>
          <a:p>
            <a:endParaRPr lang="en-US" dirty="0"/>
          </a:p>
          <a:p>
            <a:r>
              <a:rPr lang="en-US" dirty="0"/>
              <a:t>Usually formed by a combination of nonmetals.</a:t>
            </a:r>
          </a:p>
          <a:p>
            <a:endParaRPr lang="en-US" dirty="0"/>
          </a:p>
          <a:p>
            <a:r>
              <a:rPr lang="en-US" dirty="0"/>
              <a:t>Often exist as gases, low-boiling liquids, and low-melting solids.</a:t>
            </a:r>
          </a:p>
          <a:p>
            <a:endParaRPr lang="en-US" dirty="0"/>
          </a:p>
        </p:txBody>
      </p:sp>
    </p:spTree>
    <p:extLst>
      <p:ext uri="{BB962C8B-B14F-4D97-AF65-F5344CB8AC3E}">
        <p14:creationId xmlns:p14="http://schemas.microsoft.com/office/powerpoint/2010/main" val="21963497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2.7 Chemical Nomenclature</a:t>
            </a:r>
          </a:p>
          <a:p>
            <a:pPr lvl="1"/>
            <a:r>
              <a:rPr lang="en-US" dirty="0"/>
              <a:t>Derive names for common types of inorganic compounds using a systematic approach</a:t>
            </a:r>
          </a:p>
        </p:txBody>
      </p:sp>
    </p:spTree>
    <p:extLst>
      <p:ext uri="{BB962C8B-B14F-4D97-AF65-F5344CB8AC3E}">
        <p14:creationId xmlns:p14="http://schemas.microsoft.com/office/powerpoint/2010/main" val="33051141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Nomenclature</a:t>
            </a:r>
          </a:p>
        </p:txBody>
      </p:sp>
      <p:sp>
        <p:nvSpPr>
          <p:cNvPr id="3" name="Content Placeholder 2"/>
          <p:cNvSpPr>
            <a:spLocks noGrp="1"/>
          </p:cNvSpPr>
          <p:nvPr>
            <p:ph idx="1"/>
          </p:nvPr>
        </p:nvSpPr>
        <p:spPr/>
        <p:txBody>
          <a:bodyPr/>
          <a:lstStyle/>
          <a:p>
            <a:r>
              <a:rPr lang="en-US" b="1" dirty="0"/>
              <a:t>Nomenclature: </a:t>
            </a:r>
            <a:r>
              <a:rPr lang="en-US" dirty="0"/>
              <a:t>A collection of rules for naming things. </a:t>
            </a:r>
          </a:p>
          <a:p>
            <a:endParaRPr lang="en-US" dirty="0"/>
          </a:p>
          <a:p>
            <a:r>
              <a:rPr lang="en-US" dirty="0"/>
              <a:t>Compounds are identified by both their formula and name.</a:t>
            </a:r>
          </a:p>
          <a:p>
            <a:endParaRPr lang="en-US" dirty="0"/>
          </a:p>
          <a:p>
            <a:r>
              <a:rPr lang="en-US" dirty="0"/>
              <a:t>We will learn how to name the following types of inorganic compounds: </a:t>
            </a:r>
          </a:p>
          <a:p>
            <a:pPr lvl="1"/>
            <a:r>
              <a:rPr lang="en-US" b="1" dirty="0"/>
              <a:t>Ionic and molecular binary compounds</a:t>
            </a:r>
            <a:r>
              <a:rPr lang="en-US" dirty="0"/>
              <a:t>: composed of two elements. </a:t>
            </a:r>
          </a:p>
          <a:p>
            <a:pPr lvl="1"/>
            <a:r>
              <a:rPr lang="en-US" dirty="0"/>
              <a:t>Ionic compounds containing polyatomic ions.</a:t>
            </a:r>
          </a:p>
          <a:p>
            <a:pPr lvl="1"/>
            <a:r>
              <a:rPr lang="en-US" dirty="0"/>
              <a:t>Acids</a:t>
            </a:r>
          </a:p>
          <a:p>
            <a:endParaRPr lang="en-US" dirty="0"/>
          </a:p>
        </p:txBody>
      </p:sp>
    </p:spTree>
    <p:extLst>
      <p:ext uri="{BB962C8B-B14F-4D97-AF65-F5344CB8AC3E}">
        <p14:creationId xmlns:p14="http://schemas.microsoft.com/office/powerpoint/2010/main" val="3976564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Ionic Compounds</a:t>
            </a:r>
          </a:p>
        </p:txBody>
      </p:sp>
      <p:sp>
        <p:nvSpPr>
          <p:cNvPr id="3" name="Content Placeholder 2"/>
          <p:cNvSpPr>
            <a:spLocks noGrp="1"/>
          </p:cNvSpPr>
          <p:nvPr>
            <p:ph idx="1"/>
          </p:nvPr>
        </p:nvSpPr>
        <p:spPr/>
        <p:txBody>
          <a:bodyPr/>
          <a:lstStyle/>
          <a:p>
            <a:r>
              <a:rPr lang="en-US" dirty="0"/>
              <a:t>Name the cation first, followed by the name of the anion.</a:t>
            </a:r>
          </a:p>
          <a:p>
            <a:endParaRPr lang="en-US" dirty="0"/>
          </a:p>
          <a:p>
            <a:r>
              <a:rPr lang="en-US" dirty="0"/>
              <a:t>A monoatomic cation is just given the name of the element.</a:t>
            </a:r>
          </a:p>
          <a:p>
            <a:endParaRPr lang="en-US" dirty="0"/>
          </a:p>
          <a:p>
            <a:r>
              <a:rPr lang="en-US" dirty="0"/>
              <a:t>A monoatomic anion is given the name of the element with its ending replaced by the suffix </a:t>
            </a:r>
            <a:r>
              <a:rPr lang="en-US" i="1" dirty="0"/>
              <a:t>–ide</a:t>
            </a:r>
            <a:r>
              <a:rPr lang="en-US" dirty="0"/>
              <a:t>. </a:t>
            </a:r>
          </a:p>
          <a:p>
            <a:endParaRPr lang="en-US" dirty="0"/>
          </a:p>
          <a:p>
            <a:r>
              <a:rPr lang="en-US" dirty="0"/>
              <a:t>A polyatomic ion is just given the name of the ion. </a:t>
            </a:r>
          </a:p>
          <a:p>
            <a:endParaRPr lang="en-US" dirty="0"/>
          </a:p>
        </p:txBody>
      </p:sp>
    </p:spTree>
    <p:extLst>
      <p:ext uri="{BB962C8B-B14F-4D97-AF65-F5344CB8AC3E}">
        <p14:creationId xmlns:p14="http://schemas.microsoft.com/office/powerpoint/2010/main" val="37710584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2.6 Names of Some Ionic Compounds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0875847"/>
              </p:ext>
            </p:extLst>
          </p:nvPr>
        </p:nvGraphicFramePr>
        <p:xfrm>
          <a:off x="628650" y="1498059"/>
          <a:ext cx="7886700" cy="151638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280443">
                <a:tc>
                  <a:txBody>
                    <a:bodyPr/>
                    <a:lstStyle/>
                    <a:p>
                      <a:pPr algn="ctr"/>
                      <a:r>
                        <a:rPr lang="en-US" dirty="0" err="1"/>
                        <a:t>NaCl</a:t>
                      </a:r>
                      <a:r>
                        <a:rPr lang="en-US" dirty="0"/>
                        <a:t>,</a:t>
                      </a:r>
                      <a:r>
                        <a:rPr lang="en-US" baseline="0" dirty="0"/>
                        <a:t> sodium chloride</a:t>
                      </a:r>
                      <a:endParaRPr lang="en-US" dirty="0"/>
                    </a:p>
                  </a:txBody>
                  <a:tcPr/>
                </a:tc>
                <a:tc>
                  <a:txBody>
                    <a:bodyPr/>
                    <a:lstStyle/>
                    <a:p>
                      <a:pPr algn="ctr"/>
                      <a:r>
                        <a:rPr lang="en-US" dirty="0"/>
                        <a:t>Na</a:t>
                      </a:r>
                      <a:r>
                        <a:rPr lang="en-US" baseline="-25000" dirty="0"/>
                        <a:t>2</a:t>
                      </a:r>
                      <a:r>
                        <a:rPr lang="en-US" baseline="0" dirty="0"/>
                        <a:t>O, sodium oxide</a:t>
                      </a:r>
                      <a:endParaRPr lang="en-US" dirty="0"/>
                    </a:p>
                  </a:txBody>
                  <a:tcPr/>
                </a:tc>
                <a:extLst>
                  <a:ext uri="{0D108BD9-81ED-4DB2-BD59-A6C34878D82A}">
                    <a16:rowId xmlns:a16="http://schemas.microsoft.com/office/drawing/2014/main" val="10000"/>
                  </a:ext>
                </a:extLst>
              </a:tr>
              <a:tr h="280443">
                <a:tc>
                  <a:txBody>
                    <a:bodyPr/>
                    <a:lstStyle/>
                    <a:p>
                      <a:pPr algn="ctr"/>
                      <a:r>
                        <a:rPr lang="en-US" sz="1400" dirty="0" err="1"/>
                        <a:t>KBr</a:t>
                      </a:r>
                      <a:r>
                        <a:rPr lang="en-US" sz="1400" dirty="0"/>
                        <a:t>, potassium bromide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CdS</a:t>
                      </a:r>
                      <a:r>
                        <a:rPr lang="en-US" sz="1400" dirty="0"/>
                        <a:t>, cadmium sulfide</a:t>
                      </a:r>
                    </a:p>
                  </a:txBody>
                  <a:tcPr/>
                </a:tc>
                <a:extLst>
                  <a:ext uri="{0D108BD9-81ED-4DB2-BD59-A6C34878D82A}">
                    <a16:rowId xmlns:a16="http://schemas.microsoft.com/office/drawing/2014/main" val="10001"/>
                  </a:ext>
                </a:extLst>
              </a:tr>
              <a:tr h="280443">
                <a:tc>
                  <a:txBody>
                    <a:bodyPr/>
                    <a:lstStyle/>
                    <a:p>
                      <a:pPr algn="ctr"/>
                      <a:r>
                        <a:rPr lang="en-US" sz="1400" dirty="0"/>
                        <a:t>CaI</a:t>
                      </a:r>
                      <a:r>
                        <a:rPr lang="en-US" sz="1400" baseline="-25000" dirty="0"/>
                        <a:t>2</a:t>
                      </a:r>
                      <a:r>
                        <a:rPr lang="en-US" sz="1400" dirty="0"/>
                        <a:t>, calcium iodide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Mg</a:t>
                      </a:r>
                      <a:r>
                        <a:rPr lang="en-US" sz="1400" baseline="-25000" dirty="0"/>
                        <a:t>3</a:t>
                      </a:r>
                      <a:r>
                        <a:rPr lang="en-US" sz="1400" dirty="0"/>
                        <a:t>N</a:t>
                      </a:r>
                      <a:r>
                        <a:rPr lang="en-US" sz="1400" baseline="-25000" dirty="0"/>
                        <a:t>2</a:t>
                      </a:r>
                      <a:r>
                        <a:rPr lang="en-US" sz="1400" dirty="0"/>
                        <a:t>, magnesium nitride</a:t>
                      </a:r>
                    </a:p>
                  </a:txBody>
                  <a:tcPr/>
                </a:tc>
                <a:extLst>
                  <a:ext uri="{0D108BD9-81ED-4DB2-BD59-A6C34878D82A}">
                    <a16:rowId xmlns:a16="http://schemas.microsoft.com/office/drawing/2014/main" val="10002"/>
                  </a:ext>
                </a:extLst>
              </a:tr>
              <a:tr h="280443">
                <a:tc>
                  <a:txBody>
                    <a:bodyPr/>
                    <a:lstStyle/>
                    <a:p>
                      <a:pPr algn="ctr"/>
                      <a:r>
                        <a:rPr lang="en-US" sz="1400" dirty="0" err="1"/>
                        <a:t>CsF</a:t>
                      </a:r>
                      <a:r>
                        <a:rPr lang="en-US" sz="1400" dirty="0"/>
                        <a:t>, cesium fluoride </a:t>
                      </a:r>
                      <a:endParaRPr lang="en-US" dirty="0"/>
                    </a:p>
                  </a:txBody>
                  <a:tcPr/>
                </a:tc>
                <a:tc>
                  <a:txBody>
                    <a:bodyPr/>
                    <a:lstStyle/>
                    <a:p>
                      <a:pPr algn="ctr"/>
                      <a:r>
                        <a:rPr lang="en-US" sz="1400" dirty="0"/>
                        <a:t>Ca</a:t>
                      </a:r>
                      <a:r>
                        <a:rPr lang="en-US" sz="1400" baseline="-25000" dirty="0"/>
                        <a:t>3</a:t>
                      </a:r>
                      <a:r>
                        <a:rPr lang="en-US" sz="1400" dirty="0"/>
                        <a:t>P</a:t>
                      </a:r>
                      <a:r>
                        <a:rPr lang="en-US" sz="1400" baseline="-25000" dirty="0"/>
                        <a:t>2</a:t>
                      </a:r>
                      <a:r>
                        <a:rPr lang="en-US" sz="1400" dirty="0"/>
                        <a:t>, calcium phosphide</a:t>
                      </a:r>
                      <a:endParaRPr lang="en-US" dirty="0"/>
                    </a:p>
                  </a:txBody>
                  <a:tcPr/>
                </a:tc>
                <a:extLst>
                  <a:ext uri="{0D108BD9-81ED-4DB2-BD59-A6C34878D82A}">
                    <a16:rowId xmlns:a16="http://schemas.microsoft.com/office/drawing/2014/main" val="10003"/>
                  </a:ext>
                </a:extLst>
              </a:tr>
              <a:tr h="280443">
                <a:tc>
                  <a:txBody>
                    <a:bodyPr/>
                    <a:lstStyle/>
                    <a:p>
                      <a:pPr algn="ctr"/>
                      <a:r>
                        <a:rPr lang="en-US" sz="1400" dirty="0" err="1"/>
                        <a:t>LiCl</a:t>
                      </a:r>
                      <a:r>
                        <a:rPr lang="en-US" sz="1400" dirty="0"/>
                        <a:t>, lithium chloride </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Al</a:t>
                      </a:r>
                      <a:r>
                        <a:rPr lang="en-US" sz="1400" baseline="-25000" dirty="0"/>
                        <a:t>4</a:t>
                      </a:r>
                      <a:r>
                        <a:rPr lang="en-US" sz="1400" dirty="0"/>
                        <a:t>C</a:t>
                      </a:r>
                      <a:r>
                        <a:rPr lang="en-US" sz="1400" baseline="-25000" dirty="0"/>
                        <a:t>3</a:t>
                      </a:r>
                      <a:r>
                        <a:rPr lang="en-US" sz="1400" dirty="0"/>
                        <a:t>, aluminum carbide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24149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2.7 Names of Some Polyatomic Ionic Compounds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3348073"/>
              </p:ext>
            </p:extLst>
          </p:nvPr>
        </p:nvGraphicFramePr>
        <p:xfrm>
          <a:off x="628650" y="1510152"/>
          <a:ext cx="7886700" cy="111252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KC</a:t>
                      </a:r>
                      <a:r>
                        <a:rPr lang="en-US" sz="1400" baseline="-25000" dirty="0"/>
                        <a:t>2</a:t>
                      </a:r>
                      <a:r>
                        <a:rPr lang="en-US" sz="1400" dirty="0"/>
                        <a:t>H</a:t>
                      </a:r>
                      <a:r>
                        <a:rPr lang="en-US" sz="1400" baseline="-25000" dirty="0"/>
                        <a:t>3</a:t>
                      </a:r>
                      <a:r>
                        <a:rPr lang="en-US" sz="1400" dirty="0"/>
                        <a:t>O</a:t>
                      </a:r>
                      <a:r>
                        <a:rPr lang="en-US" sz="1400" baseline="-25000" dirty="0"/>
                        <a:t>2</a:t>
                      </a:r>
                      <a:r>
                        <a:rPr lang="en-US" sz="1400" dirty="0"/>
                        <a:t>, potassium acetate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CaSO</a:t>
                      </a:r>
                      <a:r>
                        <a:rPr lang="en-US" sz="1400" baseline="-25000" dirty="0"/>
                        <a:t>4</a:t>
                      </a:r>
                      <a:r>
                        <a:rPr lang="en-US" sz="1400" dirty="0"/>
                        <a:t>, calcium sulfate</a:t>
                      </a:r>
                      <a:endParaRPr lang="en-US" dirty="0"/>
                    </a:p>
                  </a:txBody>
                  <a:tcPr/>
                </a:tc>
                <a:extLst>
                  <a:ext uri="{0D108BD9-81ED-4DB2-BD59-A6C34878D82A}">
                    <a16:rowId xmlns:a16="http://schemas.microsoft.com/office/drawing/2014/main" val="10000"/>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NH</a:t>
                      </a:r>
                      <a:r>
                        <a:rPr lang="en-US" sz="1400" baseline="-25000" dirty="0"/>
                        <a:t>4</a:t>
                      </a:r>
                      <a:r>
                        <a:rPr lang="en-US" sz="1400" dirty="0"/>
                        <a:t>Cl, ammonium chloride</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Al</a:t>
                      </a:r>
                      <a:r>
                        <a:rPr lang="en-US" sz="1400" baseline="-25000" dirty="0"/>
                        <a:t>2</a:t>
                      </a:r>
                      <a:r>
                        <a:rPr lang="en-US" sz="1400" dirty="0"/>
                        <a:t>(CO</a:t>
                      </a:r>
                      <a:r>
                        <a:rPr lang="en-US" sz="1400" baseline="-25000" dirty="0"/>
                        <a:t>3</a:t>
                      </a:r>
                      <a:r>
                        <a:rPr lang="en-US" sz="1400" dirty="0"/>
                        <a:t>)</a:t>
                      </a:r>
                      <a:r>
                        <a:rPr lang="en-US" sz="1400" baseline="-25000" dirty="0"/>
                        <a:t>3</a:t>
                      </a:r>
                      <a:r>
                        <a:rPr lang="en-US" sz="1400" dirty="0"/>
                        <a:t>, aluminum carbonate </a:t>
                      </a:r>
                      <a:endParaRPr lang="en-US" dirty="0"/>
                    </a:p>
                  </a:txBody>
                  <a:tcPr/>
                </a:tc>
                <a:extLst>
                  <a:ext uri="{0D108BD9-81ED-4DB2-BD59-A6C34878D82A}">
                    <a16:rowId xmlns:a16="http://schemas.microsoft.com/office/drawing/2014/main" val="10001"/>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NaHCO</a:t>
                      </a:r>
                      <a:r>
                        <a:rPr lang="en-US" sz="1400" baseline="-25000" dirty="0"/>
                        <a:t>3</a:t>
                      </a:r>
                      <a:r>
                        <a:rPr lang="en-US" sz="1400" dirty="0"/>
                        <a:t>, sodium bicarbonate </a:t>
                      </a:r>
                      <a:endParaRPr lang="en-US" dirty="0"/>
                    </a:p>
                  </a:txBody>
                  <a:tcPr/>
                </a:tc>
                <a:tc>
                  <a:txBody>
                    <a:bodyPr/>
                    <a:lstStyle/>
                    <a:p>
                      <a:pPr algn="ctr"/>
                      <a:r>
                        <a:rPr lang="en-US" sz="1400" dirty="0"/>
                        <a:t>Mg</a:t>
                      </a:r>
                      <a:r>
                        <a:rPr lang="en-US" sz="1400" baseline="-25000" dirty="0"/>
                        <a:t>3</a:t>
                      </a:r>
                      <a:r>
                        <a:rPr lang="en-US" sz="1400" dirty="0"/>
                        <a:t>(PO</a:t>
                      </a:r>
                      <a:r>
                        <a:rPr lang="en-US" sz="1400" baseline="-25000" dirty="0"/>
                        <a:t>4</a:t>
                      </a:r>
                      <a:r>
                        <a:rPr lang="en-US" sz="1400" dirty="0"/>
                        <a:t>)</a:t>
                      </a:r>
                      <a:r>
                        <a:rPr lang="en-US" sz="1400" baseline="-25000" dirty="0"/>
                        <a:t>2</a:t>
                      </a:r>
                      <a:r>
                        <a:rPr lang="en-US" sz="1400" dirty="0"/>
                        <a:t>, magnesium phosphate</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88001379"/>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6474</Words>
  <Application>Microsoft Macintosh PowerPoint</Application>
  <PresentationFormat>On-screen Show (4:3)</PresentationFormat>
  <Paragraphs>865</Paragraphs>
  <Slides>117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3" baseType="lpstr">
      <vt:lpstr>Arial</vt:lpstr>
      <vt:lpstr>Calibri</vt:lpstr>
      <vt:lpstr>Calibri Light</vt:lpstr>
      <vt:lpstr>Symbol</vt:lpstr>
      <vt:lpstr>Office Theme</vt:lpstr>
      <vt:lpstr>Equation</vt:lpstr>
      <vt:lpstr>CHEMISTRY 2e</vt:lpstr>
      <vt:lpstr>Chapter Outline</vt:lpstr>
      <vt:lpstr>Figure 2.1</vt:lpstr>
      <vt:lpstr>Learning Objectives</vt:lpstr>
      <vt:lpstr>Early Ideas in Atomic Theory</vt:lpstr>
      <vt:lpstr>Dalton’s Atomic Theory</vt:lpstr>
      <vt:lpstr>Figure 2.2</vt:lpstr>
      <vt:lpstr>Figure 2.3</vt:lpstr>
      <vt:lpstr>Figure 2.4</vt:lpstr>
      <vt:lpstr>Law of Conservation of Matter</vt:lpstr>
      <vt:lpstr>Example 2.1</vt:lpstr>
      <vt:lpstr>Example 2.1</vt:lpstr>
      <vt:lpstr>Law of Definite Proportions</vt:lpstr>
      <vt:lpstr>Table 2.1 Constant Composition of Isooctane </vt:lpstr>
      <vt:lpstr>Law of Multiple Proportions</vt:lpstr>
      <vt:lpstr>Figure 2.5</vt:lpstr>
      <vt:lpstr>Learning Objectives</vt:lpstr>
      <vt:lpstr>Evolution of Atomic Theory</vt:lpstr>
      <vt:lpstr>Discovery of the Electron: J.J. Thomson</vt:lpstr>
      <vt:lpstr>Thompson’s Results</vt:lpstr>
      <vt:lpstr>Figure 2.6</vt:lpstr>
      <vt:lpstr>Discovery of the Electron: Robert A Millikan</vt:lpstr>
      <vt:lpstr>Figure 2.7</vt:lpstr>
      <vt:lpstr>Millikan’s Results</vt:lpstr>
      <vt:lpstr>Figure 2.8</vt:lpstr>
      <vt:lpstr>Discovery of the Nucleus: Ernest Rutherford</vt:lpstr>
      <vt:lpstr>Figure 2.9</vt:lpstr>
      <vt:lpstr>Rutherford’s Results</vt:lpstr>
      <vt:lpstr>Figure 2.10</vt:lpstr>
      <vt:lpstr>Other Important Discoveries of the 20th Century</vt:lpstr>
      <vt:lpstr>Learning Objectives</vt:lpstr>
      <vt:lpstr>Atomic Structure and Symbolism</vt:lpstr>
      <vt:lpstr>Figure 2.11</vt:lpstr>
      <vt:lpstr>Units</vt:lpstr>
      <vt:lpstr>Properties of Subatomic Particles</vt:lpstr>
      <vt:lpstr>Atomic Number (Z)</vt:lpstr>
      <vt:lpstr>Neutral Atoms</vt:lpstr>
      <vt:lpstr>Mass Number (A)</vt:lpstr>
      <vt:lpstr>Ions</vt:lpstr>
      <vt:lpstr>Cations and Anions</vt:lpstr>
      <vt:lpstr>Figure 2.12</vt:lpstr>
      <vt:lpstr>Chemical Symbols</vt:lpstr>
      <vt:lpstr>Figure 2.13</vt:lpstr>
      <vt:lpstr>Table 2.3 Some Common Elements and Their Symbols</vt:lpstr>
      <vt:lpstr>Isotopes</vt:lpstr>
      <vt:lpstr>Figure 2.14</vt:lpstr>
      <vt:lpstr>Table 2.4 (Partial) Nuclear Compositions of Atoms of the Very  Light Elements</vt:lpstr>
      <vt:lpstr>Atomic Mass</vt:lpstr>
      <vt:lpstr>Atomic Mass (continued)</vt:lpstr>
      <vt:lpstr>Mass Spectrometry (MS)</vt:lpstr>
      <vt:lpstr>Figure 2.15</vt:lpstr>
      <vt:lpstr>Learning Objectives</vt:lpstr>
      <vt:lpstr>Chemical Formulas</vt:lpstr>
      <vt:lpstr>Figure 2.16</vt:lpstr>
      <vt:lpstr>Elements That Exist as Molecules</vt:lpstr>
      <vt:lpstr>Figure 2.17</vt:lpstr>
      <vt:lpstr>Figure 2.18</vt:lpstr>
      <vt:lpstr>Empirical Formula</vt:lpstr>
      <vt:lpstr>Figure 2.19</vt:lpstr>
      <vt:lpstr>Figure 2.20</vt:lpstr>
      <vt:lpstr>Figure 2.21</vt:lpstr>
      <vt:lpstr>Figure 2.22</vt:lpstr>
      <vt:lpstr>Isomers</vt:lpstr>
      <vt:lpstr>Figure 2.23</vt:lpstr>
      <vt:lpstr>Figure 2.24</vt:lpstr>
      <vt:lpstr>Learning Objectives</vt:lpstr>
      <vt:lpstr>The Periodic Table</vt:lpstr>
      <vt:lpstr>The First Periodic Table</vt:lpstr>
      <vt:lpstr>Figure 2.25</vt:lpstr>
      <vt:lpstr>The Modern Periodic Table</vt:lpstr>
      <vt:lpstr>Figure 2.26</vt:lpstr>
      <vt:lpstr>Classifications of Elements</vt:lpstr>
      <vt:lpstr>Classifications of Elements (continued)</vt:lpstr>
      <vt:lpstr>Classifications of Elements (continued)</vt:lpstr>
      <vt:lpstr>Figure 2.27</vt:lpstr>
      <vt:lpstr>Learning Objectives</vt:lpstr>
      <vt:lpstr>Molecular and Ionic Compounds</vt:lpstr>
      <vt:lpstr>Figure 2.28</vt:lpstr>
      <vt:lpstr>Predicting Ion Charge</vt:lpstr>
      <vt:lpstr>Predicting Ion Charge (continued)</vt:lpstr>
      <vt:lpstr>Predicting Ion Charge (continued)</vt:lpstr>
      <vt:lpstr>Figure 2.29</vt:lpstr>
      <vt:lpstr>Polyatomic Ions</vt:lpstr>
      <vt:lpstr>Table 2.5 (Partial) Common Polyatomic Ions</vt:lpstr>
      <vt:lpstr>Naming Oxyanions</vt:lpstr>
      <vt:lpstr>Types of Chemical Bonds</vt:lpstr>
      <vt:lpstr>Ionic Compounds</vt:lpstr>
      <vt:lpstr>Ionic Compound Examples</vt:lpstr>
      <vt:lpstr>Properties of Ionic Compounds</vt:lpstr>
      <vt:lpstr>Figure 2.30</vt:lpstr>
      <vt:lpstr>Formulas of Ionic Compounds</vt:lpstr>
      <vt:lpstr>Figure 2.31</vt:lpstr>
      <vt:lpstr>Formulas of Ionic Compounds</vt:lpstr>
      <vt:lpstr>Molecular Compounds</vt:lpstr>
      <vt:lpstr>Learning Objectives</vt:lpstr>
      <vt:lpstr>Chemical Nomenclature</vt:lpstr>
      <vt:lpstr>Naming Ionic Compounds</vt:lpstr>
      <vt:lpstr>Table 2.6 Names of Some Ionic Compounds</vt:lpstr>
      <vt:lpstr>Table 2.7 Names of Some Polyatomic Ionic Compounds</vt:lpstr>
      <vt:lpstr>Naming Ionic Compounds Containing a Metal Ion with a  Variable Charge</vt:lpstr>
      <vt:lpstr>Table 2.9 Some Ionic Compounds with Variably Charged  Metal Ions</vt:lpstr>
      <vt:lpstr>Table 2.10 Nomenclature Prefixes</vt:lpstr>
      <vt:lpstr>Figure 2.32</vt:lpstr>
      <vt:lpstr>Naming Ionic Hydrates</vt:lpstr>
      <vt:lpstr>Naming Binary Molecular (Covalent) Compounds</vt:lpstr>
      <vt:lpstr>Nomenclature Prefixes</vt:lpstr>
      <vt:lpstr>Table 2.11 Names of Some Molecular Compounds Composed of  Two Elements</vt:lpstr>
      <vt:lpstr>Naming Acids</vt:lpstr>
      <vt:lpstr>Naming Binary Acids</vt:lpstr>
      <vt:lpstr>Table 2.12 Names of Some Simple Acids</vt:lpstr>
      <vt:lpstr>Naming Oxyacids</vt:lpstr>
      <vt:lpstr>Table 2.13 Names of Common Oxyacids</vt:lpstr>
      <vt:lpstr>Exercise 1</vt:lpstr>
      <vt:lpstr>Exercise 29</vt:lpstr>
      <vt:lpstr>Exercise 30</vt:lpstr>
      <vt:lpstr>Exercise 33</vt:lpstr>
      <vt:lpstr>BLANK PAGE</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2 - Atoms, Molecules, and Ions</dc:title>
  <dc:creator>Spuddy McSpare</dc:creator>
  <cp:lastModifiedBy>Microsoft Office User</cp:lastModifiedBy>
  <cp:revision>242</cp:revision>
  <dcterms:created xsi:type="dcterms:W3CDTF">2012-06-04T02:13:36Z</dcterms:created>
  <dcterms:modified xsi:type="dcterms:W3CDTF">2019-08-20T15:59:10Z</dcterms:modified>
</cp:coreProperties>
</file>