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22"/>
  </p:notesMasterIdLst>
  <p:handoutMasterIdLst>
    <p:handoutMasterId r:id="rId123"/>
  </p:handoutMasterIdLst>
  <p:sldIdLst>
    <p:sldId id="256" r:id="rId2"/>
    <p:sldId id="317" r:id="rId3"/>
    <p:sldId id="277" r:id="rId4"/>
    <p:sldId id="318" r:id="rId5"/>
    <p:sldId id="319" r:id="rId6"/>
    <p:sldId id="279" r:id="rId7"/>
    <p:sldId id="320" r:id="rId8"/>
    <p:sldId id="321" r:id="rId9"/>
    <p:sldId id="28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12" r:id="rId29"/>
    <p:sldId id="413" r:id="rId30"/>
    <p:sldId id="414" r:id="rId31"/>
    <p:sldId id="280" r:id="rId32"/>
    <p:sldId id="343" r:id="rId33"/>
    <p:sldId id="344" r:id="rId34"/>
    <p:sldId id="345" r:id="rId35"/>
    <p:sldId id="346" r:id="rId36"/>
    <p:sldId id="290" r:id="rId37"/>
    <p:sldId id="347" r:id="rId38"/>
    <p:sldId id="348" r:id="rId39"/>
    <p:sldId id="349" r:id="rId40"/>
    <p:sldId id="313" r:id="rId41"/>
    <p:sldId id="350" r:id="rId42"/>
    <p:sldId id="355" r:id="rId43"/>
    <p:sldId id="351" r:id="rId44"/>
    <p:sldId id="352" r:id="rId45"/>
    <p:sldId id="353" r:id="rId46"/>
    <p:sldId id="354" r:id="rId47"/>
    <p:sldId id="356" r:id="rId48"/>
    <p:sldId id="357" r:id="rId49"/>
    <p:sldId id="358" r:id="rId50"/>
    <p:sldId id="359" r:id="rId51"/>
    <p:sldId id="362" r:id="rId52"/>
    <p:sldId id="363" r:id="rId53"/>
    <p:sldId id="364" r:id="rId54"/>
    <p:sldId id="360" r:id="rId55"/>
    <p:sldId id="361" r:id="rId56"/>
    <p:sldId id="288" r:id="rId57"/>
    <p:sldId id="365" r:id="rId58"/>
    <p:sldId id="366" r:id="rId59"/>
    <p:sldId id="367" r:id="rId60"/>
    <p:sldId id="369" r:id="rId61"/>
    <p:sldId id="371" r:id="rId62"/>
    <p:sldId id="370" r:id="rId63"/>
    <p:sldId id="372" r:id="rId64"/>
    <p:sldId id="373" r:id="rId65"/>
    <p:sldId id="374" r:id="rId66"/>
    <p:sldId id="375" r:id="rId67"/>
    <p:sldId id="376" r:id="rId68"/>
    <p:sldId id="377" r:id="rId69"/>
    <p:sldId id="378" r:id="rId70"/>
    <p:sldId id="379" r:id="rId71"/>
    <p:sldId id="380" r:id="rId72"/>
    <p:sldId id="381" r:id="rId73"/>
    <p:sldId id="415" r:id="rId74"/>
    <p:sldId id="287" r:id="rId75"/>
    <p:sldId id="286" r:id="rId76"/>
    <p:sldId id="316" r:id="rId77"/>
    <p:sldId id="416" r:id="rId78"/>
    <p:sldId id="285" r:id="rId79"/>
    <p:sldId id="284" r:id="rId80"/>
    <p:sldId id="387" r:id="rId81"/>
    <p:sldId id="283" r:id="rId82"/>
    <p:sldId id="291" r:id="rId83"/>
    <p:sldId id="388" r:id="rId84"/>
    <p:sldId id="389" r:id="rId85"/>
    <p:sldId id="390" r:id="rId86"/>
    <p:sldId id="391" r:id="rId87"/>
    <p:sldId id="295" r:id="rId88"/>
    <p:sldId id="393" r:id="rId89"/>
    <p:sldId id="394" r:id="rId90"/>
    <p:sldId id="294" r:id="rId91"/>
    <p:sldId id="395" r:id="rId92"/>
    <p:sldId id="396" r:id="rId93"/>
    <p:sldId id="397" r:id="rId94"/>
    <p:sldId id="398" r:id="rId95"/>
    <p:sldId id="399" r:id="rId96"/>
    <p:sldId id="300" r:id="rId97"/>
    <p:sldId id="400" r:id="rId98"/>
    <p:sldId id="401" r:id="rId99"/>
    <p:sldId id="402" r:id="rId100"/>
    <p:sldId id="403" r:id="rId101"/>
    <p:sldId id="299" r:id="rId102"/>
    <p:sldId id="404" r:id="rId103"/>
    <p:sldId id="298" r:id="rId104"/>
    <p:sldId id="405" r:id="rId105"/>
    <p:sldId id="406" r:id="rId106"/>
    <p:sldId id="315" r:id="rId107"/>
    <p:sldId id="417" r:id="rId108"/>
    <p:sldId id="296" r:id="rId109"/>
    <p:sldId id="408" r:id="rId110"/>
    <p:sldId id="409" r:id="rId111"/>
    <p:sldId id="410" r:id="rId112"/>
    <p:sldId id="293" r:id="rId113"/>
    <p:sldId id="411" r:id="rId114"/>
    <p:sldId id="292" r:id="rId115"/>
    <p:sldId id="412" r:id="rId116"/>
    <p:sldId id="305" r:id="rId117"/>
    <p:sldId id="311" r:id="rId118"/>
    <p:sldId id="304" r:id="rId119"/>
    <p:sldId id="309" r:id="rId120"/>
    <p:sldId id="310"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4505" autoAdjust="0"/>
  </p:normalViewPr>
  <p:slideViewPr>
    <p:cSldViewPr snapToGrid="0" snapToObjects="1">
      <p:cViewPr varScale="1">
        <p:scale>
          <a:sx n="70" d="100"/>
          <a:sy n="70" d="100"/>
        </p:scale>
        <p:origin x="84" y="46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DE3D2-DEF5-48CF-8B34-5F52297A3DF3}" type="datetimeFigureOut">
              <a:rPr lang="en-US" smtClean="0"/>
              <a:t>6/1/2020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22DE9-33CC-4F79-B6FB-217B62E3FF9C}" type="slidenum">
              <a:rPr lang="en-US" smtClean="0"/>
              <a:t>‹#›</a:t>
            </a:fld>
            <a:endParaRPr lang="en-US"/>
          </a:p>
        </p:txBody>
      </p:sp>
    </p:spTree>
    <p:extLst>
      <p:ext uri="{BB962C8B-B14F-4D97-AF65-F5344CB8AC3E}">
        <p14:creationId xmlns:p14="http://schemas.microsoft.com/office/powerpoint/2010/main" val="67175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22DE9-33CC-4F79-B6FB-217B62E3FF9C}" type="slidenum">
              <a:rPr lang="en-US" smtClean="0"/>
              <a:t>1</a:t>
            </a:fld>
            <a:endParaRPr lang="en-US"/>
          </a:p>
        </p:txBody>
      </p:sp>
    </p:spTree>
    <p:extLst>
      <p:ext uri="{BB962C8B-B14F-4D97-AF65-F5344CB8AC3E}">
        <p14:creationId xmlns:p14="http://schemas.microsoft.com/office/powerpoint/2010/main" val="146380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22DE9-33CC-4F79-B6FB-217B62E3FF9C}" type="slidenum">
              <a:rPr lang="en-US" smtClean="0"/>
              <a:t>39</a:t>
            </a:fld>
            <a:endParaRPr lang="en-US"/>
          </a:p>
        </p:txBody>
      </p:sp>
    </p:spTree>
    <p:extLst>
      <p:ext uri="{BB962C8B-B14F-4D97-AF65-F5344CB8AC3E}">
        <p14:creationId xmlns:p14="http://schemas.microsoft.com/office/powerpoint/2010/main" val="146865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355339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29457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198385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76970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188C9D78-6F73-4836-A850-494469CB3ECE}" type="datetime4">
              <a:rPr lang="en-US" smtClean="0"/>
              <a:t>June 1, 2020</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xmlns="" id="{BFD440A0-A48F-4350-B958-B6B2DF1DD25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54545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EDEF8BC8-2128-4AA1-900B-294F8E567F9D}" type="datetime4">
              <a:rPr lang="en-US" smtClean="0"/>
              <a:t>June 1, 2020</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36E8AD99-3BB7-4CD6-AD44-84E32E4902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4C2D8028-2B6D-4E69-AF0B-B92C0B9148FB}" type="datetime4">
              <a:rPr lang="en-US" smtClean="0"/>
              <a:t>June 1, 2020</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26D3BC52-082B-47C0-A7CC-EEEAC6BC62D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50BA06A9-6909-4BF1-9C8F-CE65DF4965FE}" type="datetime4">
              <a:rPr lang="en-US" smtClean="0"/>
              <a:t>June 1, 2020</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xmlns="" id="{FFDF18B2-4E84-4D0F-9F8D-ADD4533338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7" name="Picture 6">
            <a:extLst>
              <a:ext uri="{FF2B5EF4-FFF2-40B4-BE49-F238E27FC236}">
                <a16:creationId xmlns:a16="http://schemas.microsoft.com/office/drawing/2014/main" xmlns="" id="{1E0205E1-97E7-45EF-800B-D5B01DB6B5E6}"/>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53224788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8.jpeg"/><Relationship Id="rId4" Type="http://schemas.openxmlformats.org/officeDocument/2006/relationships/image" Target="../media/image37.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1.wmf"/><Relationship Id="rId4" Type="http://schemas.openxmlformats.org/officeDocument/2006/relationships/oleObject" Target="../embeddings/oleObject16.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5.wmf"/></Relationships>
</file>

<file path=ppt/slides/_rels/slide1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8.wmf"/><Relationship Id="rId5" Type="http://schemas.openxmlformats.org/officeDocument/2006/relationships/oleObject" Target="../embeddings/oleObject20.bin"/><Relationship Id="rId4" Type="http://schemas.openxmlformats.org/officeDocument/2006/relationships/image" Target="../media/image47.wmf"/></Relationships>
</file>

<file path=ppt/slides/_rels/slide1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jpeg"/><Relationship Id="rId4" Type="http://schemas.openxmlformats.org/officeDocument/2006/relationships/image" Target="../media/image19.wmf"/></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jpeg"/><Relationship Id="rId4" Type="http://schemas.openxmlformats.org/officeDocument/2006/relationships/image" Target="../media/image22.wmf"/></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28.wm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2.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13.bin"/><Relationship Id="rId4" Type="http://schemas.openxmlformats.org/officeDocument/2006/relationships/image" Target="../media/image33.wmf"/></Relationships>
</file>

<file path=ppt/slides/_rels/slide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24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a:t>
            </a:r>
            <a:r>
              <a:rPr lang="en-US" sz="2000" b="1" dirty="0">
                <a:solidFill>
                  <a:srgbClr val="212F62"/>
                </a:solidFill>
                <a:latin typeface="+mn-lt"/>
              </a:rPr>
              <a:t>Stoichiometry of Chemical Reactions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8D87A6D2-52E4-4725-A99C-8574BB6B565D}"/>
              </a:ext>
            </a:extLst>
          </p:cNvPr>
          <p:cNvSpPr>
            <a:spLocks noGrp="1"/>
          </p:cNvSpPr>
          <p:nvPr>
            <p:ph type="title" idx="4294967295"/>
          </p:nvPr>
        </p:nvSpPr>
        <p:spPr>
          <a:xfrm>
            <a:off x="0" y="938213"/>
            <a:ext cx="9144000" cy="493712"/>
          </a:xfrm>
        </p:spPr>
        <p:txBody>
          <a:bodyPr>
            <a:noAutofit/>
          </a:bodyPr>
          <a:lstStyle/>
          <a:p>
            <a:pPr algn="ctr"/>
            <a:r>
              <a:rPr lang="en-US" sz="3600" dirty="0"/>
              <a:t/>
            </a:r>
            <a:br>
              <a:rPr lang="en-US" sz="3600" dirty="0"/>
            </a:br>
            <a:r>
              <a:rPr lang="en-US" sz="3600" dirty="0"/>
              <a:t>CHEMISTRY 2e</a:t>
            </a:r>
          </a:p>
        </p:txBody>
      </p:sp>
      <p:pic>
        <p:nvPicPr>
          <p:cNvPr id="9" name="Picture 8">
            <a:extLst>
              <a:ext uri="{FF2B5EF4-FFF2-40B4-BE49-F238E27FC236}">
                <a16:creationId xmlns:a16="http://schemas.microsoft.com/office/drawing/2014/main" xmlns="" id="{39AAFA4E-E62B-4DAF-B451-F030A2969C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p:txBody>
          <a:bodyPr/>
          <a:lstStyle/>
          <a:p>
            <a:r>
              <a:rPr lang="en-US" dirty="0"/>
              <a:t>The chemical equation described previously is </a:t>
            </a:r>
            <a:r>
              <a:rPr lang="en-US" b="1" dirty="0"/>
              <a:t>balanced</a:t>
            </a:r>
            <a:r>
              <a:rPr lang="en-US" dirty="0"/>
              <a:t>.</a:t>
            </a:r>
          </a:p>
          <a:p>
            <a:pPr lvl="1"/>
            <a:r>
              <a:rPr lang="en-US" dirty="0"/>
              <a:t>Equal numbers of atoms for each element are represented on the reactant and product sides. </a:t>
            </a:r>
          </a:p>
          <a:p>
            <a:endParaRPr lang="en-US" dirty="0"/>
          </a:p>
          <a:p>
            <a:r>
              <a:rPr lang="en-US" dirty="0"/>
              <a:t>The number of atoms for a given element is calculated by multiplying the coefficient of any formula containing that element by the element’s subscript in the formula. </a:t>
            </a:r>
          </a:p>
          <a:p>
            <a:endParaRPr lang="en-US" dirty="0"/>
          </a:p>
        </p:txBody>
      </p:sp>
    </p:spTree>
    <p:extLst>
      <p:ext uri="{BB962C8B-B14F-4D97-AF65-F5344CB8AC3E}">
        <p14:creationId xmlns:p14="http://schemas.microsoft.com/office/powerpoint/2010/main" val="14039328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 </a:t>
            </a:r>
          </a:p>
        </p:txBody>
      </p:sp>
      <p:sp>
        <p:nvSpPr>
          <p:cNvPr id="3" name="Content Placeholder 2"/>
          <p:cNvSpPr>
            <a:spLocks noGrp="1"/>
          </p:cNvSpPr>
          <p:nvPr>
            <p:ph idx="1"/>
          </p:nvPr>
        </p:nvSpPr>
        <p:spPr>
          <a:xfrm>
            <a:off x="628650" y="955965"/>
            <a:ext cx="7886700" cy="4779817"/>
          </a:xfrm>
        </p:spPr>
        <p:txBody>
          <a:bodyPr/>
          <a:lstStyle/>
          <a:p>
            <a:r>
              <a:rPr lang="en-US" b="1" dirty="0"/>
              <a:t>Indicators</a:t>
            </a:r>
            <a:r>
              <a:rPr lang="en-US" dirty="0"/>
              <a:t> are added to the </a:t>
            </a:r>
            <a:r>
              <a:rPr lang="en-US" dirty="0" err="1"/>
              <a:t>analyte</a:t>
            </a:r>
            <a:r>
              <a:rPr lang="en-US" dirty="0"/>
              <a:t> solution to impart a change in color at or very near the equivalence point of the titration. </a:t>
            </a:r>
          </a:p>
          <a:p>
            <a:endParaRPr lang="en-US" dirty="0"/>
          </a:p>
          <a:p>
            <a:r>
              <a:rPr lang="en-US" dirty="0"/>
              <a:t>The volume of titrant actually measured is called the </a:t>
            </a:r>
            <a:r>
              <a:rPr lang="en-US" b="1" dirty="0"/>
              <a:t>end point</a:t>
            </a:r>
            <a:r>
              <a:rPr lang="en-US" dirty="0"/>
              <a:t>. </a:t>
            </a:r>
          </a:p>
          <a:p>
            <a:endParaRPr lang="en-US" dirty="0"/>
          </a:p>
          <a:p>
            <a:r>
              <a:rPr lang="en-US" dirty="0"/>
              <a:t>The difference between the equivalence and end points should be negligible. </a:t>
            </a:r>
          </a:p>
          <a:p>
            <a:endParaRPr lang="en-US" dirty="0"/>
          </a:p>
        </p:txBody>
      </p:sp>
    </p:spTree>
    <p:extLst>
      <p:ext uri="{BB962C8B-B14F-4D97-AF65-F5344CB8AC3E}">
        <p14:creationId xmlns:p14="http://schemas.microsoft.com/office/powerpoint/2010/main" val="9634729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7"/>
            <a:ext cx="7886700" cy="424583"/>
          </a:xfrm>
        </p:spPr>
        <p:txBody>
          <a:bodyPr/>
          <a:lstStyle/>
          <a:p>
            <a:r>
              <a:rPr lang="en-US" dirty="0"/>
              <a:t>Figure 4.16</a:t>
            </a:r>
          </a:p>
        </p:txBody>
      </p:sp>
      <p:pic>
        <p:nvPicPr>
          <p:cNvPr id="2" name="Figure" descr="Two pictures are shown. In a, a person is shown pouring a liquid from a small beaker into a buret. The person is wearing goggles and gloves as she transfers the solution into the buret. In b, a close up view of the markings on the side of the buret is shown. The markings for 10, 15, and 20 are clearly shown with horizontal rings printed on the buret. Between each of these whole number markings, half markings are also clearly shown with horizontal line segment marking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95525" y="1105694"/>
            <a:ext cx="4552950" cy="3495675"/>
          </a:xfrm>
        </p:spPr>
      </p:pic>
      <p:sp>
        <p:nvSpPr>
          <p:cNvPr id="7" name="Figure Legend"/>
          <p:cNvSpPr>
            <a:spLocks noGrp="1"/>
          </p:cNvSpPr>
          <p:nvPr>
            <p:ph idx="13"/>
          </p:nvPr>
        </p:nvSpPr>
        <p:spPr/>
        <p:txBody>
          <a:bodyPr>
            <a:normAutofit/>
          </a:bodyPr>
          <a:lstStyle/>
          <a:p>
            <a:pPr>
              <a:buClr>
                <a:srgbClr val="6CB255"/>
              </a:buClr>
            </a:pPr>
            <a:r>
              <a:rPr lang="en-US" sz="1600" dirty="0"/>
              <a:t>(a) A student fills a </a:t>
            </a:r>
            <a:r>
              <a:rPr lang="en-US" sz="1600" dirty="0" err="1"/>
              <a:t>buret</a:t>
            </a:r>
            <a:r>
              <a:rPr lang="en-US" sz="1600" dirty="0"/>
              <a:t> in preparation for a titration analysis. (b) A typical </a:t>
            </a:r>
            <a:r>
              <a:rPr lang="en-US" sz="1600" dirty="0" err="1"/>
              <a:t>buret</a:t>
            </a:r>
            <a:r>
              <a:rPr lang="en-US" sz="1600" dirty="0"/>
              <a:t> permits volume measurements to the nearest 0.01 </a:t>
            </a:r>
            <a:r>
              <a:rPr lang="en-US" sz="1600" dirty="0" err="1"/>
              <a:t>mL.</a:t>
            </a:r>
            <a:r>
              <a:rPr lang="en-US" sz="1600" dirty="0"/>
              <a:t> (credit a: modification of work by Mark </a:t>
            </a:r>
            <a:r>
              <a:rPr lang="en-US" sz="1600" dirty="0" err="1"/>
              <a:t>Blaser</a:t>
            </a:r>
            <a:r>
              <a:rPr lang="en-US" sz="1600" dirty="0"/>
              <a:t> and Matt Evans; credit b: modification of work by Mark </a:t>
            </a:r>
            <a:r>
              <a:rPr lang="en-US" sz="1600" dirty="0" err="1"/>
              <a:t>Blaser</a:t>
            </a:r>
            <a:r>
              <a:rPr lang="en-US" sz="1600" dirty="0"/>
              <a:t> and Matt Evans)</a:t>
            </a:r>
          </a:p>
        </p:txBody>
      </p:sp>
    </p:spTree>
    <p:extLst>
      <p:ext uri="{BB962C8B-B14F-4D97-AF65-F5344CB8AC3E}">
        <p14:creationId xmlns:p14="http://schemas.microsoft.com/office/powerpoint/2010/main" val="36847639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4.14</a:t>
            </a:r>
          </a:p>
        </p:txBody>
      </p:sp>
      <p:sp>
        <p:nvSpPr>
          <p:cNvPr id="3" name="Content Placeholder 2"/>
          <p:cNvSpPr>
            <a:spLocks noGrp="1"/>
          </p:cNvSpPr>
          <p:nvPr>
            <p:ph idx="1"/>
          </p:nvPr>
        </p:nvSpPr>
        <p:spPr>
          <a:xfrm>
            <a:off x="628650" y="955965"/>
            <a:ext cx="7886700" cy="4368510"/>
          </a:xfrm>
        </p:spPr>
        <p:txBody>
          <a:bodyPr/>
          <a:lstStyle/>
          <a:p>
            <a:r>
              <a:rPr lang="en-US" dirty="0"/>
              <a:t>The end point in a titration of a 50.00-mL sample of aqueous </a:t>
            </a:r>
            <a:r>
              <a:rPr lang="en-US" dirty="0" err="1"/>
              <a:t>HCl</a:t>
            </a:r>
            <a:r>
              <a:rPr lang="en-US" dirty="0"/>
              <a:t> was reached by addition of 35.23 mL of 0.250 M </a:t>
            </a:r>
            <a:r>
              <a:rPr lang="en-US" dirty="0" err="1"/>
              <a:t>NaOH</a:t>
            </a:r>
            <a:r>
              <a:rPr lang="en-US" dirty="0"/>
              <a:t> titrant. The titration reaction is:</a:t>
            </a:r>
          </a:p>
          <a:p>
            <a:endParaRPr lang="en-US" dirty="0"/>
          </a:p>
          <a:p>
            <a:pPr marL="0" indent="0" algn="ctr">
              <a:buNone/>
            </a:pPr>
            <a:r>
              <a:rPr lang="en-US" sz="2000" dirty="0" err="1"/>
              <a:t>HCl</a:t>
            </a:r>
            <a:r>
              <a:rPr lang="en-US" sz="2000" dirty="0"/>
              <a:t>(</a:t>
            </a:r>
            <a:r>
              <a:rPr lang="en-US" sz="2000" i="1" dirty="0" err="1"/>
              <a:t>aq</a:t>
            </a:r>
            <a:r>
              <a:rPr lang="en-US" sz="2000" dirty="0"/>
              <a:t>)  +  </a:t>
            </a:r>
            <a:r>
              <a:rPr lang="en-US" sz="2000" dirty="0" err="1"/>
              <a:t>NaOH</a:t>
            </a:r>
            <a:r>
              <a:rPr lang="en-US" sz="2000" dirty="0"/>
              <a:t>(</a:t>
            </a:r>
            <a:r>
              <a:rPr lang="en-US" sz="2000" i="1" dirty="0" err="1"/>
              <a:t>aq</a:t>
            </a:r>
            <a:r>
              <a:rPr lang="en-US" sz="2000" dirty="0"/>
              <a:t>)  ⟶  </a:t>
            </a:r>
            <a:r>
              <a:rPr lang="en-US" sz="2000" dirty="0" err="1"/>
              <a:t>NaCl</a:t>
            </a:r>
            <a:r>
              <a:rPr lang="en-US" sz="2000" dirty="0"/>
              <a:t>(</a:t>
            </a:r>
            <a:r>
              <a:rPr lang="en-US" sz="2000" i="1" dirty="0" err="1"/>
              <a:t>aq</a:t>
            </a:r>
            <a:r>
              <a:rPr lang="en-US" sz="2000" dirty="0"/>
              <a:t>)  +  H</a:t>
            </a:r>
            <a:r>
              <a:rPr lang="en-US" sz="2000" baseline="-25000" dirty="0"/>
              <a:t>2</a:t>
            </a:r>
            <a:r>
              <a:rPr lang="en-US" sz="2000" dirty="0"/>
              <a:t>O(</a:t>
            </a:r>
            <a:r>
              <a:rPr lang="en-US" sz="2000" i="1" dirty="0"/>
              <a:t>l</a:t>
            </a:r>
            <a:r>
              <a:rPr lang="en-US" sz="2000" dirty="0"/>
              <a:t>)</a:t>
            </a:r>
          </a:p>
          <a:p>
            <a:pPr marL="0" indent="0">
              <a:buNone/>
            </a:pPr>
            <a:endParaRPr lang="en-US" dirty="0"/>
          </a:p>
          <a:p>
            <a:r>
              <a:rPr lang="en-US" dirty="0"/>
              <a:t>What is the molarity of the </a:t>
            </a:r>
            <a:r>
              <a:rPr lang="en-US" dirty="0" err="1"/>
              <a:t>HCl</a:t>
            </a:r>
            <a:r>
              <a:rPr lang="en-US" dirty="0"/>
              <a:t>?</a:t>
            </a:r>
          </a:p>
          <a:p>
            <a:endParaRPr lang="en-US" dirty="0"/>
          </a:p>
        </p:txBody>
      </p:sp>
    </p:spTree>
    <p:extLst>
      <p:ext uri="{BB962C8B-B14F-4D97-AF65-F5344CB8AC3E}">
        <p14:creationId xmlns:p14="http://schemas.microsoft.com/office/powerpoint/2010/main" val="6776479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4.14</a:t>
            </a:r>
          </a:p>
        </p:txBody>
      </p:sp>
      <p:sp>
        <p:nvSpPr>
          <p:cNvPr id="7" name="Figure Legend" hidden="1"/>
          <p:cNvSpPr>
            <a:spLocks noGrp="1"/>
          </p:cNvSpPr>
          <p:nvPr>
            <p:ph idx="13"/>
          </p:nvPr>
        </p:nvSpPr>
        <p:spPr/>
        <p:txBody>
          <a:bodyPr>
            <a:normAutofit/>
          </a:bodyPr>
          <a:lstStyle/>
          <a:p>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3714760396"/>
              </p:ext>
            </p:extLst>
          </p:nvPr>
        </p:nvGraphicFramePr>
        <p:xfrm>
          <a:off x="628650" y="5276850"/>
          <a:ext cx="7980162" cy="635001"/>
        </p:xfrm>
        <a:graphic>
          <a:graphicData uri="http://schemas.openxmlformats.org/presentationml/2006/ole">
            <mc:AlternateContent xmlns:mc="http://schemas.openxmlformats.org/markup-compatibility/2006">
              <mc:Choice xmlns:v="urn:schemas-microsoft-com:vml" Requires="v">
                <p:oleObj spid="_x0000_s12317" name="Equation" r:id="rId3" imgW="5435280" imgH="431640" progId="Equation.DSMT4">
                  <p:embed/>
                </p:oleObj>
              </mc:Choice>
              <mc:Fallback>
                <p:oleObj name="Equation" r:id="rId3" imgW="5435280" imgH="431640" progId="Equation.DSMT4">
                  <p:embed/>
                  <p:pic>
                    <p:nvPicPr>
                      <p:cNvPr id="0" name="Object 7"/>
                      <p:cNvPicPr>
                        <a:picLocks noChangeAspect="1" noChangeArrowheads="1"/>
                      </p:cNvPicPr>
                      <p:nvPr/>
                    </p:nvPicPr>
                    <p:blipFill>
                      <a:blip r:embed="rId4"/>
                      <a:srcRect/>
                      <a:stretch>
                        <a:fillRect/>
                      </a:stretch>
                    </p:blipFill>
                    <p:spPr bwMode="auto">
                      <a:xfrm>
                        <a:off x="628650" y="5276850"/>
                        <a:ext cx="7980162" cy="635001"/>
                      </a:xfrm>
                      <a:prstGeom prst="rect">
                        <a:avLst/>
                      </a:prstGeom>
                      <a:noFill/>
                      <a:ln>
                        <a:noFill/>
                      </a:ln>
                    </p:spPr>
                  </p:pic>
                </p:oleObj>
              </mc:Fallback>
            </mc:AlternateContent>
          </a:graphicData>
        </a:graphic>
      </p:graphicFrame>
      <p:cxnSp>
        <p:nvCxnSpPr>
          <p:cNvPr id="6" name="Straight Connector 5"/>
          <p:cNvCxnSpPr/>
          <p:nvPr/>
        </p:nvCxnSpPr>
        <p:spPr>
          <a:xfrm flipH="1">
            <a:off x="1197481" y="5487529"/>
            <a:ext cx="945644" cy="1344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064507" y="5382189"/>
            <a:ext cx="1088518" cy="1053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296536" y="5705475"/>
            <a:ext cx="180214" cy="515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791586" y="5409074"/>
            <a:ext cx="180214" cy="515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881693" y="5705475"/>
            <a:ext cx="318707" cy="1031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31356" y="5664023"/>
            <a:ext cx="945644" cy="1344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2298" name="Picture 10" descr="This figure shows four rectangles. The first is shaded lavender and is labeled, “Volume of N a O H.” This rectangle is followed by an arrow pointing right which is labeled, “Molar concentration,” to a second rectangle. This second rectangle is shaded pink and is labeled, “Moles of N a O H.” This rectangle is followed by an arrow pointing downward which is labeled, “Stoichiometric factor,” to a third rectangle which is shaded pink and is labeled, “Moles of H C l.” This rectangle is followed by an arrow labeled, “Solution volume,” which points left to a fourth rectangle. This fourth rectangle is shaded lavender and is labeled, “Concentration of H C 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3622" y="1562100"/>
            <a:ext cx="6906256"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239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4.14</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15073519"/>
              </p:ext>
            </p:extLst>
          </p:nvPr>
        </p:nvGraphicFramePr>
        <p:xfrm>
          <a:off x="1628775" y="1277938"/>
          <a:ext cx="5607050" cy="3005137"/>
        </p:xfrm>
        <a:graphic>
          <a:graphicData uri="http://schemas.openxmlformats.org/presentationml/2006/ole">
            <mc:AlternateContent xmlns:mc="http://schemas.openxmlformats.org/markup-compatibility/2006">
              <mc:Choice xmlns:v="urn:schemas-microsoft-com:vml" Requires="v">
                <p:oleObj spid="_x0000_s13339" name="Equation" r:id="rId3" imgW="2463480" imgH="1320480" progId="Equation.DSMT4">
                  <p:embed/>
                </p:oleObj>
              </mc:Choice>
              <mc:Fallback>
                <p:oleObj name="Equation" r:id="rId3" imgW="2463480" imgH="1320480" progId="Equation.DSMT4">
                  <p:embed/>
                  <p:pic>
                    <p:nvPicPr>
                      <p:cNvPr id="0" name="Object 7"/>
                      <p:cNvPicPr>
                        <a:picLocks noChangeAspect="1" noChangeArrowheads="1"/>
                      </p:cNvPicPr>
                      <p:nvPr/>
                    </p:nvPicPr>
                    <p:blipFill>
                      <a:blip r:embed="rId4"/>
                      <a:srcRect/>
                      <a:stretch>
                        <a:fillRect/>
                      </a:stretch>
                    </p:blipFill>
                    <p:spPr bwMode="auto">
                      <a:xfrm>
                        <a:off x="1628775" y="1277938"/>
                        <a:ext cx="5607050" cy="3005137"/>
                      </a:xfrm>
                      <a:prstGeom prst="rect">
                        <a:avLst/>
                      </a:prstGeom>
                      <a:noFill/>
                      <a:ln>
                        <a:noFill/>
                      </a:ln>
                    </p:spPr>
                  </p:pic>
                </p:oleObj>
              </mc:Fallback>
            </mc:AlternateContent>
          </a:graphicData>
        </a:graphic>
      </p:graphicFrame>
      <p:cxnSp>
        <p:nvCxnSpPr>
          <p:cNvPr id="6" name="Straight Connector 5"/>
          <p:cNvCxnSpPr/>
          <p:nvPr/>
        </p:nvCxnSpPr>
        <p:spPr>
          <a:xfrm flipH="1">
            <a:off x="3367469" y="3705225"/>
            <a:ext cx="404431" cy="188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015294" y="3932187"/>
            <a:ext cx="404431" cy="188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1172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Gravimetric Analysis</a:t>
            </a:r>
          </a:p>
        </p:txBody>
      </p:sp>
      <p:sp>
        <p:nvSpPr>
          <p:cNvPr id="3" name="Content Placeholder 2"/>
          <p:cNvSpPr>
            <a:spLocks noGrp="1"/>
          </p:cNvSpPr>
          <p:nvPr>
            <p:ph idx="1"/>
          </p:nvPr>
        </p:nvSpPr>
        <p:spPr>
          <a:xfrm>
            <a:off x="628650" y="955965"/>
            <a:ext cx="7886700" cy="4768560"/>
          </a:xfrm>
        </p:spPr>
        <p:txBody>
          <a:bodyPr>
            <a:normAutofit/>
          </a:bodyPr>
          <a:lstStyle/>
          <a:p>
            <a:r>
              <a:rPr lang="en-US" b="1" dirty="0"/>
              <a:t>Gravimetric analysis: </a:t>
            </a:r>
            <a:r>
              <a:rPr lang="en-US" dirty="0"/>
              <a:t>A type of analysis in which a sample is subjected to some treatment that causes a change in the physical state of the </a:t>
            </a:r>
            <a:r>
              <a:rPr lang="en-US" dirty="0" err="1"/>
              <a:t>analyte</a:t>
            </a:r>
            <a:r>
              <a:rPr lang="en-US" dirty="0"/>
              <a:t> that permits its separation from the other components of the sample. </a:t>
            </a:r>
          </a:p>
          <a:p>
            <a:endParaRPr lang="en-US" dirty="0"/>
          </a:p>
          <a:p>
            <a:r>
              <a:rPr lang="en-US" dirty="0"/>
              <a:t>Mass measurements of the sample, the isolated </a:t>
            </a:r>
            <a:r>
              <a:rPr lang="en-US" dirty="0" err="1"/>
              <a:t>analyte</a:t>
            </a:r>
            <a:r>
              <a:rPr lang="en-US" dirty="0"/>
              <a:t>, or some other component of the system, used along with the known stoichiometry of the compounds involved, permit calculation of the </a:t>
            </a:r>
            <a:r>
              <a:rPr lang="en-US" dirty="0" err="1"/>
              <a:t>analyte</a:t>
            </a:r>
            <a:r>
              <a:rPr lang="en-US" dirty="0"/>
              <a:t> concentration. </a:t>
            </a:r>
          </a:p>
          <a:p>
            <a:endParaRPr lang="en-US" dirty="0"/>
          </a:p>
          <a:p>
            <a:r>
              <a:rPr lang="en-US" dirty="0"/>
              <a:t>Commonly, the </a:t>
            </a:r>
            <a:r>
              <a:rPr lang="en-US" dirty="0" err="1"/>
              <a:t>analyte</a:t>
            </a:r>
            <a:r>
              <a:rPr lang="en-US" dirty="0"/>
              <a:t> is separated by subjecting it to a precipitation reaction.</a:t>
            </a:r>
          </a:p>
          <a:p>
            <a:endParaRPr lang="en-US" dirty="0"/>
          </a:p>
        </p:txBody>
      </p:sp>
    </p:spTree>
    <p:extLst>
      <p:ext uri="{BB962C8B-B14F-4D97-AF65-F5344CB8AC3E}">
        <p14:creationId xmlns:p14="http://schemas.microsoft.com/office/powerpoint/2010/main" val="29142065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Legend" descr="A photo is shown of a flask and funnel used for filtration. The flask contains a slightly opaque liquid filtrate with a slight yellow tint. A funnel, which contains a bright yellow and orange material, sits atop the flask. The flask is held in place by a clamp and is connected to a vacuum line. The connection between the funnel and flask is sealed with a rubber bung or gasket."/>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89956" y="959559"/>
            <a:ext cx="3191145" cy="5165725"/>
          </a:xfrm>
        </p:spPr>
      </p:pic>
      <p:sp>
        <p:nvSpPr>
          <p:cNvPr id="14" name="Figure"/>
          <p:cNvSpPr>
            <a:spLocks noGrp="1"/>
          </p:cNvSpPr>
          <p:nvPr>
            <p:ph sz="half" idx="2"/>
          </p:nvPr>
        </p:nvSpPr>
        <p:spPr>
          <a:xfrm>
            <a:off x="4026310" y="1107617"/>
            <a:ext cx="3913188" cy="5256973"/>
          </a:xfrm>
        </p:spPr>
        <p:txBody>
          <a:bodyPr>
            <a:noAutofit/>
          </a:bodyPr>
          <a:lstStyle/>
          <a:p>
            <a:pPr marL="0" indent="0">
              <a:buNone/>
            </a:pPr>
            <a:r>
              <a:rPr lang="en-US" sz="1600" dirty="0">
                <a:solidFill>
                  <a:srgbClr val="000000"/>
                </a:solidFill>
              </a:rPr>
              <a:t>Precipitate may be removed from a reaction mixture by filtration.</a:t>
            </a:r>
          </a:p>
        </p:txBody>
      </p:sp>
      <p:sp>
        <p:nvSpPr>
          <p:cNvPr id="8" name="Figure Number">
            <a:extLst>
              <a:ext uri="{FF2B5EF4-FFF2-40B4-BE49-F238E27FC236}">
                <a16:creationId xmlns:a16="http://schemas.microsoft.com/office/drawing/2014/main" xmlns="" id="{ECD74776-4BD9-4F64-8985-EB92D8EB5271}"/>
              </a:ext>
            </a:extLst>
          </p:cNvPr>
          <p:cNvSpPr>
            <a:spLocks noGrp="1"/>
          </p:cNvSpPr>
          <p:nvPr>
            <p:ph type="title"/>
          </p:nvPr>
        </p:nvSpPr>
        <p:spPr>
          <a:xfrm>
            <a:off x="628650" y="365127"/>
            <a:ext cx="7886700" cy="424583"/>
          </a:xfrm>
        </p:spPr>
        <p:txBody>
          <a:bodyPr/>
          <a:lstStyle/>
          <a:p>
            <a:r>
              <a:rPr lang="en-US" dirty="0"/>
              <a:t>Figure 4.17</a:t>
            </a:r>
          </a:p>
        </p:txBody>
      </p:sp>
    </p:spTree>
    <p:extLst>
      <p:ext uri="{BB962C8B-B14F-4D97-AF65-F5344CB8AC3E}">
        <p14:creationId xmlns:p14="http://schemas.microsoft.com/office/powerpoint/2010/main" val="11934922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4.15</a:t>
            </a:r>
          </a:p>
        </p:txBody>
      </p:sp>
      <p:sp>
        <p:nvSpPr>
          <p:cNvPr id="3" name="Content Placeholder 2"/>
          <p:cNvSpPr>
            <a:spLocks noGrp="1"/>
          </p:cNvSpPr>
          <p:nvPr>
            <p:ph idx="1"/>
          </p:nvPr>
        </p:nvSpPr>
        <p:spPr>
          <a:xfrm>
            <a:off x="628650" y="955965"/>
            <a:ext cx="7886700" cy="4520910"/>
          </a:xfrm>
        </p:spPr>
        <p:txBody>
          <a:bodyPr/>
          <a:lstStyle/>
          <a:p>
            <a:r>
              <a:rPr lang="en-US" dirty="0"/>
              <a:t>A 0.4550-g solid mixture containing MgSO</a:t>
            </a:r>
            <a:r>
              <a:rPr lang="en-US" baseline="-25000" dirty="0"/>
              <a:t>4</a:t>
            </a:r>
            <a:r>
              <a:rPr lang="en-US" dirty="0"/>
              <a:t> is dissolved in water and treated with an excess of Ba(NO</a:t>
            </a:r>
            <a:r>
              <a:rPr lang="en-US" baseline="-25000" dirty="0"/>
              <a:t>3</a:t>
            </a:r>
            <a:r>
              <a:rPr lang="en-US" dirty="0"/>
              <a:t>)</a:t>
            </a:r>
            <a:r>
              <a:rPr lang="en-US" baseline="-25000" dirty="0"/>
              <a:t>2</a:t>
            </a:r>
            <a:r>
              <a:rPr lang="en-US" dirty="0"/>
              <a:t>, resulting in the precipitation of 0.6168 g of BaSO</a:t>
            </a:r>
            <a:r>
              <a:rPr lang="en-US" baseline="-25000" dirty="0"/>
              <a:t>4</a:t>
            </a:r>
            <a:r>
              <a:rPr lang="en-US" dirty="0"/>
              <a:t>.</a:t>
            </a:r>
          </a:p>
          <a:p>
            <a:endParaRPr lang="en-US" dirty="0"/>
          </a:p>
          <a:p>
            <a:pPr marL="0" indent="0" algn="ctr">
              <a:buNone/>
            </a:pPr>
            <a:r>
              <a:rPr lang="en-US" dirty="0"/>
              <a:t>MgSO</a:t>
            </a:r>
            <a:r>
              <a:rPr lang="en-US" baseline="-25000" dirty="0"/>
              <a:t>4</a:t>
            </a:r>
            <a:r>
              <a:rPr lang="en-US" dirty="0"/>
              <a:t>(</a:t>
            </a:r>
            <a:r>
              <a:rPr lang="en-US" i="1" dirty="0" err="1"/>
              <a:t>aq</a:t>
            </a:r>
            <a:r>
              <a:rPr lang="en-US" dirty="0"/>
              <a:t>)  +  Ba(NO</a:t>
            </a:r>
            <a:r>
              <a:rPr lang="en-US" baseline="-25000" dirty="0"/>
              <a:t>3</a:t>
            </a:r>
            <a:r>
              <a:rPr lang="en-US" dirty="0"/>
              <a:t>)</a:t>
            </a:r>
            <a:r>
              <a:rPr lang="en-US" baseline="-25000" dirty="0"/>
              <a:t>2</a:t>
            </a:r>
            <a:r>
              <a:rPr lang="en-US" dirty="0"/>
              <a:t>(</a:t>
            </a:r>
            <a:r>
              <a:rPr lang="en-US" i="1" dirty="0" err="1"/>
              <a:t>aq</a:t>
            </a:r>
            <a:r>
              <a:rPr lang="en-US" dirty="0"/>
              <a:t>)  ⟶  BaSO</a:t>
            </a:r>
            <a:r>
              <a:rPr lang="en-US" baseline="-25000" dirty="0"/>
              <a:t>4</a:t>
            </a:r>
            <a:r>
              <a:rPr lang="en-US" dirty="0"/>
              <a:t>(</a:t>
            </a:r>
            <a:r>
              <a:rPr lang="en-US" i="1" dirty="0"/>
              <a:t>s</a:t>
            </a:r>
            <a:r>
              <a:rPr lang="en-US" dirty="0"/>
              <a:t>)  +  Mg(NO</a:t>
            </a:r>
            <a:r>
              <a:rPr lang="en-US" baseline="-25000" dirty="0"/>
              <a:t>3</a:t>
            </a:r>
            <a:r>
              <a:rPr lang="en-US" dirty="0"/>
              <a:t>)</a:t>
            </a:r>
            <a:r>
              <a:rPr lang="en-US" baseline="-25000" dirty="0"/>
              <a:t>2</a:t>
            </a:r>
            <a:r>
              <a:rPr lang="en-US" dirty="0"/>
              <a:t>(</a:t>
            </a:r>
            <a:r>
              <a:rPr lang="en-US" i="1" dirty="0" err="1"/>
              <a:t>aq</a:t>
            </a:r>
            <a:r>
              <a:rPr lang="en-US" dirty="0"/>
              <a:t>)</a:t>
            </a:r>
          </a:p>
          <a:p>
            <a:endParaRPr lang="en-US" dirty="0"/>
          </a:p>
          <a:p>
            <a:r>
              <a:rPr lang="en-US" dirty="0"/>
              <a:t>What is the concentration (mass percent) of MgSO4 in the mixture?</a:t>
            </a:r>
          </a:p>
          <a:p>
            <a:endParaRPr lang="en-US" dirty="0"/>
          </a:p>
        </p:txBody>
      </p:sp>
    </p:spTree>
    <p:extLst>
      <p:ext uri="{BB962C8B-B14F-4D97-AF65-F5344CB8AC3E}">
        <p14:creationId xmlns:p14="http://schemas.microsoft.com/office/powerpoint/2010/main" val="34811659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4.15</a:t>
            </a:r>
          </a:p>
        </p:txBody>
      </p:sp>
      <p:pic>
        <p:nvPicPr>
          <p:cNvPr id="2" name="Content Placeholder 1" descr="This figure shows five rectangles. The first is shaded yellow and is labeled “Mass of B a S O subscript 4.” This rectangle is followed by an arrow pointing right to a second rectangle. The arrow is labeled, “Molar mass.” The second rectangle is shaded pink and is labeled, “Moles of B a S O subscript 4.” This rectangle is followed by an arrow pointing right to a third rectangle. The arrow is labeled, “Stoichiometric factor.” This third rectangle is shaded pink and is labeled, “Moles of C a S O subscript 4.” This rectangle is followed by an arrow labeled, “Molar mass,” which points downward to a fourth rectangle. This fourth rectangle is shaded yellow and is labeled, “Mass of C a S O subscript 4.” This rectangle is followed by an arrow labeled, “Sample mass,” which points left to a fifth rectangle. This fifth rectangle is shaded lavender and is labeled, “Percent C a S O subscript 4.”"/>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1483293" y="1532635"/>
            <a:ext cx="6177414" cy="2915740"/>
          </a:xfrm>
        </p:spPr>
      </p:pic>
      <p:graphicFrame>
        <p:nvGraphicFramePr>
          <p:cNvPr id="3" name="Object 2"/>
          <p:cNvGraphicFramePr>
            <a:graphicFrameLocks noChangeAspect="1"/>
          </p:cNvGraphicFramePr>
          <p:nvPr>
            <p:extLst>
              <p:ext uri="{D42A27DB-BD31-4B8C-83A1-F6EECF244321}">
                <p14:modId xmlns:p14="http://schemas.microsoft.com/office/powerpoint/2010/main" val="657639983"/>
              </p:ext>
            </p:extLst>
          </p:nvPr>
        </p:nvGraphicFramePr>
        <p:xfrm>
          <a:off x="567027" y="5314950"/>
          <a:ext cx="7948323" cy="614363"/>
        </p:xfrm>
        <a:graphic>
          <a:graphicData uri="http://schemas.openxmlformats.org/presentationml/2006/ole">
            <mc:AlternateContent xmlns:mc="http://schemas.openxmlformats.org/markup-compatibility/2006">
              <mc:Choice xmlns:v="urn:schemas-microsoft-com:vml" Requires="v">
                <p:oleObj spid="_x0000_s14362" name="Equation" r:id="rId4" imgW="5587920" imgH="431640" progId="Equation.DSMT4">
                  <p:embed/>
                </p:oleObj>
              </mc:Choice>
              <mc:Fallback>
                <p:oleObj name="Equation" r:id="rId4" imgW="5587920" imgH="431640" progId="Equation.DSMT4">
                  <p:embed/>
                  <p:pic>
                    <p:nvPicPr>
                      <p:cNvPr id="0" name="Object 2"/>
                      <p:cNvPicPr>
                        <a:picLocks noChangeAspect="1" noChangeArrowheads="1"/>
                      </p:cNvPicPr>
                      <p:nvPr/>
                    </p:nvPicPr>
                    <p:blipFill>
                      <a:blip r:embed="rId5"/>
                      <a:srcRect/>
                      <a:stretch>
                        <a:fillRect/>
                      </a:stretch>
                    </p:blipFill>
                    <p:spPr bwMode="auto">
                      <a:xfrm>
                        <a:off x="567027" y="5314950"/>
                        <a:ext cx="7948323" cy="614363"/>
                      </a:xfrm>
                      <a:prstGeom prst="rect">
                        <a:avLst/>
                      </a:prstGeom>
                      <a:noFill/>
                      <a:ln>
                        <a:noFill/>
                      </a:ln>
                    </p:spPr>
                  </p:pic>
                </p:oleObj>
              </mc:Fallback>
            </mc:AlternateContent>
          </a:graphicData>
        </a:graphic>
      </p:graphicFrame>
      <p:cxnSp>
        <p:nvCxnSpPr>
          <p:cNvPr id="6" name="Straight Connector 5"/>
          <p:cNvCxnSpPr/>
          <p:nvPr/>
        </p:nvCxnSpPr>
        <p:spPr>
          <a:xfrm flipH="1">
            <a:off x="1214820" y="5486400"/>
            <a:ext cx="737805" cy="188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805496" y="5675263"/>
            <a:ext cx="737804" cy="1983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538796" y="5399037"/>
            <a:ext cx="861629" cy="944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015171" y="5696620"/>
            <a:ext cx="899729" cy="188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4015171" y="5351821"/>
            <a:ext cx="899729" cy="188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5586797" y="5675263"/>
            <a:ext cx="985453" cy="188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8309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4.15</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099611348"/>
              </p:ext>
            </p:extLst>
          </p:nvPr>
        </p:nvGraphicFramePr>
        <p:xfrm>
          <a:off x="1565693" y="1819275"/>
          <a:ext cx="5478046" cy="1598613"/>
        </p:xfrm>
        <a:graphic>
          <a:graphicData uri="http://schemas.openxmlformats.org/presentationml/2006/ole">
            <mc:AlternateContent xmlns:mc="http://schemas.openxmlformats.org/markup-compatibility/2006">
              <mc:Choice xmlns:v="urn:schemas-microsoft-com:vml" Requires="v">
                <p:oleObj spid="_x0000_s15384" name="Equation" r:id="rId3" imgW="2958840" imgH="863280" progId="Equation.DSMT4">
                  <p:embed/>
                </p:oleObj>
              </mc:Choice>
              <mc:Fallback>
                <p:oleObj name="Equation" r:id="rId3" imgW="2958840" imgH="863280" progId="Equation.DSMT4">
                  <p:embed/>
                  <p:pic>
                    <p:nvPicPr>
                      <p:cNvPr id="0" name="Object 8"/>
                      <p:cNvPicPr>
                        <a:picLocks noChangeAspect="1" noChangeArrowheads="1"/>
                      </p:cNvPicPr>
                      <p:nvPr/>
                    </p:nvPicPr>
                    <p:blipFill>
                      <a:blip r:embed="rId4"/>
                      <a:srcRect/>
                      <a:stretch>
                        <a:fillRect/>
                      </a:stretch>
                    </p:blipFill>
                    <p:spPr bwMode="auto">
                      <a:xfrm>
                        <a:off x="1565693" y="1819275"/>
                        <a:ext cx="5478046" cy="15986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893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p:txBody>
          <a:bodyPr/>
          <a:lstStyle/>
          <a:p>
            <a:r>
              <a:rPr lang="en-US" dirty="0"/>
              <a:t>If an element appears in more than one formula on a given side of the equation, the number of atoms represented in each must be computed and then added together. </a:t>
            </a:r>
          </a:p>
          <a:p>
            <a:endParaRPr lang="en-US" dirty="0"/>
          </a:p>
          <a:p>
            <a:r>
              <a:rPr lang="en-US" dirty="0"/>
              <a:t>For example, both product species in the example reaction, CO</a:t>
            </a:r>
            <a:r>
              <a:rPr lang="en-US" baseline="-25000" dirty="0"/>
              <a:t>2</a:t>
            </a:r>
            <a:r>
              <a:rPr lang="en-US" dirty="0"/>
              <a:t> and H</a:t>
            </a:r>
            <a:r>
              <a:rPr lang="en-US" baseline="-25000" dirty="0"/>
              <a:t>2</a:t>
            </a:r>
            <a:r>
              <a:rPr lang="en-US" dirty="0"/>
              <a:t>O, contain the element oxygen.</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8047216"/>
              </p:ext>
            </p:extLst>
          </p:nvPr>
        </p:nvGraphicFramePr>
        <p:xfrm>
          <a:off x="415636" y="3536221"/>
          <a:ext cx="8294832" cy="1394553"/>
        </p:xfrm>
        <a:graphic>
          <a:graphicData uri="http://schemas.openxmlformats.org/presentationml/2006/ole">
            <mc:AlternateContent xmlns:mc="http://schemas.openxmlformats.org/markup-compatibility/2006">
              <mc:Choice xmlns:v="urn:schemas-microsoft-com:vml" Requires="v">
                <p:oleObj spid="_x0000_s1116" name="Equation" r:id="rId3" imgW="5346360" imgH="888840" progId="Equation.DSMT4">
                  <p:embed/>
                </p:oleObj>
              </mc:Choice>
              <mc:Fallback>
                <p:oleObj name="Equation" r:id="rId3" imgW="5346360" imgH="888840" progId="Equation.DSMT4">
                  <p:embed/>
                  <p:pic>
                    <p:nvPicPr>
                      <p:cNvPr id="0" name="Object 4"/>
                      <p:cNvPicPr>
                        <a:picLocks noChangeAspect="1" noChangeArrowheads="1"/>
                      </p:cNvPicPr>
                      <p:nvPr/>
                    </p:nvPicPr>
                    <p:blipFill>
                      <a:blip r:embed="rId4"/>
                      <a:srcRect/>
                      <a:stretch>
                        <a:fillRect/>
                      </a:stretch>
                    </p:blipFill>
                    <p:spPr bwMode="auto">
                      <a:xfrm>
                        <a:off x="415636" y="3536221"/>
                        <a:ext cx="8294832" cy="13945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429154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Analysis</a:t>
            </a:r>
          </a:p>
        </p:txBody>
      </p:sp>
      <p:sp>
        <p:nvSpPr>
          <p:cNvPr id="3" name="Content Placeholder 2"/>
          <p:cNvSpPr>
            <a:spLocks noGrp="1"/>
          </p:cNvSpPr>
          <p:nvPr>
            <p:ph idx="1"/>
          </p:nvPr>
        </p:nvSpPr>
        <p:spPr/>
        <p:txBody>
          <a:bodyPr/>
          <a:lstStyle/>
          <a:p>
            <a:r>
              <a:rPr lang="en-US" dirty="0"/>
              <a:t>The elemental composition of hydrocarbons and related compounds may be determined via a gravimetric method known as </a:t>
            </a:r>
            <a:r>
              <a:rPr lang="en-US" b="1" dirty="0"/>
              <a:t>combustion analysis</a:t>
            </a:r>
            <a:r>
              <a:rPr lang="en-US" dirty="0"/>
              <a:t>.</a:t>
            </a:r>
          </a:p>
          <a:p>
            <a:endParaRPr lang="en-US" dirty="0"/>
          </a:p>
          <a:p>
            <a:r>
              <a:rPr lang="en-US" dirty="0"/>
              <a:t>A weighed sample of the compound is heated to a high temperature under a stream of oxygen gas, resulting in its complete combustion to yield gaseous products of known identities.</a:t>
            </a:r>
          </a:p>
          <a:p>
            <a:endParaRPr lang="en-US" dirty="0"/>
          </a:p>
        </p:txBody>
      </p:sp>
    </p:spTree>
    <p:extLst>
      <p:ext uri="{BB962C8B-B14F-4D97-AF65-F5344CB8AC3E}">
        <p14:creationId xmlns:p14="http://schemas.microsoft.com/office/powerpoint/2010/main" val="1394267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Analysis</a:t>
            </a:r>
          </a:p>
        </p:txBody>
      </p:sp>
      <p:sp>
        <p:nvSpPr>
          <p:cNvPr id="3" name="Content Placeholder 2"/>
          <p:cNvSpPr>
            <a:spLocks noGrp="1"/>
          </p:cNvSpPr>
          <p:nvPr>
            <p:ph idx="1"/>
          </p:nvPr>
        </p:nvSpPr>
        <p:spPr/>
        <p:txBody>
          <a:bodyPr/>
          <a:lstStyle/>
          <a:p>
            <a:r>
              <a:rPr lang="en-US" dirty="0"/>
              <a:t>The complete combustion of hydrocarbons, for example, will yield carbon dioxide and water vapor as the only products.</a:t>
            </a:r>
          </a:p>
          <a:p>
            <a:endParaRPr lang="en-US" dirty="0"/>
          </a:p>
          <a:p>
            <a:r>
              <a:rPr lang="en-US" dirty="0"/>
              <a:t>The gaseous combustion products are swept through separate, </a:t>
            </a:r>
            <a:r>
              <a:rPr lang="en-US" dirty="0" err="1"/>
              <a:t>preweighed</a:t>
            </a:r>
            <a:r>
              <a:rPr lang="en-US" dirty="0"/>
              <a:t> collection devices containing compounds that selectively absorb each product. </a:t>
            </a:r>
          </a:p>
          <a:p>
            <a:endParaRPr lang="en-US" dirty="0"/>
          </a:p>
          <a:p>
            <a:r>
              <a:rPr lang="en-US" dirty="0"/>
              <a:t>The mass of the absorbed product can then be used in an appropriate stoichiometric calculation to derive the moles and mass of the relevant element. </a:t>
            </a:r>
          </a:p>
          <a:p>
            <a:endParaRPr lang="en-US" dirty="0"/>
          </a:p>
        </p:txBody>
      </p:sp>
    </p:spTree>
    <p:extLst>
      <p:ext uri="{BB962C8B-B14F-4D97-AF65-F5344CB8AC3E}">
        <p14:creationId xmlns:p14="http://schemas.microsoft.com/office/powerpoint/2010/main" val="34914636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4.18</a:t>
            </a:r>
          </a:p>
        </p:txBody>
      </p:sp>
      <p:pic>
        <p:nvPicPr>
          <p:cNvPr id="2" name="Figure" descr="This diagram shows an arrow pointing from O subscript 2 into a tube that leads into a vessel containing a red material, labeled “Sample.” This vessel is inside a blue container with a red inner lining which is labeled “Furnace.” An arrow points from the tube to the right into the vessel above the red sample material. An arrow leads out of this vessel through a tube into a second vessel outside the furnace. An line points from this tube to a label above the diagram that reads “C O subscript 2, H subscript 2 O, O subscript 2, and other gases.” Many small green spheres are visible in the second vessel which is labeled below, “H subscript 2 O absorber such as M g ( C l O subscript 4 ) subscript 2.” An arrow points to the right through the vessel, and another arrow points right heading out of the vessel through a tube into a third vessel. The third vessel contains many small blue spheres. It is labeled “C O subscript 2 absorber such as N a O H.” An arrow points right through this vessel, and a final arrow points out of a tube at the right end of the vessel. Outside the end of this tube at the end of the arrow is the label, “O subscript 2 and other gas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87434"/>
            <a:ext cx="7886700" cy="1932195"/>
          </a:xfrm>
        </p:spPr>
      </p:pic>
      <p:sp>
        <p:nvSpPr>
          <p:cNvPr id="7" name="Figure Legend"/>
          <p:cNvSpPr>
            <a:spLocks noGrp="1"/>
          </p:cNvSpPr>
          <p:nvPr>
            <p:ph idx="13"/>
          </p:nvPr>
        </p:nvSpPr>
        <p:spPr/>
        <p:txBody>
          <a:bodyPr>
            <a:normAutofit/>
          </a:bodyPr>
          <a:lstStyle/>
          <a:p>
            <a:r>
              <a:rPr lang="en-US" sz="1600" dirty="0"/>
              <a:t>This schematic diagram illustrates the basic components of a combustion analysis device for determining the carbon and hydrogen content of a sample.</a:t>
            </a:r>
          </a:p>
        </p:txBody>
      </p:sp>
    </p:spTree>
    <p:extLst>
      <p:ext uri="{BB962C8B-B14F-4D97-AF65-F5344CB8AC3E}">
        <p14:creationId xmlns:p14="http://schemas.microsoft.com/office/powerpoint/2010/main" val="37431441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4.16</a:t>
            </a:r>
          </a:p>
        </p:txBody>
      </p:sp>
      <p:sp>
        <p:nvSpPr>
          <p:cNvPr id="3" name="Content Placeholder 2"/>
          <p:cNvSpPr>
            <a:spLocks noGrp="1"/>
          </p:cNvSpPr>
          <p:nvPr>
            <p:ph idx="1"/>
          </p:nvPr>
        </p:nvSpPr>
        <p:spPr/>
        <p:txBody>
          <a:bodyPr/>
          <a:lstStyle/>
          <a:p>
            <a:r>
              <a:rPr lang="en-US" dirty="0"/>
              <a:t>Polyethylene is a hydrocarbon polymer used to produce food-storage bags and many other flexible plastic items. A combustion analysis of a 0.00126-g sample of polyethylene yields 0.00394 g of CO</a:t>
            </a:r>
            <a:r>
              <a:rPr lang="en-US" baseline="-25000" dirty="0"/>
              <a:t>2</a:t>
            </a:r>
            <a:r>
              <a:rPr lang="en-US" dirty="0"/>
              <a:t> and 0.00161 g of H</a:t>
            </a:r>
            <a:r>
              <a:rPr lang="en-US" baseline="-25000" dirty="0"/>
              <a:t>2</a:t>
            </a:r>
            <a:r>
              <a:rPr lang="en-US" dirty="0"/>
              <a:t>O. </a:t>
            </a:r>
          </a:p>
          <a:p>
            <a:endParaRPr lang="en-US" dirty="0"/>
          </a:p>
          <a:p>
            <a:pPr marL="0" indent="0" algn="ctr">
              <a:buNone/>
            </a:pPr>
            <a:r>
              <a:rPr lang="en-US" dirty="0" err="1"/>
              <a:t>C</a:t>
            </a:r>
            <a:r>
              <a:rPr lang="en-US" baseline="-25000" dirty="0" err="1"/>
              <a:t>x</a:t>
            </a:r>
            <a:r>
              <a:rPr lang="en-US" dirty="0" err="1"/>
              <a:t>H</a:t>
            </a:r>
            <a:r>
              <a:rPr lang="en-US" baseline="-25000" dirty="0" err="1"/>
              <a:t>y</a:t>
            </a:r>
            <a:r>
              <a:rPr lang="en-US" dirty="0"/>
              <a:t>(</a:t>
            </a:r>
            <a:r>
              <a:rPr lang="en-US" i="1" dirty="0"/>
              <a:t>s</a:t>
            </a:r>
            <a:r>
              <a:rPr lang="en-US" dirty="0"/>
              <a:t>)  +  excess O</a:t>
            </a:r>
            <a:r>
              <a:rPr lang="en-US" baseline="-25000" dirty="0"/>
              <a:t>2</a:t>
            </a:r>
            <a:r>
              <a:rPr lang="en-US" dirty="0"/>
              <a:t>(</a:t>
            </a:r>
            <a:r>
              <a:rPr lang="en-US" i="1" dirty="0"/>
              <a:t>g</a:t>
            </a:r>
            <a:r>
              <a:rPr lang="en-US" dirty="0"/>
              <a:t>)  ⟶  xCO</a:t>
            </a:r>
            <a:r>
              <a:rPr lang="en-US" baseline="-25000" dirty="0"/>
              <a:t>2</a:t>
            </a:r>
            <a:r>
              <a:rPr lang="en-US" dirty="0"/>
              <a:t>(</a:t>
            </a:r>
            <a:r>
              <a:rPr lang="en-US" i="1" dirty="0"/>
              <a:t>g</a:t>
            </a:r>
            <a:r>
              <a:rPr lang="en-US" dirty="0"/>
              <a:t>)  +     H</a:t>
            </a:r>
            <a:r>
              <a:rPr lang="en-US" baseline="-25000" dirty="0"/>
              <a:t>2</a:t>
            </a:r>
            <a:r>
              <a:rPr lang="en-US" dirty="0"/>
              <a:t>O(</a:t>
            </a:r>
            <a:r>
              <a:rPr lang="en-US" i="1" dirty="0"/>
              <a:t>g</a:t>
            </a:r>
            <a:r>
              <a:rPr lang="en-US" dirty="0"/>
              <a:t>)</a:t>
            </a:r>
          </a:p>
          <a:p>
            <a:endParaRPr lang="en-US" dirty="0"/>
          </a:p>
          <a:p>
            <a:r>
              <a:rPr lang="en-US" dirty="0"/>
              <a:t>What is the empirical formula of polyethylene?</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76850844"/>
              </p:ext>
            </p:extLst>
          </p:nvPr>
        </p:nvGraphicFramePr>
        <p:xfrm>
          <a:off x="6026150" y="2446337"/>
          <a:ext cx="260350" cy="620835"/>
        </p:xfrm>
        <a:graphic>
          <a:graphicData uri="http://schemas.openxmlformats.org/presentationml/2006/ole">
            <mc:AlternateContent xmlns:mc="http://schemas.openxmlformats.org/markup-compatibility/2006">
              <mc:Choice xmlns:v="urn:schemas-microsoft-com:vml" Requires="v">
                <p:oleObj spid="_x0000_s16407" name="Equation" r:id="rId3" imgW="164880" imgH="393480" progId="Equation.DSMT4">
                  <p:embed/>
                </p:oleObj>
              </mc:Choice>
              <mc:Fallback>
                <p:oleObj name="Equation" r:id="rId3" imgW="164880" imgH="393480" progId="Equation.DSMT4">
                  <p:embed/>
                  <p:pic>
                    <p:nvPicPr>
                      <p:cNvPr id="0" name=""/>
                      <p:cNvPicPr/>
                      <p:nvPr/>
                    </p:nvPicPr>
                    <p:blipFill>
                      <a:blip r:embed="rId4"/>
                      <a:stretch>
                        <a:fillRect/>
                      </a:stretch>
                    </p:blipFill>
                    <p:spPr>
                      <a:xfrm>
                        <a:off x="6026150" y="2446337"/>
                        <a:ext cx="260350" cy="620835"/>
                      </a:xfrm>
                      <a:prstGeom prst="rect">
                        <a:avLst/>
                      </a:prstGeom>
                    </p:spPr>
                  </p:pic>
                </p:oleObj>
              </mc:Fallback>
            </mc:AlternateContent>
          </a:graphicData>
        </a:graphic>
      </p:graphicFrame>
    </p:spTree>
    <p:extLst>
      <p:ext uri="{BB962C8B-B14F-4D97-AF65-F5344CB8AC3E}">
        <p14:creationId xmlns:p14="http://schemas.microsoft.com/office/powerpoint/2010/main" val="37698959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4.16</a:t>
            </a:r>
          </a:p>
        </p:txBody>
      </p:sp>
      <p:sp>
        <p:nvSpPr>
          <p:cNvPr id="7" name="Figure Legend" hidden="1"/>
          <p:cNvSpPr>
            <a:spLocks noGrp="1"/>
          </p:cNvSpPr>
          <p:nvPr>
            <p:ph idx="13"/>
          </p:nvPr>
        </p:nvSpPr>
        <p:spPr/>
        <p:txBody>
          <a:bodyPr>
            <a:normAutofit/>
          </a:bodyPr>
          <a:lstStyle/>
          <a:p>
            <a:endParaRPr lang="en-US" sz="1600" dirty="0"/>
          </a:p>
        </p:txBody>
      </p:sp>
      <p:pic>
        <p:nvPicPr>
          <p:cNvPr id="21506" name="Picture 2" descr="This figure shows two flowcharts. The first row is a single flow chart. In this row, a rectangle at the left is shaded yellow and is labeled, “Mass of C O subscript 2.” This rectangle is followed by an arrow pointing right to a second rectangle. The arrow is labeled, “Molar mass.” The second rectangle is shaded pink and is labeled, “Moles of C O subscript 2.” This rectangle is followed by an arrow pointing right to a third rectangle. The arrow is labeled, “Stoichiometric factor.” The third rectangle is shaded pink and is labeled, “Moles of C.” This rectangle is followed by an arrow labeled “Molar mass” which points right to a fourth rectangle. The fourth rectangle is shaded yellow and is labeled “Mass of C.” Below, is a second flowchart. It begins with a yellow shaded rectangle on the left which is labeled, “Mass of H subscript 2 O.” This rectangle is followed by an arrow labeled, “Molar mass,” which points right to a second rectangle. The second rectangle is shaded pink and is labeled, “Moles of H subscript 2 O.” This rectangle is followed by an arrow pointing right to a third rectangle. The arrow is labeled, “Stoichiometric factor.” The third rectangle is shaded pink and is labeled “Moles of H.” This rectangle is followed to the right by an arrow labeled, “Molar mass,” which points to a fourth rectangle. The fourth rectangle is shaded yellow and is labeled “Mass of H.” An arrow labeled, “Sample mass” points down beneath this rectangle to a green shaded rectangle. This rectangle is labeled, “Percent composition.” An arrow extends beneath the pink rectangle labeled, “Moles of H,” to a green shaded rectangle labeled, “C to H mole ratio.” Beneath this rectangle, an arrow extends to a second green shaded rectangle which is labeled, “Empirical formul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7699" y="1143000"/>
            <a:ext cx="5969527"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0638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4.16</a:t>
            </a:r>
          </a:p>
        </p:txBody>
      </p:sp>
      <p:sp>
        <p:nvSpPr>
          <p:cNvPr id="3" name="Content Placeholder 2"/>
          <p:cNvSpPr>
            <a:spLocks noGrp="1"/>
          </p:cNvSpPr>
          <p:nvPr>
            <p:ph idx="1"/>
          </p:nvPr>
        </p:nvSpPr>
        <p:spPr>
          <a:xfrm>
            <a:off x="628650" y="955965"/>
            <a:ext cx="7886700" cy="5263860"/>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dirty="0"/>
              <a:t>The empirical formula for the compound is then derived by identifying the smallest whole-number multiples for these mole amounts. The H-to-C mole ratio is</a:t>
            </a:r>
          </a:p>
          <a:p>
            <a:endParaRPr lang="en-US" dirty="0"/>
          </a:p>
          <a:p>
            <a:endParaRPr lang="en-US" dirty="0"/>
          </a:p>
          <a:p>
            <a:endParaRPr lang="en-US" dirty="0"/>
          </a:p>
          <a:p>
            <a:pPr marL="0" indent="0">
              <a:buNone/>
            </a:pPr>
            <a:endParaRPr lang="en-US" dirty="0"/>
          </a:p>
          <a:p>
            <a:pPr marL="0" indent="0">
              <a:buNone/>
            </a:pPr>
            <a:r>
              <a:rPr lang="en-US" dirty="0"/>
              <a:t>and the empirical formula for polyethylene is CH</a:t>
            </a:r>
            <a:r>
              <a:rPr lang="en-US" baseline="-25000" dirty="0"/>
              <a:t>2</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23393170"/>
              </p:ext>
            </p:extLst>
          </p:nvPr>
        </p:nvGraphicFramePr>
        <p:xfrm>
          <a:off x="1119920" y="1159456"/>
          <a:ext cx="6410932" cy="1812344"/>
        </p:xfrm>
        <a:graphic>
          <a:graphicData uri="http://schemas.openxmlformats.org/presentationml/2006/ole">
            <mc:AlternateContent xmlns:mc="http://schemas.openxmlformats.org/markup-compatibility/2006">
              <mc:Choice xmlns:v="urn:schemas-microsoft-com:vml" Requires="v">
                <p:oleObj spid="_x0000_s17450" name="Equation" r:id="rId3" imgW="3949560" imgH="1117440" progId="Equation.DSMT4">
                  <p:embed/>
                </p:oleObj>
              </mc:Choice>
              <mc:Fallback>
                <p:oleObj name="Equation" r:id="rId3" imgW="3949560" imgH="1117440" progId="Equation.DSMT4">
                  <p:embed/>
                  <p:pic>
                    <p:nvPicPr>
                      <p:cNvPr id="0" name="Object 8"/>
                      <p:cNvPicPr>
                        <a:picLocks noChangeAspect="1" noChangeArrowheads="1"/>
                      </p:cNvPicPr>
                      <p:nvPr/>
                    </p:nvPicPr>
                    <p:blipFill>
                      <a:blip r:embed="rId4"/>
                      <a:srcRect/>
                      <a:stretch>
                        <a:fillRect/>
                      </a:stretch>
                    </p:blipFill>
                    <p:spPr bwMode="auto">
                      <a:xfrm>
                        <a:off x="1119920" y="1159456"/>
                        <a:ext cx="6410932" cy="181234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5582221"/>
              </p:ext>
            </p:extLst>
          </p:nvPr>
        </p:nvGraphicFramePr>
        <p:xfrm>
          <a:off x="2277160" y="4381500"/>
          <a:ext cx="4266515" cy="811911"/>
        </p:xfrm>
        <a:graphic>
          <a:graphicData uri="http://schemas.openxmlformats.org/presentationml/2006/ole">
            <mc:AlternateContent xmlns:mc="http://schemas.openxmlformats.org/markup-compatibility/2006">
              <mc:Choice xmlns:v="urn:schemas-microsoft-com:vml" Requires="v">
                <p:oleObj spid="_x0000_s17451" name="Equation" r:id="rId5" imgW="2425680" imgH="457200" progId="Equation.DSMT4">
                  <p:embed/>
                </p:oleObj>
              </mc:Choice>
              <mc:Fallback>
                <p:oleObj name="Equation" r:id="rId5" imgW="2425680" imgH="457200" progId="Equation.DSMT4">
                  <p:embed/>
                  <p:pic>
                    <p:nvPicPr>
                      <p:cNvPr id="0" name="Object 9"/>
                      <p:cNvPicPr>
                        <a:picLocks noChangeAspect="1" noChangeArrowheads="1"/>
                      </p:cNvPicPr>
                      <p:nvPr/>
                    </p:nvPicPr>
                    <p:blipFill>
                      <a:blip r:embed="rId6"/>
                      <a:srcRect/>
                      <a:stretch>
                        <a:fillRect/>
                      </a:stretch>
                    </p:blipFill>
                    <p:spPr bwMode="auto">
                      <a:xfrm>
                        <a:off x="2277160" y="4381500"/>
                        <a:ext cx="4266515" cy="811911"/>
                      </a:xfrm>
                      <a:prstGeom prst="rect">
                        <a:avLst/>
                      </a:prstGeom>
                      <a:noFill/>
                      <a:ln>
                        <a:noFill/>
                      </a:ln>
                    </p:spPr>
                  </p:pic>
                </p:oleObj>
              </mc:Fallback>
            </mc:AlternateContent>
          </a:graphicData>
        </a:graphic>
      </p:graphicFrame>
      <p:cxnSp>
        <p:nvCxnSpPr>
          <p:cNvPr id="7" name="Straight Connector 6"/>
          <p:cNvCxnSpPr/>
          <p:nvPr/>
        </p:nvCxnSpPr>
        <p:spPr>
          <a:xfrm flipH="1">
            <a:off x="1976946" y="1409700"/>
            <a:ext cx="632904" cy="1737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186621" y="1218072"/>
            <a:ext cx="728154" cy="1737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39171" y="1583405"/>
            <a:ext cx="794829" cy="2392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681921" y="1659604"/>
            <a:ext cx="232854" cy="868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955769" y="2495550"/>
            <a:ext cx="654081" cy="1737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104040" y="2338950"/>
            <a:ext cx="810735" cy="1737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539171" y="2669255"/>
            <a:ext cx="794829" cy="20422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3681921" y="2771366"/>
            <a:ext cx="158226" cy="1021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7655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fi-FI" dirty="0"/>
              <a:t>Exercise 42f</a:t>
            </a:r>
            <a:endParaRPr lang="en-US" dirty="0"/>
          </a:p>
        </p:txBody>
      </p:sp>
      <p:pic>
        <p:nvPicPr>
          <p:cNvPr id="2" name="Figure" descr="This figure includes two structural formulas. It reads, “The number of moles and the mass of,” which is followed by a structure with two C atoms bonded with a single horizontal at the center. Both C atoms have H atoms bonded above and below. The C atom to the left has a B r atom bonded to its left. The C atom to the right has a B r atom bonded to its right. Following this structure, the figure reads, “formed by the reaction of 12.85 g of,” which is followed by a structure with two C atoms connected with a horizontal double bond. The C atom to the left has H atoms bonded above and to the left and below and to the left. The C atom to the right has H atoms bonded above and to the right and below and to the right. The figure ends with, “with an excess of B r subscript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72944"/>
            <a:ext cx="7886700" cy="1161174"/>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4610099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fi-FI" dirty="0" err="1"/>
              <a:t>Exercise</a:t>
            </a:r>
            <a:r>
              <a:rPr lang="en-US" dirty="0"/>
              <a:t> 44f</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includes two structural formulas. It reads, “The number of moles and the mass of,” which is followed by a structure with two C atoms connected with a horizontal double bond at the center. The C atom to the left has H atoms bonded above and to the left and below and to the left. The C atom to the right has H atoms bonded above and to the right and below and to the right. Following this structure, the figure reads, “required to react with H subscript 2 O to produce 9.55 g of,” which is followed by a structure with two C atoms connected with a horizontal single bond. The C atom to the left has H atoms bonded above, to the left, and below. The C atom to the right has H atoms bonded above and below. To the right, an O atom forms a single bond with the C atom. A single H atom is bonded to the right side of the O atom."/>
          <p:cNvPicPr>
            <a:picLocks noChangeAspect="1"/>
          </p:cNvPicPr>
          <p:nvPr/>
        </p:nvPicPr>
        <p:blipFill>
          <a:blip r:embed="rId2">
            <a:extLst>
              <a:ext uri="{28A0092B-C50C-407E-A947-70E740481C1C}">
                <a14:useLocalDpi xmlns:a14="http://schemas.microsoft.com/office/drawing/2010/main" val="0"/>
              </a:ext>
            </a:extLst>
          </a:blip>
          <a:srcRect l="-12198" r="-12198"/>
          <a:stretch>
            <a:fillRect/>
          </a:stretch>
        </p:blipFill>
        <p:spPr>
          <a:xfrm>
            <a:off x="457199" y="1131911"/>
            <a:ext cx="8062913" cy="3500071"/>
          </a:xfrm>
          <a:prstGeom prst="rect">
            <a:avLst/>
          </a:prstGeom>
        </p:spPr>
      </p:pic>
    </p:spTree>
    <p:extLst>
      <p:ext uri="{BB962C8B-B14F-4D97-AF65-F5344CB8AC3E}">
        <p14:creationId xmlns:p14="http://schemas.microsoft.com/office/powerpoint/2010/main" val="12275378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fi-FI" dirty="0" err="1"/>
              <a:t>Exercise</a:t>
            </a:r>
            <a:r>
              <a:rPr lang="fi-FI" dirty="0"/>
              <a:t> 75</a:t>
            </a:r>
            <a:endParaRPr lang="en-US" dirty="0"/>
          </a:p>
        </p:txBody>
      </p:sp>
      <p:sp>
        <p:nvSpPr>
          <p:cNvPr id="7" name="Figure Legend" hidden="1"/>
          <p:cNvSpPr>
            <a:spLocks noGrp="1"/>
          </p:cNvSpPr>
          <p:nvPr>
            <p:ph idx="13"/>
          </p:nvPr>
        </p:nvSpPr>
        <p:spPr/>
        <p:txBody>
          <a:bodyPr>
            <a:normAutofit/>
          </a:bodyPr>
          <a:lstStyle/>
          <a:p>
            <a:endParaRPr lang="en-US" sz="1600" dirty="0"/>
          </a:p>
        </p:txBody>
      </p:sp>
      <p:pic>
        <p:nvPicPr>
          <p:cNvPr id="10" name="Figure" descr="A structural formula is shown. A hexagonal ring of 6 C atoms with alternating double bonds has single H atoms bonded to four consecutive C atoms on the left side of the ring. The two C atoms on the right side of the ring, which are joined by a double bond, are also included in a 5 atom ring to their right. The C atom of this pair that is nearest the top of the structure is singly bonded to a C atom at the top of the 5 atom ring which has an O atom double bonded above. An N atom is singly bonded to the lower right of this same C atom. The N atom has an H atom bonded to its right and to its lower left, it is bonded to an S atom. The S atom is connected to the second C atom that is shared in the two rings. The S atom is also double bonded to an O atom to its lower right and is double bonded to a second O atom directly below it."/>
          <p:cNvPicPr>
            <a:picLocks noChangeAspect="1"/>
          </p:cNvPicPr>
          <p:nvPr/>
        </p:nvPicPr>
        <p:blipFill>
          <a:blip r:embed="rId2">
            <a:extLst>
              <a:ext uri="{28A0092B-C50C-407E-A947-70E740481C1C}">
                <a14:useLocalDpi xmlns:a14="http://schemas.microsoft.com/office/drawing/2010/main" val="0"/>
              </a:ext>
            </a:extLst>
          </a:blip>
          <a:srcRect l="-40374" r="-4037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204699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fi-FI" dirty="0" err="1"/>
              <a:t>Exercise</a:t>
            </a:r>
            <a:r>
              <a:rPr lang="fi-FI" dirty="0"/>
              <a:t> 92</a:t>
            </a:r>
            <a:endParaRPr lang="en-US" dirty="0"/>
          </a:p>
        </p:txBody>
      </p:sp>
      <p:sp>
        <p:nvSpPr>
          <p:cNvPr id="7" name="Figure Legend" hidden="1"/>
          <p:cNvSpPr>
            <a:spLocks noGrp="1"/>
          </p:cNvSpPr>
          <p:nvPr>
            <p:ph idx="13"/>
          </p:nvPr>
        </p:nvSpPr>
        <p:spPr/>
        <p:txBody>
          <a:bodyPr>
            <a:normAutofit/>
          </a:bodyPr>
          <a:lstStyle/>
          <a:p>
            <a:endParaRPr lang="en-US" sz="1600" dirty="0"/>
          </a:p>
        </p:txBody>
      </p:sp>
      <p:pic>
        <p:nvPicPr>
          <p:cNvPr id="2" name="Picture 2" descr="A chemical reaction is shown. To the left, a structural formula is provided for a molecule with a 4 C atom horizontal chain involving all single bonds between the C atoms. The three C atoms to the left have H atoms bonded above and below and the left most C atom also has an H atom bonded to its left side. The fourth C atom, which is toward the right end of the structure, has a double bonded O atom above and a single bonded O atom to its right. An H atom is bonded to the right of the single bonded O atom. This structure is followed by a plus sign, then the formula C a ( O H ) subscript 2. This is followed by a reaction arrow. To the right of this arrow is a structural formula that begins C a, and in parentheses has a 4 C atom horizontal chain involving all single bonds between the C atoms. The three C atoms to the left have H atoms bonded above and below, and the left most C atom also has an H atom bonded to its left side. The fourth C atom, which is toward the right end of the structure, has a double bonded O atom above and a single bonded O atom to its right. Outside the parentheses is a subscript 2. This structure is followed by a plus sign and 2 H subscript 2 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3673" y="2159676"/>
            <a:ext cx="7921677" cy="10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p:txBody>
          <a:bodyPr/>
          <a:lstStyle/>
          <a:p>
            <a:r>
              <a:rPr lang="en-US" dirty="0"/>
              <a:t>The equation for the reaction between methane and oxygen to yield carbon dioxide and water is confirmed to be balanced as shown here:</a:t>
            </a:r>
          </a:p>
          <a:p>
            <a:pPr marL="0" indent="0" algn="ctr">
              <a:buNone/>
            </a:pPr>
            <a:endParaRPr lang="en-US" dirty="0"/>
          </a:p>
          <a:p>
            <a:pPr marL="0" indent="0" algn="ctr">
              <a:buNone/>
            </a:pPr>
            <a:r>
              <a:rPr lang="en-US" dirty="0"/>
              <a:t>CH</a:t>
            </a:r>
            <a:r>
              <a:rPr lang="en-US" baseline="-25000" dirty="0"/>
              <a:t>4</a:t>
            </a:r>
            <a:r>
              <a:rPr lang="en-US" dirty="0"/>
              <a:t> + 2O</a:t>
            </a:r>
            <a:r>
              <a:rPr lang="en-US" baseline="-25000" dirty="0"/>
              <a:t>2</a:t>
            </a:r>
            <a:r>
              <a:rPr lang="en-US" dirty="0"/>
              <a:t> ⟶ CO</a:t>
            </a:r>
            <a:r>
              <a:rPr lang="en-US" baseline="-25000" dirty="0"/>
              <a:t>2</a:t>
            </a:r>
            <a:r>
              <a:rPr lang="en-US" dirty="0"/>
              <a:t> + 2H</a:t>
            </a:r>
            <a:r>
              <a:rPr lang="en-US" baseline="-25000" dirty="0"/>
              <a:t>2</a:t>
            </a:r>
            <a:r>
              <a:rPr lang="en-US" dirty="0"/>
              <a:t>O</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46580073"/>
              </p:ext>
            </p:extLst>
          </p:nvPr>
        </p:nvGraphicFramePr>
        <p:xfrm>
          <a:off x="1256146" y="2800464"/>
          <a:ext cx="6400800" cy="1989976"/>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450000">
                <a:tc>
                  <a:txBody>
                    <a:bodyPr/>
                    <a:lstStyle/>
                    <a:p>
                      <a:pPr algn="ctr"/>
                      <a:r>
                        <a:rPr lang="en-US" sz="1400" b="1" dirty="0"/>
                        <a:t>Element</a:t>
                      </a:r>
                    </a:p>
                  </a:txBody>
                  <a:tcPr/>
                </a:tc>
                <a:tc>
                  <a:txBody>
                    <a:bodyPr/>
                    <a:lstStyle/>
                    <a:p>
                      <a:pPr algn="ctr"/>
                      <a:r>
                        <a:rPr lang="en-US" sz="1400" b="1" dirty="0"/>
                        <a:t>Reactants</a:t>
                      </a:r>
                    </a:p>
                  </a:txBody>
                  <a:tcPr/>
                </a:tc>
                <a:tc>
                  <a:txBody>
                    <a:bodyPr/>
                    <a:lstStyle/>
                    <a:p>
                      <a:pPr algn="ctr"/>
                      <a:r>
                        <a:rPr lang="en-US" sz="1400" b="1" dirty="0"/>
                        <a:t>Products</a:t>
                      </a:r>
                    </a:p>
                  </a:txBody>
                  <a:tcPr/>
                </a:tc>
                <a:tc>
                  <a:txBody>
                    <a:bodyPr/>
                    <a:lstStyle/>
                    <a:p>
                      <a:pPr algn="ctr"/>
                      <a:r>
                        <a:rPr lang="en-US" sz="1400" b="1" dirty="0"/>
                        <a:t>Balanced?</a:t>
                      </a:r>
                    </a:p>
                  </a:txBody>
                  <a:tcPr/>
                </a:tc>
                <a:extLst>
                  <a:ext uri="{0D108BD9-81ED-4DB2-BD59-A6C34878D82A}">
                    <a16:rowId xmlns:a16="http://schemas.microsoft.com/office/drawing/2014/main" xmlns="" val="10000"/>
                  </a:ext>
                </a:extLst>
              </a:tr>
              <a:tr h="450000">
                <a:tc>
                  <a:txBody>
                    <a:bodyPr/>
                    <a:lstStyle/>
                    <a:p>
                      <a:pPr algn="ctr"/>
                      <a:r>
                        <a:rPr lang="en-US" sz="1400" dirty="0"/>
                        <a:t>C</a:t>
                      </a:r>
                    </a:p>
                  </a:txBody>
                  <a:tcPr/>
                </a:tc>
                <a:tc>
                  <a:txBody>
                    <a:bodyPr/>
                    <a:lstStyle/>
                    <a:p>
                      <a:pPr algn="ctr"/>
                      <a:r>
                        <a:rPr lang="en-US" sz="1400" dirty="0"/>
                        <a:t>1 × 1 = </a:t>
                      </a:r>
                    </a:p>
                  </a:txBody>
                  <a:tcPr/>
                </a:tc>
                <a:tc>
                  <a:txBody>
                    <a:bodyPr/>
                    <a:lstStyle/>
                    <a:p>
                      <a:pPr algn="ctr"/>
                      <a:r>
                        <a:rPr lang="en-US" sz="1400" dirty="0"/>
                        <a:t>1 × 1 = 1</a:t>
                      </a:r>
                    </a:p>
                  </a:txBody>
                  <a:tcPr/>
                </a:tc>
                <a:tc>
                  <a:txBody>
                    <a:bodyPr/>
                    <a:lstStyle/>
                    <a:p>
                      <a:pPr algn="ctr"/>
                      <a:r>
                        <a:rPr lang="en-US" sz="1400" dirty="0"/>
                        <a:t>1 =</a:t>
                      </a:r>
                      <a:r>
                        <a:rPr lang="en-US" sz="1400" baseline="0" dirty="0"/>
                        <a:t> 1, yes</a:t>
                      </a:r>
                      <a:endParaRPr lang="en-US" sz="1400" dirty="0"/>
                    </a:p>
                  </a:txBody>
                  <a:tcPr/>
                </a:tc>
                <a:extLst>
                  <a:ext uri="{0D108BD9-81ED-4DB2-BD59-A6C34878D82A}">
                    <a16:rowId xmlns:a16="http://schemas.microsoft.com/office/drawing/2014/main" xmlns="" val="10001"/>
                  </a:ext>
                </a:extLst>
              </a:tr>
              <a:tr h="461209">
                <a:tc>
                  <a:txBody>
                    <a:bodyPr/>
                    <a:lstStyle/>
                    <a:p>
                      <a:pPr algn="ctr"/>
                      <a:r>
                        <a:rPr lang="en-US" sz="1400" dirty="0"/>
                        <a:t>H</a:t>
                      </a:r>
                    </a:p>
                  </a:txBody>
                  <a:tcPr/>
                </a:tc>
                <a:tc>
                  <a:txBody>
                    <a:bodyPr/>
                    <a:lstStyle/>
                    <a:p>
                      <a:pPr algn="ctr"/>
                      <a:r>
                        <a:rPr lang="en-US" sz="1400" dirty="0"/>
                        <a:t>1 × 4 = 4</a:t>
                      </a:r>
                    </a:p>
                  </a:txBody>
                  <a:tcPr/>
                </a:tc>
                <a:tc>
                  <a:txBody>
                    <a:bodyPr/>
                    <a:lstStyle/>
                    <a:p>
                      <a:pPr algn="ctr"/>
                      <a:r>
                        <a:rPr lang="en-US" sz="1400" dirty="0"/>
                        <a:t>2 × 2 = 4</a:t>
                      </a:r>
                    </a:p>
                  </a:txBody>
                  <a:tcPr/>
                </a:tc>
                <a:tc>
                  <a:txBody>
                    <a:bodyPr/>
                    <a:lstStyle/>
                    <a:p>
                      <a:pPr algn="ctr"/>
                      <a:r>
                        <a:rPr lang="en-US" sz="1400" dirty="0"/>
                        <a:t>4 = 4,</a:t>
                      </a:r>
                      <a:r>
                        <a:rPr lang="en-US" sz="1400" baseline="0" dirty="0"/>
                        <a:t> yes</a:t>
                      </a:r>
                      <a:endParaRPr lang="en-US" sz="1400" dirty="0"/>
                    </a:p>
                  </a:txBody>
                  <a:tcPr/>
                </a:tc>
                <a:extLst>
                  <a:ext uri="{0D108BD9-81ED-4DB2-BD59-A6C34878D82A}">
                    <a16:rowId xmlns:a16="http://schemas.microsoft.com/office/drawing/2014/main" xmlns="" val="10002"/>
                  </a:ext>
                </a:extLst>
              </a:tr>
              <a:tr h="628767">
                <a:tc>
                  <a:txBody>
                    <a:bodyPr/>
                    <a:lstStyle/>
                    <a:p>
                      <a:pPr algn="ctr"/>
                      <a:r>
                        <a:rPr lang="en-US" sz="1400" dirty="0"/>
                        <a:t>O</a:t>
                      </a:r>
                    </a:p>
                  </a:txBody>
                  <a:tcPr/>
                </a:tc>
                <a:tc>
                  <a:txBody>
                    <a:bodyPr/>
                    <a:lstStyle/>
                    <a:p>
                      <a:pPr algn="ctr"/>
                      <a:r>
                        <a:rPr lang="en-US" sz="1400" dirty="0"/>
                        <a:t>2 × 2 = 4</a:t>
                      </a:r>
                    </a:p>
                  </a:txBody>
                  <a:tcPr/>
                </a:tc>
                <a:tc>
                  <a:txBody>
                    <a:bodyPr/>
                    <a:lstStyle/>
                    <a:p>
                      <a:pPr algn="ctr"/>
                      <a:r>
                        <a:rPr lang="en-US" sz="1400" dirty="0"/>
                        <a:t>(1 × 2) + (2 × 1) = 4</a:t>
                      </a:r>
                    </a:p>
                  </a:txBody>
                  <a:tcPr/>
                </a:tc>
                <a:tc>
                  <a:txBody>
                    <a:bodyPr/>
                    <a:lstStyle/>
                    <a:p>
                      <a:pPr algn="ctr"/>
                      <a:r>
                        <a:rPr lang="en-US" sz="1400" dirty="0"/>
                        <a:t>4</a:t>
                      </a:r>
                      <a:r>
                        <a:rPr lang="en-US" sz="1400" baseline="0" dirty="0"/>
                        <a:t> = 4, yes</a:t>
                      </a:r>
                      <a:endParaRPr lang="en-US"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231165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hidden="1"/>
          <p:cNvSpPr>
            <a:spLocks noGrp="1"/>
          </p:cNvSpPr>
          <p:nvPr>
            <p:ph type="title"/>
          </p:nvPr>
        </p:nvSpPr>
        <p:spPr/>
        <p:txBody>
          <a:bodyPr>
            <a:normAutofit/>
          </a:bodyPr>
          <a:lstStyle/>
          <a:p>
            <a:pPr algn="r"/>
            <a:r>
              <a:rPr lang="en-US" sz="2400" dirty="0">
                <a:solidFill>
                  <a:srgbClr val="6CB255"/>
                </a:solidFill>
              </a:rPr>
              <a:t>BLANK PAGE</a:t>
            </a:r>
          </a:p>
        </p:txBody>
      </p:sp>
      <p:sp>
        <p:nvSpPr>
          <p:cNvPr id="14"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66253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a:xfrm>
            <a:off x="628650" y="955965"/>
            <a:ext cx="7886700" cy="4909126"/>
          </a:xfrm>
        </p:spPr>
        <p:txBody>
          <a:bodyPr>
            <a:normAutofit/>
          </a:bodyPr>
          <a:lstStyle/>
          <a:p>
            <a:r>
              <a:rPr lang="en-US" dirty="0"/>
              <a:t>An unbalanced chemical reaction can be balanced by a fairly simple approach known as balancing by inspection. </a:t>
            </a:r>
          </a:p>
          <a:p>
            <a:endParaRPr lang="en-US" dirty="0"/>
          </a:p>
          <a:p>
            <a:pPr marL="0" indent="0" algn="ctr">
              <a:buNone/>
            </a:pPr>
            <a:r>
              <a:rPr lang="en-US" dirty="0"/>
              <a:t>H</a:t>
            </a:r>
            <a:r>
              <a:rPr lang="en-US" baseline="-25000" dirty="0"/>
              <a:t>2</a:t>
            </a:r>
            <a:r>
              <a:rPr lang="en-US" dirty="0"/>
              <a:t>O ⟶ H</a:t>
            </a:r>
            <a:r>
              <a:rPr lang="en-US" baseline="-25000" dirty="0"/>
              <a:t>2</a:t>
            </a:r>
            <a:r>
              <a:rPr lang="en-US" dirty="0"/>
              <a:t> + O</a:t>
            </a:r>
            <a:r>
              <a:rPr lang="en-US" baseline="-25000" dirty="0"/>
              <a:t>2</a:t>
            </a:r>
            <a:r>
              <a:rPr lang="en-US" dirty="0"/>
              <a:t>		(unbalanced)</a:t>
            </a:r>
          </a:p>
          <a:p>
            <a:endParaRPr lang="en-US" dirty="0"/>
          </a:p>
          <a:p>
            <a:endParaRPr lang="en-US" dirty="0"/>
          </a:p>
          <a:p>
            <a:endParaRPr lang="en-US" dirty="0"/>
          </a:p>
          <a:p>
            <a:endParaRPr lang="en-US" dirty="0"/>
          </a:p>
          <a:p>
            <a:endParaRPr lang="en-US" dirty="0"/>
          </a:p>
          <a:p>
            <a:r>
              <a:rPr lang="en-US" dirty="0"/>
              <a:t> The numbers of H atoms are balanced, but the numbers of O atoms are not.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46134235"/>
              </p:ext>
            </p:extLst>
          </p:nvPr>
        </p:nvGraphicFramePr>
        <p:xfrm>
          <a:off x="1524000" y="2782455"/>
          <a:ext cx="60960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a:r>
                        <a:rPr lang="en-US" sz="1400" b="1" dirty="0"/>
                        <a:t>Element</a:t>
                      </a:r>
                    </a:p>
                  </a:txBody>
                  <a:tcPr/>
                </a:tc>
                <a:tc>
                  <a:txBody>
                    <a:bodyPr/>
                    <a:lstStyle/>
                    <a:p>
                      <a:pPr algn="ctr"/>
                      <a:r>
                        <a:rPr lang="en-US" sz="1400" b="1" dirty="0"/>
                        <a:t>Reactants</a:t>
                      </a:r>
                    </a:p>
                  </a:txBody>
                  <a:tcPr/>
                </a:tc>
                <a:tc>
                  <a:txBody>
                    <a:bodyPr/>
                    <a:lstStyle/>
                    <a:p>
                      <a:pPr algn="ctr"/>
                      <a:r>
                        <a:rPr lang="en-US" sz="1400" b="1" dirty="0"/>
                        <a:t>Products</a:t>
                      </a:r>
                    </a:p>
                  </a:txBody>
                  <a:tcPr/>
                </a:tc>
                <a:tc>
                  <a:txBody>
                    <a:bodyPr/>
                    <a:lstStyle/>
                    <a:p>
                      <a:pPr algn="ctr"/>
                      <a:r>
                        <a:rPr lang="en-US" sz="1400" b="1" dirty="0"/>
                        <a:t>Balanced?</a:t>
                      </a:r>
                    </a:p>
                  </a:txBody>
                  <a:tcPr/>
                </a:tc>
                <a:extLst>
                  <a:ext uri="{0D108BD9-81ED-4DB2-BD59-A6C34878D82A}">
                    <a16:rowId xmlns:a16="http://schemas.microsoft.com/office/drawing/2014/main" xmlns="" val="10000"/>
                  </a:ext>
                </a:extLst>
              </a:tr>
              <a:tr h="370840">
                <a:tc>
                  <a:txBody>
                    <a:bodyPr/>
                    <a:lstStyle/>
                    <a:p>
                      <a:pPr algn="ctr"/>
                      <a:r>
                        <a:rPr lang="en-US" sz="1400" dirty="0"/>
                        <a:t>H</a:t>
                      </a:r>
                    </a:p>
                  </a:txBody>
                  <a:tcPr/>
                </a:tc>
                <a:tc>
                  <a:txBody>
                    <a:bodyPr/>
                    <a:lstStyle/>
                    <a:p>
                      <a:pPr algn="ctr"/>
                      <a:r>
                        <a:rPr lang="en-US" sz="1400" dirty="0"/>
                        <a:t>1 × 2 = 2 </a:t>
                      </a:r>
                    </a:p>
                  </a:txBody>
                  <a:tcPr/>
                </a:tc>
                <a:tc>
                  <a:txBody>
                    <a:bodyPr/>
                    <a:lstStyle/>
                    <a:p>
                      <a:pPr algn="ctr"/>
                      <a:r>
                        <a:rPr lang="en-US" sz="1400" dirty="0"/>
                        <a:t>1 × 2 = 2 </a:t>
                      </a:r>
                    </a:p>
                  </a:txBody>
                  <a:tcPr/>
                </a:tc>
                <a:tc>
                  <a:txBody>
                    <a:bodyPr/>
                    <a:lstStyle/>
                    <a:p>
                      <a:pPr algn="ctr"/>
                      <a:r>
                        <a:rPr lang="en-US" sz="1400" dirty="0"/>
                        <a:t>2 = 2, yes</a:t>
                      </a:r>
                    </a:p>
                  </a:txBody>
                  <a:tcPr/>
                </a:tc>
                <a:extLst>
                  <a:ext uri="{0D108BD9-81ED-4DB2-BD59-A6C34878D82A}">
                    <a16:rowId xmlns:a16="http://schemas.microsoft.com/office/drawing/2014/main" xmlns="" val="10001"/>
                  </a:ext>
                </a:extLst>
              </a:tr>
              <a:tr h="370840">
                <a:tc>
                  <a:txBody>
                    <a:bodyPr/>
                    <a:lstStyle/>
                    <a:p>
                      <a:pPr algn="ctr"/>
                      <a:r>
                        <a:rPr lang="en-US" sz="1400" dirty="0"/>
                        <a:t>O</a:t>
                      </a:r>
                    </a:p>
                  </a:txBody>
                  <a:tcPr/>
                </a:tc>
                <a:tc>
                  <a:txBody>
                    <a:bodyPr/>
                    <a:lstStyle/>
                    <a:p>
                      <a:pPr algn="ctr"/>
                      <a:r>
                        <a:rPr lang="en-US" sz="1400" dirty="0"/>
                        <a:t>1 × 1 = 1 </a:t>
                      </a:r>
                    </a:p>
                  </a:txBody>
                  <a:tcPr/>
                </a:tc>
                <a:tc>
                  <a:txBody>
                    <a:bodyPr/>
                    <a:lstStyle/>
                    <a:p>
                      <a:pPr algn="ctr"/>
                      <a:r>
                        <a:rPr lang="en-US" sz="1400" dirty="0"/>
                        <a:t>1 × 2 = 2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1 ≠ 2, no</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887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p:txBody>
          <a:bodyPr/>
          <a:lstStyle/>
          <a:p>
            <a:r>
              <a:rPr lang="en-US" dirty="0"/>
              <a:t>To achieve balance, the coefficients of the equation must be changed as needed. </a:t>
            </a:r>
          </a:p>
          <a:p>
            <a:endParaRPr lang="en-US" dirty="0"/>
          </a:p>
          <a:p>
            <a:r>
              <a:rPr lang="en-US" dirty="0"/>
              <a:t>Subscripts define the identity of the substance, and so these </a:t>
            </a:r>
            <a:r>
              <a:rPr lang="en-US" i="1" dirty="0"/>
              <a:t>cannot be changed </a:t>
            </a:r>
            <a:r>
              <a:rPr lang="en-US" dirty="0"/>
              <a:t>without altering the qualitative meaning of the equation. </a:t>
            </a:r>
          </a:p>
          <a:p>
            <a:endParaRPr lang="en-US" dirty="0"/>
          </a:p>
        </p:txBody>
      </p:sp>
    </p:spTree>
    <p:extLst>
      <p:ext uri="{BB962C8B-B14F-4D97-AF65-F5344CB8AC3E}">
        <p14:creationId xmlns:p14="http://schemas.microsoft.com/office/powerpoint/2010/main" val="199970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p:txBody>
          <a:bodyPr/>
          <a:lstStyle/>
          <a:p>
            <a:r>
              <a:rPr lang="en-US" dirty="0"/>
              <a:t>The O atom balance may be achieved by changing the coefficient for H2O to 2. </a:t>
            </a:r>
          </a:p>
          <a:p>
            <a:endParaRPr lang="en-US" dirty="0"/>
          </a:p>
          <a:p>
            <a:pPr marL="0" indent="0" algn="ctr">
              <a:buNone/>
            </a:pPr>
            <a:r>
              <a:rPr lang="en-US" dirty="0"/>
              <a:t>H</a:t>
            </a:r>
            <a:r>
              <a:rPr lang="en-US" baseline="-25000" dirty="0"/>
              <a:t>2</a:t>
            </a:r>
            <a:r>
              <a:rPr lang="en-US" dirty="0"/>
              <a:t>O ⟶ H</a:t>
            </a:r>
            <a:r>
              <a:rPr lang="en-US" baseline="-25000" dirty="0"/>
              <a:t>2</a:t>
            </a:r>
            <a:r>
              <a:rPr lang="en-US" dirty="0"/>
              <a:t> + O</a:t>
            </a:r>
            <a:r>
              <a:rPr lang="en-US" baseline="-25000" dirty="0"/>
              <a:t>2</a:t>
            </a:r>
            <a:r>
              <a:rPr lang="en-US" dirty="0"/>
              <a:t>		(unbalanced)</a:t>
            </a:r>
          </a:p>
          <a:p>
            <a:pPr marL="0" indent="0">
              <a:buNone/>
            </a:pP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383964"/>
              </p:ext>
            </p:extLst>
          </p:nvPr>
        </p:nvGraphicFramePr>
        <p:xfrm>
          <a:off x="1524000" y="2782455"/>
          <a:ext cx="60960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a:r>
                        <a:rPr lang="en-US" sz="1400" b="1" dirty="0"/>
                        <a:t>Element</a:t>
                      </a:r>
                    </a:p>
                  </a:txBody>
                  <a:tcPr/>
                </a:tc>
                <a:tc>
                  <a:txBody>
                    <a:bodyPr/>
                    <a:lstStyle/>
                    <a:p>
                      <a:pPr algn="ctr"/>
                      <a:r>
                        <a:rPr lang="en-US" sz="1400" b="1" dirty="0"/>
                        <a:t>Reactants</a:t>
                      </a:r>
                    </a:p>
                  </a:txBody>
                  <a:tcPr/>
                </a:tc>
                <a:tc>
                  <a:txBody>
                    <a:bodyPr/>
                    <a:lstStyle/>
                    <a:p>
                      <a:pPr algn="ctr"/>
                      <a:r>
                        <a:rPr lang="en-US" sz="1400" b="1" dirty="0"/>
                        <a:t>Products</a:t>
                      </a:r>
                    </a:p>
                  </a:txBody>
                  <a:tcPr/>
                </a:tc>
                <a:tc>
                  <a:txBody>
                    <a:bodyPr/>
                    <a:lstStyle/>
                    <a:p>
                      <a:pPr algn="ctr"/>
                      <a:r>
                        <a:rPr lang="en-US" sz="1400" b="1" dirty="0"/>
                        <a:t>Balanced?</a:t>
                      </a:r>
                    </a:p>
                  </a:txBody>
                  <a:tcPr/>
                </a:tc>
                <a:extLst>
                  <a:ext uri="{0D108BD9-81ED-4DB2-BD59-A6C34878D82A}">
                    <a16:rowId xmlns:a16="http://schemas.microsoft.com/office/drawing/2014/main" xmlns="" val="10000"/>
                  </a:ext>
                </a:extLst>
              </a:tr>
              <a:tr h="370840">
                <a:tc>
                  <a:txBody>
                    <a:bodyPr/>
                    <a:lstStyle/>
                    <a:p>
                      <a:pPr algn="ctr"/>
                      <a:r>
                        <a:rPr lang="en-US" sz="1400" dirty="0"/>
                        <a:t>H</a:t>
                      </a:r>
                    </a:p>
                  </a:txBody>
                  <a:tcPr/>
                </a:tc>
                <a:tc>
                  <a:txBody>
                    <a:bodyPr/>
                    <a:lstStyle/>
                    <a:p>
                      <a:pPr algn="ctr"/>
                      <a:r>
                        <a:rPr lang="en-US" sz="1400" dirty="0"/>
                        <a:t>2 × 2 = 4 </a:t>
                      </a:r>
                    </a:p>
                  </a:txBody>
                  <a:tcPr/>
                </a:tc>
                <a:tc>
                  <a:txBody>
                    <a:bodyPr/>
                    <a:lstStyle/>
                    <a:p>
                      <a:pPr algn="ctr"/>
                      <a:r>
                        <a:rPr lang="en-US" sz="1400" dirty="0"/>
                        <a:t>1 × 2 = 2 </a:t>
                      </a:r>
                    </a:p>
                  </a:txBody>
                  <a:tcPr/>
                </a:tc>
                <a:tc>
                  <a:txBody>
                    <a:bodyPr/>
                    <a:lstStyle/>
                    <a:p>
                      <a:pPr algn="ctr"/>
                      <a:r>
                        <a:rPr lang="en-US" sz="1400" dirty="0"/>
                        <a:t>4 ≠ 2, no</a:t>
                      </a:r>
                    </a:p>
                  </a:txBody>
                  <a:tcPr/>
                </a:tc>
                <a:extLst>
                  <a:ext uri="{0D108BD9-81ED-4DB2-BD59-A6C34878D82A}">
                    <a16:rowId xmlns:a16="http://schemas.microsoft.com/office/drawing/2014/main" xmlns="" val="10001"/>
                  </a:ext>
                </a:extLst>
              </a:tr>
              <a:tr h="370840">
                <a:tc>
                  <a:txBody>
                    <a:bodyPr/>
                    <a:lstStyle/>
                    <a:p>
                      <a:pPr algn="ctr"/>
                      <a:r>
                        <a:rPr lang="en-US" sz="1400" dirty="0"/>
                        <a:t>O</a:t>
                      </a:r>
                    </a:p>
                  </a:txBody>
                  <a:tcPr/>
                </a:tc>
                <a:tc>
                  <a:txBody>
                    <a:bodyPr/>
                    <a:lstStyle/>
                    <a:p>
                      <a:pPr algn="ctr"/>
                      <a:r>
                        <a:rPr lang="en-US" sz="1400" dirty="0"/>
                        <a:t>2 × 1 = 2 </a:t>
                      </a:r>
                    </a:p>
                  </a:txBody>
                  <a:tcPr/>
                </a:tc>
                <a:tc>
                  <a:txBody>
                    <a:bodyPr/>
                    <a:lstStyle/>
                    <a:p>
                      <a:pPr algn="ctr"/>
                      <a:r>
                        <a:rPr lang="en-US" sz="1400" dirty="0"/>
                        <a:t>1 × 2 = 2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2 = 2, yes</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1575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a:xfrm>
            <a:off x="628650" y="955965"/>
            <a:ext cx="7886700" cy="4558144"/>
          </a:xfrm>
        </p:spPr>
        <p:txBody>
          <a:bodyPr>
            <a:normAutofit/>
          </a:bodyPr>
          <a:lstStyle/>
          <a:p>
            <a:r>
              <a:rPr lang="en-US" dirty="0"/>
              <a:t>The H atom balance was upset by this change, but it is easily reestablished by changing the coefficient for H</a:t>
            </a:r>
            <a:r>
              <a:rPr lang="en-US" baseline="-25000" dirty="0"/>
              <a:t>2</a:t>
            </a:r>
            <a:r>
              <a:rPr lang="en-US" dirty="0"/>
              <a:t> to 2. </a:t>
            </a:r>
          </a:p>
          <a:p>
            <a:endParaRPr lang="en-US" dirty="0"/>
          </a:p>
          <a:p>
            <a:pPr marL="0" indent="0" algn="ctr">
              <a:buNone/>
            </a:pPr>
            <a:r>
              <a:rPr lang="en-US" dirty="0"/>
              <a:t>2H</a:t>
            </a:r>
            <a:r>
              <a:rPr lang="en-US" baseline="-25000" dirty="0"/>
              <a:t>2</a:t>
            </a:r>
            <a:r>
              <a:rPr lang="en-US" dirty="0"/>
              <a:t>O ⟶ 2H</a:t>
            </a:r>
            <a:r>
              <a:rPr lang="en-US" baseline="-25000" dirty="0"/>
              <a:t>2</a:t>
            </a:r>
            <a:r>
              <a:rPr lang="en-US" dirty="0"/>
              <a:t> + O</a:t>
            </a:r>
            <a:r>
              <a:rPr lang="en-US" baseline="-25000" dirty="0"/>
              <a:t>2</a:t>
            </a:r>
            <a:r>
              <a:rPr lang="en-US" dirty="0"/>
              <a:t>		(balanced)</a:t>
            </a:r>
          </a:p>
          <a:p>
            <a:endParaRPr lang="en-US" dirty="0"/>
          </a:p>
          <a:p>
            <a:endParaRPr lang="en-US" dirty="0"/>
          </a:p>
          <a:p>
            <a:endParaRPr lang="en-US" dirty="0"/>
          </a:p>
          <a:p>
            <a:endParaRPr lang="en-US" dirty="0"/>
          </a:p>
          <a:p>
            <a:endParaRPr lang="en-US" dirty="0"/>
          </a:p>
          <a:p>
            <a:r>
              <a:rPr lang="en-US" dirty="0"/>
              <a:t> These coefficients yield equal numbers of both H and O atoms on the reactant and product sides; therefore, the equation is balanced!</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16221703"/>
              </p:ext>
            </p:extLst>
          </p:nvPr>
        </p:nvGraphicFramePr>
        <p:xfrm>
          <a:off x="1524000" y="2782455"/>
          <a:ext cx="60960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a:r>
                        <a:rPr lang="en-US" sz="1400" b="1" dirty="0"/>
                        <a:t>Element</a:t>
                      </a:r>
                    </a:p>
                  </a:txBody>
                  <a:tcPr/>
                </a:tc>
                <a:tc>
                  <a:txBody>
                    <a:bodyPr/>
                    <a:lstStyle/>
                    <a:p>
                      <a:pPr algn="ctr"/>
                      <a:r>
                        <a:rPr lang="en-US" sz="1400" b="1" dirty="0"/>
                        <a:t>Reactants</a:t>
                      </a:r>
                    </a:p>
                  </a:txBody>
                  <a:tcPr/>
                </a:tc>
                <a:tc>
                  <a:txBody>
                    <a:bodyPr/>
                    <a:lstStyle/>
                    <a:p>
                      <a:pPr algn="ctr"/>
                      <a:r>
                        <a:rPr lang="en-US" sz="1400" b="1" dirty="0"/>
                        <a:t>Products</a:t>
                      </a:r>
                    </a:p>
                  </a:txBody>
                  <a:tcPr/>
                </a:tc>
                <a:tc>
                  <a:txBody>
                    <a:bodyPr/>
                    <a:lstStyle/>
                    <a:p>
                      <a:pPr algn="ctr"/>
                      <a:r>
                        <a:rPr lang="en-US" sz="1400" b="1" dirty="0"/>
                        <a:t>Balanced?</a:t>
                      </a:r>
                    </a:p>
                  </a:txBody>
                  <a:tcPr/>
                </a:tc>
                <a:extLst>
                  <a:ext uri="{0D108BD9-81ED-4DB2-BD59-A6C34878D82A}">
                    <a16:rowId xmlns:a16="http://schemas.microsoft.com/office/drawing/2014/main" xmlns="" val="10000"/>
                  </a:ext>
                </a:extLst>
              </a:tr>
              <a:tr h="370840">
                <a:tc>
                  <a:txBody>
                    <a:bodyPr/>
                    <a:lstStyle/>
                    <a:p>
                      <a:pPr algn="ctr"/>
                      <a:r>
                        <a:rPr lang="en-US" sz="1400" dirty="0"/>
                        <a:t>H</a:t>
                      </a:r>
                    </a:p>
                  </a:txBody>
                  <a:tcPr/>
                </a:tc>
                <a:tc>
                  <a:txBody>
                    <a:bodyPr/>
                    <a:lstStyle/>
                    <a:p>
                      <a:pPr algn="ctr"/>
                      <a:r>
                        <a:rPr lang="en-US" sz="1400" dirty="0"/>
                        <a:t>2 × 2 = 4 </a:t>
                      </a:r>
                    </a:p>
                  </a:txBody>
                  <a:tcPr/>
                </a:tc>
                <a:tc>
                  <a:txBody>
                    <a:bodyPr/>
                    <a:lstStyle/>
                    <a:p>
                      <a:pPr algn="ctr"/>
                      <a:r>
                        <a:rPr lang="en-US" sz="1400" dirty="0"/>
                        <a:t>2 × 2 = 4 </a:t>
                      </a:r>
                    </a:p>
                  </a:txBody>
                  <a:tcPr/>
                </a:tc>
                <a:tc>
                  <a:txBody>
                    <a:bodyPr/>
                    <a:lstStyle/>
                    <a:p>
                      <a:pPr algn="ctr"/>
                      <a:r>
                        <a:rPr lang="en-US" sz="1400" dirty="0"/>
                        <a:t>4 = 4, yes</a:t>
                      </a:r>
                    </a:p>
                  </a:txBody>
                  <a:tcPr/>
                </a:tc>
                <a:extLst>
                  <a:ext uri="{0D108BD9-81ED-4DB2-BD59-A6C34878D82A}">
                    <a16:rowId xmlns:a16="http://schemas.microsoft.com/office/drawing/2014/main" xmlns="" val="10001"/>
                  </a:ext>
                </a:extLst>
              </a:tr>
              <a:tr h="370840">
                <a:tc>
                  <a:txBody>
                    <a:bodyPr/>
                    <a:lstStyle/>
                    <a:p>
                      <a:pPr algn="ctr"/>
                      <a:r>
                        <a:rPr lang="en-US" sz="1400" dirty="0"/>
                        <a:t>O</a:t>
                      </a:r>
                    </a:p>
                  </a:txBody>
                  <a:tcPr/>
                </a:tc>
                <a:tc>
                  <a:txBody>
                    <a:bodyPr/>
                    <a:lstStyle/>
                    <a:p>
                      <a:pPr algn="ctr"/>
                      <a:r>
                        <a:rPr lang="en-US" sz="1400" dirty="0"/>
                        <a:t>2 × 1 = 2 </a:t>
                      </a:r>
                    </a:p>
                  </a:txBody>
                  <a:tcPr/>
                </a:tc>
                <a:tc>
                  <a:txBody>
                    <a:bodyPr/>
                    <a:lstStyle/>
                    <a:p>
                      <a:pPr algn="ctr"/>
                      <a:r>
                        <a:rPr lang="en-US" sz="1400" dirty="0"/>
                        <a:t>1 × 2 = 2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2 = 2, yes</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758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Equations</a:t>
            </a:r>
          </a:p>
        </p:txBody>
      </p:sp>
      <p:sp>
        <p:nvSpPr>
          <p:cNvPr id="3" name="Content Placeholder 2"/>
          <p:cNvSpPr>
            <a:spLocks noGrp="1"/>
          </p:cNvSpPr>
          <p:nvPr>
            <p:ph idx="1"/>
          </p:nvPr>
        </p:nvSpPr>
        <p:spPr>
          <a:xfrm>
            <a:off x="628650" y="955965"/>
            <a:ext cx="7886700" cy="4752108"/>
          </a:xfrm>
        </p:spPr>
        <p:txBody>
          <a:bodyPr>
            <a:normAutofit/>
          </a:bodyPr>
          <a:lstStyle/>
          <a:p>
            <a:r>
              <a:rPr lang="en-US" dirty="0"/>
              <a:t>It is sometimes convenient to use fractions instead of integers as intermediate coefficients.</a:t>
            </a:r>
          </a:p>
          <a:p>
            <a:endParaRPr lang="en-US" dirty="0"/>
          </a:p>
          <a:p>
            <a:pPr marL="0" indent="0" algn="ctr">
              <a:buNone/>
            </a:pPr>
            <a:r>
              <a:rPr lang="en-US" dirty="0"/>
              <a:t>C</a:t>
            </a:r>
            <a:r>
              <a:rPr lang="en-US" baseline="-25000" dirty="0"/>
              <a:t>2</a:t>
            </a:r>
            <a:r>
              <a:rPr lang="en-US" dirty="0"/>
              <a:t>H</a:t>
            </a:r>
            <a:r>
              <a:rPr lang="en-US" baseline="-25000" dirty="0"/>
              <a:t>6</a:t>
            </a:r>
            <a:r>
              <a:rPr lang="en-US" dirty="0"/>
              <a:t> +   O</a:t>
            </a:r>
            <a:r>
              <a:rPr lang="en-US" baseline="-25000" dirty="0"/>
              <a:t>2</a:t>
            </a:r>
            <a:r>
              <a:rPr lang="en-US" dirty="0"/>
              <a:t> ⟶ 3H</a:t>
            </a:r>
            <a:r>
              <a:rPr lang="en-US" baseline="-25000" dirty="0"/>
              <a:t>2</a:t>
            </a:r>
            <a:r>
              <a:rPr lang="en-US" dirty="0"/>
              <a:t>O + 2CO</a:t>
            </a:r>
            <a:r>
              <a:rPr lang="en-US" baseline="-25000" dirty="0"/>
              <a:t>2</a:t>
            </a:r>
            <a:r>
              <a:rPr lang="en-US" dirty="0"/>
              <a:t>		(balanced)</a:t>
            </a:r>
          </a:p>
          <a:p>
            <a:endParaRPr lang="en-US" dirty="0"/>
          </a:p>
          <a:p>
            <a:r>
              <a:rPr lang="en-US" dirty="0"/>
              <a:t> When balance is achieved, all the equation’s coefficients may then be multiplied by a whole number to convert the fractional coefficients to integers.  </a:t>
            </a:r>
          </a:p>
          <a:p>
            <a:endParaRPr lang="en-US" dirty="0"/>
          </a:p>
          <a:p>
            <a:r>
              <a:rPr lang="en-US" dirty="0"/>
              <a:t> Multiplying each coefficient by 2: </a:t>
            </a:r>
          </a:p>
          <a:p>
            <a:endParaRPr lang="en-US" dirty="0"/>
          </a:p>
          <a:p>
            <a:pPr marL="0" indent="0" algn="ctr">
              <a:buNone/>
            </a:pPr>
            <a:r>
              <a:rPr lang="en-US" dirty="0"/>
              <a:t>2C</a:t>
            </a:r>
            <a:r>
              <a:rPr lang="en-US" baseline="-25000" dirty="0"/>
              <a:t>2</a:t>
            </a:r>
            <a:r>
              <a:rPr lang="en-US" dirty="0"/>
              <a:t>H</a:t>
            </a:r>
            <a:r>
              <a:rPr lang="en-US" baseline="-25000" dirty="0"/>
              <a:t>6</a:t>
            </a:r>
            <a:r>
              <a:rPr lang="en-US" dirty="0"/>
              <a:t> + 7O2 ⟶ 6H</a:t>
            </a:r>
            <a:r>
              <a:rPr lang="en-US" baseline="-25000" dirty="0"/>
              <a:t>2</a:t>
            </a:r>
            <a:r>
              <a:rPr lang="en-US" dirty="0"/>
              <a:t>O + 4CO</a:t>
            </a:r>
            <a:r>
              <a:rPr lang="en-US" baseline="-25000" dirty="0"/>
              <a:t>2</a:t>
            </a:r>
            <a:r>
              <a:rPr lang="en-US" dirty="0"/>
              <a:t>	(balanced)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89785720"/>
              </p:ext>
            </p:extLst>
          </p:nvPr>
        </p:nvGraphicFramePr>
        <p:xfrm>
          <a:off x="2667000" y="2015982"/>
          <a:ext cx="152400" cy="393700"/>
        </p:xfrm>
        <a:graphic>
          <a:graphicData uri="http://schemas.openxmlformats.org/presentationml/2006/ole">
            <mc:AlternateContent xmlns:mc="http://schemas.openxmlformats.org/markup-compatibility/2006">
              <mc:Choice xmlns:v="urn:schemas-microsoft-com:vml" Requires="v">
                <p:oleObj spid="_x0000_s2135"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2667000" y="2015982"/>
                        <a:ext cx="152400" cy="393700"/>
                      </a:xfrm>
                      <a:prstGeom prst="rect">
                        <a:avLst/>
                      </a:prstGeom>
                    </p:spPr>
                  </p:pic>
                </p:oleObj>
              </mc:Fallback>
            </mc:AlternateContent>
          </a:graphicData>
        </a:graphic>
      </p:graphicFrame>
    </p:spTree>
    <p:extLst>
      <p:ext uri="{BB962C8B-B14F-4D97-AF65-F5344CB8AC3E}">
        <p14:creationId xmlns:p14="http://schemas.microsoft.com/office/powerpoint/2010/main" val="25175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in Chemical Equations</a:t>
            </a:r>
          </a:p>
        </p:txBody>
      </p:sp>
      <p:sp>
        <p:nvSpPr>
          <p:cNvPr id="3" name="Content Placeholder 2"/>
          <p:cNvSpPr>
            <a:spLocks noGrp="1"/>
          </p:cNvSpPr>
          <p:nvPr>
            <p:ph idx="1"/>
          </p:nvPr>
        </p:nvSpPr>
        <p:spPr>
          <a:xfrm>
            <a:off x="628650" y="955965"/>
            <a:ext cx="7886700" cy="5361708"/>
          </a:xfrm>
        </p:spPr>
        <p:txBody>
          <a:bodyPr>
            <a:normAutofit lnSpcReduction="10000"/>
          </a:bodyPr>
          <a:lstStyle/>
          <a:p>
            <a:r>
              <a:rPr lang="en-US" dirty="0"/>
              <a:t>The physical states of reactants and products are often indicated with a parenthetical abbreviation following the formulas. </a:t>
            </a:r>
          </a:p>
          <a:p>
            <a:pPr lvl="1"/>
            <a:r>
              <a:rPr lang="en-US" dirty="0"/>
              <a:t>(</a:t>
            </a:r>
            <a:r>
              <a:rPr lang="en-US" i="1" dirty="0"/>
              <a:t>g</a:t>
            </a:r>
            <a:r>
              <a:rPr lang="en-US" dirty="0"/>
              <a:t>) gas</a:t>
            </a:r>
          </a:p>
          <a:p>
            <a:pPr lvl="1"/>
            <a:r>
              <a:rPr lang="en-US" dirty="0"/>
              <a:t>(</a:t>
            </a:r>
            <a:r>
              <a:rPr lang="en-US" i="1" dirty="0"/>
              <a:t>l</a:t>
            </a:r>
            <a:r>
              <a:rPr lang="en-US" dirty="0"/>
              <a:t>) liquid</a:t>
            </a:r>
          </a:p>
          <a:p>
            <a:pPr lvl="1"/>
            <a:r>
              <a:rPr lang="en-US" dirty="0"/>
              <a:t>(</a:t>
            </a:r>
            <a:r>
              <a:rPr lang="en-US" i="1" dirty="0"/>
              <a:t>s</a:t>
            </a:r>
            <a:r>
              <a:rPr lang="en-US" dirty="0"/>
              <a:t>) solid</a:t>
            </a:r>
          </a:p>
          <a:p>
            <a:pPr lvl="1"/>
            <a:r>
              <a:rPr lang="en-US" dirty="0"/>
              <a:t>(</a:t>
            </a:r>
            <a:r>
              <a:rPr lang="en-US" i="1" dirty="0" err="1"/>
              <a:t>aq</a:t>
            </a:r>
            <a:r>
              <a:rPr lang="en-US" dirty="0"/>
              <a:t>) aqueous</a:t>
            </a:r>
          </a:p>
          <a:p>
            <a:endParaRPr lang="en-US" dirty="0"/>
          </a:p>
          <a:p>
            <a:pPr marL="0" indent="0" algn="ctr">
              <a:buNone/>
            </a:pPr>
            <a:r>
              <a:rPr lang="en-US" dirty="0"/>
              <a:t>2Na(</a:t>
            </a:r>
            <a:r>
              <a:rPr lang="en-US" i="1" dirty="0"/>
              <a:t>s</a:t>
            </a:r>
            <a:r>
              <a:rPr lang="en-US" dirty="0"/>
              <a:t>) + 2H</a:t>
            </a:r>
            <a:r>
              <a:rPr lang="en-US" baseline="-25000" dirty="0"/>
              <a:t>2</a:t>
            </a:r>
            <a:r>
              <a:rPr lang="en-US" dirty="0"/>
              <a:t>O(</a:t>
            </a:r>
            <a:r>
              <a:rPr lang="en-US" i="1" dirty="0"/>
              <a:t>l</a:t>
            </a:r>
            <a:r>
              <a:rPr lang="en-US" dirty="0"/>
              <a:t>) ⟶ 2NaOH(</a:t>
            </a:r>
            <a:r>
              <a:rPr lang="en-US" i="1" dirty="0" err="1"/>
              <a:t>aq</a:t>
            </a:r>
            <a:r>
              <a:rPr lang="en-US" dirty="0"/>
              <a:t>) + H</a:t>
            </a:r>
            <a:r>
              <a:rPr lang="en-US" baseline="-25000" dirty="0"/>
              <a:t>2</a:t>
            </a:r>
            <a:r>
              <a:rPr lang="en-US" dirty="0"/>
              <a:t>(</a:t>
            </a:r>
            <a:r>
              <a:rPr lang="en-US" i="1" dirty="0"/>
              <a:t>g</a:t>
            </a:r>
            <a:r>
              <a:rPr lang="en-US" dirty="0"/>
              <a:t>) </a:t>
            </a:r>
          </a:p>
          <a:p>
            <a:pPr marL="0" indent="0" algn="ctr">
              <a:buNone/>
            </a:pPr>
            <a:endParaRPr lang="en-US" dirty="0"/>
          </a:p>
          <a:p>
            <a:r>
              <a:rPr lang="en-US" dirty="0"/>
              <a:t>Special conditions necessary for a reaction are sometimes designated by writing a word or symbol above or below the equation’s arrow. </a:t>
            </a:r>
          </a:p>
          <a:p>
            <a:endParaRPr lang="en-US" dirty="0"/>
          </a:p>
          <a:p>
            <a:r>
              <a:rPr lang="en-US" dirty="0"/>
              <a:t>For example, a reaction carried out by heating may be indicated by the uppercase Greek letter delta (Δ) over the arrow. </a:t>
            </a:r>
          </a:p>
          <a:p>
            <a:endParaRPr lang="en-US" dirty="0"/>
          </a:p>
          <a:p>
            <a:pPr marL="0" indent="0" algn="ctr">
              <a:buNone/>
            </a:pPr>
            <a:r>
              <a:rPr lang="en-US" dirty="0"/>
              <a:t>CaCO3(</a:t>
            </a:r>
            <a:r>
              <a:rPr lang="en-US" i="1" dirty="0"/>
              <a:t>s</a:t>
            </a:r>
            <a:r>
              <a:rPr lang="en-US" dirty="0"/>
              <a:t>) ⟶ </a:t>
            </a:r>
            <a:r>
              <a:rPr lang="en-US" dirty="0" err="1"/>
              <a:t>CaO</a:t>
            </a:r>
            <a:r>
              <a:rPr lang="en-US" dirty="0"/>
              <a:t>(</a:t>
            </a:r>
            <a:r>
              <a:rPr lang="en-US" i="1" dirty="0"/>
              <a:t>s</a:t>
            </a:r>
            <a:r>
              <a:rPr lang="en-US" dirty="0"/>
              <a:t>)  +  CO2(</a:t>
            </a:r>
            <a:r>
              <a:rPr lang="en-US" i="1" dirty="0"/>
              <a:t>g</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6152859"/>
              </p:ext>
            </p:extLst>
          </p:nvPr>
        </p:nvGraphicFramePr>
        <p:xfrm>
          <a:off x="4049569" y="5573857"/>
          <a:ext cx="139700" cy="165100"/>
        </p:xfrm>
        <a:graphic>
          <a:graphicData uri="http://schemas.openxmlformats.org/presentationml/2006/ole">
            <mc:AlternateContent xmlns:mc="http://schemas.openxmlformats.org/markup-compatibility/2006">
              <mc:Choice xmlns:v="urn:schemas-microsoft-com:vml" Requires="v">
                <p:oleObj spid="_x0000_s3157" name="Equation" r:id="rId3" imgW="139680" imgH="164880" progId="Equation.DSMT4">
                  <p:embed/>
                </p:oleObj>
              </mc:Choice>
              <mc:Fallback>
                <p:oleObj name="Equation" r:id="rId3" imgW="139680" imgH="164880" progId="Equation.DSMT4">
                  <p:embed/>
                  <p:pic>
                    <p:nvPicPr>
                      <p:cNvPr id="0" name=""/>
                      <p:cNvPicPr/>
                      <p:nvPr/>
                    </p:nvPicPr>
                    <p:blipFill>
                      <a:blip r:embed="rId4"/>
                      <a:stretch>
                        <a:fillRect/>
                      </a:stretch>
                    </p:blipFill>
                    <p:spPr>
                      <a:xfrm>
                        <a:off x="4049569" y="5573857"/>
                        <a:ext cx="139700" cy="165100"/>
                      </a:xfrm>
                      <a:prstGeom prst="rect">
                        <a:avLst/>
                      </a:prstGeom>
                    </p:spPr>
                  </p:pic>
                </p:oleObj>
              </mc:Fallback>
            </mc:AlternateContent>
          </a:graphicData>
        </a:graphic>
      </p:graphicFrame>
    </p:spTree>
    <p:extLst>
      <p:ext uri="{BB962C8B-B14F-4D97-AF65-F5344CB8AC3E}">
        <p14:creationId xmlns:p14="http://schemas.microsoft.com/office/powerpoint/2010/main" val="178215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Equations for Ionic Reactions</a:t>
            </a:r>
          </a:p>
        </p:txBody>
      </p:sp>
      <p:sp>
        <p:nvSpPr>
          <p:cNvPr id="3" name="Content Placeholder 2"/>
          <p:cNvSpPr>
            <a:spLocks noGrp="1"/>
          </p:cNvSpPr>
          <p:nvPr>
            <p:ph idx="1"/>
          </p:nvPr>
        </p:nvSpPr>
        <p:spPr>
          <a:xfrm>
            <a:off x="628650" y="955965"/>
            <a:ext cx="7886700" cy="4872180"/>
          </a:xfrm>
        </p:spPr>
        <p:txBody>
          <a:bodyPr>
            <a:normAutofit/>
          </a:bodyPr>
          <a:lstStyle/>
          <a:p>
            <a:r>
              <a:rPr lang="en-US" dirty="0"/>
              <a:t>Many chemical reactions take place in aqueous media.</a:t>
            </a:r>
          </a:p>
          <a:p>
            <a:endParaRPr lang="en-US" dirty="0"/>
          </a:p>
          <a:p>
            <a:r>
              <a:rPr lang="en-US" dirty="0"/>
              <a:t>When ions are involved, the chemical equations may be written with various levels of detail.</a:t>
            </a:r>
          </a:p>
          <a:p>
            <a:endParaRPr lang="en-US" dirty="0"/>
          </a:p>
          <a:p>
            <a:r>
              <a:rPr lang="en-US" b="1" dirty="0"/>
              <a:t>Molecular equation</a:t>
            </a:r>
            <a:r>
              <a:rPr lang="en-US" dirty="0"/>
              <a:t>:</a:t>
            </a:r>
          </a:p>
          <a:p>
            <a:endParaRPr lang="en-US" dirty="0"/>
          </a:p>
          <a:p>
            <a:pPr marL="0" indent="0" algn="ctr">
              <a:buNone/>
            </a:pPr>
            <a:r>
              <a:rPr lang="en-US" dirty="0"/>
              <a:t>CaCl</a:t>
            </a:r>
            <a:r>
              <a:rPr lang="en-US" baseline="-25000" dirty="0"/>
              <a:t>2</a:t>
            </a:r>
            <a:r>
              <a:rPr lang="en-US" dirty="0"/>
              <a:t>(</a:t>
            </a:r>
            <a:r>
              <a:rPr lang="en-US" i="1" dirty="0" err="1"/>
              <a:t>aq</a:t>
            </a:r>
            <a:r>
              <a:rPr lang="en-US" dirty="0"/>
              <a:t>) + 2AgNO</a:t>
            </a:r>
            <a:r>
              <a:rPr lang="en-US" baseline="-25000" dirty="0"/>
              <a:t>3 </a:t>
            </a:r>
            <a:r>
              <a:rPr lang="en-US" dirty="0"/>
              <a:t>(</a:t>
            </a:r>
            <a:r>
              <a:rPr lang="en-US" i="1" dirty="0" err="1"/>
              <a:t>aq</a:t>
            </a:r>
            <a:r>
              <a:rPr lang="en-US" dirty="0"/>
              <a:t>) ⟶ Ca(NO</a:t>
            </a:r>
            <a:r>
              <a:rPr lang="en-US" baseline="-25000" dirty="0"/>
              <a:t>3</a:t>
            </a:r>
            <a:r>
              <a:rPr lang="en-US" dirty="0"/>
              <a:t>)</a:t>
            </a:r>
            <a:r>
              <a:rPr lang="en-US" baseline="-25000" dirty="0"/>
              <a:t>2</a:t>
            </a:r>
            <a:r>
              <a:rPr lang="en-US" dirty="0"/>
              <a:t>(</a:t>
            </a:r>
            <a:r>
              <a:rPr lang="en-US" i="1" dirty="0" err="1"/>
              <a:t>aq</a:t>
            </a:r>
            <a:r>
              <a:rPr lang="en-US" dirty="0"/>
              <a:t>) + 2AgCl(</a:t>
            </a:r>
            <a:r>
              <a:rPr lang="en-US" i="1" dirty="0"/>
              <a:t>s</a:t>
            </a:r>
            <a:r>
              <a:rPr lang="en-US" dirty="0"/>
              <a:t>) </a:t>
            </a:r>
          </a:p>
          <a:p>
            <a:endParaRPr lang="en-US" dirty="0"/>
          </a:p>
          <a:p>
            <a:r>
              <a:rPr lang="en-US" dirty="0"/>
              <a:t>Molecular equations don’t explicitly represent the ionic species that are present in solution. </a:t>
            </a:r>
          </a:p>
          <a:p>
            <a:endParaRPr lang="en-US" dirty="0"/>
          </a:p>
        </p:txBody>
      </p:sp>
    </p:spTree>
    <p:extLst>
      <p:ext uri="{BB962C8B-B14F-4D97-AF65-F5344CB8AC3E}">
        <p14:creationId xmlns:p14="http://schemas.microsoft.com/office/powerpoint/2010/main" val="337227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4.1 Writing and Balancing Chemical Equations</a:t>
            </a:r>
          </a:p>
          <a:p>
            <a:r>
              <a:rPr lang="en-US" dirty="0"/>
              <a:t>4.2 Classifying Chemical Reactions</a:t>
            </a:r>
          </a:p>
          <a:p>
            <a:r>
              <a:rPr lang="en-US" dirty="0"/>
              <a:t>4.3 Reaction Stoichiometry</a:t>
            </a:r>
          </a:p>
          <a:p>
            <a:r>
              <a:rPr lang="en-US" dirty="0"/>
              <a:t>4.4 Reaction Yields</a:t>
            </a:r>
          </a:p>
          <a:p>
            <a:r>
              <a:rPr lang="en-US" dirty="0"/>
              <a:t>4.5 Quantitative Chemical Analysis</a:t>
            </a:r>
          </a:p>
        </p:txBody>
      </p:sp>
    </p:spTree>
    <p:extLst>
      <p:ext uri="{BB962C8B-B14F-4D97-AF65-F5344CB8AC3E}">
        <p14:creationId xmlns:p14="http://schemas.microsoft.com/office/powerpoint/2010/main" val="2140683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Equations for Ionic Reactions</a:t>
            </a:r>
          </a:p>
        </p:txBody>
      </p:sp>
      <p:sp>
        <p:nvSpPr>
          <p:cNvPr id="3" name="Content Placeholder 2"/>
          <p:cNvSpPr>
            <a:spLocks noGrp="1"/>
          </p:cNvSpPr>
          <p:nvPr>
            <p:ph idx="1"/>
          </p:nvPr>
        </p:nvSpPr>
        <p:spPr>
          <a:xfrm>
            <a:off x="628650" y="955965"/>
            <a:ext cx="7886700" cy="4438071"/>
          </a:xfrm>
        </p:spPr>
        <p:txBody>
          <a:bodyPr>
            <a:normAutofit/>
          </a:bodyPr>
          <a:lstStyle/>
          <a:p>
            <a:r>
              <a:rPr lang="en-US" dirty="0"/>
              <a:t>When ionic compounds dissolve in water, they may dissociate into their constituent ions </a:t>
            </a:r>
          </a:p>
          <a:p>
            <a:endParaRPr lang="en-US" dirty="0"/>
          </a:p>
          <a:p>
            <a:pPr marL="0" indent="0" algn="ctr">
              <a:buNone/>
            </a:pPr>
            <a:r>
              <a:rPr lang="en-US" dirty="0"/>
              <a:t>CaCl</a:t>
            </a:r>
            <a:r>
              <a:rPr lang="en-US" baseline="-25000" dirty="0"/>
              <a:t>2</a:t>
            </a:r>
            <a:r>
              <a:rPr lang="en-US" dirty="0"/>
              <a:t>(</a:t>
            </a:r>
            <a:r>
              <a:rPr lang="en-US" i="1" dirty="0" err="1"/>
              <a:t>aq</a:t>
            </a:r>
            <a:r>
              <a:rPr lang="en-US" dirty="0"/>
              <a:t>) ⟶ Ca</a:t>
            </a:r>
            <a:r>
              <a:rPr lang="en-US" baseline="30000" dirty="0"/>
              <a:t>2+</a:t>
            </a:r>
            <a:r>
              <a:rPr lang="en-US" dirty="0"/>
              <a:t>(</a:t>
            </a:r>
            <a:r>
              <a:rPr lang="en-US" i="1" dirty="0" err="1"/>
              <a:t>aq</a:t>
            </a:r>
            <a:r>
              <a:rPr lang="en-US" dirty="0"/>
              <a:t>) + 2Cl</a:t>
            </a:r>
            <a:r>
              <a:rPr lang="en-US" baseline="30000" dirty="0"/>
              <a:t>−</a:t>
            </a:r>
            <a:r>
              <a:rPr lang="en-US" dirty="0"/>
              <a:t>(</a:t>
            </a:r>
            <a:r>
              <a:rPr lang="en-US" i="1" dirty="0" err="1"/>
              <a:t>aq</a:t>
            </a:r>
            <a:r>
              <a:rPr lang="en-US" dirty="0"/>
              <a:t>) </a:t>
            </a:r>
          </a:p>
          <a:p>
            <a:pPr algn="ctr"/>
            <a:endParaRPr lang="en-US" dirty="0"/>
          </a:p>
          <a:p>
            <a:pPr marL="0" indent="0" algn="ctr">
              <a:buNone/>
            </a:pPr>
            <a:r>
              <a:rPr lang="en-US" dirty="0"/>
              <a:t>2AgNO</a:t>
            </a:r>
            <a:r>
              <a:rPr lang="en-US" baseline="-25000" dirty="0"/>
              <a:t>3</a:t>
            </a:r>
            <a:r>
              <a:rPr lang="en-US" dirty="0"/>
              <a:t>(</a:t>
            </a:r>
            <a:r>
              <a:rPr lang="en-US" i="1" dirty="0" err="1"/>
              <a:t>aq</a:t>
            </a:r>
            <a:r>
              <a:rPr lang="en-US" dirty="0"/>
              <a:t>) ⟶ 2Ag</a:t>
            </a:r>
            <a:r>
              <a:rPr lang="en-US" baseline="30000" dirty="0"/>
              <a:t>+</a:t>
            </a:r>
            <a:r>
              <a:rPr lang="en-US" dirty="0"/>
              <a:t>(</a:t>
            </a:r>
            <a:r>
              <a:rPr lang="en-US" i="1" dirty="0" err="1"/>
              <a:t>aq</a:t>
            </a:r>
            <a:r>
              <a:rPr lang="en-US" dirty="0"/>
              <a:t>) + 2NO</a:t>
            </a:r>
            <a:r>
              <a:rPr lang="en-US" baseline="-25000" dirty="0"/>
              <a:t>3</a:t>
            </a:r>
            <a:r>
              <a:rPr lang="en-US" baseline="30000" dirty="0"/>
              <a:t>−</a:t>
            </a:r>
            <a:r>
              <a:rPr lang="en-US" dirty="0"/>
              <a:t>(</a:t>
            </a:r>
            <a:r>
              <a:rPr lang="en-US" i="1" dirty="0" err="1"/>
              <a:t>aq</a:t>
            </a:r>
            <a:r>
              <a:rPr lang="en-US" dirty="0"/>
              <a:t>) </a:t>
            </a:r>
          </a:p>
          <a:p>
            <a:pPr algn="ctr"/>
            <a:endParaRPr lang="en-US" dirty="0"/>
          </a:p>
          <a:p>
            <a:pPr marL="0" indent="0" algn="ctr">
              <a:buNone/>
            </a:pPr>
            <a:r>
              <a:rPr lang="en-US" dirty="0"/>
              <a:t>Ca(NO</a:t>
            </a:r>
            <a:r>
              <a:rPr lang="en-US" baseline="-25000" dirty="0"/>
              <a:t>3</a:t>
            </a:r>
            <a:r>
              <a:rPr lang="en-US" dirty="0"/>
              <a:t>)</a:t>
            </a:r>
            <a:r>
              <a:rPr lang="en-US" baseline="-25000" dirty="0"/>
              <a:t>2</a:t>
            </a:r>
            <a:r>
              <a:rPr lang="en-US" dirty="0"/>
              <a:t>(</a:t>
            </a:r>
            <a:r>
              <a:rPr lang="en-US" i="1" dirty="0" err="1"/>
              <a:t>aq</a:t>
            </a:r>
            <a:r>
              <a:rPr lang="en-US" dirty="0"/>
              <a:t>) ⟶ Ca</a:t>
            </a:r>
            <a:r>
              <a:rPr lang="en-US" baseline="30000" dirty="0"/>
              <a:t>2+ </a:t>
            </a:r>
            <a:r>
              <a:rPr lang="en-US" dirty="0"/>
              <a:t>(</a:t>
            </a:r>
            <a:r>
              <a:rPr lang="en-US" i="1" dirty="0" err="1"/>
              <a:t>aq</a:t>
            </a:r>
            <a:r>
              <a:rPr lang="en-US" dirty="0"/>
              <a:t>) + 2NO</a:t>
            </a:r>
            <a:r>
              <a:rPr lang="en-US" baseline="-25000" dirty="0"/>
              <a:t>3</a:t>
            </a:r>
            <a:r>
              <a:rPr lang="en-US" baseline="30000" dirty="0"/>
              <a:t>−</a:t>
            </a:r>
            <a:r>
              <a:rPr lang="en-US" dirty="0"/>
              <a:t>(</a:t>
            </a:r>
            <a:r>
              <a:rPr lang="en-US" i="1" dirty="0" err="1"/>
              <a:t>aq</a:t>
            </a:r>
            <a:r>
              <a:rPr lang="en-US" dirty="0"/>
              <a:t>) </a:t>
            </a:r>
          </a:p>
          <a:p>
            <a:endParaRPr lang="en-US" dirty="0"/>
          </a:p>
          <a:p>
            <a:r>
              <a:rPr lang="en-US" dirty="0"/>
              <a:t> Unlike these three ionic compounds, </a:t>
            </a:r>
            <a:r>
              <a:rPr lang="en-US" dirty="0" err="1"/>
              <a:t>AgCl</a:t>
            </a:r>
            <a:r>
              <a:rPr lang="en-US" dirty="0"/>
              <a:t> does not dissolve in water to a significant extent. </a:t>
            </a:r>
          </a:p>
        </p:txBody>
      </p:sp>
    </p:spTree>
    <p:extLst>
      <p:ext uri="{BB962C8B-B14F-4D97-AF65-F5344CB8AC3E}">
        <p14:creationId xmlns:p14="http://schemas.microsoft.com/office/powerpoint/2010/main" val="257614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Ionic Equation</a:t>
            </a:r>
          </a:p>
        </p:txBody>
      </p:sp>
      <p:sp>
        <p:nvSpPr>
          <p:cNvPr id="3" name="Content Placeholder 2"/>
          <p:cNvSpPr>
            <a:spLocks noGrp="1"/>
          </p:cNvSpPr>
          <p:nvPr>
            <p:ph idx="1"/>
          </p:nvPr>
        </p:nvSpPr>
        <p:spPr/>
        <p:txBody>
          <a:bodyPr/>
          <a:lstStyle/>
          <a:p>
            <a:r>
              <a:rPr lang="en-US" dirty="0"/>
              <a:t>Ionic compounds dissolved in water are more realistically represented as dissociated ions.  </a:t>
            </a:r>
          </a:p>
          <a:p>
            <a:endParaRPr lang="en-US" dirty="0"/>
          </a:p>
          <a:p>
            <a:r>
              <a:rPr lang="en-US" dirty="0"/>
              <a:t> Explicitly representing all dissolved ions results in a complete ionic equation: </a:t>
            </a:r>
          </a:p>
          <a:p>
            <a:endParaRPr lang="en-US" dirty="0"/>
          </a:p>
          <a:p>
            <a:pPr marL="0" indent="0" algn="ctr">
              <a:buNone/>
            </a:pPr>
            <a:r>
              <a:rPr lang="en-US" sz="1800" dirty="0"/>
              <a:t>Ca</a:t>
            </a:r>
            <a:r>
              <a:rPr lang="en-US" sz="1800" baseline="30000" dirty="0"/>
              <a:t>2+</a:t>
            </a:r>
            <a:r>
              <a:rPr lang="en-US" sz="1800" dirty="0"/>
              <a:t>(</a:t>
            </a:r>
            <a:r>
              <a:rPr lang="en-US" sz="1800" i="1" dirty="0" err="1"/>
              <a:t>aq</a:t>
            </a:r>
            <a:r>
              <a:rPr lang="en-US" sz="1800" dirty="0"/>
              <a:t>) + 2Cl</a:t>
            </a:r>
            <a:r>
              <a:rPr lang="en-US" sz="1800" baseline="30000" dirty="0"/>
              <a:t>−</a:t>
            </a:r>
            <a:r>
              <a:rPr lang="en-US" sz="1800" dirty="0"/>
              <a:t>(</a:t>
            </a:r>
            <a:r>
              <a:rPr lang="en-US" sz="1800" i="1" dirty="0" err="1"/>
              <a:t>aq</a:t>
            </a:r>
            <a:r>
              <a:rPr lang="en-US" sz="1800" dirty="0"/>
              <a:t>) + 2Ag</a:t>
            </a:r>
            <a:r>
              <a:rPr lang="en-US" sz="1800" baseline="30000" dirty="0"/>
              <a:t>+</a:t>
            </a:r>
            <a:r>
              <a:rPr lang="en-US" sz="1800" dirty="0"/>
              <a:t>(</a:t>
            </a:r>
            <a:r>
              <a:rPr lang="en-US" sz="1800" i="1" dirty="0" err="1"/>
              <a:t>aq</a:t>
            </a:r>
            <a:r>
              <a:rPr lang="en-US" sz="1800" dirty="0"/>
              <a:t>) + 2NO</a:t>
            </a:r>
            <a:r>
              <a:rPr lang="en-US" sz="1800" baseline="-25000" dirty="0"/>
              <a:t>3</a:t>
            </a:r>
            <a:r>
              <a:rPr lang="en-US" sz="1800" baseline="30000" dirty="0"/>
              <a:t>−</a:t>
            </a:r>
            <a:r>
              <a:rPr lang="en-US" sz="1800" dirty="0"/>
              <a:t>(</a:t>
            </a:r>
            <a:r>
              <a:rPr lang="en-US" sz="1800" i="1" dirty="0" err="1"/>
              <a:t>aq</a:t>
            </a:r>
            <a:r>
              <a:rPr lang="en-US" sz="1800" dirty="0"/>
              <a:t>)  ⟶  Ca</a:t>
            </a:r>
            <a:r>
              <a:rPr lang="en-US" sz="1800" baseline="30000" dirty="0"/>
              <a:t>2+</a:t>
            </a:r>
            <a:r>
              <a:rPr lang="en-US" sz="1800" dirty="0"/>
              <a:t>(</a:t>
            </a:r>
            <a:r>
              <a:rPr lang="en-US" sz="1800" i="1" dirty="0" err="1"/>
              <a:t>aq</a:t>
            </a:r>
            <a:r>
              <a:rPr lang="en-US" sz="1800" dirty="0"/>
              <a:t>) + 2NO</a:t>
            </a:r>
            <a:r>
              <a:rPr lang="en-US" sz="1800" baseline="-25000" dirty="0"/>
              <a:t>3</a:t>
            </a:r>
            <a:r>
              <a:rPr lang="en-US" sz="1800" baseline="30000" dirty="0"/>
              <a:t>−</a:t>
            </a:r>
            <a:r>
              <a:rPr lang="en-US" sz="1800" dirty="0"/>
              <a:t>(</a:t>
            </a:r>
            <a:r>
              <a:rPr lang="en-US" sz="1800" i="1" dirty="0" err="1"/>
              <a:t>aq</a:t>
            </a:r>
            <a:r>
              <a:rPr lang="en-US" sz="1800" dirty="0"/>
              <a:t>) + 2AgCl(</a:t>
            </a:r>
            <a:r>
              <a:rPr lang="en-US" sz="1800" i="1" dirty="0"/>
              <a:t>s</a:t>
            </a:r>
            <a:r>
              <a:rPr lang="en-US" sz="1800" dirty="0"/>
              <a:t>) </a:t>
            </a:r>
          </a:p>
          <a:p>
            <a:endParaRPr lang="en-US" dirty="0"/>
          </a:p>
          <a:p>
            <a:endParaRPr lang="en-US" dirty="0"/>
          </a:p>
        </p:txBody>
      </p:sp>
    </p:spTree>
    <p:extLst>
      <p:ext uri="{BB962C8B-B14F-4D97-AF65-F5344CB8AC3E}">
        <p14:creationId xmlns:p14="http://schemas.microsoft.com/office/powerpoint/2010/main" val="209340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Ionic Equation</a:t>
            </a:r>
          </a:p>
        </p:txBody>
      </p:sp>
      <p:sp>
        <p:nvSpPr>
          <p:cNvPr id="3" name="Content Placeholder 2"/>
          <p:cNvSpPr>
            <a:spLocks noGrp="1"/>
          </p:cNvSpPr>
          <p:nvPr>
            <p:ph idx="1"/>
          </p:nvPr>
        </p:nvSpPr>
        <p:spPr>
          <a:xfrm>
            <a:off x="628650" y="955965"/>
            <a:ext cx="7886700" cy="4789053"/>
          </a:xfrm>
        </p:spPr>
        <p:txBody>
          <a:bodyPr/>
          <a:lstStyle/>
          <a:p>
            <a:r>
              <a:rPr lang="en-US" dirty="0"/>
              <a:t>Two chemical species are present in identical form on both sides of the arrow, Ca</a:t>
            </a:r>
            <a:r>
              <a:rPr lang="en-US" baseline="30000" dirty="0"/>
              <a:t>2+</a:t>
            </a:r>
            <a:r>
              <a:rPr lang="en-US" dirty="0"/>
              <a:t>(</a:t>
            </a:r>
            <a:r>
              <a:rPr lang="en-US" dirty="0" err="1"/>
              <a:t>aq</a:t>
            </a:r>
            <a:r>
              <a:rPr lang="en-US" dirty="0"/>
              <a:t>) and NO</a:t>
            </a:r>
            <a:r>
              <a:rPr lang="en-US" baseline="-25000" dirty="0"/>
              <a:t>3</a:t>
            </a:r>
            <a:r>
              <a:rPr lang="en-US" baseline="30000" dirty="0"/>
              <a:t>−</a:t>
            </a:r>
            <a:r>
              <a:rPr lang="en-US" dirty="0"/>
              <a:t>(</a:t>
            </a:r>
            <a:r>
              <a:rPr lang="en-US" i="1" dirty="0" err="1"/>
              <a:t>aq</a:t>
            </a:r>
            <a:r>
              <a:rPr lang="en-US" dirty="0"/>
              <a:t>). </a:t>
            </a:r>
          </a:p>
          <a:p>
            <a:endParaRPr lang="en-US" dirty="0"/>
          </a:p>
          <a:p>
            <a:r>
              <a:rPr lang="en-US" dirty="0"/>
              <a:t>These ions are spectator ions—ions whose presence is required to maintain charge neutrality and are neither chemically nor physically changed by the process.</a:t>
            </a:r>
          </a:p>
          <a:p>
            <a:endParaRPr lang="en-US" dirty="0"/>
          </a:p>
          <a:p>
            <a:r>
              <a:rPr lang="en-US" dirty="0"/>
              <a:t>Elimination of the spectator ions results in a </a:t>
            </a:r>
            <a:r>
              <a:rPr lang="en-US" b="1" dirty="0"/>
              <a:t>net ionic equation</a:t>
            </a:r>
            <a:r>
              <a:rPr lang="en-US" dirty="0"/>
              <a:t>: </a:t>
            </a:r>
          </a:p>
          <a:p>
            <a:pPr marL="0" indent="0">
              <a:buNone/>
            </a:pPr>
            <a:endParaRPr lang="en-US" dirty="0"/>
          </a:p>
          <a:p>
            <a:pPr marL="0" indent="0" algn="ctr">
              <a:buNone/>
            </a:pPr>
            <a:r>
              <a:rPr lang="en-US" sz="2400" dirty="0"/>
              <a:t>Ag</a:t>
            </a:r>
            <a:r>
              <a:rPr lang="en-US" sz="2400" baseline="30000" dirty="0"/>
              <a:t>+</a:t>
            </a:r>
            <a:r>
              <a:rPr lang="en-US" sz="2400" dirty="0"/>
              <a:t>(</a:t>
            </a:r>
            <a:r>
              <a:rPr lang="en-US" sz="2400" i="1" dirty="0" err="1"/>
              <a:t>aq</a:t>
            </a:r>
            <a:r>
              <a:rPr lang="en-US" sz="2400" dirty="0"/>
              <a:t>) + Cl</a:t>
            </a:r>
            <a:r>
              <a:rPr lang="en-US" sz="2400" baseline="30000" dirty="0"/>
              <a:t>−</a:t>
            </a:r>
            <a:r>
              <a:rPr lang="en-US" sz="2400" dirty="0"/>
              <a:t>(</a:t>
            </a:r>
            <a:r>
              <a:rPr lang="en-US" sz="2400" i="1" dirty="0" err="1"/>
              <a:t>aq</a:t>
            </a:r>
            <a:r>
              <a:rPr lang="en-US" sz="2400" dirty="0"/>
              <a:t>)   ⟶   </a:t>
            </a:r>
            <a:r>
              <a:rPr lang="en-US" sz="2400" dirty="0" err="1"/>
              <a:t>AgCl</a:t>
            </a:r>
            <a:r>
              <a:rPr lang="en-US" sz="2400" dirty="0"/>
              <a:t>(</a:t>
            </a:r>
            <a:r>
              <a:rPr lang="en-US" sz="2400" i="1" dirty="0"/>
              <a:t>s</a:t>
            </a:r>
            <a:r>
              <a:rPr lang="en-US" sz="2400" dirty="0"/>
              <a:t>) </a:t>
            </a:r>
          </a:p>
          <a:p>
            <a:pPr marL="0" indent="0">
              <a:buNone/>
            </a:pPr>
            <a:endParaRPr lang="en-US" dirty="0"/>
          </a:p>
          <a:p>
            <a:endParaRPr lang="en-US" dirty="0"/>
          </a:p>
        </p:txBody>
      </p:sp>
    </p:spTree>
    <p:extLst>
      <p:ext uri="{BB962C8B-B14F-4D97-AF65-F5344CB8AC3E}">
        <p14:creationId xmlns:p14="http://schemas.microsoft.com/office/powerpoint/2010/main" val="247958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28650" y="955965"/>
            <a:ext cx="7886700" cy="4668980"/>
          </a:xfrm>
        </p:spPr>
        <p:txBody>
          <a:bodyPr/>
          <a:lstStyle/>
          <a:p>
            <a:r>
              <a:rPr lang="en-US" dirty="0"/>
              <a:t>4.2 Classifying Chemical Reactions</a:t>
            </a:r>
          </a:p>
          <a:p>
            <a:pPr lvl="1"/>
            <a:r>
              <a:rPr lang="en-US" dirty="0"/>
              <a:t>Define three common types of chemical reactions (precipitation, acid-base, and oxidation-reduction)</a:t>
            </a:r>
          </a:p>
          <a:p>
            <a:pPr lvl="1"/>
            <a:r>
              <a:rPr lang="en-US" dirty="0"/>
              <a:t>Classify chemical reactions as one of these three types given appropriate descriptions or chemical equations</a:t>
            </a:r>
          </a:p>
          <a:p>
            <a:pPr lvl="1"/>
            <a:r>
              <a:rPr lang="en-US" dirty="0"/>
              <a:t>Identify common acids and bases</a:t>
            </a:r>
          </a:p>
          <a:p>
            <a:pPr lvl="1"/>
            <a:r>
              <a:rPr lang="en-US" dirty="0"/>
              <a:t>Predict the solubility of common inorganic compounds by using solubility rules</a:t>
            </a:r>
          </a:p>
          <a:p>
            <a:pPr lvl="1"/>
            <a:r>
              <a:rPr lang="en-US" dirty="0"/>
              <a:t>Compute the oxidation states for elements in compounds</a:t>
            </a:r>
          </a:p>
        </p:txBody>
      </p:sp>
    </p:spTree>
    <p:extLst>
      <p:ext uri="{BB962C8B-B14F-4D97-AF65-F5344CB8AC3E}">
        <p14:creationId xmlns:p14="http://schemas.microsoft.com/office/powerpoint/2010/main" val="367449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Chemical Reactions</a:t>
            </a:r>
          </a:p>
        </p:txBody>
      </p:sp>
      <p:sp>
        <p:nvSpPr>
          <p:cNvPr id="3" name="Content Placeholder 2"/>
          <p:cNvSpPr>
            <a:spLocks noGrp="1"/>
          </p:cNvSpPr>
          <p:nvPr>
            <p:ph idx="1"/>
          </p:nvPr>
        </p:nvSpPr>
        <p:spPr/>
        <p:txBody>
          <a:bodyPr/>
          <a:lstStyle/>
          <a:p>
            <a:r>
              <a:rPr lang="en-US" dirty="0"/>
              <a:t>A </a:t>
            </a:r>
            <a:r>
              <a:rPr lang="en-US" b="1" dirty="0"/>
              <a:t>precipitation reaction </a:t>
            </a:r>
            <a:r>
              <a:rPr lang="en-US" dirty="0"/>
              <a:t>is one in which dissolved substances react to form one (or more) solid products.</a:t>
            </a:r>
          </a:p>
          <a:p>
            <a:pPr lvl="1"/>
            <a:r>
              <a:rPr lang="en-US" dirty="0"/>
              <a:t>Also known as a double displacement, double replacement, or metathesis reaction</a:t>
            </a:r>
          </a:p>
          <a:p>
            <a:endParaRPr lang="en-US" dirty="0"/>
          </a:p>
          <a:p>
            <a:r>
              <a:rPr lang="en-US" dirty="0"/>
              <a:t>Many reactions of this type involve the exchange of ions between ionic compounds in aqueous solution. </a:t>
            </a:r>
          </a:p>
          <a:p>
            <a:endParaRPr lang="en-US" dirty="0"/>
          </a:p>
          <a:p>
            <a:r>
              <a:rPr lang="en-US" dirty="0"/>
              <a:t>Precipitation reactions are common in nature and in industry. </a:t>
            </a:r>
          </a:p>
          <a:p>
            <a:endParaRPr lang="en-US" dirty="0"/>
          </a:p>
        </p:txBody>
      </p:sp>
    </p:spTree>
    <p:extLst>
      <p:ext uri="{BB962C8B-B14F-4D97-AF65-F5344CB8AC3E}">
        <p14:creationId xmlns:p14="http://schemas.microsoft.com/office/powerpoint/2010/main" val="194024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and Precipitation Reactions</a:t>
            </a:r>
          </a:p>
        </p:txBody>
      </p:sp>
      <p:sp>
        <p:nvSpPr>
          <p:cNvPr id="3" name="Content Placeholder 2"/>
          <p:cNvSpPr>
            <a:spLocks noGrp="1"/>
          </p:cNvSpPr>
          <p:nvPr>
            <p:ph idx="1"/>
          </p:nvPr>
        </p:nvSpPr>
        <p:spPr>
          <a:xfrm>
            <a:off x="628650" y="955965"/>
            <a:ext cx="7886700" cy="4364180"/>
          </a:xfrm>
        </p:spPr>
        <p:txBody>
          <a:bodyPr>
            <a:normAutofit/>
          </a:bodyPr>
          <a:lstStyle/>
          <a:p>
            <a:r>
              <a:rPr lang="en-US" b="1" dirty="0"/>
              <a:t>Solubility: </a:t>
            </a:r>
            <a:r>
              <a:rPr lang="en-US" dirty="0"/>
              <a:t>the maximum concentration of a substance that can be achieved under specified conditions</a:t>
            </a:r>
          </a:p>
          <a:p>
            <a:endParaRPr lang="en-US" dirty="0"/>
          </a:p>
          <a:p>
            <a:r>
              <a:rPr lang="en-US" dirty="0"/>
              <a:t>Substances that have a relatively </a:t>
            </a:r>
            <a:r>
              <a:rPr lang="en-US" i="1" dirty="0"/>
              <a:t>large solubility </a:t>
            </a:r>
            <a:r>
              <a:rPr lang="en-US" dirty="0"/>
              <a:t>are said to be </a:t>
            </a:r>
            <a:r>
              <a:rPr lang="en-US" b="1" dirty="0"/>
              <a:t>soluble</a:t>
            </a:r>
            <a:r>
              <a:rPr lang="en-US" dirty="0"/>
              <a:t>. </a:t>
            </a:r>
          </a:p>
          <a:p>
            <a:endParaRPr lang="en-US" dirty="0"/>
          </a:p>
          <a:p>
            <a:r>
              <a:rPr lang="en-US" dirty="0"/>
              <a:t>A substance will </a:t>
            </a:r>
            <a:r>
              <a:rPr lang="en-US" b="1" dirty="0"/>
              <a:t>precipitate</a:t>
            </a:r>
            <a:r>
              <a:rPr lang="en-US" dirty="0"/>
              <a:t> when solution conditions are such that its concentration exceeds its solubility. </a:t>
            </a:r>
          </a:p>
          <a:p>
            <a:endParaRPr lang="en-US" dirty="0"/>
          </a:p>
          <a:p>
            <a:r>
              <a:rPr lang="en-US" dirty="0"/>
              <a:t>Substances that have a relatively </a:t>
            </a:r>
            <a:r>
              <a:rPr lang="en-US" i="1" dirty="0"/>
              <a:t>low solubility </a:t>
            </a:r>
            <a:r>
              <a:rPr lang="en-US" dirty="0"/>
              <a:t>are said to be </a:t>
            </a:r>
            <a:r>
              <a:rPr lang="en-US" b="1" dirty="0"/>
              <a:t>insoluble</a:t>
            </a:r>
            <a:r>
              <a:rPr lang="en-US" dirty="0"/>
              <a:t>, and these are the substances that readily precipitate from solution. </a:t>
            </a:r>
          </a:p>
          <a:p>
            <a:endParaRPr lang="en-US" dirty="0"/>
          </a:p>
        </p:txBody>
      </p:sp>
    </p:spTree>
    <p:extLst>
      <p:ext uri="{BB962C8B-B14F-4D97-AF65-F5344CB8AC3E}">
        <p14:creationId xmlns:p14="http://schemas.microsoft.com/office/powerpoint/2010/main" val="377288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of Common Ionic Compounds in Water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5309144"/>
              </p:ext>
            </p:extLst>
          </p:nvPr>
        </p:nvGraphicFramePr>
        <p:xfrm>
          <a:off x="628650" y="955675"/>
          <a:ext cx="7886700" cy="284480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370840">
                <a:tc>
                  <a:txBody>
                    <a:bodyPr/>
                    <a:lstStyle/>
                    <a:p>
                      <a:r>
                        <a:rPr lang="en-US" sz="1400" b="1" dirty="0">
                          <a:latin typeface="+mn-lt"/>
                        </a:rPr>
                        <a:t>Soluble compounds contain:</a:t>
                      </a:r>
                    </a:p>
                  </a:txBody>
                  <a:tcPr/>
                </a:tc>
                <a:tc>
                  <a:txBody>
                    <a:bodyPr/>
                    <a:lstStyle/>
                    <a:p>
                      <a:r>
                        <a:rPr lang="en-US" sz="1400" b="1" dirty="0">
                          <a:latin typeface="+mn-lt"/>
                        </a:rPr>
                        <a:t>Insoluble exceptions:</a:t>
                      </a:r>
                    </a:p>
                  </a:txBody>
                  <a:tcPr/>
                </a:tc>
                <a:extLst>
                  <a:ext uri="{0D108BD9-81ED-4DB2-BD59-A6C34878D82A}">
                    <a16:rowId xmlns:a16="http://schemas.microsoft.com/office/drawing/2014/main" xmlns="" val="10000"/>
                  </a:ext>
                </a:extLst>
              </a:tr>
              <a:tr h="370840">
                <a:tc>
                  <a:txBody>
                    <a:bodyPr/>
                    <a:lstStyle/>
                    <a:p>
                      <a:pPr marL="285750" indent="-285750">
                        <a:buFont typeface="Arial" panose="020B0604020202020204" pitchFamily="34" charset="0"/>
                        <a:buChar char="•"/>
                      </a:pPr>
                      <a:r>
                        <a:rPr lang="en-US" sz="1400" dirty="0">
                          <a:latin typeface="+mn-lt"/>
                        </a:rPr>
                        <a:t>group 1</a:t>
                      </a:r>
                      <a:r>
                        <a:rPr lang="en-US" sz="1400" baseline="0" dirty="0">
                          <a:latin typeface="+mn-lt"/>
                        </a:rPr>
                        <a:t> metal cations and the ammonium ion</a:t>
                      </a:r>
                    </a:p>
                    <a:p>
                      <a:pPr marL="285750" indent="-285750">
                        <a:buFont typeface="Arial" panose="020B0604020202020204" pitchFamily="34" charset="0"/>
                        <a:buChar char="•"/>
                      </a:pPr>
                      <a:r>
                        <a:rPr lang="en-US" sz="1400" baseline="0" dirty="0">
                          <a:latin typeface="+mn-lt"/>
                        </a:rPr>
                        <a:t>the halide ions</a:t>
                      </a:r>
                    </a:p>
                    <a:p>
                      <a:pPr marL="285750" indent="-285750">
                        <a:buFont typeface="Arial" panose="020B0604020202020204" pitchFamily="34" charset="0"/>
                        <a:buChar char="•"/>
                      </a:pPr>
                      <a:r>
                        <a:rPr lang="en-US" sz="1400" baseline="0" dirty="0">
                          <a:latin typeface="+mn-lt"/>
                        </a:rPr>
                        <a:t>the acetate, bicarbonate, nitrate, and chlorate ions</a:t>
                      </a:r>
                    </a:p>
                    <a:p>
                      <a:pPr marL="285750" indent="-285750">
                        <a:buFont typeface="Arial" panose="020B0604020202020204" pitchFamily="34" charset="0"/>
                        <a:buChar char="•"/>
                      </a:pPr>
                      <a:r>
                        <a:rPr lang="en-US" sz="1400" baseline="0" dirty="0">
                          <a:latin typeface="+mn-lt"/>
                        </a:rPr>
                        <a:t>the sulfate ion</a:t>
                      </a:r>
                      <a:endParaRPr lang="en-US" sz="1400" dirty="0">
                        <a:latin typeface="+mn-lt"/>
                      </a:endParaRPr>
                    </a:p>
                  </a:txBody>
                  <a:tcPr/>
                </a:tc>
                <a:tc>
                  <a:txBody>
                    <a:bodyPr/>
                    <a:lstStyle/>
                    <a:p>
                      <a:endParaRPr lang="en-US" sz="1400" dirty="0">
                        <a:latin typeface="+mn-lt"/>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the halides of </a:t>
                      </a:r>
                      <a:r>
                        <a:rPr kumimoji="0" lang="en-US" sz="1400" b="0" i="0" u="none" strike="noStrike" cap="none" normalizeH="0" baseline="0" dirty="0">
                          <a:ln>
                            <a:noFill/>
                          </a:ln>
                          <a:solidFill>
                            <a:schemeClr val="tx1"/>
                          </a:solidFill>
                          <a:effectLst/>
                          <a:latin typeface="+mn-lt"/>
                          <a:ea typeface="MS PGothic" charset="0"/>
                          <a:cs typeface="MS PGothic" charset="0"/>
                        </a:rPr>
                        <a:t>Ag</a:t>
                      </a:r>
                      <a:r>
                        <a:rPr kumimoji="0" lang="en-US" sz="1400" b="0" i="0" u="none" strike="noStrike" cap="none" normalizeH="0" baseline="30000" dirty="0">
                          <a:ln>
                            <a:noFill/>
                          </a:ln>
                          <a:solidFill>
                            <a:schemeClr val="tx1"/>
                          </a:solidFill>
                          <a:effectLst/>
                          <a:latin typeface="+mn-lt"/>
                          <a:ea typeface="MS PGothic" charset="0"/>
                          <a:cs typeface="MS PGothic" charset="0"/>
                        </a:rPr>
                        <a:t>+</a:t>
                      </a:r>
                      <a:r>
                        <a:rPr kumimoji="0" lang="en-US" sz="1400" b="0" i="0" u="none" strike="noStrike" cap="none" normalizeH="0" baseline="0" dirty="0">
                          <a:ln>
                            <a:noFill/>
                          </a:ln>
                          <a:solidFill>
                            <a:schemeClr val="tx1"/>
                          </a:solidFill>
                          <a:effectLst/>
                          <a:latin typeface="+mn-lt"/>
                          <a:ea typeface="MS PGothic" charset="0"/>
                          <a:cs typeface="MS PGothic" charset="0"/>
                        </a:rPr>
                        <a:t>, Hg</a:t>
                      </a:r>
                      <a:r>
                        <a:rPr kumimoji="0" lang="en-US" sz="1400" b="0" i="0" u="none" strike="noStrike" cap="none" normalizeH="0" baseline="-25000" dirty="0">
                          <a:ln>
                            <a:noFill/>
                          </a:ln>
                          <a:solidFill>
                            <a:schemeClr val="tx1"/>
                          </a:solidFill>
                          <a:effectLst/>
                          <a:latin typeface="+mn-lt"/>
                          <a:ea typeface="MS PGothic" charset="0"/>
                          <a:cs typeface="MS PGothic" charset="0"/>
                        </a:rPr>
                        <a:t>2</a:t>
                      </a:r>
                      <a:r>
                        <a:rPr kumimoji="0" lang="en-US" sz="1400" b="0" i="0" u="none" strike="noStrike" cap="none" normalizeH="0" baseline="30000" dirty="0">
                          <a:ln>
                            <a:noFill/>
                          </a:ln>
                          <a:solidFill>
                            <a:schemeClr val="tx1"/>
                          </a:solidFill>
                          <a:effectLst/>
                          <a:latin typeface="+mn-lt"/>
                          <a:ea typeface="MS PGothic" charset="0"/>
                          <a:cs typeface="MS PGothic" charset="0"/>
                        </a:rPr>
                        <a:t>2+</a:t>
                      </a:r>
                      <a:r>
                        <a:rPr kumimoji="0" lang="en-US" sz="1400" b="0" i="0" u="none" strike="noStrike" cap="none" normalizeH="0" baseline="0" dirty="0">
                          <a:ln>
                            <a:noFill/>
                          </a:ln>
                          <a:solidFill>
                            <a:schemeClr val="tx1"/>
                          </a:solidFill>
                          <a:effectLst/>
                          <a:latin typeface="+mn-lt"/>
                          <a:ea typeface="MS PGothic" charset="0"/>
                          <a:cs typeface="MS PGothic" charset="0"/>
                        </a:rPr>
                        <a:t>, Pb</a:t>
                      </a:r>
                      <a:r>
                        <a:rPr kumimoji="0" lang="en-US" sz="1400" b="0" i="0" u="none" strike="noStrike" cap="none" normalizeH="0" baseline="30000" dirty="0">
                          <a:ln>
                            <a:noFill/>
                          </a:ln>
                          <a:solidFill>
                            <a:schemeClr val="tx1"/>
                          </a:solidFill>
                          <a:effectLst/>
                          <a:latin typeface="+mn-lt"/>
                          <a:ea typeface="MS PGothic" charset="0"/>
                          <a:cs typeface="MS PGothic" charset="0"/>
                        </a:rPr>
                        <a:t>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cap="none" normalizeH="0" baseline="30000" dirty="0">
                        <a:ln>
                          <a:noFill/>
                        </a:ln>
                        <a:solidFill>
                          <a:schemeClr val="tx1"/>
                        </a:solidFill>
                        <a:effectLst/>
                        <a:latin typeface="+mn-lt"/>
                        <a:ea typeface="MS PGothic" charset="0"/>
                        <a:cs typeface="MS PGothic"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cap="none" normalizeH="0" baseline="30000" dirty="0">
                        <a:ln>
                          <a:noFill/>
                        </a:ln>
                        <a:solidFill>
                          <a:schemeClr val="tx1"/>
                        </a:solidFill>
                        <a:effectLst/>
                        <a:latin typeface="+mn-lt"/>
                        <a:ea typeface="MS PGothic" charset="0"/>
                        <a:cs typeface="MS PGothic"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cap="none" normalizeH="0" baseline="30000" dirty="0">
                        <a:ln>
                          <a:noFill/>
                        </a:ln>
                        <a:solidFill>
                          <a:schemeClr val="tx1"/>
                        </a:solidFill>
                        <a:effectLst/>
                        <a:latin typeface="+mn-lt"/>
                        <a:ea typeface="MS PGothic" charset="0"/>
                        <a:cs typeface="MS PGothic"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mn-lt"/>
                          <a:ea typeface="MS PGothic" charset="0"/>
                          <a:cs typeface="MS PGothic" charset="0"/>
                        </a:rPr>
                        <a:t>Sulfates of Ag</a:t>
                      </a:r>
                      <a:r>
                        <a:rPr kumimoji="0" lang="en-US" sz="1400" b="0" i="0" u="none" strike="noStrike" cap="none" normalizeH="0" baseline="30000" dirty="0">
                          <a:ln>
                            <a:noFill/>
                          </a:ln>
                          <a:solidFill>
                            <a:schemeClr val="tx1"/>
                          </a:solidFill>
                          <a:effectLst/>
                          <a:latin typeface="+mn-lt"/>
                          <a:ea typeface="MS PGothic" charset="0"/>
                          <a:cs typeface="MS PGothic" charset="0"/>
                        </a:rPr>
                        <a:t>+</a:t>
                      </a:r>
                      <a:r>
                        <a:rPr kumimoji="0" lang="en-US" sz="1400" b="0" i="0" u="none" strike="noStrike" cap="none" normalizeH="0" baseline="0" dirty="0">
                          <a:ln>
                            <a:noFill/>
                          </a:ln>
                          <a:solidFill>
                            <a:schemeClr val="tx1"/>
                          </a:solidFill>
                          <a:effectLst/>
                          <a:latin typeface="+mn-lt"/>
                          <a:ea typeface="MS PGothic" charset="0"/>
                          <a:cs typeface="MS PGothic" charset="0"/>
                        </a:rPr>
                        <a:t>, Ba</a:t>
                      </a:r>
                      <a:r>
                        <a:rPr kumimoji="0" lang="en-US" sz="1400" b="0" i="0" u="none" strike="noStrike" cap="none" normalizeH="0" baseline="30000" dirty="0">
                          <a:ln>
                            <a:noFill/>
                          </a:ln>
                          <a:solidFill>
                            <a:schemeClr val="tx1"/>
                          </a:solidFill>
                          <a:effectLst/>
                          <a:latin typeface="+mn-lt"/>
                          <a:ea typeface="MS PGothic" charset="0"/>
                          <a:cs typeface="MS PGothic" charset="0"/>
                        </a:rPr>
                        <a:t>2+</a:t>
                      </a:r>
                      <a:r>
                        <a:rPr kumimoji="0" lang="en-US" sz="1400" b="0" i="0" u="none" strike="noStrike" cap="none" normalizeH="0" baseline="0" dirty="0">
                          <a:ln>
                            <a:noFill/>
                          </a:ln>
                          <a:solidFill>
                            <a:schemeClr val="tx1"/>
                          </a:solidFill>
                          <a:effectLst/>
                          <a:latin typeface="+mn-lt"/>
                          <a:ea typeface="MS PGothic" charset="0"/>
                          <a:cs typeface="MS PGothic" charset="0"/>
                        </a:rPr>
                        <a:t>, Ca</a:t>
                      </a:r>
                      <a:r>
                        <a:rPr kumimoji="0" lang="en-US" sz="1400" b="0" i="0" u="none" strike="noStrike" cap="none" normalizeH="0" baseline="30000" dirty="0">
                          <a:ln>
                            <a:noFill/>
                          </a:ln>
                          <a:solidFill>
                            <a:schemeClr val="tx1"/>
                          </a:solidFill>
                          <a:effectLst/>
                          <a:latin typeface="+mn-lt"/>
                          <a:ea typeface="MS PGothic" charset="0"/>
                          <a:cs typeface="MS PGothic" charset="0"/>
                        </a:rPr>
                        <a:t>2+</a:t>
                      </a:r>
                      <a:r>
                        <a:rPr kumimoji="0" lang="en-US" sz="1400" b="0" i="0" u="none" strike="noStrike" cap="none" normalizeH="0" baseline="0" dirty="0">
                          <a:ln>
                            <a:noFill/>
                          </a:ln>
                          <a:solidFill>
                            <a:schemeClr val="tx1"/>
                          </a:solidFill>
                          <a:effectLst/>
                          <a:latin typeface="+mn-lt"/>
                          <a:ea typeface="MS PGothic" charset="0"/>
                          <a:cs typeface="MS PGothic" charset="0"/>
                        </a:rPr>
                        <a:t>, Hg</a:t>
                      </a:r>
                      <a:r>
                        <a:rPr kumimoji="0" lang="en-US" sz="1400" b="0" i="0" u="none" strike="noStrike" cap="none" normalizeH="0" baseline="-25000" dirty="0">
                          <a:ln>
                            <a:noFill/>
                          </a:ln>
                          <a:solidFill>
                            <a:schemeClr val="tx1"/>
                          </a:solidFill>
                          <a:effectLst/>
                          <a:latin typeface="+mn-lt"/>
                          <a:ea typeface="MS PGothic" charset="0"/>
                          <a:cs typeface="MS PGothic" charset="0"/>
                        </a:rPr>
                        <a:t>2</a:t>
                      </a:r>
                      <a:r>
                        <a:rPr kumimoji="0" lang="en-US" sz="1400" b="0" i="0" u="none" strike="noStrike" cap="none" normalizeH="0" baseline="30000" dirty="0">
                          <a:ln>
                            <a:noFill/>
                          </a:ln>
                          <a:solidFill>
                            <a:schemeClr val="tx1"/>
                          </a:solidFill>
                          <a:effectLst/>
                          <a:latin typeface="+mn-lt"/>
                          <a:ea typeface="MS PGothic" charset="0"/>
                          <a:cs typeface="MS PGothic" charset="0"/>
                        </a:rPr>
                        <a:t>2+</a:t>
                      </a:r>
                      <a:r>
                        <a:rPr kumimoji="0" lang="en-US" sz="1400" b="0" i="0" u="none" strike="noStrike" cap="none" normalizeH="0" baseline="0" dirty="0">
                          <a:ln>
                            <a:noFill/>
                          </a:ln>
                          <a:solidFill>
                            <a:schemeClr val="tx1"/>
                          </a:solidFill>
                          <a:effectLst/>
                          <a:latin typeface="+mn-lt"/>
                          <a:ea typeface="MS PGothic" charset="0"/>
                          <a:cs typeface="MS PGothic" charset="0"/>
                        </a:rPr>
                        <a:t>, Pb</a:t>
                      </a:r>
                      <a:r>
                        <a:rPr kumimoji="0" lang="en-US" sz="1400" b="0" i="0" u="none" strike="noStrike" cap="none" normalizeH="0" baseline="30000" dirty="0">
                          <a:ln>
                            <a:noFill/>
                          </a:ln>
                          <a:solidFill>
                            <a:schemeClr val="tx1"/>
                          </a:solidFill>
                          <a:effectLst/>
                          <a:latin typeface="+mn-lt"/>
                          <a:ea typeface="MS PGothic" charset="0"/>
                          <a:cs typeface="MS PGothic" charset="0"/>
                        </a:rPr>
                        <a:t>2+ </a:t>
                      </a:r>
                      <a:r>
                        <a:rPr kumimoji="0" lang="en-US" sz="1400" b="0" i="0" u="none" strike="noStrike" cap="none" normalizeH="0" baseline="0" dirty="0">
                          <a:ln>
                            <a:noFill/>
                          </a:ln>
                          <a:solidFill>
                            <a:schemeClr val="tx1"/>
                          </a:solidFill>
                          <a:effectLst/>
                          <a:latin typeface="+mn-lt"/>
                          <a:ea typeface="MS PGothic" charset="0"/>
                          <a:cs typeface="MS PGothic" charset="0"/>
                        </a:rPr>
                        <a:t>, Sr</a:t>
                      </a:r>
                      <a:r>
                        <a:rPr kumimoji="0" lang="en-US" sz="1400" b="0" i="0" u="none" strike="noStrike" cap="none" normalizeH="0" baseline="30000" dirty="0">
                          <a:ln>
                            <a:noFill/>
                          </a:ln>
                          <a:solidFill>
                            <a:schemeClr val="tx1"/>
                          </a:solidFill>
                          <a:effectLst/>
                          <a:latin typeface="+mn-lt"/>
                          <a:ea typeface="MS PGothic" charset="0"/>
                          <a:cs typeface="MS PGothic" charset="0"/>
                        </a:rPr>
                        <a:t>2+</a:t>
                      </a:r>
                      <a:endParaRPr lang="en-US" sz="1400" dirty="0">
                        <a:latin typeface="+mn-lt"/>
                      </a:endParaRPr>
                    </a:p>
                  </a:txBody>
                  <a:tcPr/>
                </a:tc>
                <a:extLst>
                  <a:ext uri="{0D108BD9-81ED-4DB2-BD59-A6C34878D82A}">
                    <a16:rowId xmlns:a16="http://schemas.microsoft.com/office/drawing/2014/main" xmlns="" val="10001"/>
                  </a:ext>
                </a:extLst>
              </a:tr>
              <a:tr h="370840">
                <a:tc>
                  <a:txBody>
                    <a:bodyPr/>
                    <a:lstStyle/>
                    <a:p>
                      <a:r>
                        <a:rPr lang="en-US" sz="1400" b="1" dirty="0">
                          <a:latin typeface="+mn-lt"/>
                        </a:rPr>
                        <a:t>Insoluble compounds</a:t>
                      </a:r>
                      <a:r>
                        <a:rPr lang="en-US" sz="1400" b="1" baseline="0" dirty="0">
                          <a:latin typeface="+mn-lt"/>
                        </a:rPr>
                        <a:t> contain:</a:t>
                      </a:r>
                      <a:endParaRPr lang="en-US" sz="1400" b="1" dirty="0">
                        <a:latin typeface="+mn-lt"/>
                      </a:endParaRPr>
                    </a:p>
                  </a:txBody>
                  <a:tcPr/>
                </a:tc>
                <a:tc>
                  <a:txBody>
                    <a:bodyPr/>
                    <a:lstStyle/>
                    <a:p>
                      <a:r>
                        <a:rPr lang="en-US" sz="1400" b="1" dirty="0">
                          <a:latin typeface="+mn-lt"/>
                        </a:rPr>
                        <a:t>Soluble exceptions:</a:t>
                      </a:r>
                    </a:p>
                  </a:txBody>
                  <a:tcPr/>
                </a:tc>
                <a:extLst>
                  <a:ext uri="{0D108BD9-81ED-4DB2-BD59-A6C34878D82A}">
                    <a16:rowId xmlns:a16="http://schemas.microsoft.com/office/drawing/2014/main" xmlns="" val="10002"/>
                  </a:ext>
                </a:extLst>
              </a:tr>
              <a:tr h="370840">
                <a:tc>
                  <a:txBody>
                    <a:bodyPr/>
                    <a:lstStyle/>
                    <a:p>
                      <a:pPr marL="285750" indent="-285750">
                        <a:buFont typeface="Arial" panose="020B0604020202020204" pitchFamily="34" charset="0"/>
                        <a:buChar char="•"/>
                      </a:pPr>
                      <a:r>
                        <a:rPr kumimoji="0" lang="en-US" sz="1400" b="0" i="0" u="none" strike="noStrike" cap="none" normalizeH="0" baseline="0" dirty="0">
                          <a:ln>
                            <a:noFill/>
                          </a:ln>
                          <a:solidFill>
                            <a:schemeClr val="tx1"/>
                          </a:solidFill>
                          <a:effectLst/>
                          <a:latin typeface="+mn-lt"/>
                          <a:ea typeface="MS PGothic" charset="0"/>
                          <a:cs typeface="MS PGothic" charset="0"/>
                        </a:rPr>
                        <a:t>carbonate, chromate, phosphate, and sulfide ions</a:t>
                      </a:r>
                    </a:p>
                    <a:p>
                      <a:pPr marL="285750" indent="-285750">
                        <a:buFont typeface="Arial" panose="020B0604020202020204" pitchFamily="34" charset="0"/>
                        <a:buChar char="•"/>
                      </a:pPr>
                      <a:r>
                        <a:rPr kumimoji="0" lang="en-US" sz="1400" b="0" i="0" u="none" strike="noStrike" cap="none" normalizeH="0" baseline="0" dirty="0">
                          <a:ln>
                            <a:noFill/>
                          </a:ln>
                          <a:solidFill>
                            <a:schemeClr val="tx1"/>
                          </a:solidFill>
                          <a:effectLst/>
                          <a:latin typeface="+mn-lt"/>
                          <a:ea typeface="MS PGothic" charset="0"/>
                        </a:rPr>
                        <a:t>hydroxide ion</a:t>
                      </a:r>
                      <a:endParaRPr lang="en-US" sz="1400" dirty="0">
                        <a:latin typeface="+mn-lt"/>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mn-lt"/>
                          <a:ea typeface="MS PGothic" charset="0"/>
                          <a:cs typeface="MS PGothic" charset="0"/>
                        </a:rPr>
                        <a:t>compounds of these ions with group 1 metal cations or ammonium 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mn-lt"/>
                          <a:ea typeface="MS PGothic" charset="0"/>
                          <a:cs typeface="MS PGothic" charset="0"/>
                        </a:rPr>
                        <a:t>hydroxides of group 1 metal cations and Ba</a:t>
                      </a:r>
                      <a:r>
                        <a:rPr kumimoji="0" lang="en-US" sz="1400" b="0" i="0" u="none" strike="noStrike" cap="none" normalizeH="0" baseline="30000" dirty="0">
                          <a:ln>
                            <a:noFill/>
                          </a:ln>
                          <a:solidFill>
                            <a:schemeClr val="tx1"/>
                          </a:solidFill>
                          <a:effectLst/>
                          <a:latin typeface="+mn-lt"/>
                          <a:ea typeface="MS PGothic" charset="0"/>
                          <a:cs typeface="MS PGothic" charset="0"/>
                        </a:rPr>
                        <a:t>2+</a:t>
                      </a:r>
                      <a:endParaRPr kumimoji="0" lang="en-US" sz="1400" b="0" i="0" u="none" strike="noStrike" cap="none" normalizeH="0" baseline="0" dirty="0">
                        <a:ln>
                          <a:noFill/>
                        </a:ln>
                        <a:solidFill>
                          <a:schemeClr val="tx1"/>
                        </a:solidFill>
                        <a:effectLst/>
                        <a:latin typeface="+mn-lt"/>
                        <a:ea typeface="MS PGothic" charset="0"/>
                        <a:cs typeface="MS PGothic" charset="0"/>
                      </a:endParaRPr>
                    </a:p>
                    <a:p>
                      <a:pPr marL="285750" indent="-285750">
                        <a:buFont typeface="Arial" panose="020B0604020202020204" pitchFamily="34" charset="0"/>
                        <a:buChar char="•"/>
                      </a:pPr>
                      <a:endParaRPr lang="en-US" sz="1400" dirty="0">
                        <a:latin typeface="+mn-lt"/>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2309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Precipitation Reaction Example</a:t>
            </a:r>
          </a:p>
        </p:txBody>
      </p:sp>
      <p:sp>
        <p:nvSpPr>
          <p:cNvPr id="3" name="Content Placeholder 2"/>
          <p:cNvSpPr>
            <a:spLocks noGrp="1"/>
          </p:cNvSpPr>
          <p:nvPr>
            <p:ph idx="1"/>
          </p:nvPr>
        </p:nvSpPr>
        <p:spPr/>
        <p:txBody>
          <a:bodyPr/>
          <a:lstStyle/>
          <a:p>
            <a:r>
              <a:rPr lang="en-US" b="1" dirty="0"/>
              <a:t>Molecular equation:</a:t>
            </a:r>
          </a:p>
          <a:p>
            <a:pPr marL="0" indent="0" algn="ctr">
              <a:buNone/>
            </a:pPr>
            <a:r>
              <a:rPr lang="en-US" dirty="0"/>
              <a:t>2KI(</a:t>
            </a:r>
            <a:r>
              <a:rPr lang="en-US" i="1" dirty="0" err="1"/>
              <a:t>aq</a:t>
            </a:r>
            <a:r>
              <a:rPr lang="en-US" dirty="0"/>
              <a:t>) + </a:t>
            </a:r>
            <a:r>
              <a:rPr lang="en-US" dirty="0" err="1"/>
              <a:t>Pb</a:t>
            </a:r>
            <a:r>
              <a:rPr lang="en-US" dirty="0"/>
              <a:t>(NO</a:t>
            </a:r>
            <a:r>
              <a:rPr lang="en-US" baseline="-25000" dirty="0"/>
              <a:t>3</a:t>
            </a:r>
            <a:r>
              <a:rPr lang="en-US" dirty="0"/>
              <a:t>)</a:t>
            </a:r>
            <a:r>
              <a:rPr lang="en-US" baseline="-25000" dirty="0"/>
              <a:t>2</a:t>
            </a:r>
            <a:r>
              <a:rPr lang="en-US" dirty="0"/>
              <a:t>(</a:t>
            </a:r>
            <a:r>
              <a:rPr lang="en-US" i="1" dirty="0" err="1"/>
              <a:t>aq</a:t>
            </a:r>
            <a:r>
              <a:rPr lang="en-US" dirty="0"/>
              <a:t>)  ⟶  PbI</a:t>
            </a:r>
            <a:r>
              <a:rPr lang="en-US" baseline="-25000" dirty="0"/>
              <a:t>2</a:t>
            </a:r>
            <a:r>
              <a:rPr lang="en-US" dirty="0"/>
              <a:t>(</a:t>
            </a:r>
            <a:r>
              <a:rPr lang="en-US" i="1" dirty="0"/>
              <a:t>s</a:t>
            </a:r>
            <a:r>
              <a:rPr lang="en-US" dirty="0"/>
              <a:t>) + 2KNO</a:t>
            </a:r>
            <a:r>
              <a:rPr lang="en-US" baseline="-25000" dirty="0"/>
              <a:t>3</a:t>
            </a:r>
            <a:r>
              <a:rPr lang="en-US" dirty="0"/>
              <a:t>(</a:t>
            </a:r>
            <a:r>
              <a:rPr lang="en-US" i="1" dirty="0" err="1"/>
              <a:t>aq</a:t>
            </a:r>
            <a:r>
              <a:rPr lang="en-US" dirty="0"/>
              <a:t>) </a:t>
            </a:r>
          </a:p>
          <a:p>
            <a:endParaRPr lang="en-US" dirty="0"/>
          </a:p>
          <a:p>
            <a:r>
              <a:rPr lang="en-US" dirty="0"/>
              <a:t>PbI</a:t>
            </a:r>
            <a:r>
              <a:rPr lang="en-US" baseline="-25000" dirty="0"/>
              <a:t>2</a:t>
            </a:r>
            <a:r>
              <a:rPr lang="en-US" dirty="0"/>
              <a:t> precipitates from solution, which is consistent with the solubility rules. </a:t>
            </a:r>
          </a:p>
          <a:p>
            <a:endParaRPr lang="en-US" dirty="0"/>
          </a:p>
          <a:p>
            <a:r>
              <a:rPr lang="en-US" b="1" dirty="0"/>
              <a:t>Net ionic equation: </a:t>
            </a:r>
          </a:p>
          <a:p>
            <a:pPr marL="0" indent="0" algn="ctr">
              <a:buNone/>
            </a:pPr>
            <a:r>
              <a:rPr lang="en-US" dirty="0"/>
              <a:t>Pb</a:t>
            </a:r>
            <a:r>
              <a:rPr lang="en-US" baseline="30000" dirty="0"/>
              <a:t>2+</a:t>
            </a:r>
            <a:r>
              <a:rPr lang="en-US" dirty="0"/>
              <a:t>(</a:t>
            </a:r>
            <a:r>
              <a:rPr lang="en-US" i="1" dirty="0" err="1"/>
              <a:t>aq</a:t>
            </a:r>
            <a:r>
              <a:rPr lang="en-US" dirty="0"/>
              <a:t>) + 2I</a:t>
            </a:r>
            <a:r>
              <a:rPr lang="en-US" baseline="30000" dirty="0"/>
              <a:t>–</a:t>
            </a:r>
            <a:r>
              <a:rPr lang="en-US" dirty="0"/>
              <a:t>(</a:t>
            </a:r>
            <a:r>
              <a:rPr lang="en-US" i="1" dirty="0" err="1"/>
              <a:t>aq</a:t>
            </a:r>
            <a:r>
              <a:rPr lang="en-US" dirty="0"/>
              <a:t>)  ⟶  PbI</a:t>
            </a:r>
            <a:r>
              <a:rPr lang="en-US" baseline="-25000" dirty="0"/>
              <a:t>2</a:t>
            </a:r>
            <a:r>
              <a:rPr lang="en-US" dirty="0"/>
              <a:t>(</a:t>
            </a:r>
            <a:r>
              <a:rPr lang="en-US" i="1" dirty="0"/>
              <a:t>s</a:t>
            </a:r>
            <a:r>
              <a:rPr lang="en-US" dirty="0"/>
              <a:t>)</a:t>
            </a:r>
          </a:p>
          <a:p>
            <a:endParaRPr lang="en-US" dirty="0"/>
          </a:p>
        </p:txBody>
      </p:sp>
    </p:spTree>
    <p:extLst>
      <p:ext uri="{BB962C8B-B14F-4D97-AF65-F5344CB8AC3E}">
        <p14:creationId xmlns:p14="http://schemas.microsoft.com/office/powerpoint/2010/main" val="96596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4.4</a:t>
            </a:r>
            <a:endParaRPr lang="en-US" dirty="0">
              <a:solidFill>
                <a:srgbClr val="6CB255"/>
              </a:solidFill>
            </a:endParaRPr>
          </a:p>
        </p:txBody>
      </p:sp>
      <p:pic>
        <p:nvPicPr>
          <p:cNvPr id="2" name="Figure" descr="A photograph is shown of a yellow green opaque substance swirled through a clear, colorless liquid in a test tube."/>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28650" y="1476855"/>
            <a:ext cx="3886200" cy="4234491"/>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A precipitate of PbI</a:t>
            </a:r>
            <a:r>
              <a:rPr lang="en-US" sz="1600" baseline="-25000" dirty="0">
                <a:solidFill>
                  <a:schemeClr val="tx1"/>
                </a:solidFill>
              </a:rPr>
              <a:t>2</a:t>
            </a:r>
            <a:r>
              <a:rPr lang="en-US" sz="1600" dirty="0">
                <a:solidFill>
                  <a:schemeClr val="tx1"/>
                </a:solidFill>
              </a:rPr>
              <a:t> forms when solutions containing Pb</a:t>
            </a:r>
            <a:r>
              <a:rPr lang="en-US" sz="1600" baseline="30000" dirty="0">
                <a:solidFill>
                  <a:schemeClr val="tx1"/>
                </a:solidFill>
              </a:rPr>
              <a:t>2+</a:t>
            </a:r>
            <a:r>
              <a:rPr lang="en-US" sz="1600" dirty="0">
                <a:solidFill>
                  <a:schemeClr val="tx1"/>
                </a:solidFill>
              </a:rPr>
              <a:t> and I</a:t>
            </a:r>
            <a:r>
              <a:rPr lang="en-US" sz="1600" baseline="30000" dirty="0">
                <a:solidFill>
                  <a:schemeClr val="tx1"/>
                </a:solidFill>
              </a:rPr>
              <a:t>−</a:t>
            </a:r>
            <a:r>
              <a:rPr lang="en-US" sz="1600" dirty="0">
                <a:solidFill>
                  <a:schemeClr val="tx1"/>
                </a:solidFill>
              </a:rPr>
              <a:t> are mixed. (credit: Der </a:t>
            </a:r>
            <a:r>
              <a:rPr lang="en-US" sz="1600" dirty="0" err="1">
                <a:solidFill>
                  <a:schemeClr val="tx1"/>
                </a:solidFill>
              </a:rPr>
              <a:t>Kreole</a:t>
            </a:r>
            <a:r>
              <a:rPr lang="en-US" sz="1600" dirty="0">
                <a:solidFill>
                  <a:schemeClr val="tx1"/>
                </a:solidFill>
              </a:rPr>
              <a:t>/Wikimedia Commons)</a:t>
            </a:r>
          </a:p>
        </p:txBody>
      </p:sp>
    </p:spTree>
    <p:extLst>
      <p:ext uri="{BB962C8B-B14F-4D97-AF65-F5344CB8AC3E}">
        <p14:creationId xmlns:p14="http://schemas.microsoft.com/office/powerpoint/2010/main" val="8570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Precipitate Reaction Example</a:t>
            </a:r>
          </a:p>
        </p:txBody>
      </p:sp>
      <p:sp>
        <p:nvSpPr>
          <p:cNvPr id="3" name="Content Placeholder 2"/>
          <p:cNvSpPr>
            <a:spLocks noGrp="1"/>
          </p:cNvSpPr>
          <p:nvPr>
            <p:ph idx="1"/>
          </p:nvPr>
        </p:nvSpPr>
        <p:spPr/>
        <p:txBody>
          <a:bodyPr/>
          <a:lstStyle/>
          <a:p>
            <a:r>
              <a:rPr lang="en-US" dirty="0"/>
              <a:t>Molecular Equation:</a:t>
            </a:r>
          </a:p>
          <a:p>
            <a:pPr marL="0" indent="0" algn="ctr">
              <a:buNone/>
            </a:pPr>
            <a:endParaRPr lang="en-US" dirty="0"/>
          </a:p>
          <a:p>
            <a:pPr marL="0" indent="0" algn="ctr">
              <a:buNone/>
            </a:pPr>
            <a:r>
              <a:rPr lang="en-US" dirty="0" err="1"/>
              <a:t>NaCl</a:t>
            </a:r>
            <a:r>
              <a:rPr lang="en-US" dirty="0"/>
              <a:t>(</a:t>
            </a:r>
            <a:r>
              <a:rPr lang="en-US" i="1" dirty="0" err="1"/>
              <a:t>aq</a:t>
            </a:r>
            <a:r>
              <a:rPr lang="en-US" dirty="0"/>
              <a:t>) + AgNO</a:t>
            </a:r>
            <a:r>
              <a:rPr lang="en-US" baseline="-25000" dirty="0"/>
              <a:t>3</a:t>
            </a:r>
            <a:r>
              <a:rPr lang="en-US" dirty="0"/>
              <a:t>(</a:t>
            </a:r>
            <a:r>
              <a:rPr lang="en-US" i="1" dirty="0" err="1"/>
              <a:t>aq</a:t>
            </a:r>
            <a:r>
              <a:rPr lang="en-US" dirty="0"/>
              <a:t>)  ⟶  </a:t>
            </a:r>
            <a:r>
              <a:rPr lang="en-US" dirty="0" err="1"/>
              <a:t>AgCl</a:t>
            </a:r>
            <a:r>
              <a:rPr lang="en-US" dirty="0"/>
              <a:t>(</a:t>
            </a:r>
            <a:r>
              <a:rPr lang="en-US" i="1" dirty="0"/>
              <a:t>s</a:t>
            </a:r>
            <a:r>
              <a:rPr lang="en-US" dirty="0"/>
              <a:t>) + NaNO</a:t>
            </a:r>
            <a:r>
              <a:rPr lang="en-US" baseline="-25000" dirty="0"/>
              <a:t>3</a:t>
            </a:r>
            <a:r>
              <a:rPr lang="en-US" dirty="0"/>
              <a:t>(</a:t>
            </a:r>
            <a:r>
              <a:rPr lang="en-US" i="1" dirty="0" err="1"/>
              <a:t>aq</a:t>
            </a:r>
            <a:r>
              <a:rPr lang="en-US" dirty="0"/>
              <a:t>) </a:t>
            </a:r>
          </a:p>
          <a:p>
            <a:endParaRPr lang="en-US" dirty="0"/>
          </a:p>
          <a:p>
            <a:r>
              <a:rPr lang="en-US" dirty="0" err="1"/>
              <a:t>AgCl</a:t>
            </a:r>
            <a:r>
              <a:rPr lang="en-US" dirty="0"/>
              <a:t> precipitates from solution, which is consistent with the solubility rules. </a:t>
            </a:r>
          </a:p>
          <a:p>
            <a:r>
              <a:rPr lang="en-US" dirty="0"/>
              <a:t> Net ionic equation: </a:t>
            </a:r>
          </a:p>
          <a:p>
            <a:pPr marL="0" indent="0" algn="ctr">
              <a:buNone/>
            </a:pPr>
            <a:endParaRPr lang="en-US" dirty="0"/>
          </a:p>
          <a:p>
            <a:pPr marL="0" indent="0" algn="ctr">
              <a:buNone/>
            </a:pPr>
            <a:r>
              <a:rPr lang="en-US" dirty="0"/>
              <a:t>Ag</a:t>
            </a:r>
            <a:r>
              <a:rPr lang="en-US" baseline="30000" dirty="0"/>
              <a:t>+</a:t>
            </a:r>
            <a:r>
              <a:rPr lang="en-US" dirty="0"/>
              <a:t>(</a:t>
            </a:r>
            <a:r>
              <a:rPr lang="en-US" i="1" dirty="0" err="1"/>
              <a:t>aq</a:t>
            </a:r>
            <a:r>
              <a:rPr lang="en-US" dirty="0"/>
              <a:t>) + Cl</a:t>
            </a:r>
            <a:r>
              <a:rPr lang="en-US" baseline="30000" dirty="0"/>
              <a:t>−</a:t>
            </a:r>
            <a:r>
              <a:rPr lang="en-US" dirty="0"/>
              <a:t>(</a:t>
            </a:r>
            <a:r>
              <a:rPr lang="en-US" i="1" dirty="0" err="1"/>
              <a:t>aq</a:t>
            </a:r>
            <a:r>
              <a:rPr lang="en-US" dirty="0"/>
              <a:t>)  ⟶  </a:t>
            </a:r>
            <a:r>
              <a:rPr lang="en-US" dirty="0" err="1"/>
              <a:t>AgCl</a:t>
            </a:r>
            <a:r>
              <a:rPr lang="en-US" dirty="0"/>
              <a:t>(</a:t>
            </a:r>
            <a:r>
              <a:rPr lang="en-US" i="1" dirty="0"/>
              <a:t>s</a:t>
            </a:r>
            <a:r>
              <a:rPr lang="en-US" dirty="0"/>
              <a:t>)</a:t>
            </a:r>
          </a:p>
          <a:p>
            <a:endParaRPr lang="en-US" dirty="0"/>
          </a:p>
        </p:txBody>
      </p:sp>
    </p:spTree>
    <p:extLst>
      <p:ext uri="{BB962C8B-B14F-4D97-AF65-F5344CB8AC3E}">
        <p14:creationId xmlns:p14="http://schemas.microsoft.com/office/powerpoint/2010/main" val="150914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a:t>
            </a:r>
          </a:p>
        </p:txBody>
      </p:sp>
      <p:pic>
        <p:nvPicPr>
          <p:cNvPr id="2" name="Figure" descr="An image is shown of a rocket that appears to have just passed through a layer of clouds as it travels skyward. A bright white light is seen in the upper right corner of the image. To the lower left appears the layer of clouds and the bottom of the rocket with fire projecting from the fuel cones at its bas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33462" y="1105694"/>
            <a:ext cx="7077075" cy="3495675"/>
          </a:xfrm>
        </p:spPr>
      </p:pic>
      <p:sp>
        <p:nvSpPr>
          <p:cNvPr id="7" name="Figure Legend"/>
          <p:cNvSpPr>
            <a:spLocks noGrp="1"/>
          </p:cNvSpPr>
          <p:nvPr>
            <p:ph idx="13"/>
          </p:nvPr>
        </p:nvSpPr>
        <p:spPr/>
        <p:txBody>
          <a:bodyPr>
            <a:normAutofit/>
          </a:bodyPr>
          <a:lstStyle/>
          <a:p>
            <a:r>
              <a:rPr lang="en-US" sz="1600" dirty="0"/>
              <a:t>Many modern rocket fuels are solid mixtures of substances combined in carefully measured amounts and ignited to yield a thrust-generating chemical reaction. (credit: modification of work by NASA)</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Reactions</a:t>
            </a:r>
          </a:p>
        </p:txBody>
      </p:sp>
      <p:sp>
        <p:nvSpPr>
          <p:cNvPr id="3" name="Content Placeholder 2"/>
          <p:cNvSpPr>
            <a:spLocks noGrp="1"/>
          </p:cNvSpPr>
          <p:nvPr>
            <p:ph idx="1"/>
          </p:nvPr>
        </p:nvSpPr>
        <p:spPr>
          <a:xfrm>
            <a:off x="628650" y="955965"/>
            <a:ext cx="7886700" cy="4447308"/>
          </a:xfrm>
        </p:spPr>
        <p:txBody>
          <a:bodyPr/>
          <a:lstStyle/>
          <a:p>
            <a:r>
              <a:rPr lang="en-US" dirty="0"/>
              <a:t> An </a:t>
            </a:r>
            <a:r>
              <a:rPr lang="en-US" b="1" dirty="0"/>
              <a:t>acid-base reaction </a:t>
            </a:r>
            <a:r>
              <a:rPr lang="en-US" dirty="0"/>
              <a:t>is one in which a hydrogen ion, H</a:t>
            </a:r>
            <a:r>
              <a:rPr lang="en-US" baseline="30000" dirty="0"/>
              <a:t>+</a:t>
            </a:r>
            <a:r>
              <a:rPr lang="en-US" dirty="0"/>
              <a:t>, is transferred from one chemical species to another. </a:t>
            </a:r>
          </a:p>
          <a:p>
            <a:endParaRPr lang="en-US" dirty="0"/>
          </a:p>
          <a:p>
            <a:r>
              <a:rPr lang="en-US" dirty="0"/>
              <a:t> An </a:t>
            </a:r>
            <a:r>
              <a:rPr lang="en-US" b="1" dirty="0"/>
              <a:t>acid</a:t>
            </a:r>
            <a:r>
              <a:rPr lang="en-US" dirty="0"/>
              <a:t> is a substance that will dissolve in water to yield hydronium ions, H</a:t>
            </a:r>
            <a:r>
              <a:rPr lang="en-US" baseline="-25000" dirty="0"/>
              <a:t>3</a:t>
            </a:r>
            <a:r>
              <a:rPr lang="en-US" dirty="0"/>
              <a:t>O</a:t>
            </a:r>
            <a:r>
              <a:rPr lang="en-US" baseline="30000" dirty="0"/>
              <a:t>+</a:t>
            </a:r>
            <a:r>
              <a:rPr lang="en-US" dirty="0"/>
              <a:t>. </a:t>
            </a:r>
          </a:p>
          <a:p>
            <a:endParaRPr lang="en-US" dirty="0"/>
          </a:p>
          <a:p>
            <a:r>
              <a:rPr lang="en-US" dirty="0"/>
              <a:t> Example: </a:t>
            </a:r>
            <a:r>
              <a:rPr lang="en-US" dirty="0" err="1"/>
              <a:t>HCl</a:t>
            </a:r>
            <a:r>
              <a:rPr lang="en-US" dirty="0"/>
              <a:t> is a strong acid</a:t>
            </a:r>
          </a:p>
          <a:p>
            <a:pPr marL="0" indent="0" algn="ctr">
              <a:buNone/>
            </a:pPr>
            <a:endParaRPr lang="en-US" dirty="0"/>
          </a:p>
          <a:p>
            <a:pPr marL="0" indent="0" algn="ctr">
              <a:buNone/>
            </a:pPr>
            <a:r>
              <a:rPr lang="en-US" dirty="0" err="1"/>
              <a:t>HCl</a:t>
            </a:r>
            <a:r>
              <a:rPr lang="en-US" dirty="0"/>
              <a:t>(</a:t>
            </a:r>
            <a:r>
              <a:rPr lang="en-US" i="1" dirty="0" err="1"/>
              <a:t>aq</a:t>
            </a:r>
            <a:r>
              <a:rPr lang="en-US" dirty="0"/>
              <a:t>)  +  H</a:t>
            </a:r>
            <a:r>
              <a:rPr lang="en-US" baseline="-25000" dirty="0"/>
              <a:t>2</a:t>
            </a:r>
            <a:r>
              <a:rPr lang="en-US" dirty="0"/>
              <a:t>O(</a:t>
            </a:r>
            <a:r>
              <a:rPr lang="en-US" i="1" dirty="0" err="1"/>
              <a:t>aq</a:t>
            </a:r>
            <a:r>
              <a:rPr lang="en-US" dirty="0"/>
              <a:t>)  ⟶  Cl</a:t>
            </a:r>
            <a:r>
              <a:rPr lang="en-US" baseline="30000" dirty="0"/>
              <a:t>−</a:t>
            </a:r>
            <a:r>
              <a:rPr lang="en-US" dirty="0"/>
              <a:t>(</a:t>
            </a:r>
            <a:r>
              <a:rPr lang="en-US" i="1" dirty="0" err="1"/>
              <a:t>aq</a:t>
            </a:r>
            <a:r>
              <a:rPr lang="en-US" dirty="0"/>
              <a:t>)  +  H</a:t>
            </a:r>
            <a:r>
              <a:rPr lang="en-US" baseline="-25000" dirty="0"/>
              <a:t>3</a:t>
            </a:r>
            <a:r>
              <a:rPr lang="en-US" dirty="0"/>
              <a:t>O</a:t>
            </a:r>
            <a:r>
              <a:rPr lang="en-US" baseline="30000" dirty="0"/>
              <a:t>+</a:t>
            </a:r>
            <a:r>
              <a:rPr lang="en-US" dirty="0"/>
              <a:t>(</a:t>
            </a:r>
            <a:r>
              <a:rPr lang="en-US" i="1" dirty="0" err="1"/>
              <a:t>aq</a:t>
            </a:r>
            <a:r>
              <a:rPr lang="en-US" dirty="0"/>
              <a:t>)</a:t>
            </a:r>
          </a:p>
          <a:p>
            <a:pPr marL="0" indent="0" algn="ctr">
              <a:buNone/>
            </a:pPr>
            <a:endParaRPr lang="en-US" dirty="0"/>
          </a:p>
          <a:p>
            <a:r>
              <a:rPr lang="en-US" dirty="0"/>
              <a:t>This is an acid-base reaction: H</a:t>
            </a:r>
            <a:r>
              <a:rPr lang="en-US" baseline="30000" dirty="0"/>
              <a:t>+</a:t>
            </a:r>
            <a:r>
              <a:rPr lang="en-US" dirty="0"/>
              <a:t> ions are transferred from </a:t>
            </a:r>
            <a:r>
              <a:rPr lang="en-US" dirty="0" err="1"/>
              <a:t>HCl</a:t>
            </a:r>
            <a:r>
              <a:rPr lang="en-US" dirty="0"/>
              <a:t> molecules to H</a:t>
            </a:r>
            <a:r>
              <a:rPr lang="en-US" baseline="-25000" dirty="0"/>
              <a:t>2</a:t>
            </a:r>
            <a:r>
              <a:rPr lang="en-US" dirty="0"/>
              <a:t>O molecules. </a:t>
            </a:r>
          </a:p>
          <a:p>
            <a:pPr marL="0" indent="0">
              <a:buNone/>
            </a:pPr>
            <a:endParaRPr lang="en-US" sz="2000" dirty="0"/>
          </a:p>
          <a:p>
            <a:endParaRPr lang="en-US" dirty="0"/>
          </a:p>
        </p:txBody>
      </p:sp>
    </p:spTree>
    <p:extLst>
      <p:ext uri="{BB962C8B-B14F-4D97-AF65-F5344CB8AC3E}">
        <p14:creationId xmlns:p14="http://schemas.microsoft.com/office/powerpoint/2010/main" val="424255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4.5</a:t>
            </a:r>
          </a:p>
        </p:txBody>
      </p:sp>
      <p:pic>
        <p:nvPicPr>
          <p:cNvPr id="2" name="Figure" descr="This figure shows two flasks, labeled a and b. The flasks are both sealed with stoppers and are nearly three-quarters full of a liquid. Flask a is labeled H C l followed by g in parentheses. In the liquid there are approximately twenty space-filling molecular models composed of one red sphere and two smaller attached white spheres. The label H subscript 2 O followed by a q in parentheses is connected with a line to one of these models. In the space above the liquid in the flask, four space filling molecular models composed of one larger green sphere to which a smaller white sphere is bonded are shown. To one of these models, the label H C l followed by g in parentheses is attached with a line segment. An arrow is drawn from the space above the liquid pointing down into the liquid below. Flask b is labeled H subscript 3 O superscript positive sign followed by a q in parentheses. This is followed by a plus sign and C l superscript negative sign which is also followed by a q in parentheses. In this flask, no molecules are shown in the open space above the liquid. A label, C l superscript negative sign followed by a q in parentheses, is connected with a line segment to a green sphere. This sphere is surrounded by four molecules composed each of one red sphere and two white smaller spheres. A few of these same molecules appear separate from the green spheres in the liquid. A line segment connects one of them to the label H subscript 2 O which is followed by l in parentheses. There are a few molecules formed from one central larger red sphere to which three smaller white spheres are bonded. A line segment is drawn from one of these to the label H subscript 3 O superscript positive sign, followed by a q in parenthes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95425" y="1105694"/>
            <a:ext cx="6153150" cy="3495675"/>
          </a:xfrm>
        </p:spPr>
      </p:pic>
      <p:sp>
        <p:nvSpPr>
          <p:cNvPr id="7" name="Figure Legend"/>
          <p:cNvSpPr>
            <a:spLocks noGrp="1"/>
          </p:cNvSpPr>
          <p:nvPr>
            <p:ph idx="13"/>
          </p:nvPr>
        </p:nvSpPr>
        <p:spPr/>
        <p:txBody>
          <a:bodyPr>
            <a:normAutofit/>
          </a:bodyPr>
          <a:lstStyle/>
          <a:p>
            <a:r>
              <a:rPr lang="en-US" sz="1600" dirty="0"/>
              <a:t>When hydrogen chloride gas dissolves in water, (a) it reacts as an acid, transferring protons to water molecules to yield (b) hydronium ions (and solvated chloride ions).</a:t>
            </a:r>
          </a:p>
        </p:txBody>
      </p:sp>
    </p:spTree>
    <p:extLst>
      <p:ext uri="{BB962C8B-B14F-4D97-AF65-F5344CB8AC3E}">
        <p14:creationId xmlns:p14="http://schemas.microsoft.com/office/powerpoint/2010/main" val="1705319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Acids</a:t>
            </a:r>
          </a:p>
        </p:txBody>
      </p:sp>
      <p:sp>
        <p:nvSpPr>
          <p:cNvPr id="3" name="Content Placeholder 2"/>
          <p:cNvSpPr>
            <a:spLocks noGrp="1"/>
          </p:cNvSpPr>
          <p:nvPr>
            <p:ph idx="1"/>
          </p:nvPr>
        </p:nvSpPr>
        <p:spPr/>
        <p:txBody>
          <a:bodyPr/>
          <a:lstStyle/>
          <a:p>
            <a:r>
              <a:rPr lang="en-US" dirty="0"/>
              <a:t>Virtually every </a:t>
            </a:r>
            <a:r>
              <a:rPr lang="en-US" dirty="0" err="1"/>
              <a:t>HCl</a:t>
            </a:r>
            <a:r>
              <a:rPr lang="en-US" dirty="0"/>
              <a:t> molecule that dissolves in water will undergo this reaction. </a:t>
            </a:r>
          </a:p>
          <a:p>
            <a:endParaRPr lang="en-US" dirty="0"/>
          </a:p>
          <a:p>
            <a:r>
              <a:rPr lang="en-US" dirty="0"/>
              <a:t> Acids that completely react in this fashion are called </a:t>
            </a:r>
            <a:r>
              <a:rPr lang="en-US" b="1" dirty="0"/>
              <a:t>strong acids</a:t>
            </a:r>
            <a:r>
              <a:rPr lang="en-US" dirty="0"/>
              <a:t>. </a:t>
            </a:r>
          </a:p>
          <a:p>
            <a:endParaRPr lang="en-US" dirty="0"/>
          </a:p>
        </p:txBody>
      </p:sp>
    </p:spTree>
    <p:extLst>
      <p:ext uri="{BB962C8B-B14F-4D97-AF65-F5344CB8AC3E}">
        <p14:creationId xmlns:p14="http://schemas.microsoft.com/office/powerpoint/2010/main" val="71426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4.2 Common Strong Acids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2704026"/>
              </p:ext>
            </p:extLst>
          </p:nvPr>
        </p:nvGraphicFramePr>
        <p:xfrm>
          <a:off x="628650" y="955675"/>
          <a:ext cx="7886700" cy="259588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370840">
                <a:tc>
                  <a:txBody>
                    <a:bodyPr/>
                    <a:lstStyle/>
                    <a:p>
                      <a:pPr algn="ctr"/>
                      <a:r>
                        <a:rPr lang="en-US" sz="1400" b="1" dirty="0"/>
                        <a:t>Compound Formula</a:t>
                      </a:r>
                    </a:p>
                  </a:txBody>
                  <a:tcPr/>
                </a:tc>
                <a:tc>
                  <a:txBody>
                    <a:bodyPr/>
                    <a:lstStyle/>
                    <a:p>
                      <a:pPr algn="ctr"/>
                      <a:r>
                        <a:rPr lang="en-US" sz="1400" b="1" dirty="0"/>
                        <a:t>Name</a:t>
                      </a:r>
                      <a:r>
                        <a:rPr lang="en-US" sz="1400" b="1" baseline="0" dirty="0"/>
                        <a:t> in Aqueous Solution</a:t>
                      </a:r>
                      <a:endParaRPr lang="en-US" sz="1400" b="1" dirty="0"/>
                    </a:p>
                  </a:txBody>
                  <a:tcPr/>
                </a:tc>
                <a:extLst>
                  <a:ext uri="{0D108BD9-81ED-4DB2-BD59-A6C34878D82A}">
                    <a16:rowId xmlns:a16="http://schemas.microsoft.com/office/drawing/2014/main" xmlns="" val="10000"/>
                  </a:ext>
                </a:extLst>
              </a:tr>
              <a:tr h="370840">
                <a:tc>
                  <a:txBody>
                    <a:bodyPr/>
                    <a:lstStyle/>
                    <a:p>
                      <a:pPr algn="ctr"/>
                      <a:r>
                        <a:rPr lang="en-US" sz="1400" dirty="0" err="1"/>
                        <a:t>HBr</a:t>
                      </a:r>
                      <a:endParaRPr lang="en-US" sz="14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hydrobromic</a:t>
                      </a:r>
                      <a:r>
                        <a:rPr lang="en-US" sz="1400" dirty="0"/>
                        <a:t> acid</a:t>
                      </a:r>
                    </a:p>
                  </a:txBody>
                  <a:tcPr/>
                </a:tc>
                <a:extLst>
                  <a:ext uri="{0D108BD9-81ED-4DB2-BD59-A6C34878D82A}">
                    <a16:rowId xmlns:a16="http://schemas.microsoft.com/office/drawing/2014/main" xmlns="" val="10001"/>
                  </a:ext>
                </a:extLst>
              </a:tr>
              <a:tr h="370840">
                <a:tc>
                  <a:txBody>
                    <a:bodyPr/>
                    <a:lstStyle/>
                    <a:p>
                      <a:pPr algn="ctr"/>
                      <a:r>
                        <a:rPr lang="en-US" sz="1400" dirty="0" err="1"/>
                        <a:t>HCl</a:t>
                      </a:r>
                      <a:endParaRPr lang="en-US" sz="14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hydrochloric acid </a:t>
                      </a:r>
                    </a:p>
                  </a:txBody>
                  <a:tcPr/>
                </a:tc>
                <a:extLst>
                  <a:ext uri="{0D108BD9-81ED-4DB2-BD59-A6C34878D82A}">
                    <a16:rowId xmlns:a16="http://schemas.microsoft.com/office/drawing/2014/main" xmlns="" val="10002"/>
                  </a:ext>
                </a:extLst>
              </a:tr>
              <a:tr h="370840">
                <a:tc>
                  <a:txBody>
                    <a:bodyPr/>
                    <a:lstStyle/>
                    <a:p>
                      <a:pPr algn="ctr"/>
                      <a:r>
                        <a:rPr lang="en-US" sz="1400" dirty="0"/>
                        <a:t>HI</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hydroiodic</a:t>
                      </a:r>
                      <a:r>
                        <a:rPr lang="en-US" sz="1400" dirty="0"/>
                        <a:t> acid </a:t>
                      </a:r>
                    </a:p>
                  </a:txBody>
                  <a:tcPr/>
                </a:tc>
                <a:extLst>
                  <a:ext uri="{0D108BD9-81ED-4DB2-BD59-A6C34878D82A}">
                    <a16:rowId xmlns:a16="http://schemas.microsoft.com/office/drawing/2014/main" xmlns="" val="10003"/>
                  </a:ext>
                </a:extLst>
              </a:tr>
              <a:tr h="370840">
                <a:tc>
                  <a:txBody>
                    <a:bodyPr/>
                    <a:lstStyle/>
                    <a:p>
                      <a:pPr algn="ctr"/>
                      <a:r>
                        <a:rPr lang="en-US" sz="1400" dirty="0"/>
                        <a:t>HNO</a:t>
                      </a:r>
                      <a:r>
                        <a:rPr lang="en-US" sz="1400" baseline="-25000" dirty="0"/>
                        <a:t>3</a:t>
                      </a:r>
                      <a:endParaRPr lang="en-US" sz="1400" dirty="0"/>
                    </a:p>
                  </a:txBody>
                  <a:tcPr/>
                </a:tc>
                <a:tc>
                  <a:txBody>
                    <a:bodyPr/>
                    <a:lstStyle/>
                    <a:p>
                      <a:pPr algn="ctr"/>
                      <a:r>
                        <a:rPr lang="en-US" sz="1400" dirty="0"/>
                        <a:t>nitric acid </a:t>
                      </a:r>
                    </a:p>
                  </a:txBody>
                  <a:tcPr/>
                </a:tc>
                <a:extLst>
                  <a:ext uri="{0D108BD9-81ED-4DB2-BD59-A6C34878D82A}">
                    <a16:rowId xmlns:a16="http://schemas.microsoft.com/office/drawing/2014/main" xmlns="" val="10004"/>
                  </a:ext>
                </a:extLst>
              </a:tr>
              <a:tr h="370840">
                <a:tc>
                  <a:txBody>
                    <a:bodyPr/>
                    <a:lstStyle/>
                    <a:p>
                      <a:pPr algn="ctr"/>
                      <a:r>
                        <a:rPr lang="en-US" sz="1400" dirty="0"/>
                        <a:t>HClO</a:t>
                      </a:r>
                      <a:r>
                        <a:rPr lang="en-US" sz="1400" baseline="-25000" dirty="0"/>
                        <a:t>4</a:t>
                      </a:r>
                      <a:r>
                        <a:rPr lang="en-US" sz="1400" dirty="0"/>
                        <a:t>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err="1"/>
                        <a:t>perchloric</a:t>
                      </a:r>
                      <a:r>
                        <a:rPr lang="en-US" sz="1400" dirty="0"/>
                        <a:t> acid </a:t>
                      </a:r>
                    </a:p>
                  </a:txBody>
                  <a:tcPr/>
                </a:tc>
                <a:extLst>
                  <a:ext uri="{0D108BD9-81ED-4DB2-BD59-A6C34878D82A}">
                    <a16:rowId xmlns:a16="http://schemas.microsoft.com/office/drawing/2014/main" xmlns="" val="10005"/>
                  </a:ext>
                </a:extLst>
              </a:tr>
              <a:tr h="370840">
                <a:tc>
                  <a:txBody>
                    <a:bodyPr/>
                    <a:lstStyle/>
                    <a:p>
                      <a:pPr algn="ctr"/>
                      <a:r>
                        <a:rPr lang="en-US" sz="1400" dirty="0"/>
                        <a:t>H</a:t>
                      </a:r>
                      <a:r>
                        <a:rPr lang="en-US" sz="1400" baseline="-25000" dirty="0"/>
                        <a:t>2</a:t>
                      </a:r>
                      <a:r>
                        <a:rPr lang="en-US" sz="1400" dirty="0"/>
                        <a:t>SO</a:t>
                      </a:r>
                      <a:r>
                        <a:rPr lang="en-US" sz="1400" baseline="-25000" dirty="0"/>
                        <a:t>4</a:t>
                      </a:r>
                      <a:endParaRPr lang="en-US" sz="14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sulfuric acid</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7763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a:t>
            </a:r>
          </a:p>
        </p:txBody>
      </p:sp>
      <p:sp>
        <p:nvSpPr>
          <p:cNvPr id="3" name="Content Placeholder 2"/>
          <p:cNvSpPr>
            <a:spLocks noGrp="1"/>
          </p:cNvSpPr>
          <p:nvPr>
            <p:ph idx="1"/>
          </p:nvPr>
        </p:nvSpPr>
        <p:spPr/>
        <p:txBody>
          <a:bodyPr/>
          <a:lstStyle/>
          <a:p>
            <a:r>
              <a:rPr lang="en-US" dirty="0"/>
              <a:t>A far greater number of compounds behave as </a:t>
            </a:r>
            <a:r>
              <a:rPr lang="en-US" b="1" dirty="0"/>
              <a:t>weak acids </a:t>
            </a:r>
            <a:r>
              <a:rPr lang="en-US" dirty="0"/>
              <a:t>and only </a:t>
            </a:r>
            <a:r>
              <a:rPr lang="en-US" i="1" dirty="0"/>
              <a:t>partially</a:t>
            </a:r>
            <a:r>
              <a:rPr lang="en-US" dirty="0"/>
              <a:t> react with water. </a:t>
            </a:r>
          </a:p>
          <a:p>
            <a:endParaRPr lang="en-US" dirty="0"/>
          </a:p>
          <a:p>
            <a:r>
              <a:rPr lang="en-US" dirty="0"/>
              <a:t> A large majority of dissolved molecules remain in their original form and only a relatively small amount of hydronium ions are generated. </a:t>
            </a:r>
          </a:p>
        </p:txBody>
      </p:sp>
    </p:spTree>
    <p:extLst>
      <p:ext uri="{BB962C8B-B14F-4D97-AF65-F5344CB8AC3E}">
        <p14:creationId xmlns:p14="http://schemas.microsoft.com/office/powerpoint/2010/main" val="1214797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 </a:t>
            </a:r>
          </a:p>
        </p:txBody>
      </p:sp>
      <p:sp>
        <p:nvSpPr>
          <p:cNvPr id="3" name="Content Placeholder 2"/>
          <p:cNvSpPr>
            <a:spLocks noGrp="1"/>
          </p:cNvSpPr>
          <p:nvPr>
            <p:ph idx="1"/>
          </p:nvPr>
        </p:nvSpPr>
        <p:spPr>
          <a:xfrm>
            <a:off x="628650" y="955965"/>
            <a:ext cx="7886700" cy="4844471"/>
          </a:xfrm>
        </p:spPr>
        <p:txBody>
          <a:bodyPr/>
          <a:lstStyle/>
          <a:p>
            <a:r>
              <a:rPr lang="en-US" dirty="0"/>
              <a:t>Example: acetic acid</a:t>
            </a:r>
          </a:p>
          <a:p>
            <a:pPr marL="0" indent="0" algn="ctr">
              <a:buNone/>
            </a:pPr>
            <a:endParaRPr lang="en-US" dirty="0"/>
          </a:p>
          <a:p>
            <a:pPr marL="0" indent="0" algn="ctr">
              <a:buNone/>
            </a:pPr>
            <a:r>
              <a:rPr lang="en-US" dirty="0"/>
              <a:t>CH</a:t>
            </a:r>
            <a:r>
              <a:rPr lang="en-US" baseline="-25000" dirty="0"/>
              <a:t>3</a:t>
            </a:r>
            <a:r>
              <a:rPr lang="en-US" dirty="0"/>
              <a:t>CO</a:t>
            </a:r>
            <a:r>
              <a:rPr lang="en-US" baseline="-25000" dirty="0"/>
              <a:t>2</a:t>
            </a:r>
            <a:r>
              <a:rPr lang="en-US" dirty="0"/>
              <a:t>H(</a:t>
            </a:r>
            <a:r>
              <a:rPr lang="en-US" i="1" dirty="0" err="1"/>
              <a:t>aq</a:t>
            </a:r>
            <a:r>
              <a:rPr lang="en-US" dirty="0"/>
              <a:t>)  +  H</a:t>
            </a:r>
            <a:r>
              <a:rPr lang="en-US" baseline="-25000" dirty="0"/>
              <a:t>2</a:t>
            </a:r>
            <a:r>
              <a:rPr lang="en-US" dirty="0"/>
              <a:t>O(</a:t>
            </a:r>
            <a:r>
              <a:rPr lang="en-US" i="1" dirty="0"/>
              <a:t>l</a:t>
            </a:r>
            <a:r>
              <a:rPr lang="en-US" dirty="0"/>
              <a:t>)  ⇌  CH</a:t>
            </a:r>
            <a:r>
              <a:rPr lang="en-US" baseline="-25000" dirty="0"/>
              <a:t>3</a:t>
            </a:r>
            <a:r>
              <a:rPr lang="en-US" dirty="0"/>
              <a:t>CO</a:t>
            </a:r>
            <a:r>
              <a:rPr lang="en-US" baseline="-25000" dirty="0"/>
              <a:t>2</a:t>
            </a:r>
            <a:r>
              <a:rPr lang="en-US" baseline="30000" dirty="0"/>
              <a:t>−</a:t>
            </a:r>
            <a:r>
              <a:rPr lang="en-US" dirty="0"/>
              <a:t>(</a:t>
            </a:r>
            <a:r>
              <a:rPr lang="en-US" i="1" dirty="0" err="1"/>
              <a:t>aq</a:t>
            </a:r>
            <a:r>
              <a:rPr lang="en-US" dirty="0"/>
              <a:t>)  +  H</a:t>
            </a:r>
            <a:r>
              <a:rPr lang="en-US" baseline="-25000" dirty="0"/>
              <a:t>3</a:t>
            </a:r>
            <a:r>
              <a:rPr lang="en-US" dirty="0"/>
              <a:t>O</a:t>
            </a:r>
            <a:r>
              <a:rPr lang="en-US" baseline="30000" dirty="0"/>
              <a:t>+</a:t>
            </a:r>
            <a:r>
              <a:rPr lang="en-US" dirty="0"/>
              <a:t>(</a:t>
            </a:r>
            <a:r>
              <a:rPr lang="en-US" i="1" dirty="0" err="1"/>
              <a:t>aq</a:t>
            </a:r>
            <a:r>
              <a:rPr lang="en-US" dirty="0"/>
              <a:t>)</a:t>
            </a:r>
          </a:p>
          <a:p>
            <a:endParaRPr lang="en-US" dirty="0"/>
          </a:p>
          <a:p>
            <a:r>
              <a:rPr lang="en-US" dirty="0"/>
              <a:t>Only about 1% of acetic acid molecules are present in the ionized form, CH</a:t>
            </a:r>
            <a:r>
              <a:rPr lang="en-US" baseline="-25000" dirty="0"/>
              <a:t>3</a:t>
            </a:r>
            <a:r>
              <a:rPr lang="en-US" dirty="0"/>
              <a:t>CO</a:t>
            </a:r>
            <a:r>
              <a:rPr lang="en-US" baseline="-25000" dirty="0"/>
              <a:t>2</a:t>
            </a:r>
            <a:r>
              <a:rPr lang="en-US" baseline="30000" dirty="0"/>
              <a:t>−</a:t>
            </a:r>
            <a:r>
              <a:rPr lang="en-US" dirty="0"/>
              <a:t>.</a:t>
            </a:r>
          </a:p>
          <a:p>
            <a:endParaRPr lang="en-US" dirty="0"/>
          </a:p>
          <a:p>
            <a:r>
              <a:rPr lang="en-US" dirty="0"/>
              <a:t>The use of a double-arrow in the equation denotes the </a:t>
            </a:r>
            <a:r>
              <a:rPr lang="en-US" i="1" dirty="0"/>
              <a:t>partial reaction </a:t>
            </a:r>
            <a:r>
              <a:rPr lang="en-US" dirty="0"/>
              <a:t>aspect of this process.</a:t>
            </a:r>
          </a:p>
          <a:p>
            <a:endParaRPr lang="en-US" dirty="0"/>
          </a:p>
          <a:p>
            <a:r>
              <a:rPr lang="en-US" dirty="0"/>
              <a:t>This is also an acid-base reaction. </a:t>
            </a:r>
          </a:p>
          <a:p>
            <a:endParaRPr lang="en-US" dirty="0"/>
          </a:p>
        </p:txBody>
      </p:sp>
    </p:spTree>
    <p:extLst>
      <p:ext uri="{BB962C8B-B14F-4D97-AF65-F5344CB8AC3E}">
        <p14:creationId xmlns:p14="http://schemas.microsoft.com/office/powerpoint/2010/main" val="2399996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4.6</a:t>
            </a:r>
          </a:p>
        </p:txBody>
      </p:sp>
      <p:pic>
        <p:nvPicPr>
          <p:cNvPr id="2" name="Figure" descr="This figure contains two images, each with an associated structural formula provided in the lower left corner of the image. The first image is a photograph of a variety of thinly sliced, circular cross sections of citrus fruits ranging in color for green to yellow, to orange and reddish-orange. The slices are closely packed on a white background. The structural formula with this picture shows a central chain of five C atoms. The leftmost C atom has an O atom double bonded above and to the left and a singly bonded O atom below and to the left. This single bonded O atom has an H atom indicated in red on its left side which is highlighted in pink. The second C atom moving to the right has H atoms bonded above and below. The third C atom has a single bonded O atom above which has an H atom on its right. This third C atom has a C atom bonded below it which has an O atom double bonded below and to the left and a singly bonded O atom below and to the right. An H atom appears in red and is highlighted in pink to the right of the singly bonded O atom. The fourth C atom has H atoms bonded above and below. The fifth C atom is at the right end of the structure. It has an O atom double bonded above and to the right and a singly bonded O atom below and to the right. This single bonded O atom has a red H atom on its right side which is highlighted in pink. The second image is a photograph of bottles of vinegar. The bottles are labeled, “Balsamic Vinegar,” and appear to be clear and colorless. The liquid in this bottle appears to be brown. The structural formula that appears with this image shows a chain of two C atoms. The leftmost C atom has H atoms bonded above, below, and to the left. The C atom on the right has a doubly bonded O atom above and to the right and a singly bonded O atom below and to the right. This O atom has an H atom bonded to its right which is highlighted in pink."/>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05087" y="1100931"/>
            <a:ext cx="3933825" cy="3505200"/>
          </a:xfrm>
        </p:spPr>
      </p:pic>
      <p:sp>
        <p:nvSpPr>
          <p:cNvPr id="7" name="Figure Legend"/>
          <p:cNvSpPr>
            <a:spLocks noGrp="1"/>
          </p:cNvSpPr>
          <p:nvPr>
            <p:ph idx="13"/>
          </p:nvPr>
        </p:nvSpPr>
        <p:spPr/>
        <p:txBody>
          <a:bodyPr>
            <a:normAutofit/>
          </a:bodyPr>
          <a:lstStyle/>
          <a:p>
            <a:pPr>
              <a:buClr>
                <a:srgbClr val="6CB255"/>
              </a:buClr>
            </a:pPr>
            <a:r>
              <a:rPr lang="en-US" sz="1600" dirty="0"/>
              <a:t>(a) Fruits such as oranges, lemons, and grapefruit contain the weak acid citric acid. (b) Vinegars contain the weak acid acetic acid. The hydrogen atoms that may be transferred during an acid-base reaction are highlighted in the inset molecular structures. (credit a: modification of work by Scott Bauer; credit b: modification of work by </a:t>
            </a:r>
            <a:r>
              <a:rPr lang="de-DE" sz="1600" dirty="0" err="1"/>
              <a:t>Brücke-Osteuropa</a:t>
            </a:r>
            <a:r>
              <a:rPr lang="de-DE" sz="1600" dirty="0"/>
              <a:t>/</a:t>
            </a:r>
            <a:r>
              <a:rPr lang="de-DE" sz="1600" dirty="0" err="1"/>
              <a:t>Wikimedia</a:t>
            </a:r>
            <a:r>
              <a:rPr lang="de-DE" sz="1600" dirty="0"/>
              <a:t> </a:t>
            </a:r>
            <a:r>
              <a:rPr lang="de-DE" sz="1600" dirty="0" err="1"/>
              <a:t>Commons</a:t>
            </a:r>
            <a:r>
              <a:rPr lang="de-DE" sz="1600" dirty="0"/>
              <a:t>)</a:t>
            </a:r>
            <a:endParaRPr lang="en-US" sz="1600" dirty="0"/>
          </a:p>
        </p:txBody>
      </p:sp>
    </p:spTree>
    <p:extLst>
      <p:ext uri="{BB962C8B-B14F-4D97-AF65-F5344CB8AC3E}">
        <p14:creationId xmlns:p14="http://schemas.microsoft.com/office/powerpoint/2010/main" val="1082181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Bases</a:t>
            </a:r>
          </a:p>
        </p:txBody>
      </p:sp>
      <p:sp>
        <p:nvSpPr>
          <p:cNvPr id="3" name="Content Placeholder 2"/>
          <p:cNvSpPr>
            <a:spLocks noGrp="1"/>
          </p:cNvSpPr>
          <p:nvPr>
            <p:ph idx="1"/>
          </p:nvPr>
        </p:nvSpPr>
        <p:spPr>
          <a:xfrm>
            <a:off x="628650" y="955965"/>
            <a:ext cx="7886700" cy="4825999"/>
          </a:xfrm>
        </p:spPr>
        <p:txBody>
          <a:bodyPr>
            <a:normAutofit/>
          </a:bodyPr>
          <a:lstStyle/>
          <a:p>
            <a:r>
              <a:rPr lang="en-US" dirty="0"/>
              <a:t>A </a:t>
            </a:r>
            <a:r>
              <a:rPr lang="en-US" b="1" dirty="0"/>
              <a:t>base</a:t>
            </a:r>
            <a:r>
              <a:rPr lang="en-US" dirty="0"/>
              <a:t> is a substance that will dissolve in water to yield </a:t>
            </a:r>
            <a:r>
              <a:rPr lang="en-US" b="1" dirty="0"/>
              <a:t>hydroxide ions, OH−</a:t>
            </a:r>
            <a:r>
              <a:rPr lang="en-US" dirty="0"/>
              <a:t>. </a:t>
            </a:r>
          </a:p>
          <a:p>
            <a:endParaRPr lang="en-US" dirty="0"/>
          </a:p>
          <a:p>
            <a:r>
              <a:rPr lang="en-US" dirty="0"/>
              <a:t>The most common bases are ionic compounds composed of alkali or alkaline earth metal cations (groups 1 and 2) combined with the hydroxide ion. </a:t>
            </a:r>
          </a:p>
          <a:p>
            <a:endParaRPr lang="en-US" dirty="0"/>
          </a:p>
          <a:p>
            <a:r>
              <a:rPr lang="en-US" dirty="0"/>
              <a:t>Examples: </a:t>
            </a:r>
            <a:r>
              <a:rPr lang="en-US" dirty="0" err="1"/>
              <a:t>NaOH</a:t>
            </a:r>
            <a:r>
              <a:rPr lang="en-US" dirty="0"/>
              <a:t>, KOH, Ca(OH)</a:t>
            </a:r>
            <a:r>
              <a:rPr lang="en-US" baseline="-25000" dirty="0"/>
              <a:t>2</a:t>
            </a:r>
            <a:r>
              <a:rPr lang="en-US" dirty="0"/>
              <a:t>, Ba(OH)</a:t>
            </a:r>
            <a:r>
              <a:rPr lang="en-US" baseline="-25000" dirty="0"/>
              <a:t>2</a:t>
            </a:r>
            <a:endParaRPr lang="en-US" dirty="0"/>
          </a:p>
          <a:p>
            <a:endParaRPr lang="en-US" dirty="0"/>
          </a:p>
          <a:p>
            <a:r>
              <a:rPr lang="en-US" dirty="0"/>
              <a:t>These bases, along with other hydroxides, completely </a:t>
            </a:r>
            <a:r>
              <a:rPr lang="en-US" i="1" dirty="0"/>
              <a:t>dissociate in water </a:t>
            </a:r>
            <a:r>
              <a:rPr lang="en-US" dirty="0"/>
              <a:t>and are considered </a:t>
            </a:r>
            <a:r>
              <a:rPr lang="en-US" b="1" dirty="0"/>
              <a:t>strong bases</a:t>
            </a:r>
            <a:r>
              <a:rPr lang="en-US" dirty="0"/>
              <a:t>.</a:t>
            </a:r>
          </a:p>
          <a:p>
            <a:endParaRPr lang="en-US" dirty="0"/>
          </a:p>
        </p:txBody>
      </p:sp>
    </p:spTree>
    <p:extLst>
      <p:ext uri="{BB962C8B-B14F-4D97-AF65-F5344CB8AC3E}">
        <p14:creationId xmlns:p14="http://schemas.microsoft.com/office/powerpoint/2010/main" val="2548576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Bases</a:t>
            </a:r>
          </a:p>
        </p:txBody>
      </p:sp>
      <p:sp>
        <p:nvSpPr>
          <p:cNvPr id="3" name="Content Placeholder 2"/>
          <p:cNvSpPr>
            <a:spLocks noGrp="1"/>
          </p:cNvSpPr>
          <p:nvPr>
            <p:ph idx="1"/>
          </p:nvPr>
        </p:nvSpPr>
        <p:spPr/>
        <p:txBody>
          <a:bodyPr/>
          <a:lstStyle/>
          <a:p>
            <a:pPr marL="0" indent="0" algn="ctr">
              <a:buNone/>
            </a:pPr>
            <a:r>
              <a:rPr lang="en-US" dirty="0" err="1"/>
              <a:t>NaOH</a:t>
            </a:r>
            <a:r>
              <a:rPr lang="en-US" dirty="0"/>
              <a:t>(</a:t>
            </a:r>
            <a:r>
              <a:rPr lang="en-US" i="1" dirty="0"/>
              <a:t>s</a:t>
            </a:r>
            <a:r>
              <a:rPr lang="en-US" dirty="0"/>
              <a:t>)  ⟶  Na</a:t>
            </a:r>
            <a:r>
              <a:rPr lang="en-US" baseline="30000" dirty="0"/>
              <a:t>+</a:t>
            </a:r>
            <a:r>
              <a:rPr lang="en-US" dirty="0"/>
              <a:t>(</a:t>
            </a:r>
            <a:r>
              <a:rPr lang="en-US" i="1" dirty="0" err="1"/>
              <a:t>aq</a:t>
            </a:r>
            <a:r>
              <a:rPr lang="en-US" dirty="0"/>
              <a:t>)  +  OH</a:t>
            </a:r>
            <a:r>
              <a:rPr lang="en-US" baseline="30000" dirty="0"/>
              <a:t>−</a:t>
            </a:r>
            <a:r>
              <a:rPr lang="en-US" dirty="0"/>
              <a:t>(</a:t>
            </a:r>
            <a:r>
              <a:rPr lang="en-US" i="1" dirty="0" err="1"/>
              <a:t>aq</a:t>
            </a:r>
            <a:r>
              <a:rPr lang="en-US" dirty="0"/>
              <a:t>)</a:t>
            </a:r>
          </a:p>
          <a:p>
            <a:pPr marL="0" indent="0" algn="ctr">
              <a:buNone/>
            </a:pPr>
            <a:endParaRPr lang="en-US" baseline="30000" dirty="0"/>
          </a:p>
          <a:p>
            <a:r>
              <a:rPr lang="en-US" dirty="0"/>
              <a:t>The dissociation process is essentially complete when </a:t>
            </a:r>
            <a:r>
              <a:rPr lang="en-US" dirty="0" err="1"/>
              <a:t>NaOH</a:t>
            </a:r>
            <a:r>
              <a:rPr lang="en-US" dirty="0"/>
              <a:t> is dissolved in water. </a:t>
            </a:r>
          </a:p>
          <a:p>
            <a:endParaRPr lang="en-US" dirty="0"/>
          </a:p>
          <a:p>
            <a:r>
              <a:rPr lang="en-US" dirty="0"/>
              <a:t>This process is a dissociation (physical process), not an acid-base reaction. </a:t>
            </a:r>
          </a:p>
          <a:p>
            <a:endParaRPr lang="en-US" dirty="0"/>
          </a:p>
        </p:txBody>
      </p:sp>
    </p:spTree>
    <p:extLst>
      <p:ext uri="{BB962C8B-B14F-4D97-AF65-F5344CB8AC3E}">
        <p14:creationId xmlns:p14="http://schemas.microsoft.com/office/powerpoint/2010/main" val="3422251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Bases</a:t>
            </a:r>
          </a:p>
        </p:txBody>
      </p:sp>
      <p:sp>
        <p:nvSpPr>
          <p:cNvPr id="3" name="Content Placeholder 2"/>
          <p:cNvSpPr>
            <a:spLocks noGrp="1"/>
          </p:cNvSpPr>
          <p:nvPr>
            <p:ph idx="1"/>
          </p:nvPr>
        </p:nvSpPr>
        <p:spPr>
          <a:xfrm>
            <a:off x="628650" y="955965"/>
            <a:ext cx="7886700" cy="4530435"/>
          </a:xfrm>
        </p:spPr>
        <p:txBody>
          <a:bodyPr>
            <a:normAutofit/>
          </a:bodyPr>
          <a:lstStyle/>
          <a:p>
            <a:r>
              <a:rPr lang="en-US" dirty="0"/>
              <a:t>Some compounds produce hydroxide ions when dissolved by chemically reacting with water molecules.</a:t>
            </a:r>
          </a:p>
          <a:p>
            <a:endParaRPr lang="en-US" dirty="0"/>
          </a:p>
          <a:p>
            <a:r>
              <a:rPr lang="en-US" dirty="0"/>
              <a:t>In all cases, these compounds react only partially and are classified as weak bases. </a:t>
            </a:r>
          </a:p>
          <a:p>
            <a:endParaRPr lang="en-US" dirty="0"/>
          </a:p>
          <a:p>
            <a:r>
              <a:rPr lang="en-US" dirty="0"/>
              <a:t>Example: ammonia, NH3</a:t>
            </a:r>
          </a:p>
          <a:p>
            <a:pPr marL="0" indent="0" algn="ctr">
              <a:buNone/>
            </a:pPr>
            <a:endParaRPr lang="en-US" dirty="0"/>
          </a:p>
          <a:p>
            <a:pPr marL="0" indent="0" algn="ctr">
              <a:buNone/>
            </a:pPr>
            <a:r>
              <a:rPr lang="en-US" dirty="0"/>
              <a:t>NH</a:t>
            </a:r>
            <a:r>
              <a:rPr lang="en-US" baseline="-25000" dirty="0"/>
              <a:t>3</a:t>
            </a:r>
            <a:r>
              <a:rPr lang="en-US" dirty="0"/>
              <a:t>(</a:t>
            </a:r>
            <a:r>
              <a:rPr lang="en-US" i="1" dirty="0" err="1"/>
              <a:t>aq</a:t>
            </a:r>
            <a:r>
              <a:rPr lang="en-US" dirty="0"/>
              <a:t>)  +  H</a:t>
            </a:r>
            <a:r>
              <a:rPr lang="en-US" baseline="-25000" dirty="0"/>
              <a:t>2</a:t>
            </a:r>
            <a:r>
              <a:rPr lang="en-US" dirty="0"/>
              <a:t>O(</a:t>
            </a:r>
            <a:r>
              <a:rPr lang="en-US" i="1" dirty="0"/>
              <a:t>l</a:t>
            </a:r>
            <a:r>
              <a:rPr lang="en-US" dirty="0"/>
              <a:t>)  ⇌  NH</a:t>
            </a:r>
            <a:r>
              <a:rPr lang="en-US" baseline="-25000" dirty="0"/>
              <a:t>4</a:t>
            </a:r>
            <a:r>
              <a:rPr lang="en-US" baseline="30000" dirty="0"/>
              <a:t>+</a:t>
            </a:r>
            <a:r>
              <a:rPr lang="en-US" dirty="0"/>
              <a:t>(</a:t>
            </a:r>
            <a:r>
              <a:rPr lang="en-US" i="1" dirty="0" err="1"/>
              <a:t>aq</a:t>
            </a:r>
            <a:r>
              <a:rPr lang="en-US" dirty="0"/>
              <a:t>)  +  OH</a:t>
            </a:r>
            <a:r>
              <a:rPr lang="en-US" baseline="30000" dirty="0"/>
              <a:t>−</a:t>
            </a:r>
            <a:r>
              <a:rPr lang="en-US" dirty="0"/>
              <a:t>(</a:t>
            </a:r>
            <a:r>
              <a:rPr lang="en-US" i="1" dirty="0" err="1"/>
              <a:t>aq</a:t>
            </a:r>
            <a:r>
              <a:rPr lang="en-US" dirty="0"/>
              <a:t>)</a:t>
            </a:r>
          </a:p>
          <a:p>
            <a:pPr marL="0" indent="0" algn="ctr">
              <a:buNone/>
            </a:pPr>
            <a:endParaRPr lang="en-US" dirty="0"/>
          </a:p>
          <a:p>
            <a:r>
              <a:rPr lang="en-US" dirty="0"/>
              <a:t>This is an acid-base reaction: H</a:t>
            </a:r>
            <a:r>
              <a:rPr lang="en-US" baseline="30000" dirty="0"/>
              <a:t>+</a:t>
            </a:r>
            <a:r>
              <a:rPr lang="en-US" dirty="0"/>
              <a:t> is transferred from water molecules to ammonia molecules.</a:t>
            </a:r>
          </a:p>
          <a:p>
            <a:endParaRPr lang="en-US" dirty="0"/>
          </a:p>
        </p:txBody>
      </p:sp>
    </p:spTree>
    <p:extLst>
      <p:ext uri="{BB962C8B-B14F-4D97-AF65-F5344CB8AC3E}">
        <p14:creationId xmlns:p14="http://schemas.microsoft.com/office/powerpoint/2010/main" val="143348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4.1 Writing and Balancing Chemical Equations</a:t>
            </a:r>
          </a:p>
          <a:p>
            <a:pPr lvl="1"/>
            <a:r>
              <a:rPr lang="en-US" dirty="0"/>
              <a:t>Derive chemical equations from narrative descriptions of chemical reactions.</a:t>
            </a:r>
          </a:p>
          <a:p>
            <a:pPr lvl="1"/>
            <a:r>
              <a:rPr lang="en-US" dirty="0"/>
              <a:t>Write and balance chemical equations in molecular, total ionic, and net ionic formats.</a:t>
            </a:r>
          </a:p>
        </p:txBody>
      </p:sp>
    </p:spTree>
    <p:extLst>
      <p:ext uri="{BB962C8B-B14F-4D97-AF65-F5344CB8AC3E}">
        <p14:creationId xmlns:p14="http://schemas.microsoft.com/office/powerpoint/2010/main" val="1672471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4.7</a:t>
            </a:r>
          </a:p>
        </p:txBody>
      </p:sp>
      <p:pic>
        <p:nvPicPr>
          <p:cNvPr id="2" name="Figure" descr="This photograph shows a large agricultural tractor in a field pulling a field sprayer and a large, white cylindrical tank which is labeled “Caution Ammonia.”"/>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81267"/>
            <a:ext cx="7886700" cy="2554055"/>
          </a:xfrm>
        </p:spPr>
      </p:pic>
      <p:sp>
        <p:nvSpPr>
          <p:cNvPr id="7" name="Figure Legend"/>
          <p:cNvSpPr>
            <a:spLocks noGrp="1"/>
          </p:cNvSpPr>
          <p:nvPr>
            <p:ph idx="13"/>
          </p:nvPr>
        </p:nvSpPr>
        <p:spPr/>
        <p:txBody>
          <a:bodyPr>
            <a:normAutofit/>
          </a:bodyPr>
          <a:lstStyle/>
          <a:p>
            <a:r>
              <a:rPr lang="en-US" sz="1600" dirty="0"/>
              <a:t>Ammonia is a weak base used in a variety of applications. (a) Pure ammonia is commonly applied as an agricultural fertilizer. (b) Dilute solutions of ammonia are effective household cleansers. (credit a: modification of work by National Resources Conservation Service; credit b: modification of work by pat00139)</a:t>
            </a:r>
          </a:p>
        </p:txBody>
      </p:sp>
    </p:spTree>
    <p:extLst>
      <p:ext uri="{BB962C8B-B14F-4D97-AF65-F5344CB8AC3E}">
        <p14:creationId xmlns:p14="http://schemas.microsoft.com/office/powerpoint/2010/main" val="2311298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Neutralization Reactions</a:t>
            </a:r>
          </a:p>
        </p:txBody>
      </p:sp>
      <p:sp>
        <p:nvSpPr>
          <p:cNvPr id="3" name="Content Placeholder 2"/>
          <p:cNvSpPr>
            <a:spLocks noGrp="1"/>
          </p:cNvSpPr>
          <p:nvPr>
            <p:ph idx="1"/>
          </p:nvPr>
        </p:nvSpPr>
        <p:spPr>
          <a:xfrm>
            <a:off x="628650" y="955965"/>
            <a:ext cx="7886700" cy="4391890"/>
          </a:xfrm>
        </p:spPr>
        <p:txBody>
          <a:bodyPr/>
          <a:lstStyle/>
          <a:p>
            <a:r>
              <a:rPr lang="en-US" dirty="0"/>
              <a:t>A </a:t>
            </a:r>
            <a:r>
              <a:rPr lang="en-US" b="1" dirty="0"/>
              <a:t>neutralization reaction </a:t>
            </a:r>
            <a:r>
              <a:rPr lang="en-US" dirty="0"/>
              <a:t>is a specific type of acid-base reaction in which the reactants are an acid and a base, the products are often a salt and water, and neither reactant is the water itself:</a:t>
            </a:r>
          </a:p>
          <a:p>
            <a:endParaRPr lang="en-US" dirty="0"/>
          </a:p>
          <a:p>
            <a:pPr marL="0" indent="0" algn="ctr">
              <a:buNone/>
            </a:pPr>
            <a:r>
              <a:rPr lang="en-US" dirty="0"/>
              <a:t>Acid  +  base  ⟶  salt  +  water</a:t>
            </a:r>
          </a:p>
          <a:p>
            <a:r>
              <a:rPr lang="en-US" dirty="0"/>
              <a:t>Example: </a:t>
            </a:r>
          </a:p>
          <a:p>
            <a:pPr marL="0" indent="0" algn="ctr">
              <a:buNone/>
            </a:pPr>
            <a:endParaRPr lang="en-US" dirty="0"/>
          </a:p>
          <a:p>
            <a:pPr marL="0" indent="0" algn="ctr">
              <a:buNone/>
            </a:pPr>
            <a:r>
              <a:rPr lang="en-US" dirty="0"/>
              <a:t>Mg(OH)</a:t>
            </a:r>
            <a:r>
              <a:rPr lang="en-US" baseline="-25000" dirty="0"/>
              <a:t>2</a:t>
            </a:r>
            <a:r>
              <a:rPr lang="en-US" dirty="0"/>
              <a:t>(</a:t>
            </a:r>
            <a:r>
              <a:rPr lang="en-US" i="1" dirty="0"/>
              <a:t>s</a:t>
            </a:r>
            <a:r>
              <a:rPr lang="en-US" dirty="0"/>
              <a:t>)  +  2HCl(</a:t>
            </a:r>
            <a:r>
              <a:rPr lang="en-US" i="1" dirty="0" err="1"/>
              <a:t>aq</a:t>
            </a:r>
            <a:r>
              <a:rPr lang="en-US" dirty="0"/>
              <a:t>)  ⟶  MgCl</a:t>
            </a:r>
            <a:r>
              <a:rPr lang="en-US" baseline="-25000" dirty="0"/>
              <a:t>2</a:t>
            </a:r>
            <a:r>
              <a:rPr lang="en-US" dirty="0"/>
              <a:t>(</a:t>
            </a:r>
            <a:r>
              <a:rPr lang="en-US" i="1" dirty="0" err="1"/>
              <a:t>aq</a:t>
            </a:r>
            <a:r>
              <a:rPr lang="en-US" dirty="0"/>
              <a:t>)  +  2H</a:t>
            </a:r>
            <a:r>
              <a:rPr lang="en-US" baseline="-25000" dirty="0"/>
              <a:t>2</a:t>
            </a:r>
            <a:r>
              <a:rPr lang="en-US" dirty="0"/>
              <a:t>O(</a:t>
            </a:r>
            <a:r>
              <a:rPr lang="en-US" i="1" dirty="0"/>
              <a:t>l</a:t>
            </a:r>
            <a:r>
              <a:rPr lang="en-US" dirty="0"/>
              <a:t>)</a:t>
            </a:r>
          </a:p>
          <a:p>
            <a:endParaRPr lang="en-US" dirty="0"/>
          </a:p>
          <a:p>
            <a:r>
              <a:rPr lang="en-US" dirty="0"/>
              <a:t>MgCl</a:t>
            </a:r>
            <a:r>
              <a:rPr lang="en-US" baseline="-25000" dirty="0"/>
              <a:t>2</a:t>
            </a:r>
            <a:r>
              <a:rPr lang="en-US" dirty="0"/>
              <a:t> is a salt. </a:t>
            </a:r>
          </a:p>
          <a:p>
            <a:endParaRPr lang="en-US" dirty="0"/>
          </a:p>
        </p:txBody>
      </p:sp>
    </p:spTree>
    <p:extLst>
      <p:ext uri="{BB962C8B-B14F-4D97-AF65-F5344CB8AC3E}">
        <p14:creationId xmlns:p14="http://schemas.microsoft.com/office/powerpoint/2010/main" val="3653419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4.8</a:t>
            </a:r>
          </a:p>
        </p:txBody>
      </p:sp>
      <p:sp>
        <p:nvSpPr>
          <p:cNvPr id="4" name="Content Placeholder 3"/>
          <p:cNvSpPr>
            <a:spLocks noGrp="1"/>
          </p:cNvSpPr>
          <p:nvPr>
            <p:ph idx="13"/>
          </p:nvPr>
        </p:nvSpPr>
        <p:spPr/>
        <p:txBody>
          <a:bodyPr>
            <a:normAutofit/>
          </a:bodyPr>
          <a:lstStyle/>
          <a:p>
            <a:r>
              <a:rPr lang="en-US" sz="1600" dirty="0"/>
              <a:t>A neutralization reaction takes place between citric acid in lemons or acetic acid in vinegar, and the bases in the flesh of fish.</a:t>
            </a:r>
          </a:p>
        </p:txBody>
      </p:sp>
      <p:pic>
        <p:nvPicPr>
          <p:cNvPr id="18434" name="Picture 2" descr="An image is shown of two fish with heads removed and skin on with lemon slices placed in the body cavity. The first line of an equation below the image reads C H subscript 3 C O O H plus N H subscript 2 C H subscript 2 C H subscript 2 C H subscript 2 C H subscript 2 N H subscript 2 arrow C H subscript 3 C O O superscript negative sign plus N H subscript 3 superscript positive sign C H subscript 2 C H subscript 2 C H subscript 2 C H subscript 2 N H subscript 2. The second line of the equation reads Acetic acid plus sign Putrescine arrow Acetate ion plus sign Putrescinium 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4320" y="1111023"/>
            <a:ext cx="5486400"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39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Oxidation-Reduction (Redox) Reactions</a:t>
            </a:r>
          </a:p>
        </p:txBody>
      </p:sp>
      <p:sp>
        <p:nvSpPr>
          <p:cNvPr id="3" name="Content Placeholder 2"/>
          <p:cNvSpPr>
            <a:spLocks noGrp="1"/>
          </p:cNvSpPr>
          <p:nvPr>
            <p:ph idx="1"/>
          </p:nvPr>
        </p:nvSpPr>
        <p:spPr/>
        <p:txBody>
          <a:bodyPr/>
          <a:lstStyle/>
          <a:p>
            <a:r>
              <a:rPr lang="en-US" dirty="0"/>
              <a:t>Some redox reactions involve the transfer of electrons between reactant species to yield ionic products:</a:t>
            </a:r>
          </a:p>
          <a:p>
            <a:pPr marL="0" indent="0" algn="ctr">
              <a:buNone/>
            </a:pPr>
            <a:endParaRPr lang="en-US" sz="2000" dirty="0"/>
          </a:p>
          <a:p>
            <a:pPr marL="0" indent="0" algn="ctr">
              <a:buNone/>
            </a:pPr>
            <a:r>
              <a:rPr lang="en-US" sz="2000" dirty="0"/>
              <a:t>2Na(</a:t>
            </a:r>
            <a:r>
              <a:rPr lang="en-US" sz="2000" i="1" dirty="0"/>
              <a:t>s</a:t>
            </a:r>
            <a:r>
              <a:rPr lang="en-US" sz="2000" dirty="0"/>
              <a:t>)  +  Cl</a:t>
            </a:r>
            <a:r>
              <a:rPr lang="en-US" sz="2000" baseline="-25000" dirty="0"/>
              <a:t>2</a:t>
            </a:r>
            <a:r>
              <a:rPr lang="en-US" sz="2000" dirty="0"/>
              <a:t>(</a:t>
            </a:r>
            <a:r>
              <a:rPr lang="en-US" sz="2000" i="1" dirty="0"/>
              <a:t>g</a:t>
            </a:r>
            <a:r>
              <a:rPr lang="en-US" sz="2000" dirty="0"/>
              <a:t>)  ⟶  2NaCl(</a:t>
            </a:r>
            <a:r>
              <a:rPr lang="en-US" sz="2000" i="1" dirty="0"/>
              <a:t>s</a:t>
            </a:r>
            <a:r>
              <a:rPr lang="en-US" sz="2000" dirty="0"/>
              <a:t>)</a:t>
            </a:r>
          </a:p>
          <a:p>
            <a:endParaRPr lang="en-US" dirty="0"/>
          </a:p>
          <a:p>
            <a:r>
              <a:rPr lang="en-US" dirty="0"/>
              <a:t> It is helpful to split the overall reaction into individual equations called half-reactions. </a:t>
            </a:r>
          </a:p>
          <a:p>
            <a:pPr marL="0" indent="0" algn="ctr">
              <a:buNone/>
            </a:pPr>
            <a:endParaRPr lang="en-US" sz="2000" dirty="0"/>
          </a:p>
          <a:p>
            <a:pPr marL="0" indent="0" algn="ctr">
              <a:buNone/>
            </a:pPr>
            <a:r>
              <a:rPr lang="en-US" sz="2000" dirty="0"/>
              <a:t>2Na(</a:t>
            </a:r>
            <a:r>
              <a:rPr lang="en-US" sz="2000" i="1" dirty="0"/>
              <a:t>s</a:t>
            </a:r>
            <a:r>
              <a:rPr lang="en-US" sz="2000" dirty="0"/>
              <a:t>) ⟶  2Na</a:t>
            </a:r>
            <a:r>
              <a:rPr lang="en-US" sz="2000" baseline="30000" dirty="0"/>
              <a:t>+</a:t>
            </a:r>
            <a:r>
              <a:rPr lang="en-US" sz="2000" dirty="0"/>
              <a:t>(</a:t>
            </a:r>
            <a:r>
              <a:rPr lang="en-US" sz="2000" i="1" dirty="0"/>
              <a:t>s</a:t>
            </a:r>
            <a:r>
              <a:rPr lang="en-US" sz="2000" dirty="0"/>
              <a:t>)  +  2e</a:t>
            </a:r>
            <a:r>
              <a:rPr lang="en-US" sz="2000" baseline="30000" dirty="0"/>
              <a:t>–</a:t>
            </a:r>
          </a:p>
          <a:p>
            <a:pPr marL="0" indent="0" algn="ctr">
              <a:buNone/>
            </a:pPr>
            <a:r>
              <a:rPr lang="en-US" sz="2000" dirty="0"/>
              <a:t>Cl</a:t>
            </a:r>
            <a:r>
              <a:rPr lang="en-US" sz="2000" baseline="-25000" dirty="0"/>
              <a:t>2</a:t>
            </a:r>
            <a:r>
              <a:rPr lang="en-US" sz="2000" dirty="0"/>
              <a:t>(</a:t>
            </a:r>
            <a:r>
              <a:rPr lang="en-US" sz="2000" i="1" dirty="0"/>
              <a:t>g</a:t>
            </a:r>
            <a:r>
              <a:rPr lang="en-US" sz="2000" dirty="0"/>
              <a:t>)  +  2e</a:t>
            </a:r>
            <a:r>
              <a:rPr lang="en-US" sz="2000" baseline="30000" dirty="0"/>
              <a:t>–</a:t>
            </a:r>
            <a:r>
              <a:rPr lang="en-US" sz="2000" dirty="0"/>
              <a:t>  ⟶  2Cl</a:t>
            </a:r>
            <a:r>
              <a:rPr lang="en-US" sz="2000" baseline="30000" dirty="0"/>
              <a:t>–</a:t>
            </a:r>
            <a:r>
              <a:rPr lang="en-US" sz="2000" dirty="0"/>
              <a:t>(</a:t>
            </a:r>
            <a:r>
              <a:rPr lang="en-US" sz="2000" i="1" dirty="0"/>
              <a:t>s</a:t>
            </a:r>
            <a:r>
              <a:rPr lang="en-US" sz="2000" dirty="0"/>
              <a:t>)</a:t>
            </a:r>
          </a:p>
          <a:p>
            <a:endParaRPr lang="en-US" dirty="0"/>
          </a:p>
        </p:txBody>
      </p:sp>
    </p:spTree>
    <p:extLst>
      <p:ext uri="{BB962C8B-B14F-4D97-AF65-F5344CB8AC3E}">
        <p14:creationId xmlns:p14="http://schemas.microsoft.com/office/powerpoint/2010/main" val="2700831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Oxidation-Reduction (Redox) Reactions</a:t>
            </a:r>
          </a:p>
        </p:txBody>
      </p:sp>
      <p:sp>
        <p:nvSpPr>
          <p:cNvPr id="3" name="Content Placeholder 2"/>
          <p:cNvSpPr>
            <a:spLocks noGrp="1"/>
          </p:cNvSpPr>
          <p:nvPr>
            <p:ph idx="1"/>
          </p:nvPr>
        </p:nvSpPr>
        <p:spPr>
          <a:xfrm>
            <a:off x="628650" y="955965"/>
            <a:ext cx="7886700" cy="5075380"/>
          </a:xfrm>
        </p:spPr>
        <p:txBody>
          <a:bodyPr>
            <a:normAutofit/>
          </a:bodyPr>
          <a:lstStyle/>
          <a:p>
            <a:r>
              <a:rPr lang="en-US" dirty="0"/>
              <a:t>The Na atoms </a:t>
            </a:r>
            <a:r>
              <a:rPr lang="en-US" i="1" dirty="0"/>
              <a:t>lose</a:t>
            </a:r>
            <a:r>
              <a:rPr lang="en-US" dirty="0"/>
              <a:t> electrons.</a:t>
            </a:r>
          </a:p>
          <a:p>
            <a:endParaRPr lang="en-US" dirty="0"/>
          </a:p>
          <a:p>
            <a:r>
              <a:rPr lang="en-US" dirty="0"/>
              <a:t>The Cl atoms </a:t>
            </a:r>
            <a:r>
              <a:rPr lang="en-US" i="1" dirty="0"/>
              <a:t>gain</a:t>
            </a:r>
            <a:r>
              <a:rPr lang="en-US" dirty="0"/>
              <a:t> electrons. </a:t>
            </a:r>
          </a:p>
          <a:p>
            <a:endParaRPr lang="en-US" dirty="0"/>
          </a:p>
          <a:p>
            <a:r>
              <a:rPr lang="en-US" dirty="0"/>
              <a:t>For redox reactions of this sort:</a:t>
            </a:r>
          </a:p>
          <a:p>
            <a:pPr lvl="1"/>
            <a:r>
              <a:rPr lang="en-US" b="1" dirty="0"/>
              <a:t>Oxidation</a:t>
            </a:r>
            <a:r>
              <a:rPr lang="en-US" dirty="0"/>
              <a:t> = loss of electrons</a:t>
            </a:r>
          </a:p>
          <a:p>
            <a:pPr lvl="1"/>
            <a:r>
              <a:rPr lang="en-US" b="1" dirty="0"/>
              <a:t>Reduction</a:t>
            </a:r>
            <a:r>
              <a:rPr lang="en-US" dirty="0"/>
              <a:t> = gain of electrons</a:t>
            </a:r>
          </a:p>
          <a:p>
            <a:endParaRPr lang="en-US" dirty="0"/>
          </a:p>
          <a:p>
            <a:r>
              <a:rPr lang="en-US" dirty="0"/>
              <a:t> Na is oxidized</a:t>
            </a:r>
          </a:p>
          <a:p>
            <a:r>
              <a:rPr lang="en-US" dirty="0"/>
              <a:t> Cl</a:t>
            </a:r>
            <a:r>
              <a:rPr lang="en-US" baseline="-25000" dirty="0"/>
              <a:t>2</a:t>
            </a:r>
            <a:r>
              <a:rPr lang="en-US" dirty="0"/>
              <a:t> is reduced</a:t>
            </a:r>
          </a:p>
          <a:p>
            <a:endParaRPr lang="en-US" dirty="0"/>
          </a:p>
        </p:txBody>
      </p:sp>
    </p:spTree>
    <p:extLst>
      <p:ext uri="{BB962C8B-B14F-4D97-AF65-F5344CB8AC3E}">
        <p14:creationId xmlns:p14="http://schemas.microsoft.com/office/powerpoint/2010/main" val="899218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and Oxidizing Agents</a:t>
            </a:r>
          </a:p>
        </p:txBody>
      </p:sp>
      <p:sp>
        <p:nvSpPr>
          <p:cNvPr id="3" name="Content Placeholder 2"/>
          <p:cNvSpPr>
            <a:spLocks noGrp="1"/>
          </p:cNvSpPr>
          <p:nvPr>
            <p:ph idx="1"/>
          </p:nvPr>
        </p:nvSpPr>
        <p:spPr/>
        <p:txBody>
          <a:bodyPr/>
          <a:lstStyle/>
          <a:p>
            <a:r>
              <a:rPr lang="en-US" dirty="0"/>
              <a:t>Na functions as a </a:t>
            </a:r>
            <a:r>
              <a:rPr lang="en-US" b="1" dirty="0"/>
              <a:t>reducing agent </a:t>
            </a:r>
            <a:r>
              <a:rPr lang="en-US" dirty="0"/>
              <a:t>(reductant), because it provides electrons for (or reduces) chlorine.</a:t>
            </a:r>
          </a:p>
          <a:p>
            <a:endParaRPr lang="en-US" dirty="0"/>
          </a:p>
          <a:p>
            <a:r>
              <a:rPr lang="en-US" dirty="0"/>
              <a:t> Cl</a:t>
            </a:r>
            <a:r>
              <a:rPr lang="en-US" baseline="-25000" dirty="0"/>
              <a:t>2</a:t>
            </a:r>
            <a:r>
              <a:rPr lang="en-US" dirty="0"/>
              <a:t> functions as an </a:t>
            </a:r>
            <a:r>
              <a:rPr lang="en-US" b="1" dirty="0"/>
              <a:t>oxidizing agent </a:t>
            </a:r>
            <a:r>
              <a:rPr lang="en-US" dirty="0"/>
              <a:t>(oxidant), because it effectively removes electrons from (oxidizes) sodium.</a:t>
            </a:r>
          </a:p>
          <a:p>
            <a:endParaRPr lang="en-US" dirty="0"/>
          </a:p>
        </p:txBody>
      </p:sp>
    </p:spTree>
    <p:extLst>
      <p:ext uri="{BB962C8B-B14F-4D97-AF65-F5344CB8AC3E}">
        <p14:creationId xmlns:p14="http://schemas.microsoft.com/office/powerpoint/2010/main" val="4008278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Oxidation-Reduction (Redox) Reactions </a:t>
            </a:r>
          </a:p>
        </p:txBody>
      </p:sp>
      <p:sp>
        <p:nvSpPr>
          <p:cNvPr id="3" name="Content Placeholder 2"/>
          <p:cNvSpPr>
            <a:spLocks noGrp="1"/>
          </p:cNvSpPr>
          <p:nvPr>
            <p:ph idx="1"/>
          </p:nvPr>
        </p:nvSpPr>
        <p:spPr>
          <a:xfrm>
            <a:off x="628650" y="955965"/>
            <a:ext cx="7886700" cy="4816762"/>
          </a:xfrm>
        </p:spPr>
        <p:txBody>
          <a:bodyPr/>
          <a:lstStyle/>
          <a:p>
            <a:r>
              <a:rPr lang="en-US" dirty="0"/>
              <a:t>Some redox processes do not involve the transfer of electrons:</a:t>
            </a:r>
          </a:p>
          <a:p>
            <a:endParaRPr lang="en-US" dirty="0"/>
          </a:p>
          <a:p>
            <a:pPr marL="0" indent="0" algn="ctr">
              <a:buNone/>
            </a:pPr>
            <a:r>
              <a:rPr lang="en-US" sz="2000" dirty="0"/>
              <a:t>H</a:t>
            </a:r>
            <a:r>
              <a:rPr lang="en-US" sz="2000" baseline="-25000" dirty="0"/>
              <a:t>2</a:t>
            </a:r>
            <a:r>
              <a:rPr lang="en-US" sz="2000" dirty="0"/>
              <a:t>(</a:t>
            </a:r>
            <a:r>
              <a:rPr lang="en-US" sz="2000" i="1" dirty="0"/>
              <a:t>g</a:t>
            </a:r>
            <a:r>
              <a:rPr lang="en-US" sz="2000" dirty="0"/>
              <a:t>)  +  Cl</a:t>
            </a:r>
            <a:r>
              <a:rPr lang="en-US" sz="2000" baseline="-25000" dirty="0"/>
              <a:t>2</a:t>
            </a:r>
            <a:r>
              <a:rPr lang="en-US" sz="2000" dirty="0"/>
              <a:t>(</a:t>
            </a:r>
            <a:r>
              <a:rPr lang="en-US" sz="2000" i="1" dirty="0"/>
              <a:t>g</a:t>
            </a:r>
            <a:r>
              <a:rPr lang="en-US" sz="2000" dirty="0"/>
              <a:t>)  ⟶  2HCl(</a:t>
            </a:r>
            <a:r>
              <a:rPr lang="en-US" sz="2000" i="1" dirty="0"/>
              <a:t>g</a:t>
            </a:r>
            <a:r>
              <a:rPr lang="en-US" sz="2000" dirty="0"/>
              <a:t>)</a:t>
            </a:r>
          </a:p>
          <a:p>
            <a:endParaRPr lang="en-US" dirty="0"/>
          </a:p>
          <a:p>
            <a:r>
              <a:rPr lang="en-US" dirty="0"/>
              <a:t> The product of this reaction is a covalent compound, so transfer of electrons in the explicit sense is not involved.</a:t>
            </a:r>
          </a:p>
          <a:p>
            <a:endParaRPr lang="en-US" dirty="0"/>
          </a:p>
          <a:p>
            <a:r>
              <a:rPr lang="en-US" dirty="0"/>
              <a:t> The </a:t>
            </a:r>
            <a:r>
              <a:rPr lang="en-US" b="1" dirty="0"/>
              <a:t>oxidation number </a:t>
            </a:r>
            <a:r>
              <a:rPr lang="en-US" dirty="0"/>
              <a:t>(or oxidation state) of an element in a compound is the charge its atoms would possess if the compound was ionic.</a:t>
            </a:r>
          </a:p>
          <a:p>
            <a:endParaRPr lang="en-US" dirty="0"/>
          </a:p>
        </p:txBody>
      </p:sp>
    </p:spTree>
    <p:extLst>
      <p:ext uri="{BB962C8B-B14F-4D97-AF65-F5344CB8AC3E}">
        <p14:creationId xmlns:p14="http://schemas.microsoft.com/office/powerpoint/2010/main" val="3509870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Assigning Oxidation Numbers</a:t>
            </a:r>
          </a:p>
        </p:txBody>
      </p:sp>
      <p:sp>
        <p:nvSpPr>
          <p:cNvPr id="3" name="Content Placeholder 2"/>
          <p:cNvSpPr>
            <a:spLocks noGrp="1"/>
          </p:cNvSpPr>
          <p:nvPr>
            <p:ph idx="1"/>
          </p:nvPr>
        </p:nvSpPr>
        <p:spPr/>
        <p:txBody>
          <a:bodyPr/>
          <a:lstStyle/>
          <a:p>
            <a:pPr marL="457200" indent="-457200">
              <a:buFont typeface="+mj-lt"/>
              <a:buAutoNum type="arabicParenR"/>
            </a:pPr>
            <a:r>
              <a:rPr lang="en-US" dirty="0"/>
              <a:t>The oxidation number of an atom in an elemental substance is zero.</a:t>
            </a:r>
          </a:p>
          <a:p>
            <a:pPr marL="457200" indent="-457200">
              <a:buFont typeface="+mj-lt"/>
              <a:buAutoNum type="arabicParenR"/>
            </a:pPr>
            <a:endParaRPr lang="en-US" dirty="0"/>
          </a:p>
          <a:p>
            <a:pPr marL="457200" indent="-457200">
              <a:buFont typeface="+mj-lt"/>
              <a:buAutoNum type="arabicParenR"/>
            </a:pPr>
            <a:r>
              <a:rPr lang="en-US" dirty="0"/>
              <a:t>The oxidation number of a monatomic ion is equal to the ion’s charge.</a:t>
            </a:r>
          </a:p>
          <a:p>
            <a:endParaRPr lang="en-US" dirty="0"/>
          </a:p>
        </p:txBody>
      </p:sp>
    </p:spTree>
    <p:extLst>
      <p:ext uri="{BB962C8B-B14F-4D97-AF65-F5344CB8AC3E}">
        <p14:creationId xmlns:p14="http://schemas.microsoft.com/office/powerpoint/2010/main" val="1324299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Assigning Oxidation Numbers </a:t>
            </a:r>
          </a:p>
        </p:txBody>
      </p:sp>
      <p:sp>
        <p:nvSpPr>
          <p:cNvPr id="3" name="Content Placeholder 2"/>
          <p:cNvSpPr>
            <a:spLocks noGrp="1"/>
          </p:cNvSpPr>
          <p:nvPr>
            <p:ph idx="1"/>
          </p:nvPr>
        </p:nvSpPr>
        <p:spPr>
          <a:xfrm>
            <a:off x="628650" y="955965"/>
            <a:ext cx="7886700" cy="4789053"/>
          </a:xfrm>
        </p:spPr>
        <p:txBody>
          <a:bodyPr>
            <a:normAutofit/>
          </a:bodyPr>
          <a:lstStyle/>
          <a:p>
            <a:pPr marL="457200" indent="-457200">
              <a:buFont typeface="+mj-lt"/>
              <a:buAutoNum type="arabicParenR" startAt="3"/>
            </a:pPr>
            <a:r>
              <a:rPr lang="en-US" dirty="0"/>
              <a:t>Oxidation numbers for common nonmetals are usually assigned as follows: </a:t>
            </a:r>
          </a:p>
          <a:p>
            <a:pPr lvl="1"/>
            <a:r>
              <a:rPr lang="en-US" dirty="0">
                <a:solidFill>
                  <a:schemeClr val="accent3"/>
                </a:solidFill>
              </a:rPr>
              <a:t>Hydrogen: </a:t>
            </a:r>
          </a:p>
          <a:p>
            <a:pPr lvl="2"/>
            <a:r>
              <a:rPr lang="en-US" dirty="0">
                <a:solidFill>
                  <a:schemeClr val="accent3"/>
                </a:solidFill>
              </a:rPr>
              <a:t>+1 when combined with nonmetals</a:t>
            </a:r>
          </a:p>
          <a:p>
            <a:pPr lvl="2"/>
            <a:r>
              <a:rPr lang="en-US" dirty="0">
                <a:solidFill>
                  <a:schemeClr val="accent3"/>
                </a:solidFill>
              </a:rPr>
              <a:t>−1 when combined with metals</a:t>
            </a:r>
          </a:p>
          <a:p>
            <a:pPr lvl="1"/>
            <a:r>
              <a:rPr lang="en-US" dirty="0">
                <a:solidFill>
                  <a:schemeClr val="accent3"/>
                </a:solidFill>
              </a:rPr>
              <a:t>Oxygen: </a:t>
            </a:r>
          </a:p>
          <a:p>
            <a:pPr lvl="2"/>
            <a:r>
              <a:rPr lang="en-US" dirty="0">
                <a:solidFill>
                  <a:schemeClr val="accent3"/>
                </a:solidFill>
              </a:rPr>
              <a:t>−2 in most compounds</a:t>
            </a:r>
          </a:p>
          <a:p>
            <a:pPr lvl="2"/>
            <a:r>
              <a:rPr lang="en-US" dirty="0">
                <a:solidFill>
                  <a:schemeClr val="accent3"/>
                </a:solidFill>
              </a:rPr>
              <a:t>Sometimes −1 (so-called peroxides, O</a:t>
            </a:r>
            <a:r>
              <a:rPr lang="en-US" baseline="-25000" dirty="0">
                <a:solidFill>
                  <a:schemeClr val="accent3"/>
                </a:solidFill>
              </a:rPr>
              <a:t>2</a:t>
            </a:r>
            <a:r>
              <a:rPr lang="en-US" baseline="30000" dirty="0">
                <a:solidFill>
                  <a:schemeClr val="accent3"/>
                </a:solidFill>
              </a:rPr>
              <a:t>2−</a:t>
            </a:r>
            <a:r>
              <a:rPr lang="en-US" dirty="0">
                <a:solidFill>
                  <a:schemeClr val="accent3"/>
                </a:solidFill>
              </a:rPr>
              <a:t>)</a:t>
            </a:r>
          </a:p>
          <a:p>
            <a:pPr lvl="2"/>
            <a:r>
              <a:rPr lang="en-US" dirty="0">
                <a:solidFill>
                  <a:schemeClr val="accent3"/>
                </a:solidFill>
              </a:rPr>
              <a:t>Very rarely − ½  (so-called </a:t>
            </a:r>
            <a:r>
              <a:rPr lang="en-US" dirty="0" err="1">
                <a:solidFill>
                  <a:schemeClr val="accent3"/>
                </a:solidFill>
              </a:rPr>
              <a:t>superoxides</a:t>
            </a:r>
            <a:r>
              <a:rPr lang="en-US" dirty="0">
                <a:solidFill>
                  <a:schemeClr val="accent3"/>
                </a:solidFill>
              </a:rPr>
              <a:t>, O</a:t>
            </a:r>
            <a:r>
              <a:rPr lang="en-US" baseline="-25000" dirty="0">
                <a:solidFill>
                  <a:schemeClr val="accent3"/>
                </a:solidFill>
              </a:rPr>
              <a:t>2</a:t>
            </a:r>
            <a:r>
              <a:rPr lang="en-US" baseline="30000" dirty="0">
                <a:solidFill>
                  <a:schemeClr val="accent3"/>
                </a:solidFill>
              </a:rPr>
              <a:t>−</a:t>
            </a:r>
            <a:r>
              <a:rPr lang="en-US" dirty="0">
                <a:solidFill>
                  <a:schemeClr val="accent3"/>
                </a:solidFill>
              </a:rPr>
              <a:t>)</a:t>
            </a:r>
          </a:p>
          <a:p>
            <a:pPr lvl="2"/>
            <a:r>
              <a:rPr lang="en-US" dirty="0">
                <a:solidFill>
                  <a:schemeClr val="accent3"/>
                </a:solidFill>
              </a:rPr>
              <a:t>Positive values when combined with F (values vary)</a:t>
            </a:r>
          </a:p>
          <a:p>
            <a:pPr lvl="1"/>
            <a:r>
              <a:rPr lang="en-US" dirty="0">
                <a:solidFill>
                  <a:schemeClr val="accent3"/>
                </a:solidFill>
              </a:rPr>
              <a:t>Halogens: </a:t>
            </a:r>
          </a:p>
          <a:p>
            <a:pPr lvl="2"/>
            <a:r>
              <a:rPr lang="en-US" dirty="0">
                <a:solidFill>
                  <a:schemeClr val="accent3"/>
                </a:solidFill>
              </a:rPr>
              <a:t>−1 for F always </a:t>
            </a:r>
          </a:p>
          <a:p>
            <a:pPr lvl="2"/>
            <a:r>
              <a:rPr lang="en-US" dirty="0">
                <a:solidFill>
                  <a:schemeClr val="accent3"/>
                </a:solidFill>
              </a:rPr>
              <a:t>−1 for other halogens except when combined with oxygen or other halogens (positive oxidation numbers in these cases, varying values)</a:t>
            </a:r>
          </a:p>
          <a:p>
            <a:endParaRPr lang="en-US" dirty="0"/>
          </a:p>
        </p:txBody>
      </p:sp>
    </p:spTree>
    <p:extLst>
      <p:ext uri="{BB962C8B-B14F-4D97-AF65-F5344CB8AC3E}">
        <p14:creationId xmlns:p14="http://schemas.microsoft.com/office/powerpoint/2010/main" val="536175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Assigning Oxidation Numbers</a:t>
            </a:r>
          </a:p>
        </p:txBody>
      </p:sp>
      <p:sp>
        <p:nvSpPr>
          <p:cNvPr id="3" name="Content Placeholder 2"/>
          <p:cNvSpPr>
            <a:spLocks noGrp="1"/>
          </p:cNvSpPr>
          <p:nvPr>
            <p:ph idx="1"/>
          </p:nvPr>
        </p:nvSpPr>
        <p:spPr/>
        <p:txBody>
          <a:bodyPr/>
          <a:lstStyle/>
          <a:p>
            <a:pPr marL="457200" indent="-457200">
              <a:buFont typeface="+mj-lt"/>
              <a:buAutoNum type="arabicParenR" startAt="4"/>
            </a:pPr>
            <a:r>
              <a:rPr lang="en-US" dirty="0"/>
              <a:t>The sum of the oxidation numbers for all atoms in a molecule or polyatomic ion equals the charge on the molecule or ion.</a:t>
            </a:r>
          </a:p>
          <a:p>
            <a:endParaRPr lang="en-US" dirty="0"/>
          </a:p>
        </p:txBody>
      </p:sp>
    </p:spTree>
    <p:extLst>
      <p:ext uri="{BB962C8B-B14F-4D97-AF65-F5344CB8AC3E}">
        <p14:creationId xmlns:p14="http://schemas.microsoft.com/office/powerpoint/2010/main" val="78309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and Balancing Chemical Equations</a:t>
            </a:r>
          </a:p>
        </p:txBody>
      </p:sp>
      <p:sp>
        <p:nvSpPr>
          <p:cNvPr id="3" name="Content Placeholder 2"/>
          <p:cNvSpPr>
            <a:spLocks noGrp="1"/>
          </p:cNvSpPr>
          <p:nvPr>
            <p:ph idx="1"/>
          </p:nvPr>
        </p:nvSpPr>
        <p:spPr/>
        <p:txBody>
          <a:bodyPr/>
          <a:lstStyle/>
          <a:p>
            <a:r>
              <a:rPr lang="en-US" dirty="0"/>
              <a:t>Preceding chapters introduced the use of element symbols to represent individual atoms, molecules, and compounds. </a:t>
            </a:r>
          </a:p>
          <a:p>
            <a:endParaRPr lang="en-US" dirty="0"/>
          </a:p>
          <a:p>
            <a:r>
              <a:rPr lang="en-US" dirty="0"/>
              <a:t>A </a:t>
            </a:r>
            <a:r>
              <a:rPr lang="en-US" b="1" dirty="0"/>
              <a:t>balanced chemical equation </a:t>
            </a:r>
            <a:r>
              <a:rPr lang="en-US" dirty="0"/>
              <a:t>uses symbolism to represent both the </a:t>
            </a:r>
            <a:r>
              <a:rPr lang="en-US" i="1" dirty="0"/>
              <a:t>identities and the relative quantities of substances </a:t>
            </a:r>
            <a:r>
              <a:rPr lang="en-US" dirty="0"/>
              <a:t>undergoing a chemical (or physical) change. </a:t>
            </a:r>
          </a:p>
          <a:p>
            <a:endParaRPr lang="en-US" dirty="0"/>
          </a:p>
        </p:txBody>
      </p:sp>
    </p:spTree>
    <p:extLst>
      <p:ext uri="{BB962C8B-B14F-4D97-AF65-F5344CB8AC3E}">
        <p14:creationId xmlns:p14="http://schemas.microsoft.com/office/powerpoint/2010/main" val="2568876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4.5</a:t>
            </a:r>
          </a:p>
        </p:txBody>
      </p:sp>
      <p:sp>
        <p:nvSpPr>
          <p:cNvPr id="3" name="Content Placeholder 2"/>
          <p:cNvSpPr>
            <a:spLocks noGrp="1"/>
          </p:cNvSpPr>
          <p:nvPr>
            <p:ph idx="1"/>
          </p:nvPr>
        </p:nvSpPr>
        <p:spPr>
          <a:xfrm>
            <a:off x="628650" y="955965"/>
            <a:ext cx="7886700" cy="4567380"/>
          </a:xfrm>
        </p:spPr>
        <p:txBody>
          <a:bodyPr/>
          <a:lstStyle/>
          <a:p>
            <a:r>
              <a:rPr lang="en-US" dirty="0"/>
              <a:t>Follow the guidelines in this section of the text to assign oxidation numbers to all the elements in the following species:</a:t>
            </a:r>
          </a:p>
          <a:p>
            <a:endParaRPr lang="en-US" dirty="0"/>
          </a:p>
          <a:p>
            <a:pPr marL="0" indent="0">
              <a:buNone/>
            </a:pPr>
            <a:r>
              <a:rPr lang="en-US" dirty="0"/>
              <a:t>(a) H</a:t>
            </a:r>
            <a:r>
              <a:rPr lang="en-US" baseline="-25000" dirty="0"/>
              <a:t>2</a:t>
            </a:r>
            <a:r>
              <a:rPr lang="en-US" dirty="0"/>
              <a:t>S</a:t>
            </a:r>
          </a:p>
          <a:p>
            <a:endParaRPr lang="en-US" dirty="0"/>
          </a:p>
          <a:p>
            <a:r>
              <a:rPr lang="en-US" dirty="0"/>
              <a:t>According to guideline 1, the oxidation number for H is +1.</a:t>
            </a:r>
          </a:p>
          <a:p>
            <a:endParaRPr lang="en-US" dirty="0"/>
          </a:p>
          <a:p>
            <a:r>
              <a:rPr lang="en-US" dirty="0"/>
              <a:t>Using this oxidation number and the compound’s formula, guideline 4 may then be used to calculate the oxidation number for sulfur (x):</a:t>
            </a:r>
          </a:p>
          <a:p>
            <a:endParaRPr lang="en-US" dirty="0"/>
          </a:p>
          <a:p>
            <a:pPr marL="0" indent="0" algn="ctr">
              <a:buNone/>
            </a:pPr>
            <a:r>
              <a:rPr lang="en-US" dirty="0"/>
              <a:t>charge on H</a:t>
            </a:r>
            <a:r>
              <a:rPr lang="en-US" baseline="-25000" dirty="0"/>
              <a:t>2</a:t>
            </a:r>
            <a:r>
              <a:rPr lang="en-US" dirty="0"/>
              <a:t>S = 0 = (2 × 1) + 1</a:t>
            </a:r>
            <a:r>
              <a:rPr lang="en-US" i="1" dirty="0"/>
              <a:t>x</a:t>
            </a:r>
            <a:endParaRPr lang="en-US" dirty="0"/>
          </a:p>
          <a:p>
            <a:pPr marL="0" indent="0" algn="ctr">
              <a:buNone/>
            </a:pPr>
            <a:r>
              <a:rPr lang="en-US" dirty="0"/>
              <a:t>x = −2</a:t>
            </a:r>
          </a:p>
          <a:p>
            <a:endParaRPr lang="en-US" dirty="0"/>
          </a:p>
        </p:txBody>
      </p:sp>
    </p:spTree>
    <p:extLst>
      <p:ext uri="{BB962C8B-B14F-4D97-AF65-F5344CB8AC3E}">
        <p14:creationId xmlns:p14="http://schemas.microsoft.com/office/powerpoint/2010/main" val="3836193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4.5</a:t>
            </a:r>
          </a:p>
        </p:txBody>
      </p:sp>
      <p:sp>
        <p:nvSpPr>
          <p:cNvPr id="3" name="Content Placeholder 2"/>
          <p:cNvSpPr>
            <a:spLocks noGrp="1"/>
          </p:cNvSpPr>
          <p:nvPr>
            <p:ph idx="1"/>
          </p:nvPr>
        </p:nvSpPr>
        <p:spPr>
          <a:xfrm>
            <a:off x="628650" y="955965"/>
            <a:ext cx="7886700" cy="4983017"/>
          </a:xfrm>
        </p:spPr>
        <p:txBody>
          <a:bodyPr>
            <a:normAutofit/>
          </a:bodyPr>
          <a:lstStyle/>
          <a:p>
            <a:r>
              <a:rPr lang="en-US" dirty="0"/>
              <a:t>Follow the guidelines in this section of the text to assign oxidation numbers to all the elements in the following species:</a:t>
            </a:r>
          </a:p>
          <a:p>
            <a:endParaRPr lang="en-US" dirty="0"/>
          </a:p>
          <a:p>
            <a:pPr marL="0" indent="0">
              <a:buNone/>
            </a:pPr>
            <a:r>
              <a:rPr lang="en-US" dirty="0"/>
              <a:t>(b) SO</a:t>
            </a:r>
            <a:r>
              <a:rPr lang="en-US" baseline="-25000" dirty="0"/>
              <a:t>3</a:t>
            </a:r>
            <a:r>
              <a:rPr lang="en-US" baseline="30000" dirty="0"/>
              <a:t>2−</a:t>
            </a:r>
            <a:endParaRPr lang="en-US" dirty="0"/>
          </a:p>
          <a:p>
            <a:endParaRPr lang="en-US" baseline="30000" dirty="0"/>
          </a:p>
          <a:p>
            <a:r>
              <a:rPr lang="en-US" dirty="0"/>
              <a:t>Guideline 3 suggests the oxidation number for oxygen is −2.</a:t>
            </a:r>
          </a:p>
          <a:p>
            <a:endParaRPr lang="en-US" dirty="0"/>
          </a:p>
          <a:p>
            <a:r>
              <a:rPr lang="en-US" dirty="0"/>
              <a:t>Using this oxidation number and the ion’s formula, guideline 4 may then be used to calculate the oxidation number for sulfur (x):</a:t>
            </a:r>
          </a:p>
          <a:p>
            <a:endParaRPr lang="en-US" dirty="0"/>
          </a:p>
          <a:p>
            <a:pPr marL="0" indent="0" algn="ctr">
              <a:buNone/>
            </a:pPr>
            <a:r>
              <a:rPr lang="en-US" dirty="0"/>
              <a:t>charge on SO</a:t>
            </a:r>
            <a:r>
              <a:rPr lang="en-US" baseline="-25000" dirty="0"/>
              <a:t>3</a:t>
            </a:r>
            <a:r>
              <a:rPr lang="en-US" baseline="30000" dirty="0"/>
              <a:t>2− </a:t>
            </a:r>
            <a:r>
              <a:rPr lang="en-US" dirty="0"/>
              <a:t>= −2 = (3 × −2) + 1</a:t>
            </a:r>
            <a:r>
              <a:rPr lang="en-US" i="1" dirty="0"/>
              <a:t>x</a:t>
            </a:r>
            <a:endParaRPr lang="en-US" dirty="0"/>
          </a:p>
          <a:p>
            <a:pPr marL="0" indent="0" algn="ctr">
              <a:buNone/>
            </a:pPr>
            <a:r>
              <a:rPr lang="en-US" i="1" dirty="0"/>
              <a:t>x </a:t>
            </a:r>
            <a:r>
              <a:rPr lang="en-US" dirty="0"/>
              <a:t>= +4</a:t>
            </a:r>
          </a:p>
          <a:p>
            <a:endParaRPr lang="en-US" dirty="0"/>
          </a:p>
        </p:txBody>
      </p:sp>
    </p:spTree>
    <p:extLst>
      <p:ext uri="{BB962C8B-B14F-4D97-AF65-F5344CB8AC3E}">
        <p14:creationId xmlns:p14="http://schemas.microsoft.com/office/powerpoint/2010/main" val="3017807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4.5</a:t>
            </a:r>
          </a:p>
        </p:txBody>
      </p:sp>
      <p:sp>
        <p:nvSpPr>
          <p:cNvPr id="3" name="Content Placeholder 2"/>
          <p:cNvSpPr>
            <a:spLocks noGrp="1"/>
          </p:cNvSpPr>
          <p:nvPr>
            <p:ph idx="1"/>
          </p:nvPr>
        </p:nvSpPr>
        <p:spPr>
          <a:xfrm>
            <a:off x="628650" y="955964"/>
            <a:ext cx="7886700" cy="5444835"/>
          </a:xfrm>
        </p:spPr>
        <p:txBody>
          <a:bodyPr>
            <a:normAutofit lnSpcReduction="10000"/>
          </a:bodyPr>
          <a:lstStyle/>
          <a:p>
            <a:r>
              <a:rPr lang="en-US" dirty="0"/>
              <a:t>Follow the guidelines in this section of the text to assign oxidation numbers to all the elements in the following species:</a:t>
            </a:r>
          </a:p>
          <a:p>
            <a:endParaRPr lang="en-US" dirty="0"/>
          </a:p>
          <a:p>
            <a:pPr marL="0" indent="0">
              <a:buNone/>
            </a:pPr>
            <a:r>
              <a:rPr lang="en-US" dirty="0"/>
              <a:t>(c) Na</a:t>
            </a:r>
            <a:r>
              <a:rPr lang="en-US" baseline="-25000" dirty="0"/>
              <a:t>2</a:t>
            </a:r>
            <a:r>
              <a:rPr lang="en-US" dirty="0"/>
              <a:t>SO</a:t>
            </a:r>
            <a:r>
              <a:rPr lang="en-US" baseline="-25000" dirty="0"/>
              <a:t>4</a:t>
            </a:r>
            <a:endParaRPr lang="en-US" dirty="0"/>
          </a:p>
          <a:p>
            <a:endParaRPr lang="en-US" dirty="0"/>
          </a:p>
          <a:p>
            <a:r>
              <a:rPr lang="en-US" dirty="0"/>
              <a:t>For ionic compounds, it’s convenient to assign oxidation numbers for the cation and anion separately.</a:t>
            </a:r>
          </a:p>
          <a:p>
            <a:endParaRPr lang="en-US" dirty="0"/>
          </a:p>
          <a:p>
            <a:r>
              <a:rPr lang="en-US" dirty="0"/>
              <a:t>According to guideline 2, the oxidation number for sodium is +1.</a:t>
            </a:r>
          </a:p>
          <a:p>
            <a:endParaRPr lang="en-US" dirty="0"/>
          </a:p>
          <a:p>
            <a:r>
              <a:rPr lang="en-US" dirty="0"/>
              <a:t>Assuming the usual oxidation number for oxygen (−2 per guideline 3), the oxidation number for sulfur (x) is calculated as directed by guideline 4:</a:t>
            </a:r>
          </a:p>
          <a:p>
            <a:endParaRPr lang="en-US" dirty="0"/>
          </a:p>
          <a:p>
            <a:pPr marL="0" indent="0" algn="ctr">
              <a:buNone/>
            </a:pPr>
            <a:r>
              <a:rPr lang="en-US" dirty="0"/>
              <a:t>charge on SO</a:t>
            </a:r>
            <a:r>
              <a:rPr lang="en-US" baseline="-25000" dirty="0"/>
              <a:t>4</a:t>
            </a:r>
            <a:r>
              <a:rPr lang="en-US" baseline="30000" dirty="0"/>
              <a:t>2− </a:t>
            </a:r>
            <a:r>
              <a:rPr lang="en-US" dirty="0"/>
              <a:t>= −2 = (4 × −2) + 1</a:t>
            </a:r>
            <a:r>
              <a:rPr lang="en-US" i="1" dirty="0"/>
              <a:t>x</a:t>
            </a:r>
            <a:endParaRPr lang="en-US" dirty="0"/>
          </a:p>
          <a:p>
            <a:pPr marL="0" indent="0" algn="ctr">
              <a:buNone/>
            </a:pPr>
            <a:r>
              <a:rPr lang="en-US" i="1" dirty="0"/>
              <a:t>x </a:t>
            </a:r>
            <a:r>
              <a:rPr lang="en-US" dirty="0"/>
              <a:t>= +6</a:t>
            </a:r>
          </a:p>
          <a:p>
            <a:endParaRPr lang="en-US" dirty="0"/>
          </a:p>
        </p:txBody>
      </p:sp>
    </p:spTree>
    <p:extLst>
      <p:ext uri="{BB962C8B-B14F-4D97-AF65-F5344CB8AC3E}">
        <p14:creationId xmlns:p14="http://schemas.microsoft.com/office/powerpoint/2010/main" val="2237717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Oxidation-Reduction (Redox) Reactions </a:t>
            </a:r>
          </a:p>
        </p:txBody>
      </p:sp>
      <p:sp>
        <p:nvSpPr>
          <p:cNvPr id="3" name="Content Placeholder 2"/>
          <p:cNvSpPr>
            <a:spLocks noGrp="1"/>
          </p:cNvSpPr>
          <p:nvPr>
            <p:ph idx="1"/>
          </p:nvPr>
        </p:nvSpPr>
        <p:spPr>
          <a:xfrm>
            <a:off x="628650" y="955965"/>
            <a:ext cx="7886700" cy="4244108"/>
          </a:xfrm>
        </p:spPr>
        <p:txBody>
          <a:bodyPr/>
          <a:lstStyle/>
          <a:p>
            <a:pPr>
              <a:buClr>
                <a:schemeClr val="tx1"/>
              </a:buClr>
            </a:pPr>
            <a:r>
              <a:rPr lang="en-US" dirty="0"/>
              <a:t>Using the oxidation number concept, an all-inclusive definition of a redox reaction has been established. </a:t>
            </a:r>
          </a:p>
          <a:p>
            <a:pPr>
              <a:buClr>
                <a:schemeClr val="tx1"/>
              </a:buClr>
            </a:pPr>
            <a:endParaRPr lang="en-US" dirty="0"/>
          </a:p>
          <a:p>
            <a:pPr>
              <a:buClr>
                <a:schemeClr val="tx1"/>
              </a:buClr>
            </a:pPr>
            <a:r>
              <a:rPr lang="en-US" b="1" dirty="0"/>
              <a:t>Oxidation-reduction (redox) reactions </a:t>
            </a:r>
            <a:r>
              <a:rPr lang="en-US" dirty="0"/>
              <a:t>are those in which one or more elements involved undergo a change in oxidation number. </a:t>
            </a:r>
          </a:p>
          <a:p>
            <a:pPr>
              <a:buClr>
                <a:schemeClr val="tx1"/>
              </a:buClr>
            </a:pPr>
            <a:endParaRPr lang="en-US" dirty="0"/>
          </a:p>
          <a:p>
            <a:pPr>
              <a:buClr>
                <a:schemeClr val="tx1"/>
              </a:buClr>
            </a:pPr>
            <a:r>
              <a:rPr lang="en-US" dirty="0"/>
              <a:t>Oxidation = increase in oxidation number</a:t>
            </a:r>
          </a:p>
          <a:p>
            <a:pPr>
              <a:buClr>
                <a:schemeClr val="tx1"/>
              </a:buClr>
            </a:pPr>
            <a:endParaRPr lang="en-US" dirty="0"/>
          </a:p>
          <a:p>
            <a:pPr>
              <a:buClr>
                <a:schemeClr val="tx1"/>
              </a:buClr>
            </a:pPr>
            <a:r>
              <a:rPr lang="en-US" dirty="0"/>
              <a:t>Reduction = decrease in oxidation number</a:t>
            </a:r>
          </a:p>
          <a:p>
            <a:endParaRPr lang="en-US" dirty="0"/>
          </a:p>
        </p:txBody>
      </p:sp>
    </p:spTree>
    <p:extLst>
      <p:ext uri="{BB962C8B-B14F-4D97-AF65-F5344CB8AC3E}">
        <p14:creationId xmlns:p14="http://schemas.microsoft.com/office/powerpoint/2010/main" val="3279054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Redox Reactions</a:t>
            </a:r>
          </a:p>
        </p:txBody>
      </p:sp>
      <p:sp>
        <p:nvSpPr>
          <p:cNvPr id="3" name="Content Placeholder 2"/>
          <p:cNvSpPr>
            <a:spLocks noGrp="1"/>
          </p:cNvSpPr>
          <p:nvPr>
            <p:ph idx="1"/>
          </p:nvPr>
        </p:nvSpPr>
        <p:spPr/>
        <p:txBody>
          <a:bodyPr/>
          <a:lstStyle/>
          <a:p>
            <a:r>
              <a:rPr lang="en-US" b="1" dirty="0"/>
              <a:t>Combustion reactions </a:t>
            </a:r>
            <a:r>
              <a:rPr lang="en-US" dirty="0"/>
              <a:t>in which the reductant (also called a fuel) and the oxidant (often, but not necessarily, molecular oxygen) react vigorously and produce significant amounts of heat, and often light, in the form of a flame.</a:t>
            </a:r>
          </a:p>
          <a:p>
            <a:endParaRPr lang="en-US" dirty="0"/>
          </a:p>
          <a:p>
            <a:r>
              <a:rPr lang="en-US" dirty="0"/>
              <a:t> Example: solid rocket fuel reaction</a:t>
            </a:r>
          </a:p>
          <a:p>
            <a:endParaRPr lang="en-US" dirty="0"/>
          </a:p>
          <a:p>
            <a:pPr marL="0" indent="0" algn="ctr">
              <a:buNone/>
            </a:pPr>
            <a:r>
              <a:rPr lang="en-US" dirty="0"/>
              <a:t>10Al(</a:t>
            </a:r>
            <a:r>
              <a:rPr lang="en-US" i="1" dirty="0"/>
              <a:t>s</a:t>
            </a:r>
            <a:r>
              <a:rPr lang="en-US" dirty="0"/>
              <a:t>)  +  6NH</a:t>
            </a:r>
            <a:r>
              <a:rPr lang="en-US" baseline="-25000" dirty="0"/>
              <a:t>4</a:t>
            </a:r>
            <a:r>
              <a:rPr lang="en-US" dirty="0"/>
              <a:t>ClO</a:t>
            </a:r>
            <a:r>
              <a:rPr lang="en-US" baseline="-25000" dirty="0"/>
              <a:t>4</a:t>
            </a:r>
            <a:r>
              <a:rPr lang="en-US" dirty="0"/>
              <a:t>(</a:t>
            </a:r>
            <a:r>
              <a:rPr lang="en-US" i="1" dirty="0"/>
              <a:t>s</a:t>
            </a:r>
            <a:r>
              <a:rPr lang="en-US" dirty="0"/>
              <a:t>)  ⟶  4Al</a:t>
            </a:r>
            <a:r>
              <a:rPr lang="en-US" baseline="-25000" dirty="0"/>
              <a:t>2</a:t>
            </a:r>
            <a:r>
              <a:rPr lang="en-US" dirty="0"/>
              <a:t>O</a:t>
            </a:r>
            <a:r>
              <a:rPr lang="en-US" baseline="-25000" dirty="0"/>
              <a:t>3</a:t>
            </a:r>
            <a:r>
              <a:rPr lang="en-US" dirty="0"/>
              <a:t>(</a:t>
            </a:r>
            <a:r>
              <a:rPr lang="en-US" i="1" dirty="0"/>
              <a:t>s</a:t>
            </a:r>
            <a:r>
              <a:rPr lang="en-US" dirty="0"/>
              <a:t>)  +  2AlCl</a:t>
            </a:r>
            <a:r>
              <a:rPr lang="en-US" baseline="-25000" dirty="0"/>
              <a:t>3</a:t>
            </a:r>
            <a:r>
              <a:rPr lang="en-US" dirty="0"/>
              <a:t>(</a:t>
            </a:r>
            <a:r>
              <a:rPr lang="en-US" i="1" dirty="0"/>
              <a:t>s</a:t>
            </a:r>
            <a:r>
              <a:rPr lang="en-US" dirty="0"/>
              <a:t>)  + 12H</a:t>
            </a:r>
            <a:r>
              <a:rPr lang="en-US" baseline="-25000" dirty="0"/>
              <a:t>2</a:t>
            </a:r>
            <a:r>
              <a:rPr lang="en-US" dirty="0"/>
              <a:t>O(</a:t>
            </a:r>
            <a:r>
              <a:rPr lang="en-US" i="1" dirty="0"/>
              <a:t>g</a:t>
            </a:r>
            <a:r>
              <a:rPr lang="en-US" dirty="0"/>
              <a:t>)  +  3N</a:t>
            </a:r>
            <a:r>
              <a:rPr lang="en-US" baseline="-25000" dirty="0"/>
              <a:t>2</a:t>
            </a:r>
            <a:r>
              <a:rPr lang="en-US" dirty="0"/>
              <a:t>(</a:t>
            </a:r>
            <a:r>
              <a:rPr lang="en-US" i="1" dirty="0"/>
              <a:t>g</a:t>
            </a:r>
            <a:r>
              <a:rPr lang="en-US" dirty="0"/>
              <a:t>)</a:t>
            </a:r>
          </a:p>
          <a:p>
            <a:endParaRPr lang="en-US" dirty="0"/>
          </a:p>
        </p:txBody>
      </p:sp>
    </p:spTree>
    <p:extLst>
      <p:ext uri="{BB962C8B-B14F-4D97-AF65-F5344CB8AC3E}">
        <p14:creationId xmlns:p14="http://schemas.microsoft.com/office/powerpoint/2010/main" val="232124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Redox Reactions (</a:t>
            </a:r>
          </a:p>
        </p:txBody>
      </p:sp>
      <p:sp>
        <p:nvSpPr>
          <p:cNvPr id="3" name="Content Placeholder 2"/>
          <p:cNvSpPr>
            <a:spLocks noGrp="1"/>
          </p:cNvSpPr>
          <p:nvPr>
            <p:ph idx="1"/>
          </p:nvPr>
        </p:nvSpPr>
        <p:spPr>
          <a:xfrm>
            <a:off x="628650" y="955965"/>
            <a:ext cx="7886700" cy="4881417"/>
          </a:xfrm>
        </p:spPr>
        <p:txBody>
          <a:bodyPr/>
          <a:lstStyle/>
          <a:p>
            <a:r>
              <a:rPr lang="en-US" b="1" dirty="0"/>
              <a:t>Single-displacement (replacement) reactions </a:t>
            </a:r>
            <a:r>
              <a:rPr lang="en-US" dirty="0"/>
              <a:t>are redox reactions in which an ion in solution is displaced (or replaced) via the oxidation of a metallic element. </a:t>
            </a:r>
          </a:p>
          <a:p>
            <a:endParaRPr lang="en-US" dirty="0"/>
          </a:p>
          <a:p>
            <a:r>
              <a:rPr lang="en-US" dirty="0"/>
              <a:t>Example:</a:t>
            </a:r>
          </a:p>
          <a:p>
            <a:endParaRPr lang="en-US" dirty="0"/>
          </a:p>
          <a:p>
            <a:pPr marL="0" indent="0" algn="ctr">
              <a:buNone/>
            </a:pPr>
            <a:r>
              <a:rPr lang="en-US" sz="2000" dirty="0"/>
              <a:t>Cu(</a:t>
            </a:r>
            <a:r>
              <a:rPr lang="en-US" sz="2000" i="1" dirty="0"/>
              <a:t>s</a:t>
            </a:r>
            <a:r>
              <a:rPr lang="en-US" sz="2000" dirty="0"/>
              <a:t>)  +  2AgNO</a:t>
            </a:r>
            <a:r>
              <a:rPr lang="en-US" sz="2000" baseline="-25000" dirty="0"/>
              <a:t>3</a:t>
            </a:r>
            <a:r>
              <a:rPr lang="en-US" sz="2000" dirty="0"/>
              <a:t>(</a:t>
            </a:r>
            <a:r>
              <a:rPr lang="en-US" sz="2000" i="1" dirty="0" err="1"/>
              <a:t>aq</a:t>
            </a:r>
            <a:r>
              <a:rPr lang="en-US" sz="2000" dirty="0"/>
              <a:t>)  ⟶  Cu(NO</a:t>
            </a:r>
            <a:r>
              <a:rPr lang="en-US" sz="2000" baseline="-25000" dirty="0"/>
              <a:t>3</a:t>
            </a:r>
            <a:r>
              <a:rPr lang="en-US" sz="2000" dirty="0"/>
              <a:t>)</a:t>
            </a:r>
            <a:r>
              <a:rPr lang="en-US" sz="2000" baseline="-25000" dirty="0"/>
              <a:t>2</a:t>
            </a:r>
            <a:r>
              <a:rPr lang="en-US" sz="2000" dirty="0"/>
              <a:t>(</a:t>
            </a:r>
            <a:r>
              <a:rPr lang="en-US" sz="2000" i="1" dirty="0" err="1"/>
              <a:t>aq</a:t>
            </a:r>
            <a:r>
              <a:rPr lang="en-US" sz="2000" dirty="0"/>
              <a:t>)  +  2Ag(</a:t>
            </a:r>
            <a:r>
              <a:rPr lang="en-US" sz="2000" i="1" dirty="0"/>
              <a:t>s</a:t>
            </a:r>
            <a:r>
              <a:rPr lang="en-US" sz="2000" dirty="0"/>
              <a:t>)</a:t>
            </a:r>
          </a:p>
          <a:p>
            <a:endParaRPr lang="en-US" dirty="0"/>
          </a:p>
        </p:txBody>
      </p:sp>
    </p:spTree>
    <p:extLst>
      <p:ext uri="{BB962C8B-B14F-4D97-AF65-F5344CB8AC3E}">
        <p14:creationId xmlns:p14="http://schemas.microsoft.com/office/powerpoint/2010/main" val="3900226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4.9</a:t>
            </a:r>
          </a:p>
        </p:txBody>
      </p:sp>
      <p:pic>
        <p:nvPicPr>
          <p:cNvPr id="2" name="Figure" descr="This figure contains three photographs. In a, a coiled copper wire is shown beside a test tube filled with a clear, colorless liquid. In b, the wire has been inserted into the test tube with the clear, colorless liquid. In c, the test tube contains a light blue liquid and the coiled wire appears to have a fuzzy silver gray coati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13302"/>
            <a:ext cx="7886700" cy="1880458"/>
          </a:xfrm>
        </p:spPr>
      </p:pic>
      <p:sp>
        <p:nvSpPr>
          <p:cNvPr id="7" name="Figure Legend"/>
          <p:cNvSpPr>
            <a:spLocks noGrp="1"/>
          </p:cNvSpPr>
          <p:nvPr>
            <p:ph idx="13"/>
          </p:nvPr>
        </p:nvSpPr>
        <p:spPr/>
        <p:txBody>
          <a:bodyPr>
            <a:normAutofit/>
          </a:bodyPr>
          <a:lstStyle/>
          <a:p>
            <a:r>
              <a:rPr lang="en-US" sz="1600" dirty="0"/>
              <a:t>(a) A copper wire is shown next to a solution containing silver(I) ions. (b) Displacement of dissolved silver ions by copper ions results in (c) accumulation of gray-colored silver metal on the wire and development of a blue color in the solution, due to dissolved copper ions. (credit: modification of work by Mark </a:t>
            </a:r>
            <a:r>
              <a:rPr lang="en-US" sz="1600" dirty="0" err="1"/>
              <a:t>Ott</a:t>
            </a:r>
            <a:r>
              <a:rPr lang="en-US" sz="1600" dirty="0"/>
              <a:t>)</a:t>
            </a:r>
          </a:p>
        </p:txBody>
      </p:sp>
    </p:spTree>
    <p:extLst>
      <p:ext uri="{BB962C8B-B14F-4D97-AF65-F5344CB8AC3E}">
        <p14:creationId xmlns:p14="http://schemas.microsoft.com/office/powerpoint/2010/main" val="4247841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Redox Reactions via the Half-Reaction Method</a:t>
            </a:r>
          </a:p>
        </p:txBody>
      </p:sp>
      <p:sp>
        <p:nvSpPr>
          <p:cNvPr id="3" name="Content Placeholder 2"/>
          <p:cNvSpPr>
            <a:spLocks noGrp="1"/>
          </p:cNvSpPr>
          <p:nvPr>
            <p:ph idx="1"/>
          </p:nvPr>
        </p:nvSpPr>
        <p:spPr/>
        <p:txBody>
          <a:bodyPr/>
          <a:lstStyle/>
          <a:p>
            <a:r>
              <a:rPr lang="en-US" dirty="0"/>
              <a:t>Redox reactions that take place in aqueous media often involve water, hydronium ions, and hydroxide ions as reactants or products. </a:t>
            </a:r>
          </a:p>
          <a:p>
            <a:endParaRPr lang="en-US" dirty="0"/>
          </a:p>
          <a:p>
            <a:r>
              <a:rPr lang="en-US" dirty="0"/>
              <a:t>Although these species are not oxidized or reduced, they do participate in the chemical change in other ways. </a:t>
            </a:r>
          </a:p>
          <a:p>
            <a:endParaRPr lang="en-US" dirty="0"/>
          </a:p>
          <a:p>
            <a:r>
              <a:rPr lang="en-US" dirty="0"/>
              <a:t>These reactions are difficult to balance by inspection. </a:t>
            </a:r>
          </a:p>
          <a:p>
            <a:endParaRPr lang="en-US" dirty="0"/>
          </a:p>
          <a:p>
            <a:r>
              <a:rPr lang="en-US" dirty="0"/>
              <a:t>One very useful approach to balance these types of redox reactions is to use the half-reaction method. </a:t>
            </a:r>
          </a:p>
          <a:p>
            <a:endParaRPr lang="en-US" dirty="0"/>
          </a:p>
        </p:txBody>
      </p:sp>
    </p:spTree>
    <p:extLst>
      <p:ext uri="{BB962C8B-B14F-4D97-AF65-F5344CB8AC3E}">
        <p14:creationId xmlns:p14="http://schemas.microsoft.com/office/powerpoint/2010/main" val="2856268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Balancing Redox Reactions</a:t>
            </a:r>
          </a:p>
        </p:txBody>
      </p:sp>
      <p:sp>
        <p:nvSpPr>
          <p:cNvPr id="3" name="Content Placeholder 2"/>
          <p:cNvSpPr>
            <a:spLocks noGrp="1"/>
          </p:cNvSpPr>
          <p:nvPr>
            <p:ph idx="1"/>
          </p:nvPr>
        </p:nvSpPr>
        <p:spPr>
          <a:xfrm>
            <a:off x="628650" y="955965"/>
            <a:ext cx="7886700" cy="5306290"/>
          </a:xfrm>
        </p:spPr>
        <p:txBody>
          <a:bodyPr>
            <a:normAutofit/>
          </a:bodyPr>
          <a:lstStyle/>
          <a:p>
            <a:pPr marL="457200" indent="-457200">
              <a:buFont typeface="+mj-lt"/>
              <a:buAutoNum type="arabicParenR"/>
            </a:pPr>
            <a:r>
              <a:rPr lang="en-US" dirty="0"/>
              <a:t>Write the two individual half-reactions: the oxidation and the reduction. </a:t>
            </a:r>
          </a:p>
          <a:p>
            <a:pPr marL="457200" indent="-457200">
              <a:buFont typeface="+mj-lt"/>
              <a:buAutoNum type="arabicParenR"/>
            </a:pPr>
            <a:endParaRPr lang="en-US" dirty="0"/>
          </a:p>
          <a:p>
            <a:pPr marL="457200" indent="-457200">
              <a:buFont typeface="+mj-lt"/>
              <a:buAutoNum type="arabicParenR"/>
            </a:pPr>
            <a:r>
              <a:rPr lang="en-US" dirty="0"/>
              <a:t>Balance all elements except oxygen and hydrogen.</a:t>
            </a:r>
          </a:p>
          <a:p>
            <a:pPr marL="457200" indent="-457200">
              <a:buFont typeface="+mj-lt"/>
              <a:buAutoNum type="arabicParenR"/>
            </a:pPr>
            <a:endParaRPr lang="en-US" dirty="0"/>
          </a:p>
          <a:p>
            <a:pPr marL="457200" indent="-457200">
              <a:buFont typeface="+mj-lt"/>
              <a:buAutoNum type="arabicParenR"/>
            </a:pPr>
            <a:r>
              <a:rPr lang="en-US" dirty="0"/>
              <a:t>Balance oxygen atoms by adding H</a:t>
            </a:r>
            <a:r>
              <a:rPr lang="en-US" baseline="-25000" dirty="0"/>
              <a:t>2</a:t>
            </a:r>
            <a:r>
              <a:rPr lang="en-US" dirty="0"/>
              <a:t>O molecules.</a:t>
            </a:r>
          </a:p>
          <a:p>
            <a:pPr marL="457200" indent="-457200">
              <a:buFont typeface="+mj-lt"/>
              <a:buAutoNum type="arabicParenR"/>
            </a:pPr>
            <a:endParaRPr lang="en-US" dirty="0"/>
          </a:p>
          <a:p>
            <a:pPr marL="457200" indent="-457200">
              <a:buFont typeface="+mj-lt"/>
              <a:buAutoNum type="arabicParenR"/>
            </a:pPr>
            <a:r>
              <a:rPr lang="en-US" dirty="0"/>
              <a:t>Balance hydrogen atoms by adding H</a:t>
            </a:r>
            <a:r>
              <a:rPr lang="en-US" baseline="30000" dirty="0"/>
              <a:t>+</a:t>
            </a:r>
            <a:r>
              <a:rPr lang="en-US" dirty="0"/>
              <a:t> ions.</a:t>
            </a:r>
          </a:p>
          <a:p>
            <a:pPr marL="457200" indent="-457200">
              <a:buFont typeface="+mj-lt"/>
              <a:buAutoNum type="arabicParenR"/>
            </a:pPr>
            <a:endParaRPr lang="en-US" dirty="0"/>
          </a:p>
          <a:p>
            <a:pPr marL="457200" indent="-457200">
              <a:buFont typeface="+mj-lt"/>
              <a:buAutoNum type="arabicParenR"/>
            </a:pPr>
            <a:r>
              <a:rPr lang="en-US" dirty="0"/>
              <a:t>Balance charge by adding electrons.</a:t>
            </a:r>
          </a:p>
          <a:p>
            <a:pPr marL="457200" indent="-457200">
              <a:buFont typeface="+mj-lt"/>
              <a:buAutoNum type="arabicParenR"/>
            </a:pPr>
            <a:endParaRPr lang="en-US" dirty="0"/>
          </a:p>
          <a:p>
            <a:endParaRPr lang="en-US" dirty="0"/>
          </a:p>
          <a:p>
            <a:pPr marL="457200" indent="-457200">
              <a:buFont typeface="+mj-lt"/>
              <a:buAutoNum type="arabicParenR"/>
            </a:pPr>
            <a:endParaRPr lang="en-US" dirty="0"/>
          </a:p>
        </p:txBody>
      </p:sp>
    </p:spTree>
    <p:extLst>
      <p:ext uri="{BB962C8B-B14F-4D97-AF65-F5344CB8AC3E}">
        <p14:creationId xmlns:p14="http://schemas.microsoft.com/office/powerpoint/2010/main" val="330716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Balancing Redox Reactions</a:t>
            </a:r>
          </a:p>
        </p:txBody>
      </p:sp>
      <p:sp>
        <p:nvSpPr>
          <p:cNvPr id="3" name="Content Placeholder 2"/>
          <p:cNvSpPr>
            <a:spLocks noGrp="1"/>
          </p:cNvSpPr>
          <p:nvPr>
            <p:ph idx="1"/>
          </p:nvPr>
        </p:nvSpPr>
        <p:spPr>
          <a:xfrm>
            <a:off x="628650" y="955965"/>
            <a:ext cx="7886700" cy="4798290"/>
          </a:xfrm>
        </p:spPr>
        <p:txBody>
          <a:bodyPr>
            <a:normAutofit fontScale="92500" lnSpcReduction="10000"/>
          </a:bodyPr>
          <a:lstStyle/>
          <a:p>
            <a:pPr marL="457200" indent="-457200">
              <a:buFont typeface="+mj-lt"/>
              <a:buAutoNum type="arabicParenR" startAt="6"/>
            </a:pPr>
            <a:r>
              <a:rPr lang="en-US" sz="2000" dirty="0"/>
              <a:t>If necessary, multiply each half-reaction’s coefficients by the smallest possible integers to yield equal numbers of electrons in each.</a:t>
            </a:r>
          </a:p>
          <a:p>
            <a:pPr marL="457200" indent="-457200">
              <a:buFont typeface="+mj-lt"/>
              <a:buAutoNum type="arabicParenR" startAt="6"/>
            </a:pPr>
            <a:endParaRPr lang="en-US" sz="2000" dirty="0"/>
          </a:p>
          <a:p>
            <a:pPr marL="457200" indent="-457200">
              <a:buFont typeface="+mj-lt"/>
              <a:buAutoNum type="arabicParenR" startAt="6"/>
            </a:pPr>
            <a:r>
              <a:rPr lang="en-US" sz="2000" dirty="0"/>
              <a:t>Add the balanced half-reactions together and simplify by removing species that appear on both sides of the equation</a:t>
            </a:r>
          </a:p>
          <a:p>
            <a:pPr marL="457200" indent="-457200">
              <a:buFont typeface="+mj-lt"/>
              <a:buAutoNum type="arabicParenR" startAt="6"/>
            </a:pPr>
            <a:endParaRPr lang="en-US" sz="2000" dirty="0"/>
          </a:p>
          <a:p>
            <a:pPr marL="457200" indent="-457200">
              <a:buFont typeface="+mj-lt"/>
              <a:buAutoNum type="arabicParenR" startAt="6"/>
            </a:pPr>
            <a:r>
              <a:rPr lang="en-US" sz="2000" dirty="0"/>
              <a:t>For reactions occurring in basic media (excess hydroxide ions), carry out these additional steps:</a:t>
            </a:r>
          </a:p>
          <a:p>
            <a:pPr marL="685800" lvl="1" indent="-342900"/>
            <a:r>
              <a:rPr lang="en-US" sz="1700" dirty="0"/>
              <a:t>Add OH</a:t>
            </a:r>
            <a:r>
              <a:rPr lang="en-US" sz="1700" baseline="30000" dirty="0"/>
              <a:t>−</a:t>
            </a:r>
            <a:r>
              <a:rPr lang="en-US" sz="1700" dirty="0"/>
              <a:t> ions to both sides of the equation in numbers equal to the number of H</a:t>
            </a:r>
            <a:r>
              <a:rPr lang="en-US" sz="1700" baseline="30000" dirty="0"/>
              <a:t>+</a:t>
            </a:r>
            <a:r>
              <a:rPr lang="en-US" sz="1700" dirty="0"/>
              <a:t> ions.</a:t>
            </a:r>
          </a:p>
          <a:p>
            <a:pPr marL="685800" lvl="1" indent="-342900"/>
            <a:r>
              <a:rPr lang="en-US" sz="1700" dirty="0"/>
              <a:t>On the side of the equation containing both H</a:t>
            </a:r>
            <a:r>
              <a:rPr lang="en-US" sz="1700" baseline="30000" dirty="0"/>
              <a:t>+</a:t>
            </a:r>
            <a:r>
              <a:rPr lang="en-US" sz="1700" dirty="0"/>
              <a:t> and OH</a:t>
            </a:r>
            <a:r>
              <a:rPr lang="en-US" sz="1700" baseline="30000" dirty="0"/>
              <a:t>−</a:t>
            </a:r>
            <a:r>
              <a:rPr lang="en-US" sz="1700" dirty="0"/>
              <a:t> ions, combine these ions to yield water molecules.</a:t>
            </a:r>
          </a:p>
          <a:p>
            <a:pPr marL="685800" lvl="1" indent="-342900"/>
            <a:r>
              <a:rPr lang="en-US" sz="1700" dirty="0"/>
              <a:t>Simplify the equation by removing any redundant water molecules.</a:t>
            </a:r>
          </a:p>
          <a:p>
            <a:endParaRPr lang="en-US" sz="2000" dirty="0"/>
          </a:p>
          <a:p>
            <a:pPr marL="457200" indent="-457200">
              <a:buFont typeface="+mj-lt"/>
              <a:buAutoNum type="arabicParenR" startAt="9"/>
            </a:pPr>
            <a:r>
              <a:rPr lang="en-US" sz="2000" dirty="0"/>
              <a:t>Finally, check to see that the number of atoms and the total charge</a:t>
            </a:r>
            <a:r>
              <a:rPr lang="en-US" sz="2000" baseline="30000" dirty="0"/>
              <a:t> </a:t>
            </a:r>
            <a:r>
              <a:rPr lang="en-US" sz="2000" dirty="0"/>
              <a:t>are balanced.</a:t>
            </a:r>
          </a:p>
          <a:p>
            <a:endParaRPr lang="en-US" dirty="0"/>
          </a:p>
        </p:txBody>
      </p:sp>
    </p:spTree>
    <p:extLst>
      <p:ext uri="{BB962C8B-B14F-4D97-AF65-F5344CB8AC3E}">
        <p14:creationId xmlns:p14="http://schemas.microsoft.com/office/powerpoint/2010/main" val="93382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4.2</a:t>
            </a:r>
          </a:p>
        </p:txBody>
      </p:sp>
      <p:pic>
        <p:nvPicPr>
          <p:cNvPr id="2" name="Figure" descr="This figure shows a balanced chemical equation followed below by a representation of the equation using space-filling models. The equation reads C H subscript 4 plus 2 O subscript 2 arrow C O subscript 2 plus 2 H subscript 2 O. Under the C H subscript 4, the molecule is shown with a central black sphere, representing a C atom, to which 4 smaller white spheres, representing H atoms, are distributed evenly around. All four H atoms are bonded to the central black C atom. This is followed by a plus sign. Under the 2 O subscript 2, two molecules are shown. The molecules are each composed of two red spheres bonded together. The red spheres represent O atoms. To the right of an arrow and under the C O subscript 2, appears a single molecule with a black central sphere with two red spheres bonded to the left and right. Following a plus sign and under the 2 H subscript 2 O, are two molecules, each with a central red sphere and two smaller white spheres attached to the lower right and lower left sides of the central red sphere. Note that in space filling models of molecules, spheres appear slightly compressed in regions where there is a bond between two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28662" y="1105694"/>
            <a:ext cx="7686675" cy="3495675"/>
          </a:xfrm>
        </p:spPr>
      </p:pic>
      <p:sp>
        <p:nvSpPr>
          <p:cNvPr id="7" name="Figure Legend"/>
          <p:cNvSpPr>
            <a:spLocks noGrp="1"/>
          </p:cNvSpPr>
          <p:nvPr>
            <p:ph idx="13"/>
          </p:nvPr>
        </p:nvSpPr>
        <p:spPr/>
        <p:txBody>
          <a:bodyPr>
            <a:normAutofit/>
          </a:bodyPr>
          <a:lstStyle/>
          <a:p>
            <a:r>
              <a:rPr lang="en-US" sz="1600" dirty="0"/>
              <a:t>The reaction between methane and oxygen to yield carbon dioxide in water (shown at bottom) may be represented by a chemical equation using formulas (top).</a:t>
            </a:r>
          </a:p>
        </p:txBody>
      </p:sp>
    </p:spTree>
    <p:extLst>
      <p:ext uri="{BB962C8B-B14F-4D97-AF65-F5344CB8AC3E}">
        <p14:creationId xmlns:p14="http://schemas.microsoft.com/office/powerpoint/2010/main" val="3888250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a:xfrm>
            <a:off x="628650" y="955965"/>
            <a:ext cx="7886700" cy="4401126"/>
          </a:xfrm>
        </p:spPr>
        <p:txBody>
          <a:bodyPr/>
          <a:lstStyle/>
          <a:p>
            <a:r>
              <a:rPr lang="en-US" dirty="0"/>
              <a:t>Write a balanced equation for the reaction between the dichromate ion and iron(II) to yield iron(III) and chromium(III) in acidic solution.</a:t>
            </a:r>
          </a:p>
          <a:p>
            <a:endParaRPr lang="en-US" dirty="0"/>
          </a:p>
          <a:p>
            <a:pPr marL="0" indent="0" algn="ctr">
              <a:buNone/>
            </a:pPr>
            <a:r>
              <a:rPr lang="en-US" dirty="0"/>
              <a:t>Cr</a:t>
            </a:r>
            <a:r>
              <a:rPr lang="en-US" baseline="-25000" dirty="0"/>
              <a:t>2</a:t>
            </a:r>
            <a:r>
              <a:rPr lang="en-US" dirty="0"/>
              <a:t>O</a:t>
            </a:r>
            <a:r>
              <a:rPr lang="en-US" baseline="-25000" dirty="0"/>
              <a:t>7</a:t>
            </a:r>
            <a:r>
              <a:rPr lang="en-US" baseline="30000" dirty="0"/>
              <a:t>2−  </a:t>
            </a:r>
            <a:r>
              <a:rPr lang="en-US" dirty="0"/>
              <a:t>+  Fe</a:t>
            </a:r>
            <a:r>
              <a:rPr lang="en-US" baseline="30000" dirty="0"/>
              <a:t>2+  </a:t>
            </a:r>
            <a:r>
              <a:rPr lang="en-US" dirty="0"/>
              <a:t>⟶  Cr</a:t>
            </a:r>
            <a:r>
              <a:rPr lang="en-US" baseline="30000" dirty="0"/>
              <a:t>3+  </a:t>
            </a:r>
            <a:r>
              <a:rPr lang="en-US" dirty="0"/>
              <a:t>+  Fe</a:t>
            </a:r>
            <a:r>
              <a:rPr lang="en-US" baseline="30000" dirty="0"/>
              <a:t>3+</a:t>
            </a:r>
          </a:p>
          <a:p>
            <a:endParaRPr lang="en-US" dirty="0"/>
          </a:p>
          <a:p>
            <a:r>
              <a:rPr lang="en-US" b="1" i="1" dirty="0"/>
              <a:t>Step 1: </a:t>
            </a:r>
            <a:r>
              <a:rPr lang="en-US" i="1" dirty="0"/>
              <a:t>Write the two half-reactions</a:t>
            </a:r>
            <a:r>
              <a:rPr lang="en-US" dirty="0"/>
              <a:t>.</a:t>
            </a:r>
          </a:p>
          <a:p>
            <a:r>
              <a:rPr lang="en-US" dirty="0"/>
              <a:t>Each half-reaction will contain one reactant and one product with one element in common. </a:t>
            </a:r>
          </a:p>
          <a:p>
            <a:pPr marL="0" indent="0" algn="ctr">
              <a:buNone/>
            </a:pPr>
            <a:r>
              <a:rPr lang="en-US" dirty="0"/>
              <a:t>Fe</a:t>
            </a:r>
            <a:r>
              <a:rPr lang="en-US" baseline="30000" dirty="0"/>
              <a:t>2+  </a:t>
            </a:r>
            <a:r>
              <a:rPr lang="en-US" dirty="0"/>
              <a:t>⟶  Fe</a:t>
            </a:r>
            <a:r>
              <a:rPr lang="en-US" baseline="30000" dirty="0"/>
              <a:t>3+</a:t>
            </a:r>
          </a:p>
          <a:p>
            <a:pPr marL="0" indent="0" algn="ctr">
              <a:buNone/>
            </a:pPr>
            <a:r>
              <a:rPr lang="en-US" dirty="0"/>
              <a:t>Cr</a:t>
            </a:r>
            <a:r>
              <a:rPr lang="en-US" baseline="-25000" dirty="0"/>
              <a:t>2</a:t>
            </a:r>
            <a:r>
              <a:rPr lang="en-US" dirty="0"/>
              <a:t>O</a:t>
            </a:r>
            <a:r>
              <a:rPr lang="en-US" baseline="-25000" dirty="0"/>
              <a:t>7</a:t>
            </a:r>
            <a:r>
              <a:rPr lang="en-US" baseline="30000" dirty="0"/>
              <a:t>2−  </a:t>
            </a:r>
            <a:r>
              <a:rPr lang="en-US" dirty="0"/>
              <a:t>⟶  Cr</a:t>
            </a:r>
            <a:r>
              <a:rPr lang="en-US" baseline="30000" dirty="0"/>
              <a:t>3+</a:t>
            </a:r>
          </a:p>
          <a:p>
            <a:endParaRPr lang="en-US" dirty="0"/>
          </a:p>
        </p:txBody>
      </p:sp>
    </p:spTree>
    <p:extLst>
      <p:ext uri="{BB962C8B-B14F-4D97-AF65-F5344CB8AC3E}">
        <p14:creationId xmlns:p14="http://schemas.microsoft.com/office/powerpoint/2010/main" val="819321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a:xfrm>
            <a:off x="628650" y="955965"/>
            <a:ext cx="7886700" cy="5287817"/>
          </a:xfrm>
        </p:spPr>
        <p:txBody>
          <a:bodyPr>
            <a:normAutofit lnSpcReduction="10000"/>
          </a:bodyPr>
          <a:lstStyle/>
          <a:p>
            <a:r>
              <a:rPr lang="en-US" b="1" i="1" dirty="0"/>
              <a:t>Step 2:</a:t>
            </a:r>
            <a:r>
              <a:rPr lang="en-US" i="1" dirty="0"/>
              <a:t> Balance all elements except oxygen and hydrogen</a:t>
            </a:r>
            <a:r>
              <a:rPr lang="en-US" dirty="0"/>
              <a:t>. The iron half-reaction is already balanced, but the chromium half-reaction shows two Cr atoms on the left and one Cr atom on the right. Changing the coefficient on the right side of the equation to 2 achieves balance with regard to Cr atoms. </a:t>
            </a:r>
          </a:p>
          <a:p>
            <a:endParaRPr lang="en-US" dirty="0"/>
          </a:p>
          <a:p>
            <a:pPr marL="0" indent="0" algn="ctr">
              <a:buNone/>
            </a:pPr>
            <a:r>
              <a:rPr lang="en-US" dirty="0"/>
              <a:t>Fe</a:t>
            </a:r>
            <a:r>
              <a:rPr lang="en-US" baseline="30000" dirty="0"/>
              <a:t>2+ </a:t>
            </a:r>
            <a:r>
              <a:rPr lang="en-US" dirty="0"/>
              <a:t>⟶ Fe</a:t>
            </a:r>
            <a:r>
              <a:rPr lang="en-US" baseline="30000" dirty="0"/>
              <a:t>3+</a:t>
            </a:r>
          </a:p>
          <a:p>
            <a:pPr marL="0" indent="0" algn="ctr">
              <a:buNone/>
            </a:pPr>
            <a:r>
              <a:rPr lang="en-US" dirty="0"/>
              <a:t>Cr</a:t>
            </a:r>
            <a:r>
              <a:rPr lang="en-US" baseline="-25000" dirty="0"/>
              <a:t>2</a:t>
            </a:r>
            <a:r>
              <a:rPr lang="en-US" dirty="0"/>
              <a:t>O</a:t>
            </a:r>
            <a:r>
              <a:rPr lang="en-US" baseline="-25000" dirty="0"/>
              <a:t>7</a:t>
            </a:r>
            <a:r>
              <a:rPr lang="en-US" baseline="30000" dirty="0"/>
              <a:t>2−  </a:t>
            </a:r>
            <a:r>
              <a:rPr lang="en-US" dirty="0"/>
              <a:t>⟶  2Cr</a:t>
            </a:r>
            <a:r>
              <a:rPr lang="en-US" baseline="30000" dirty="0"/>
              <a:t>3+</a:t>
            </a:r>
            <a:endParaRPr lang="en-US" dirty="0"/>
          </a:p>
          <a:p>
            <a:pPr algn="ctr"/>
            <a:endParaRPr lang="en-US" baseline="30000" dirty="0"/>
          </a:p>
          <a:p>
            <a:r>
              <a:rPr lang="en-US" b="1" i="1" dirty="0"/>
              <a:t>Step 3: </a:t>
            </a:r>
            <a:r>
              <a:rPr lang="en-US" i="1" dirty="0"/>
              <a:t>Balance oxygen atoms by adding</a:t>
            </a:r>
            <a:r>
              <a:rPr lang="en-US" dirty="0"/>
              <a:t> H</a:t>
            </a:r>
            <a:r>
              <a:rPr lang="en-US" baseline="-25000" dirty="0"/>
              <a:t>2</a:t>
            </a:r>
            <a:r>
              <a:rPr lang="en-US" dirty="0"/>
              <a:t>O</a:t>
            </a:r>
            <a:r>
              <a:rPr lang="en-US" i="1" dirty="0"/>
              <a:t> molecules</a:t>
            </a:r>
            <a:r>
              <a:rPr lang="en-US" dirty="0"/>
              <a:t>. The iron half-reaction does not contain O atoms. The chromium half-reaction shows seven O atoms on the left and none on the right, so seven water molecules are added to the right side. </a:t>
            </a:r>
          </a:p>
          <a:p>
            <a:endParaRPr lang="en-US" dirty="0"/>
          </a:p>
          <a:p>
            <a:pPr marL="0" indent="0" algn="ctr">
              <a:buNone/>
            </a:pPr>
            <a:r>
              <a:rPr lang="en-US" dirty="0"/>
              <a:t>Fe</a:t>
            </a:r>
            <a:r>
              <a:rPr lang="en-US" baseline="30000" dirty="0"/>
              <a:t>2+  </a:t>
            </a:r>
            <a:r>
              <a:rPr lang="en-US" dirty="0"/>
              <a:t>⟶  Fe</a:t>
            </a:r>
            <a:r>
              <a:rPr lang="en-US" baseline="30000" dirty="0"/>
              <a:t>3+</a:t>
            </a:r>
          </a:p>
          <a:p>
            <a:pPr marL="0" indent="0" algn="ctr">
              <a:buNone/>
            </a:pPr>
            <a:r>
              <a:rPr lang="en-US" dirty="0"/>
              <a:t>Cr</a:t>
            </a:r>
            <a:r>
              <a:rPr lang="en-US" baseline="-25000" dirty="0"/>
              <a:t>2</a:t>
            </a:r>
            <a:r>
              <a:rPr lang="en-US" dirty="0"/>
              <a:t>O</a:t>
            </a:r>
            <a:r>
              <a:rPr lang="en-US" baseline="-25000" dirty="0"/>
              <a:t>7</a:t>
            </a:r>
            <a:r>
              <a:rPr lang="en-US" baseline="30000" dirty="0"/>
              <a:t>2−  </a:t>
            </a:r>
            <a:r>
              <a:rPr lang="en-US" dirty="0"/>
              <a:t>⟶  2Cr</a:t>
            </a:r>
            <a:r>
              <a:rPr lang="en-US" baseline="30000" dirty="0"/>
              <a:t>3+  </a:t>
            </a:r>
            <a:r>
              <a:rPr lang="en-US" dirty="0"/>
              <a:t>+  7H</a:t>
            </a:r>
            <a:r>
              <a:rPr lang="en-US" baseline="-25000" dirty="0"/>
              <a:t>2</a:t>
            </a:r>
            <a:r>
              <a:rPr lang="en-US" dirty="0"/>
              <a:t>O</a:t>
            </a:r>
          </a:p>
          <a:p>
            <a:endParaRPr lang="en-US" dirty="0"/>
          </a:p>
        </p:txBody>
      </p:sp>
    </p:spTree>
    <p:extLst>
      <p:ext uri="{BB962C8B-B14F-4D97-AF65-F5344CB8AC3E}">
        <p14:creationId xmlns:p14="http://schemas.microsoft.com/office/powerpoint/2010/main" val="3054193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a:xfrm>
            <a:off x="628650" y="955965"/>
            <a:ext cx="7886700" cy="4142508"/>
          </a:xfrm>
        </p:spPr>
        <p:txBody>
          <a:bodyPr/>
          <a:lstStyle/>
          <a:p>
            <a:r>
              <a:rPr lang="en-US" b="1" i="1" dirty="0"/>
              <a:t>Step 4: </a:t>
            </a:r>
            <a:r>
              <a:rPr lang="en-US" i="1" dirty="0"/>
              <a:t>Balance hydrogen atoms by adding</a:t>
            </a:r>
            <a:r>
              <a:rPr lang="en-US" dirty="0"/>
              <a:t> H</a:t>
            </a:r>
            <a:r>
              <a:rPr lang="en-US" baseline="30000" dirty="0"/>
              <a:t>+ </a:t>
            </a:r>
            <a:r>
              <a:rPr lang="en-US" i="1" dirty="0"/>
              <a:t>ions</a:t>
            </a:r>
            <a:r>
              <a:rPr lang="en-US" dirty="0"/>
              <a:t>. The iron half-reaction does not contain H atoms. The chromium half-reaction shows 14 H atoms on the right and none on the left, so 14 H</a:t>
            </a:r>
            <a:r>
              <a:rPr lang="en-US" baseline="30000" dirty="0"/>
              <a:t>+</a:t>
            </a:r>
            <a:r>
              <a:rPr lang="en-US" dirty="0"/>
              <a:t> ions are added to the left side. </a:t>
            </a:r>
          </a:p>
          <a:p>
            <a:pPr marL="0" indent="0" algn="ctr">
              <a:buNone/>
            </a:pPr>
            <a:r>
              <a:rPr lang="en-US" dirty="0"/>
              <a:t>Fe</a:t>
            </a:r>
            <a:r>
              <a:rPr lang="en-US" baseline="30000" dirty="0"/>
              <a:t>2+  </a:t>
            </a:r>
            <a:r>
              <a:rPr lang="en-US" dirty="0"/>
              <a:t>⟶  Fe</a:t>
            </a:r>
            <a:r>
              <a:rPr lang="en-US" baseline="30000" dirty="0"/>
              <a:t>3+</a:t>
            </a:r>
          </a:p>
          <a:p>
            <a:pPr marL="0" indent="0" algn="ctr">
              <a:buNone/>
            </a:pPr>
            <a:r>
              <a:rPr lang="en-US" dirty="0"/>
              <a:t>Cr</a:t>
            </a:r>
            <a:r>
              <a:rPr lang="en-US" baseline="-25000" dirty="0"/>
              <a:t>2</a:t>
            </a:r>
            <a:r>
              <a:rPr lang="en-US" dirty="0"/>
              <a:t>O</a:t>
            </a:r>
            <a:r>
              <a:rPr lang="en-US" baseline="-25000" dirty="0"/>
              <a:t>7</a:t>
            </a:r>
            <a:r>
              <a:rPr lang="en-US" baseline="30000" dirty="0"/>
              <a:t>2−</a:t>
            </a:r>
            <a:r>
              <a:rPr lang="en-US" dirty="0"/>
              <a:t>  +  14H</a:t>
            </a:r>
            <a:r>
              <a:rPr lang="en-US" baseline="30000" dirty="0"/>
              <a:t>+  </a:t>
            </a:r>
            <a:r>
              <a:rPr lang="en-US" dirty="0"/>
              <a:t>⟶  2Cr</a:t>
            </a:r>
            <a:r>
              <a:rPr lang="en-US" baseline="30000" dirty="0"/>
              <a:t>3+  </a:t>
            </a:r>
            <a:r>
              <a:rPr lang="en-US" dirty="0"/>
              <a:t>+  7H</a:t>
            </a:r>
            <a:r>
              <a:rPr lang="en-US" baseline="-25000" dirty="0"/>
              <a:t>2</a:t>
            </a:r>
            <a:r>
              <a:rPr lang="en-US" dirty="0"/>
              <a:t>O</a:t>
            </a:r>
          </a:p>
          <a:p>
            <a:endParaRPr lang="en-US" dirty="0"/>
          </a:p>
        </p:txBody>
      </p:sp>
    </p:spTree>
    <p:extLst>
      <p:ext uri="{BB962C8B-B14F-4D97-AF65-F5344CB8AC3E}">
        <p14:creationId xmlns:p14="http://schemas.microsoft.com/office/powerpoint/2010/main" val="26300728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a:xfrm>
            <a:off x="628650" y="955965"/>
            <a:ext cx="7886700" cy="5047671"/>
          </a:xfrm>
        </p:spPr>
        <p:txBody>
          <a:bodyPr/>
          <a:lstStyle/>
          <a:p>
            <a:r>
              <a:rPr lang="en-US" b="1" i="1" dirty="0"/>
              <a:t>Step 5: </a:t>
            </a:r>
            <a:r>
              <a:rPr lang="en-US" i="1" dirty="0"/>
              <a:t>Balance charge by adding electrons</a:t>
            </a:r>
            <a:r>
              <a:rPr lang="en-US" dirty="0"/>
              <a:t>. The iron half-reaction shows a total charge of 2+ on the left side (1 Fe</a:t>
            </a:r>
            <a:r>
              <a:rPr lang="en-US" baseline="30000" dirty="0"/>
              <a:t>2+</a:t>
            </a:r>
            <a:r>
              <a:rPr lang="en-US" dirty="0"/>
              <a:t> ion) and 3+ on the right side (1 Fe</a:t>
            </a:r>
            <a:r>
              <a:rPr lang="en-US" baseline="30000" dirty="0"/>
              <a:t>3+</a:t>
            </a:r>
            <a:r>
              <a:rPr lang="en-US" dirty="0"/>
              <a:t> ion). Adding one electron to the right side brings that side’s total charge to (3+) + (1−) = 2+, and charge balance is achieved.</a:t>
            </a:r>
          </a:p>
          <a:p>
            <a:endParaRPr lang="en-US" dirty="0"/>
          </a:p>
          <a:p>
            <a:r>
              <a:rPr lang="en-US" dirty="0"/>
              <a:t>The chromium half-reaction shows a total charge of </a:t>
            </a:r>
          </a:p>
          <a:p>
            <a:pPr marL="0" indent="0">
              <a:buNone/>
            </a:pPr>
            <a:r>
              <a:rPr lang="en-US" dirty="0"/>
              <a:t>(1 × 2−) + (14 × 1+) = 12+ on the left side (1 Cr</a:t>
            </a:r>
            <a:r>
              <a:rPr lang="en-US" baseline="-25000" dirty="0"/>
              <a:t>2</a:t>
            </a:r>
            <a:r>
              <a:rPr lang="en-US" dirty="0"/>
              <a:t>O</a:t>
            </a:r>
            <a:r>
              <a:rPr lang="en-US" baseline="-25000" dirty="0"/>
              <a:t>7</a:t>
            </a:r>
            <a:r>
              <a:rPr lang="en-US" baseline="30000" dirty="0"/>
              <a:t>2− </a:t>
            </a:r>
            <a:r>
              <a:rPr lang="en-US" dirty="0"/>
              <a:t>ion and 14 H</a:t>
            </a:r>
            <a:r>
              <a:rPr lang="en-US" baseline="30000" dirty="0"/>
              <a:t>+</a:t>
            </a:r>
            <a:r>
              <a:rPr lang="en-US" dirty="0"/>
              <a:t> ions). The total charge on the right side is (2 × 3+) = 6+ (2 Cr</a:t>
            </a:r>
            <a:r>
              <a:rPr lang="en-US" baseline="30000" dirty="0"/>
              <a:t>3+</a:t>
            </a:r>
            <a:r>
              <a:rPr lang="en-US" dirty="0"/>
              <a:t> ions). Adding six electrons to the left side will bring that side’s total charge to (12 + 6−) = 6+, and charge balance is achieved. </a:t>
            </a:r>
          </a:p>
          <a:p>
            <a:pPr marL="0" indent="0">
              <a:buNone/>
            </a:pPr>
            <a:endParaRPr lang="en-US" dirty="0"/>
          </a:p>
          <a:p>
            <a:pPr marL="0" indent="0" algn="ctr">
              <a:buNone/>
            </a:pPr>
            <a:r>
              <a:rPr lang="en-US" dirty="0"/>
              <a:t>Fe</a:t>
            </a:r>
            <a:r>
              <a:rPr lang="en-US" baseline="30000" dirty="0"/>
              <a:t>2+  </a:t>
            </a:r>
            <a:r>
              <a:rPr lang="en-US" dirty="0"/>
              <a:t>⟶  Fe</a:t>
            </a:r>
            <a:r>
              <a:rPr lang="en-US" baseline="30000" dirty="0"/>
              <a:t>3+</a:t>
            </a:r>
            <a:r>
              <a:rPr lang="en-US" dirty="0"/>
              <a:t>  +  e</a:t>
            </a:r>
            <a:r>
              <a:rPr lang="en-US" baseline="30000" dirty="0"/>
              <a:t>–</a:t>
            </a:r>
          </a:p>
          <a:p>
            <a:pPr marL="0" indent="0" algn="ctr">
              <a:buNone/>
            </a:pPr>
            <a:r>
              <a:rPr lang="en-US" dirty="0"/>
              <a:t>Cr</a:t>
            </a:r>
            <a:r>
              <a:rPr lang="en-US" baseline="-25000" dirty="0"/>
              <a:t>2</a:t>
            </a:r>
            <a:r>
              <a:rPr lang="en-US" dirty="0"/>
              <a:t>O</a:t>
            </a:r>
            <a:r>
              <a:rPr lang="en-US" baseline="-25000" dirty="0"/>
              <a:t>7</a:t>
            </a:r>
            <a:r>
              <a:rPr lang="en-US" baseline="30000" dirty="0"/>
              <a:t>2−</a:t>
            </a:r>
            <a:r>
              <a:rPr lang="en-US" dirty="0"/>
              <a:t>  +  14H</a:t>
            </a:r>
            <a:r>
              <a:rPr lang="en-US" baseline="30000" dirty="0"/>
              <a:t>+</a:t>
            </a:r>
            <a:r>
              <a:rPr lang="en-US" dirty="0"/>
              <a:t>  +  6e</a:t>
            </a:r>
            <a:r>
              <a:rPr lang="en-US" baseline="30000" dirty="0"/>
              <a:t>–  </a:t>
            </a:r>
            <a:r>
              <a:rPr lang="en-US" dirty="0"/>
              <a:t>⟶  2Cr</a:t>
            </a:r>
            <a:r>
              <a:rPr lang="en-US" baseline="30000" dirty="0"/>
              <a:t>3+  </a:t>
            </a:r>
            <a:r>
              <a:rPr lang="en-US" dirty="0"/>
              <a:t>+  7H</a:t>
            </a:r>
            <a:r>
              <a:rPr lang="en-US" baseline="-25000" dirty="0"/>
              <a:t>2</a:t>
            </a:r>
            <a:r>
              <a:rPr lang="en-US" dirty="0"/>
              <a:t>O</a:t>
            </a:r>
          </a:p>
          <a:p>
            <a:endParaRPr lang="en-US" dirty="0"/>
          </a:p>
        </p:txBody>
      </p:sp>
    </p:spTree>
    <p:extLst>
      <p:ext uri="{BB962C8B-B14F-4D97-AF65-F5344CB8AC3E}">
        <p14:creationId xmlns:p14="http://schemas.microsoft.com/office/powerpoint/2010/main" val="1044042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a:xfrm>
            <a:off x="628650" y="955965"/>
            <a:ext cx="7886700" cy="5204690"/>
          </a:xfrm>
        </p:spPr>
        <p:txBody>
          <a:bodyPr/>
          <a:lstStyle/>
          <a:p>
            <a:r>
              <a:rPr lang="en-US" b="1" i="1" dirty="0"/>
              <a:t>Step 6: </a:t>
            </a:r>
            <a:r>
              <a:rPr lang="en-US" i="1" dirty="0"/>
              <a:t>Multiply the two half-reactions so the number of electrons in one reaction equals the number of electrons in the other reaction</a:t>
            </a:r>
            <a:r>
              <a:rPr lang="en-US" dirty="0"/>
              <a:t>. To be consistent with mass conservation, and the idea that redox reactions involve the transfer (not creation or destruction) of electrons, the iron half-reaction’s coefficient must be multiplied by 6.</a:t>
            </a:r>
          </a:p>
          <a:p>
            <a:endParaRPr lang="en-US" dirty="0"/>
          </a:p>
          <a:p>
            <a:pPr marL="0" indent="0" algn="ctr">
              <a:buNone/>
            </a:pPr>
            <a:r>
              <a:rPr lang="en-US" dirty="0"/>
              <a:t>6Fe</a:t>
            </a:r>
            <a:r>
              <a:rPr lang="en-US" baseline="30000" dirty="0"/>
              <a:t>2+  </a:t>
            </a:r>
            <a:r>
              <a:rPr lang="en-US" dirty="0"/>
              <a:t>⟶  6Fe</a:t>
            </a:r>
            <a:r>
              <a:rPr lang="en-US" baseline="30000" dirty="0"/>
              <a:t>3+</a:t>
            </a:r>
            <a:r>
              <a:rPr lang="en-US" dirty="0"/>
              <a:t>  +  6e</a:t>
            </a:r>
            <a:r>
              <a:rPr lang="en-US" baseline="30000" dirty="0"/>
              <a:t>-</a:t>
            </a:r>
          </a:p>
          <a:p>
            <a:pPr marL="0" indent="0" algn="ctr">
              <a:buNone/>
            </a:pPr>
            <a:r>
              <a:rPr lang="en-US" dirty="0"/>
              <a:t>Cr</a:t>
            </a:r>
            <a:r>
              <a:rPr lang="en-US" baseline="-25000" dirty="0"/>
              <a:t>2</a:t>
            </a:r>
            <a:r>
              <a:rPr lang="en-US" dirty="0"/>
              <a:t>O</a:t>
            </a:r>
            <a:r>
              <a:rPr lang="en-US" baseline="-25000" dirty="0"/>
              <a:t>7</a:t>
            </a:r>
            <a:r>
              <a:rPr lang="en-US" baseline="30000" dirty="0"/>
              <a:t>2−</a:t>
            </a:r>
            <a:r>
              <a:rPr lang="en-US" dirty="0"/>
              <a:t>  +  14H</a:t>
            </a:r>
            <a:r>
              <a:rPr lang="en-US" baseline="30000" dirty="0"/>
              <a:t>+</a:t>
            </a:r>
            <a:r>
              <a:rPr lang="en-US" dirty="0"/>
              <a:t>  +  6e</a:t>
            </a:r>
            <a:r>
              <a:rPr lang="en-US" baseline="30000" dirty="0"/>
              <a:t>-  </a:t>
            </a:r>
            <a:r>
              <a:rPr lang="en-US" dirty="0"/>
              <a:t>⟶  2Cr</a:t>
            </a:r>
            <a:r>
              <a:rPr lang="en-US" baseline="30000" dirty="0"/>
              <a:t>3+  </a:t>
            </a:r>
            <a:r>
              <a:rPr lang="en-US" dirty="0"/>
              <a:t>+  7H</a:t>
            </a:r>
            <a:r>
              <a:rPr lang="en-US" baseline="-25000" dirty="0"/>
              <a:t>2</a:t>
            </a:r>
            <a:r>
              <a:rPr lang="en-US" dirty="0"/>
              <a:t>O</a:t>
            </a:r>
          </a:p>
          <a:p>
            <a:endParaRPr lang="en-US" dirty="0"/>
          </a:p>
        </p:txBody>
      </p:sp>
    </p:spTree>
    <p:extLst>
      <p:ext uri="{BB962C8B-B14F-4D97-AF65-F5344CB8AC3E}">
        <p14:creationId xmlns:p14="http://schemas.microsoft.com/office/powerpoint/2010/main" val="318477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a:xfrm>
            <a:off x="628650" y="955965"/>
            <a:ext cx="7886700" cy="5056908"/>
          </a:xfrm>
        </p:spPr>
        <p:txBody>
          <a:bodyPr/>
          <a:lstStyle/>
          <a:p>
            <a:r>
              <a:rPr lang="en-US" b="1" i="1" dirty="0"/>
              <a:t>Step 7: </a:t>
            </a:r>
            <a:r>
              <a:rPr lang="en-US" i="1" dirty="0"/>
              <a:t>Add the balanced half-reactions and cancel species that appear on both sides of the equation</a:t>
            </a:r>
            <a:r>
              <a:rPr lang="en-US" dirty="0"/>
              <a:t>. </a:t>
            </a:r>
          </a:p>
          <a:p>
            <a:pPr algn="ctr"/>
            <a:endParaRPr lang="en-US" dirty="0"/>
          </a:p>
          <a:p>
            <a:pPr marL="0" indent="0" algn="ctr">
              <a:buNone/>
            </a:pPr>
            <a:r>
              <a:rPr lang="en-US" dirty="0"/>
              <a:t>6Fe</a:t>
            </a:r>
            <a:r>
              <a:rPr lang="en-US" baseline="30000" dirty="0"/>
              <a:t>2+  </a:t>
            </a:r>
            <a:r>
              <a:rPr lang="en-US" dirty="0"/>
              <a:t>+  Cr</a:t>
            </a:r>
            <a:r>
              <a:rPr lang="en-US" baseline="-25000" dirty="0"/>
              <a:t>2</a:t>
            </a:r>
            <a:r>
              <a:rPr lang="en-US" dirty="0"/>
              <a:t>O</a:t>
            </a:r>
            <a:r>
              <a:rPr lang="en-US" baseline="-25000" dirty="0"/>
              <a:t>7</a:t>
            </a:r>
            <a:r>
              <a:rPr lang="en-US" baseline="30000" dirty="0"/>
              <a:t>2−  </a:t>
            </a:r>
            <a:r>
              <a:rPr lang="en-US" dirty="0"/>
              <a:t>+  14H</a:t>
            </a:r>
            <a:r>
              <a:rPr lang="en-US" baseline="30000" dirty="0"/>
              <a:t>+   </a:t>
            </a:r>
            <a:r>
              <a:rPr lang="en-US" dirty="0"/>
              <a:t>+  6e</a:t>
            </a:r>
            <a:r>
              <a:rPr lang="en-US" baseline="30000" dirty="0"/>
              <a:t>−  </a:t>
            </a:r>
            <a:r>
              <a:rPr lang="en-US" dirty="0"/>
              <a:t>⟶  6Fe</a:t>
            </a:r>
            <a:r>
              <a:rPr lang="en-US" baseline="30000" dirty="0"/>
              <a:t>3+  </a:t>
            </a:r>
            <a:r>
              <a:rPr lang="en-US" dirty="0"/>
              <a:t>+  6e</a:t>
            </a:r>
            <a:r>
              <a:rPr lang="en-US" baseline="30000" dirty="0"/>
              <a:t>−  </a:t>
            </a:r>
            <a:r>
              <a:rPr lang="en-US" dirty="0"/>
              <a:t>+  2Cr</a:t>
            </a:r>
            <a:r>
              <a:rPr lang="en-US" baseline="30000" dirty="0"/>
              <a:t>3+  </a:t>
            </a:r>
            <a:r>
              <a:rPr lang="en-US" dirty="0"/>
              <a:t>+  7H</a:t>
            </a:r>
            <a:r>
              <a:rPr lang="en-US" baseline="-25000" dirty="0"/>
              <a:t>2</a:t>
            </a:r>
            <a:r>
              <a:rPr lang="en-US" dirty="0"/>
              <a:t>O</a:t>
            </a:r>
          </a:p>
          <a:p>
            <a:endParaRPr lang="en-US" dirty="0"/>
          </a:p>
          <a:p>
            <a:r>
              <a:rPr lang="en-US" dirty="0"/>
              <a:t>Only the six electrons are redundant species. Removing them from each side of the equation yields the simplified, balanced equation here: </a:t>
            </a:r>
          </a:p>
          <a:p>
            <a:pPr marL="0" indent="0" algn="ctr">
              <a:buNone/>
            </a:pPr>
            <a:r>
              <a:rPr lang="en-US" dirty="0"/>
              <a:t>6Fe</a:t>
            </a:r>
            <a:r>
              <a:rPr lang="en-US" baseline="30000" dirty="0"/>
              <a:t>2+  </a:t>
            </a:r>
            <a:r>
              <a:rPr lang="en-US" dirty="0"/>
              <a:t>+  Cr</a:t>
            </a:r>
            <a:r>
              <a:rPr lang="en-US" baseline="-25000" dirty="0"/>
              <a:t>2</a:t>
            </a:r>
            <a:r>
              <a:rPr lang="en-US" dirty="0"/>
              <a:t>O</a:t>
            </a:r>
            <a:r>
              <a:rPr lang="en-US" baseline="-25000" dirty="0"/>
              <a:t>7</a:t>
            </a:r>
            <a:r>
              <a:rPr lang="en-US" baseline="30000" dirty="0"/>
              <a:t>2−  </a:t>
            </a:r>
            <a:r>
              <a:rPr lang="en-US" dirty="0"/>
              <a:t>+  14H</a:t>
            </a:r>
            <a:r>
              <a:rPr lang="en-US" baseline="30000" dirty="0"/>
              <a:t>+</a:t>
            </a:r>
            <a:r>
              <a:rPr lang="en-US" dirty="0"/>
              <a:t>  </a:t>
            </a:r>
            <a:r>
              <a:rPr lang="en-US" baseline="30000" dirty="0"/>
              <a:t> </a:t>
            </a:r>
            <a:r>
              <a:rPr lang="en-US" dirty="0"/>
              <a:t>⟶  6Fe</a:t>
            </a:r>
            <a:r>
              <a:rPr lang="en-US" baseline="30000" dirty="0"/>
              <a:t>3+</a:t>
            </a:r>
            <a:r>
              <a:rPr lang="en-US" dirty="0"/>
              <a:t>  +  2Cr</a:t>
            </a:r>
            <a:r>
              <a:rPr lang="en-US" baseline="30000" dirty="0"/>
              <a:t>3+  </a:t>
            </a:r>
            <a:r>
              <a:rPr lang="en-US" dirty="0"/>
              <a:t>+  7H</a:t>
            </a:r>
            <a:r>
              <a:rPr lang="en-US" baseline="-25000" dirty="0"/>
              <a:t>2</a:t>
            </a:r>
            <a:r>
              <a:rPr lang="en-US" dirty="0"/>
              <a:t>O</a:t>
            </a:r>
          </a:p>
          <a:p>
            <a:endParaRPr lang="en-US" dirty="0"/>
          </a:p>
        </p:txBody>
      </p:sp>
    </p:spTree>
    <p:extLst>
      <p:ext uri="{BB962C8B-B14F-4D97-AF65-F5344CB8AC3E}">
        <p14:creationId xmlns:p14="http://schemas.microsoft.com/office/powerpoint/2010/main" val="1886980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4.7</a:t>
            </a:r>
          </a:p>
        </p:txBody>
      </p:sp>
      <p:sp>
        <p:nvSpPr>
          <p:cNvPr id="3" name="Content Placeholder 2"/>
          <p:cNvSpPr>
            <a:spLocks noGrp="1"/>
          </p:cNvSpPr>
          <p:nvPr>
            <p:ph idx="1"/>
          </p:nvPr>
        </p:nvSpPr>
        <p:spPr/>
        <p:txBody>
          <a:bodyPr/>
          <a:lstStyle/>
          <a:p>
            <a:pPr marL="0" indent="0" algn="ctr">
              <a:buNone/>
            </a:pPr>
            <a:r>
              <a:rPr lang="en-US" dirty="0"/>
              <a:t>6Fe</a:t>
            </a:r>
            <a:r>
              <a:rPr lang="en-US" baseline="30000" dirty="0"/>
              <a:t>2+  </a:t>
            </a:r>
            <a:r>
              <a:rPr lang="en-US" dirty="0"/>
              <a:t>+  Cr</a:t>
            </a:r>
            <a:r>
              <a:rPr lang="en-US" baseline="-25000" dirty="0"/>
              <a:t>2</a:t>
            </a:r>
            <a:r>
              <a:rPr lang="en-US" dirty="0"/>
              <a:t>O</a:t>
            </a:r>
            <a:r>
              <a:rPr lang="en-US" baseline="-25000" dirty="0"/>
              <a:t>7</a:t>
            </a:r>
            <a:r>
              <a:rPr lang="en-US" baseline="30000" dirty="0"/>
              <a:t>2−  </a:t>
            </a:r>
            <a:r>
              <a:rPr lang="en-US" dirty="0"/>
              <a:t>+  14H</a:t>
            </a:r>
            <a:r>
              <a:rPr lang="en-US" baseline="30000" dirty="0"/>
              <a:t>+</a:t>
            </a:r>
            <a:r>
              <a:rPr lang="en-US" dirty="0"/>
              <a:t>  </a:t>
            </a:r>
            <a:r>
              <a:rPr lang="en-US" baseline="30000" dirty="0"/>
              <a:t> </a:t>
            </a:r>
            <a:r>
              <a:rPr lang="en-US" dirty="0"/>
              <a:t>⟶  6Fe</a:t>
            </a:r>
            <a:r>
              <a:rPr lang="en-US" baseline="30000" dirty="0"/>
              <a:t>3+</a:t>
            </a:r>
            <a:r>
              <a:rPr lang="en-US" dirty="0"/>
              <a:t>  +  2Cr</a:t>
            </a:r>
            <a:r>
              <a:rPr lang="en-US" baseline="30000" dirty="0"/>
              <a:t>3+  </a:t>
            </a:r>
            <a:r>
              <a:rPr lang="en-US" dirty="0"/>
              <a:t>+  7H</a:t>
            </a:r>
            <a:r>
              <a:rPr lang="en-US" baseline="-25000" dirty="0"/>
              <a:t>2</a:t>
            </a:r>
            <a:r>
              <a:rPr lang="en-US" dirty="0"/>
              <a:t>O</a:t>
            </a:r>
          </a:p>
          <a:p>
            <a:endParaRPr lang="en-US" dirty="0"/>
          </a:p>
          <a:p>
            <a:r>
              <a:rPr lang="en-US" dirty="0"/>
              <a:t>A final check of atom and charge balance confirms the equation is balanced.</a:t>
            </a:r>
          </a:p>
          <a:p>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4259505772"/>
              </p:ext>
            </p:extLst>
          </p:nvPr>
        </p:nvGraphicFramePr>
        <p:xfrm>
          <a:off x="1524000" y="2690091"/>
          <a:ext cx="6096000" cy="2225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endParaRPr lang="en-US" b="1" dirty="0"/>
                    </a:p>
                  </a:txBody>
                  <a:tcPr/>
                </a:tc>
                <a:tc>
                  <a:txBody>
                    <a:bodyPr/>
                    <a:lstStyle/>
                    <a:p>
                      <a:pPr algn="ctr"/>
                      <a:r>
                        <a:rPr lang="en-US" b="1" dirty="0"/>
                        <a:t>Reactants</a:t>
                      </a:r>
                    </a:p>
                  </a:txBody>
                  <a:tcPr/>
                </a:tc>
                <a:tc>
                  <a:txBody>
                    <a:bodyPr/>
                    <a:lstStyle/>
                    <a:p>
                      <a:pPr algn="ctr"/>
                      <a:r>
                        <a:rPr lang="en-US" b="1" dirty="0"/>
                        <a:t>Products</a:t>
                      </a:r>
                    </a:p>
                  </a:txBody>
                  <a:tcPr/>
                </a:tc>
                <a:extLst>
                  <a:ext uri="{0D108BD9-81ED-4DB2-BD59-A6C34878D82A}">
                    <a16:rowId xmlns:a16="http://schemas.microsoft.com/office/drawing/2014/main" xmlns="" val="10000"/>
                  </a:ext>
                </a:extLst>
              </a:tr>
              <a:tr h="370840">
                <a:tc>
                  <a:txBody>
                    <a:bodyPr/>
                    <a:lstStyle/>
                    <a:p>
                      <a:pPr algn="ctr"/>
                      <a:r>
                        <a:rPr lang="en-US" dirty="0"/>
                        <a:t>Fe</a:t>
                      </a:r>
                    </a:p>
                  </a:txBody>
                  <a:tcPr/>
                </a:tc>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xmlns="" val="10001"/>
                  </a:ext>
                </a:extLst>
              </a:tr>
              <a:tr h="370840">
                <a:tc>
                  <a:txBody>
                    <a:bodyPr/>
                    <a:lstStyle/>
                    <a:p>
                      <a:pPr algn="ctr"/>
                      <a:r>
                        <a:rPr lang="en-US" dirty="0"/>
                        <a:t>Cr</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xmlns="" val="10002"/>
                  </a:ext>
                </a:extLst>
              </a:tr>
              <a:tr h="370840">
                <a:tc>
                  <a:txBody>
                    <a:bodyPr/>
                    <a:lstStyle/>
                    <a:p>
                      <a:pPr algn="ctr"/>
                      <a:r>
                        <a:rPr lang="en-US" dirty="0"/>
                        <a:t>O</a:t>
                      </a:r>
                    </a:p>
                  </a:txBody>
                  <a:tcPr/>
                </a:tc>
                <a:tc>
                  <a:txBody>
                    <a:bodyPr/>
                    <a:lstStyle/>
                    <a:p>
                      <a:pPr algn="ctr"/>
                      <a:r>
                        <a:rPr lang="en-US" dirty="0"/>
                        <a:t>7</a:t>
                      </a:r>
                    </a:p>
                  </a:txBody>
                  <a:tcPr/>
                </a:tc>
                <a:tc>
                  <a:txBody>
                    <a:bodyPr/>
                    <a:lstStyle/>
                    <a:p>
                      <a:pPr algn="ctr"/>
                      <a:r>
                        <a:rPr lang="en-US" dirty="0"/>
                        <a:t>7</a:t>
                      </a:r>
                    </a:p>
                  </a:txBody>
                  <a:tcPr/>
                </a:tc>
                <a:extLst>
                  <a:ext uri="{0D108BD9-81ED-4DB2-BD59-A6C34878D82A}">
                    <a16:rowId xmlns:a16="http://schemas.microsoft.com/office/drawing/2014/main" xmlns="" val="10003"/>
                  </a:ext>
                </a:extLst>
              </a:tr>
              <a:tr h="370840">
                <a:tc>
                  <a:txBody>
                    <a:bodyPr/>
                    <a:lstStyle/>
                    <a:p>
                      <a:pPr algn="ctr"/>
                      <a:r>
                        <a:rPr lang="en-US" dirty="0"/>
                        <a:t>H</a:t>
                      </a:r>
                    </a:p>
                  </a:txBody>
                  <a:tcPr/>
                </a:tc>
                <a:tc>
                  <a:txBody>
                    <a:bodyPr/>
                    <a:lstStyle/>
                    <a:p>
                      <a:pPr algn="ctr"/>
                      <a:r>
                        <a:rPr lang="en-US" dirty="0"/>
                        <a:t>14</a:t>
                      </a:r>
                    </a:p>
                  </a:txBody>
                  <a:tcPr/>
                </a:tc>
                <a:tc>
                  <a:txBody>
                    <a:bodyPr/>
                    <a:lstStyle/>
                    <a:p>
                      <a:pPr algn="ctr"/>
                      <a:r>
                        <a:rPr lang="en-US" dirty="0"/>
                        <a:t>14</a:t>
                      </a:r>
                    </a:p>
                  </a:txBody>
                  <a:tcPr/>
                </a:tc>
                <a:extLst>
                  <a:ext uri="{0D108BD9-81ED-4DB2-BD59-A6C34878D82A}">
                    <a16:rowId xmlns:a16="http://schemas.microsoft.com/office/drawing/2014/main" xmlns="" val="10004"/>
                  </a:ext>
                </a:extLst>
              </a:tr>
              <a:tr h="370840">
                <a:tc>
                  <a:txBody>
                    <a:bodyPr/>
                    <a:lstStyle/>
                    <a:p>
                      <a:pPr algn="ctr"/>
                      <a:r>
                        <a:rPr lang="en-US" dirty="0"/>
                        <a:t>charge</a:t>
                      </a:r>
                    </a:p>
                  </a:txBody>
                  <a:tcPr/>
                </a:tc>
                <a:tc>
                  <a:txBody>
                    <a:bodyPr/>
                    <a:lstStyle/>
                    <a:p>
                      <a:pPr algn="ctr"/>
                      <a:r>
                        <a:rPr lang="en-US" dirty="0"/>
                        <a:t>24+</a:t>
                      </a:r>
                    </a:p>
                  </a:txBody>
                  <a:tcPr/>
                </a:tc>
                <a:tc>
                  <a:txBody>
                    <a:bodyPr/>
                    <a:lstStyle/>
                    <a:p>
                      <a:pPr algn="ctr"/>
                      <a:r>
                        <a:rPr lang="en-US" dirty="0"/>
                        <a:t>24+</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34715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4.3 Reaction Stoichiometry</a:t>
            </a:r>
          </a:p>
          <a:p>
            <a:pPr lvl="1"/>
            <a:r>
              <a:rPr lang="en-US" dirty="0"/>
              <a:t>Explain the concept of stoichiometry as it pertains to chemical reactions</a:t>
            </a:r>
          </a:p>
          <a:p>
            <a:pPr lvl="1"/>
            <a:r>
              <a:rPr lang="en-US" dirty="0"/>
              <a:t>Use balanced chemical equations to derive stoichiometric factors relating amounts of reactants and products</a:t>
            </a:r>
          </a:p>
          <a:p>
            <a:pPr lvl="1"/>
            <a:r>
              <a:rPr lang="en-US" dirty="0"/>
              <a:t>Perform stoichiometric calculations involving mass, moles, and solution molarity</a:t>
            </a:r>
          </a:p>
        </p:txBody>
      </p:sp>
    </p:spTree>
    <p:extLst>
      <p:ext uri="{BB962C8B-B14F-4D97-AF65-F5344CB8AC3E}">
        <p14:creationId xmlns:p14="http://schemas.microsoft.com/office/powerpoint/2010/main" val="1065632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Stoichiometry</a:t>
            </a:r>
          </a:p>
        </p:txBody>
      </p:sp>
      <p:sp>
        <p:nvSpPr>
          <p:cNvPr id="3" name="Content Placeholder 2"/>
          <p:cNvSpPr>
            <a:spLocks noGrp="1"/>
          </p:cNvSpPr>
          <p:nvPr>
            <p:ph idx="1"/>
          </p:nvPr>
        </p:nvSpPr>
        <p:spPr>
          <a:xfrm>
            <a:off x="628650" y="955965"/>
            <a:ext cx="7886700" cy="4410362"/>
          </a:xfrm>
        </p:spPr>
        <p:txBody>
          <a:bodyPr/>
          <a:lstStyle/>
          <a:p>
            <a:r>
              <a:rPr lang="en-US" dirty="0"/>
              <a:t>A balanced chemical equation provides a great deal of information in a very succinct format.</a:t>
            </a:r>
          </a:p>
          <a:p>
            <a:endParaRPr lang="en-US" dirty="0"/>
          </a:p>
          <a:p>
            <a:r>
              <a:rPr lang="en-US" dirty="0"/>
              <a:t>Chemical formulas provide the identities of the reactants and products involved in the chemical change.</a:t>
            </a:r>
          </a:p>
          <a:p>
            <a:endParaRPr lang="en-US" dirty="0"/>
          </a:p>
          <a:p>
            <a:r>
              <a:rPr lang="en-US" b="1" dirty="0"/>
              <a:t>Coefficients</a:t>
            </a:r>
            <a:r>
              <a:rPr lang="en-US" dirty="0"/>
              <a:t> provide the relative numbers of these chemical species.</a:t>
            </a:r>
          </a:p>
          <a:p>
            <a:endParaRPr lang="en-US" dirty="0"/>
          </a:p>
          <a:p>
            <a:r>
              <a:rPr lang="en-US" dirty="0"/>
              <a:t>The quantitative relationships between the amounts of reactants and products are known as the reaction’s </a:t>
            </a:r>
            <a:r>
              <a:rPr lang="en-US" b="1" dirty="0"/>
              <a:t>stoichiometry</a:t>
            </a:r>
            <a:r>
              <a:rPr lang="en-US" dirty="0"/>
              <a:t>.</a:t>
            </a:r>
          </a:p>
          <a:p>
            <a:endParaRPr lang="en-US" dirty="0"/>
          </a:p>
        </p:txBody>
      </p:sp>
    </p:spTree>
    <p:extLst>
      <p:ext uri="{BB962C8B-B14F-4D97-AF65-F5344CB8AC3E}">
        <p14:creationId xmlns:p14="http://schemas.microsoft.com/office/powerpoint/2010/main" val="810335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Stoichiometry</a:t>
            </a:r>
          </a:p>
        </p:txBody>
      </p:sp>
      <p:sp>
        <p:nvSpPr>
          <p:cNvPr id="3" name="Content Placeholder 2"/>
          <p:cNvSpPr>
            <a:spLocks noGrp="1"/>
          </p:cNvSpPr>
          <p:nvPr>
            <p:ph idx="1"/>
          </p:nvPr>
        </p:nvSpPr>
        <p:spPr/>
        <p:txBody>
          <a:bodyPr/>
          <a:lstStyle/>
          <a:p>
            <a:r>
              <a:rPr lang="en-US" dirty="0"/>
              <a:t>The general approach to using stoichiometric relationships is similar in concept to food preparation.</a:t>
            </a:r>
          </a:p>
          <a:p>
            <a:endParaRPr lang="en-US" dirty="0"/>
          </a:p>
          <a:p>
            <a:r>
              <a:rPr lang="en-US" dirty="0"/>
              <a:t>Example: A recipe for making eight pancakes calls for 1 cup of pancake mix, ¾ cup of milk, and one egg. </a:t>
            </a:r>
          </a:p>
          <a:p>
            <a:endParaRPr lang="en-US" dirty="0"/>
          </a:p>
          <a:p>
            <a:r>
              <a:rPr lang="en-US" dirty="0"/>
              <a:t>This recipe can be written as an equation:</a:t>
            </a:r>
          </a:p>
          <a:p>
            <a:endParaRPr lang="en-US" dirty="0"/>
          </a:p>
          <a:p>
            <a:pPr marL="0" indent="0" algn="ctr">
              <a:buNone/>
            </a:pPr>
            <a:r>
              <a:rPr lang="en-US" dirty="0"/>
              <a:t>1 cup mix  +  ¾ cup milk  +  1 egg  ⟶  8 pancakes</a:t>
            </a:r>
          </a:p>
          <a:p>
            <a:endParaRPr lang="en-US" dirty="0"/>
          </a:p>
        </p:txBody>
      </p:sp>
    </p:spTree>
    <p:extLst>
      <p:ext uri="{BB962C8B-B14F-4D97-AF65-F5344CB8AC3E}">
        <p14:creationId xmlns:p14="http://schemas.microsoft.com/office/powerpoint/2010/main" val="88051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Chemical Equations</a:t>
            </a:r>
          </a:p>
        </p:txBody>
      </p:sp>
      <p:sp>
        <p:nvSpPr>
          <p:cNvPr id="3" name="Content Placeholder 2"/>
          <p:cNvSpPr>
            <a:spLocks noGrp="1"/>
          </p:cNvSpPr>
          <p:nvPr>
            <p:ph idx="1"/>
          </p:nvPr>
        </p:nvSpPr>
        <p:spPr>
          <a:xfrm>
            <a:off x="628650" y="955965"/>
            <a:ext cx="7886700" cy="5223162"/>
          </a:xfrm>
        </p:spPr>
        <p:txBody>
          <a:bodyPr>
            <a:normAutofit/>
          </a:bodyPr>
          <a:lstStyle/>
          <a:p>
            <a:r>
              <a:rPr lang="en-US" dirty="0"/>
              <a:t>This example illustrates the fundamental aspects of any chemical equation: </a:t>
            </a:r>
          </a:p>
          <a:p>
            <a:endParaRPr lang="en-US" dirty="0"/>
          </a:p>
          <a:p>
            <a:pPr marL="457200" indent="-457200">
              <a:buFont typeface="+mj-lt"/>
              <a:buAutoNum type="arabicParenR"/>
            </a:pPr>
            <a:r>
              <a:rPr lang="en-US" dirty="0"/>
              <a:t>The substances undergoing a reaction are called </a:t>
            </a:r>
            <a:r>
              <a:rPr lang="en-US" b="1" dirty="0"/>
              <a:t>reactants</a:t>
            </a:r>
            <a:r>
              <a:rPr lang="en-US" dirty="0"/>
              <a:t>, and their formulas are placed on the left side of the equation. </a:t>
            </a:r>
          </a:p>
          <a:p>
            <a:pPr marL="457200" indent="-457200">
              <a:buFont typeface="+mj-lt"/>
              <a:buAutoNum type="arabicParenR"/>
            </a:pPr>
            <a:r>
              <a:rPr lang="en-US" dirty="0"/>
              <a:t>The substances generated by the reaction are called </a:t>
            </a:r>
            <a:r>
              <a:rPr lang="en-US" b="1" dirty="0"/>
              <a:t>products</a:t>
            </a:r>
            <a:r>
              <a:rPr lang="en-US" dirty="0"/>
              <a:t>, and their formulas are placed on the right side of the equation.</a:t>
            </a:r>
          </a:p>
          <a:p>
            <a:pPr marL="457200" indent="-457200">
              <a:buFont typeface="+mj-lt"/>
              <a:buAutoNum type="arabicParenR"/>
            </a:pPr>
            <a:r>
              <a:rPr lang="en-US" i="1" dirty="0"/>
              <a:t>Plus signs </a:t>
            </a:r>
            <a:r>
              <a:rPr lang="en-US" dirty="0"/>
              <a:t>(+) separate individual reactant and product formulas, and an </a:t>
            </a:r>
            <a:r>
              <a:rPr lang="en-US" i="1" dirty="0"/>
              <a:t>arrow </a:t>
            </a:r>
            <a:r>
              <a:rPr lang="en-US" dirty="0"/>
              <a:t>(⟶) separates the reactant and product (left and right) sides of the equation. </a:t>
            </a:r>
          </a:p>
          <a:p>
            <a:pPr marL="457200" indent="-457200">
              <a:buFont typeface="+mj-lt"/>
              <a:buAutoNum type="arabicParenR"/>
            </a:pPr>
            <a:r>
              <a:rPr lang="en-US" dirty="0"/>
              <a:t>The relative numbers of reactant and product species are represented by </a:t>
            </a:r>
            <a:r>
              <a:rPr lang="en-US" b="1" dirty="0"/>
              <a:t>coefficients</a:t>
            </a:r>
            <a:r>
              <a:rPr lang="en-US" dirty="0"/>
              <a:t> (numbers placed immediately to the left of each formula). A coefficient of 1 is typically omitted. </a:t>
            </a:r>
          </a:p>
          <a:p>
            <a:pPr marL="457200" indent="-457200">
              <a:buFont typeface="+mj-lt"/>
              <a:buAutoNum type="arabicParenR"/>
            </a:pPr>
            <a:endParaRPr lang="en-US" dirty="0"/>
          </a:p>
          <a:p>
            <a:endParaRPr lang="en-US" dirty="0"/>
          </a:p>
        </p:txBody>
      </p:sp>
    </p:spTree>
    <p:extLst>
      <p:ext uri="{BB962C8B-B14F-4D97-AF65-F5344CB8AC3E}">
        <p14:creationId xmlns:p14="http://schemas.microsoft.com/office/powerpoint/2010/main" val="1900940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Stoichiometry</a:t>
            </a:r>
          </a:p>
        </p:txBody>
      </p:sp>
      <p:sp>
        <p:nvSpPr>
          <p:cNvPr id="3" name="Content Placeholder 2"/>
          <p:cNvSpPr>
            <a:spLocks noGrp="1"/>
          </p:cNvSpPr>
          <p:nvPr>
            <p:ph idx="1"/>
          </p:nvPr>
        </p:nvSpPr>
        <p:spPr/>
        <p:txBody>
          <a:bodyPr>
            <a:normAutofit/>
          </a:bodyPr>
          <a:lstStyle/>
          <a:p>
            <a:pPr marL="0" indent="0" algn="ctr">
              <a:buClrTx/>
              <a:buNone/>
            </a:pPr>
            <a:r>
              <a:rPr lang="en-US" dirty="0"/>
              <a:t>1 cup of mix  +  ¾ cup of milk  +  1 egg  ⟶  8 pancakes</a:t>
            </a:r>
          </a:p>
          <a:p>
            <a:pPr marL="342900" indent="-342900"/>
            <a:endParaRPr lang="en-US" dirty="0"/>
          </a:p>
          <a:p>
            <a:pPr marL="342900" indent="-342900"/>
            <a:r>
              <a:rPr lang="en-US" dirty="0"/>
              <a:t>If two dozen pancakes are needed, the amount of ingredients must be increased proportionally according to the amounts given in the recipe. </a:t>
            </a:r>
            <a:endParaRPr lang="en-US" dirty="0">
              <a:solidFill>
                <a:srgbClr val="000090"/>
              </a:solidFill>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57758086"/>
              </p:ext>
            </p:extLst>
          </p:nvPr>
        </p:nvGraphicFramePr>
        <p:xfrm>
          <a:off x="1634836" y="3226926"/>
          <a:ext cx="5599401" cy="1109114"/>
        </p:xfrm>
        <a:graphic>
          <a:graphicData uri="http://schemas.openxmlformats.org/presentationml/2006/ole">
            <mc:AlternateContent xmlns:mc="http://schemas.openxmlformats.org/markup-compatibility/2006">
              <mc:Choice xmlns:v="urn:schemas-microsoft-com:vml" Requires="v">
                <p:oleObj spid="_x0000_s4149" name="Equation" r:id="rId3" imgW="17980952" imgH="3555556" progId="Equation.3">
                  <p:embed/>
                </p:oleObj>
              </mc:Choice>
              <mc:Fallback>
                <p:oleObj name="Equation" r:id="rId3" imgW="17980952" imgH="355555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836" y="3226926"/>
                        <a:ext cx="5599401" cy="1109114"/>
                      </a:xfrm>
                      <a:prstGeom prst="rect">
                        <a:avLst/>
                      </a:prstGeom>
                      <a:noFill/>
                      <a:ln>
                        <a:noFill/>
                      </a:ln>
                    </p:spPr>
                  </p:pic>
                </p:oleObj>
              </mc:Fallback>
            </mc:AlternateContent>
          </a:graphicData>
        </a:graphic>
      </p:graphicFrame>
      <p:cxnSp>
        <p:nvCxnSpPr>
          <p:cNvPr id="6" name="Straight Connector 5"/>
          <p:cNvCxnSpPr/>
          <p:nvPr/>
        </p:nvCxnSpPr>
        <p:spPr>
          <a:xfrm flipH="1">
            <a:off x="2253674" y="3676073"/>
            <a:ext cx="1348508" cy="2678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308765" y="3943927"/>
            <a:ext cx="1348508" cy="2678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164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Stoichiometry</a:t>
            </a:r>
          </a:p>
        </p:txBody>
      </p:sp>
      <p:sp>
        <p:nvSpPr>
          <p:cNvPr id="3" name="Content Placeholder 2"/>
          <p:cNvSpPr>
            <a:spLocks noGrp="1"/>
          </p:cNvSpPr>
          <p:nvPr>
            <p:ph idx="1"/>
          </p:nvPr>
        </p:nvSpPr>
        <p:spPr>
          <a:xfrm>
            <a:off x="628650" y="955965"/>
            <a:ext cx="7886700" cy="4992253"/>
          </a:xfrm>
        </p:spPr>
        <p:txBody>
          <a:bodyPr/>
          <a:lstStyle/>
          <a:p>
            <a:r>
              <a:rPr lang="en-US" dirty="0"/>
              <a:t>Balanced chemical equations are used in a similar fashion as recipes. </a:t>
            </a:r>
          </a:p>
          <a:p>
            <a:endParaRPr lang="en-US" dirty="0"/>
          </a:p>
          <a:p>
            <a:r>
              <a:rPr lang="en-US" dirty="0"/>
              <a:t> From a balanced chemical equation we can determine: </a:t>
            </a:r>
          </a:p>
          <a:p>
            <a:pPr lvl="1"/>
            <a:r>
              <a:rPr lang="en-US" dirty="0"/>
              <a:t>The amount of one reactant required to react with a given amount of another reactant.</a:t>
            </a:r>
          </a:p>
          <a:p>
            <a:pPr lvl="1"/>
            <a:r>
              <a:rPr lang="en-US" dirty="0"/>
              <a:t>The amount of reactant needed to yield a given amount of product.</a:t>
            </a:r>
          </a:p>
          <a:p>
            <a:endParaRPr lang="en-US" dirty="0"/>
          </a:p>
          <a:p>
            <a:r>
              <a:rPr lang="en-US" dirty="0"/>
              <a:t> The coefficients in the balanced equation are used to derive </a:t>
            </a:r>
            <a:r>
              <a:rPr lang="en-US" b="1" dirty="0"/>
              <a:t>stoichiometric factors </a:t>
            </a:r>
            <a:r>
              <a:rPr lang="en-US" dirty="0"/>
              <a:t>that permit computation of the desired quantity.</a:t>
            </a:r>
          </a:p>
          <a:p>
            <a:endParaRPr lang="en-US" dirty="0"/>
          </a:p>
        </p:txBody>
      </p:sp>
    </p:spTree>
    <p:extLst>
      <p:ext uri="{BB962C8B-B14F-4D97-AF65-F5344CB8AC3E}">
        <p14:creationId xmlns:p14="http://schemas.microsoft.com/office/powerpoint/2010/main" val="2241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Stoichiometric Factors</a:t>
            </a:r>
          </a:p>
        </p:txBody>
      </p:sp>
      <p:sp>
        <p:nvSpPr>
          <p:cNvPr id="3" name="Content Placeholder 2"/>
          <p:cNvSpPr>
            <a:spLocks noGrp="1"/>
          </p:cNvSpPr>
          <p:nvPr>
            <p:ph idx="1"/>
          </p:nvPr>
        </p:nvSpPr>
        <p:spPr/>
        <p:txBody>
          <a:bodyPr/>
          <a:lstStyle/>
          <a:p>
            <a:pPr marL="0" indent="0" algn="ctr">
              <a:buNone/>
            </a:pPr>
            <a:r>
              <a:rPr lang="en-US" dirty="0"/>
              <a:t>N</a:t>
            </a:r>
            <a:r>
              <a:rPr lang="en-US" baseline="-25000" dirty="0"/>
              <a:t>2</a:t>
            </a:r>
            <a:r>
              <a:rPr lang="en-US" dirty="0"/>
              <a:t>(g)  +  3H</a:t>
            </a:r>
            <a:r>
              <a:rPr lang="en-US" baseline="-25000" dirty="0"/>
              <a:t>2</a:t>
            </a:r>
            <a:r>
              <a:rPr lang="en-US" dirty="0"/>
              <a:t>(g) ⟶  2NH</a:t>
            </a:r>
            <a:r>
              <a:rPr lang="en-US" baseline="-25000" dirty="0"/>
              <a:t>3</a:t>
            </a:r>
            <a:r>
              <a:rPr lang="en-US" dirty="0"/>
              <a:t>(g)</a:t>
            </a:r>
          </a:p>
          <a:p>
            <a:endParaRPr lang="en-US" dirty="0"/>
          </a:p>
          <a:p>
            <a:r>
              <a:rPr lang="en-US" dirty="0"/>
              <a:t> This equation shows that ammonia molecules are produced from hydrogen molecules in a 2:3 ratio.</a:t>
            </a:r>
          </a:p>
          <a:p>
            <a:endParaRPr lang="en-US" dirty="0"/>
          </a:p>
          <a:p>
            <a:r>
              <a:rPr lang="en-US" dirty="0"/>
              <a:t> Stoichiometric factors may be derived using any amount (number) unit: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57257440"/>
              </p:ext>
            </p:extLst>
          </p:nvPr>
        </p:nvGraphicFramePr>
        <p:xfrm>
          <a:off x="923636" y="3934727"/>
          <a:ext cx="7201621" cy="802296"/>
        </p:xfrm>
        <a:graphic>
          <a:graphicData uri="http://schemas.openxmlformats.org/presentationml/2006/ole">
            <mc:AlternateContent xmlns:mc="http://schemas.openxmlformats.org/markup-compatibility/2006">
              <mc:Choice xmlns:v="urn:schemas-microsoft-com:vml" Requires="v">
                <p:oleObj spid="_x0000_s5170" name="Equation" r:id="rId3" imgW="4025880" imgH="431640" progId="Equation.DSMT4">
                  <p:embed/>
                </p:oleObj>
              </mc:Choice>
              <mc:Fallback>
                <p:oleObj name="Equation" r:id="rId3" imgW="4025880" imgH="431640" progId="Equation.DSMT4">
                  <p:embed/>
                  <p:pic>
                    <p:nvPicPr>
                      <p:cNvPr id="0" name="Object 1"/>
                      <p:cNvPicPr>
                        <a:picLocks noChangeAspect="1" noChangeArrowheads="1"/>
                      </p:cNvPicPr>
                      <p:nvPr/>
                    </p:nvPicPr>
                    <p:blipFill>
                      <a:blip r:embed="rId4"/>
                      <a:srcRect/>
                      <a:stretch>
                        <a:fillRect/>
                      </a:stretch>
                    </p:blipFill>
                    <p:spPr bwMode="auto">
                      <a:xfrm>
                        <a:off x="923636" y="3934727"/>
                        <a:ext cx="7201621" cy="8022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31470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4.8</a:t>
            </a:r>
          </a:p>
        </p:txBody>
      </p:sp>
      <p:sp>
        <p:nvSpPr>
          <p:cNvPr id="3" name="Content Placeholder 2"/>
          <p:cNvSpPr>
            <a:spLocks noGrp="1"/>
          </p:cNvSpPr>
          <p:nvPr>
            <p:ph idx="1"/>
          </p:nvPr>
        </p:nvSpPr>
        <p:spPr/>
        <p:txBody>
          <a:bodyPr/>
          <a:lstStyle/>
          <a:p>
            <a:r>
              <a:rPr lang="en-US" dirty="0"/>
              <a:t>How many moles of I</a:t>
            </a:r>
            <a:r>
              <a:rPr lang="en-US" baseline="-25000" dirty="0"/>
              <a:t>2</a:t>
            </a:r>
            <a:r>
              <a:rPr lang="en-US" dirty="0"/>
              <a:t> are required to react with 0.429 </a:t>
            </a:r>
            <a:r>
              <a:rPr lang="en-US" dirty="0" err="1"/>
              <a:t>mol</a:t>
            </a:r>
            <a:r>
              <a:rPr lang="en-US" dirty="0"/>
              <a:t> of Al according to the following equation?</a:t>
            </a:r>
          </a:p>
          <a:p>
            <a:endParaRPr lang="en-US" dirty="0"/>
          </a:p>
          <a:p>
            <a:pPr marL="0" indent="0" algn="ctr">
              <a:buNone/>
            </a:pPr>
            <a:r>
              <a:rPr lang="en-US" dirty="0"/>
              <a:t>2Al  +  3I</a:t>
            </a:r>
            <a:r>
              <a:rPr lang="en-US" baseline="-25000" dirty="0"/>
              <a:t>2</a:t>
            </a:r>
            <a:r>
              <a:rPr lang="en-US" dirty="0"/>
              <a:t>  ⟶  2AlI</a:t>
            </a:r>
            <a:r>
              <a:rPr lang="en-US" baseline="-25000" dirty="0"/>
              <a:t>3</a:t>
            </a:r>
          </a:p>
          <a:p>
            <a:endParaRPr lang="en-US" dirty="0"/>
          </a:p>
        </p:txBody>
      </p:sp>
    </p:spTree>
    <p:extLst>
      <p:ext uri="{BB962C8B-B14F-4D97-AF65-F5344CB8AC3E}">
        <p14:creationId xmlns:p14="http://schemas.microsoft.com/office/powerpoint/2010/main" val="2336911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4.10</a:t>
            </a:r>
          </a:p>
        </p:txBody>
      </p:sp>
      <p:pic>
        <p:nvPicPr>
          <p:cNvPr id="2" name="Figure" descr="This figure shows three photos with an arrow leading from one to the next. The first photo shows a small pile of iodine and aluminum on a white surface. The second photo shows a small amount of purple smoke coming from the pile. The third photo shows a large amount of purple and gray smoke coming from the pil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119123"/>
            <a:ext cx="7886700" cy="1468816"/>
          </a:xfrm>
        </p:spPr>
      </p:pic>
      <p:sp>
        <p:nvSpPr>
          <p:cNvPr id="7" name="Figure Legend"/>
          <p:cNvSpPr>
            <a:spLocks noGrp="1"/>
          </p:cNvSpPr>
          <p:nvPr>
            <p:ph idx="13"/>
          </p:nvPr>
        </p:nvSpPr>
        <p:spPr/>
        <p:txBody>
          <a:bodyPr>
            <a:normAutofit/>
          </a:bodyPr>
          <a:lstStyle/>
          <a:p>
            <a:r>
              <a:rPr lang="en-US" sz="1600" dirty="0"/>
              <a:t>Aluminum and iodine react to produce aluminum iodide. The heat of the reaction vaporizes some of the solid iodine as a purple vapor. (credit: modification of work by Mark </a:t>
            </a:r>
            <a:r>
              <a:rPr lang="en-US" sz="1600" dirty="0" err="1"/>
              <a:t>Ott</a:t>
            </a:r>
            <a:r>
              <a:rPr lang="en-US" sz="1600" dirty="0"/>
              <a:t>)</a:t>
            </a:r>
          </a:p>
        </p:txBody>
      </p:sp>
    </p:spTree>
    <p:extLst>
      <p:ext uri="{BB962C8B-B14F-4D97-AF65-F5344CB8AC3E}">
        <p14:creationId xmlns:p14="http://schemas.microsoft.com/office/powerpoint/2010/main" val="4005473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4.8</a:t>
            </a:r>
          </a:p>
        </p:txBody>
      </p:sp>
      <p:sp>
        <p:nvSpPr>
          <p:cNvPr id="7" name="Figure Legend" hidden="1"/>
          <p:cNvSpPr>
            <a:spLocks noGrp="1"/>
          </p:cNvSpPr>
          <p:nvPr>
            <p:ph idx="13"/>
          </p:nvPr>
        </p:nvSpPr>
        <p:spPr/>
        <p:txBody>
          <a:bodyPr>
            <a:normAutofit/>
          </a:bodyPr>
          <a:lstStyle/>
          <a:p>
            <a:endParaRPr lang="en-US"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1902506543"/>
              </p:ext>
            </p:extLst>
          </p:nvPr>
        </p:nvGraphicFramePr>
        <p:xfrm>
          <a:off x="1654175" y="4610100"/>
          <a:ext cx="5970588" cy="1068388"/>
        </p:xfrm>
        <a:graphic>
          <a:graphicData uri="http://schemas.openxmlformats.org/presentationml/2006/ole">
            <mc:AlternateContent xmlns:mc="http://schemas.openxmlformats.org/markup-compatibility/2006">
              <mc:Choice xmlns:v="urn:schemas-microsoft-com:vml" Requires="v">
                <p:oleObj spid="_x0000_s6194" name="Equation" r:id="rId3" imgW="2463480" imgH="431640" progId="Equation.DSMT4">
                  <p:embed/>
                </p:oleObj>
              </mc:Choice>
              <mc:Fallback>
                <p:oleObj name="Equation" r:id="rId3" imgW="2463480" imgH="431640" progId="Equation.DSMT4">
                  <p:embed/>
                  <p:pic>
                    <p:nvPicPr>
                      <p:cNvPr id="0" name="Object 1"/>
                      <p:cNvPicPr>
                        <a:picLocks noChangeAspect="1" noChangeArrowheads="1"/>
                      </p:cNvPicPr>
                      <p:nvPr/>
                    </p:nvPicPr>
                    <p:blipFill>
                      <a:blip r:embed="rId4"/>
                      <a:srcRect/>
                      <a:stretch>
                        <a:fillRect/>
                      </a:stretch>
                    </p:blipFill>
                    <p:spPr bwMode="auto">
                      <a:xfrm>
                        <a:off x="1654175" y="4610100"/>
                        <a:ext cx="5970588" cy="1068388"/>
                      </a:xfrm>
                      <a:prstGeom prst="rect">
                        <a:avLst/>
                      </a:prstGeom>
                      <a:noFill/>
                      <a:ln>
                        <a:noFill/>
                      </a:ln>
                    </p:spPr>
                  </p:pic>
                </p:oleObj>
              </mc:Fallback>
            </mc:AlternateContent>
          </a:graphicData>
        </a:graphic>
      </p:graphicFrame>
      <p:cxnSp>
        <p:nvCxnSpPr>
          <p:cNvPr id="6" name="Straight Connector 5"/>
          <p:cNvCxnSpPr/>
          <p:nvPr/>
        </p:nvCxnSpPr>
        <p:spPr>
          <a:xfrm flipH="1">
            <a:off x="2651667" y="4967432"/>
            <a:ext cx="1015169" cy="2689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268446" y="5250128"/>
            <a:ext cx="1015169" cy="2689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175" name="Picture 31" descr="This figure shows two pink rectangles. The first is labeled, “Moles of A l.” This rectangle is followed by an arrow pointing right to a second rectangle labeled, “Moles of I subscrip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1989793"/>
            <a:ext cx="7400926" cy="143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10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4.9</a:t>
            </a:r>
          </a:p>
        </p:txBody>
      </p:sp>
      <p:sp>
        <p:nvSpPr>
          <p:cNvPr id="7" name="Figure Legend" hidden="1"/>
          <p:cNvSpPr>
            <a:spLocks noGrp="1"/>
          </p:cNvSpPr>
          <p:nvPr>
            <p:ph idx="13"/>
          </p:nvPr>
        </p:nvSpPr>
        <p:spPr/>
        <p:txBody>
          <a:bodyPr>
            <a:normAutofit/>
          </a:bodyPr>
          <a:lstStyle/>
          <a:p>
            <a:endParaRPr lang="en-US" sz="1600" dirty="0"/>
          </a:p>
        </p:txBody>
      </p:sp>
      <p:pic>
        <p:nvPicPr>
          <p:cNvPr id="19458" name="Picture 2" descr="This figure shows three rectangles. The first is labeled, “Moles of C subscript 3 H subscript 8.” This rectangle is followed by an arrow labeled stoichiometric factor pointing right to a second rectangle labeled, “Moles of C O subscript 2.” This is followed by an arrow labeled Avogadro's number pointing right to a third rectangle labeled, &quot;Molecules of C O subscript 2&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2657474"/>
            <a:ext cx="7954347"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442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4.10</a:t>
            </a:r>
          </a:p>
        </p:txBody>
      </p:sp>
      <p:sp>
        <p:nvSpPr>
          <p:cNvPr id="3" name="Content Placeholder 2"/>
          <p:cNvSpPr>
            <a:spLocks noGrp="1"/>
          </p:cNvSpPr>
          <p:nvPr>
            <p:ph idx="1"/>
          </p:nvPr>
        </p:nvSpPr>
        <p:spPr>
          <a:xfrm>
            <a:off x="628650" y="955965"/>
            <a:ext cx="7886700" cy="4946071"/>
          </a:xfrm>
        </p:spPr>
        <p:txBody>
          <a:bodyPr/>
          <a:lstStyle/>
          <a:p>
            <a:r>
              <a:rPr lang="en-US" sz="2000" dirty="0"/>
              <a:t>What mass of sodium hydroxide, </a:t>
            </a:r>
            <a:r>
              <a:rPr lang="en-US" sz="2000" dirty="0" err="1"/>
              <a:t>NaOH</a:t>
            </a:r>
            <a:r>
              <a:rPr lang="en-US" sz="2000" dirty="0"/>
              <a:t>, would be required to produce 16 g of the antacid milk of magnesia [magnesium hydroxide, Mg(OH)</a:t>
            </a:r>
            <a:r>
              <a:rPr lang="en-US" sz="2000" baseline="-25000" dirty="0"/>
              <a:t>2</a:t>
            </a:r>
            <a:r>
              <a:rPr lang="en-US" sz="2000" dirty="0"/>
              <a:t>] by the following reaction?</a:t>
            </a:r>
          </a:p>
          <a:p>
            <a:endParaRPr lang="en-US" sz="2000" dirty="0"/>
          </a:p>
          <a:p>
            <a:pPr marL="0" indent="0" algn="ctr">
              <a:buNone/>
            </a:pPr>
            <a:r>
              <a:rPr lang="en-US" sz="2000" dirty="0"/>
              <a:t>MgCl</a:t>
            </a:r>
            <a:r>
              <a:rPr lang="en-US" sz="2000" baseline="-25000" dirty="0"/>
              <a:t>2</a:t>
            </a:r>
            <a:r>
              <a:rPr lang="en-US" sz="2000" dirty="0"/>
              <a:t>(</a:t>
            </a:r>
            <a:r>
              <a:rPr lang="en-US" sz="2000" i="1" dirty="0" err="1"/>
              <a:t>aq</a:t>
            </a:r>
            <a:r>
              <a:rPr lang="en-US" sz="2000" dirty="0"/>
              <a:t>)  +  2NaOH(</a:t>
            </a:r>
            <a:r>
              <a:rPr lang="en-US" sz="2000" i="1" dirty="0" err="1"/>
              <a:t>aq</a:t>
            </a:r>
            <a:r>
              <a:rPr lang="en-US" sz="2000" dirty="0"/>
              <a:t>)  ⟶  Mg(OH)</a:t>
            </a:r>
            <a:r>
              <a:rPr lang="en-US" sz="2000" baseline="-25000" dirty="0"/>
              <a:t>2</a:t>
            </a:r>
            <a:r>
              <a:rPr lang="en-US" sz="2000" dirty="0"/>
              <a:t>(</a:t>
            </a:r>
            <a:r>
              <a:rPr lang="en-US" sz="2000" i="1" dirty="0"/>
              <a:t>s</a:t>
            </a:r>
            <a:r>
              <a:rPr lang="en-US" sz="2000" dirty="0"/>
              <a:t>)  +  2NaCl(</a:t>
            </a:r>
            <a:r>
              <a:rPr lang="en-US" sz="2000" i="1" dirty="0" err="1"/>
              <a:t>aq</a:t>
            </a:r>
            <a:r>
              <a:rPr lang="en-US" sz="2000" dirty="0"/>
              <a:t>)</a:t>
            </a:r>
          </a:p>
          <a:p>
            <a:endParaRPr lang="en-US" dirty="0"/>
          </a:p>
        </p:txBody>
      </p:sp>
    </p:spTree>
    <p:extLst>
      <p:ext uri="{BB962C8B-B14F-4D97-AF65-F5344CB8AC3E}">
        <p14:creationId xmlns:p14="http://schemas.microsoft.com/office/powerpoint/2010/main" val="23301209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4.10</a:t>
            </a:r>
          </a:p>
        </p:txBody>
      </p:sp>
      <p:sp>
        <p:nvSpPr>
          <p:cNvPr id="7" name="Figure Legend" hidden="1"/>
          <p:cNvSpPr>
            <a:spLocks noGrp="1"/>
          </p:cNvSpPr>
          <p:nvPr>
            <p:ph idx="13"/>
          </p:nvPr>
        </p:nvSpPr>
        <p:spPr/>
        <p:txBody>
          <a:bodyPr>
            <a:normAutofit/>
          </a:bodyPr>
          <a:lstStyle/>
          <a:p>
            <a:endParaRPr lang="en-US" sz="1600" dirty="0">
              <a:solidFill>
                <a:schemeClr val="tx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44148211"/>
              </p:ext>
            </p:extLst>
          </p:nvPr>
        </p:nvGraphicFramePr>
        <p:xfrm>
          <a:off x="556786" y="5142108"/>
          <a:ext cx="7958564" cy="687712"/>
        </p:xfrm>
        <a:graphic>
          <a:graphicData uri="http://schemas.openxmlformats.org/presentationml/2006/ole">
            <mc:AlternateContent xmlns:mc="http://schemas.openxmlformats.org/markup-compatibility/2006">
              <mc:Choice xmlns:v="urn:schemas-microsoft-com:vml" Requires="v">
                <p:oleObj spid="_x0000_s7216" name="Equation" r:id="rId3" imgW="5029200" imgH="431640" progId="Equation.DSMT4">
                  <p:embed/>
                </p:oleObj>
              </mc:Choice>
              <mc:Fallback>
                <p:oleObj name="Equation" r:id="rId3" imgW="5029200" imgH="431640" progId="Equation.DSMT4">
                  <p:embed/>
                  <p:pic>
                    <p:nvPicPr>
                      <p:cNvPr id="0" name="Object 1"/>
                      <p:cNvPicPr>
                        <a:picLocks noChangeAspect="1" noChangeArrowheads="1"/>
                      </p:cNvPicPr>
                      <p:nvPr/>
                    </p:nvPicPr>
                    <p:blipFill>
                      <a:blip r:embed="rId4"/>
                      <a:srcRect/>
                      <a:stretch>
                        <a:fillRect/>
                      </a:stretch>
                    </p:blipFill>
                    <p:spPr bwMode="auto">
                      <a:xfrm>
                        <a:off x="556786" y="5142108"/>
                        <a:ext cx="7958564" cy="687712"/>
                      </a:xfrm>
                      <a:prstGeom prst="rect">
                        <a:avLst/>
                      </a:prstGeom>
                      <a:noFill/>
                      <a:ln>
                        <a:noFill/>
                      </a:ln>
                    </p:spPr>
                  </p:pic>
                </p:oleObj>
              </mc:Fallback>
            </mc:AlternateContent>
          </a:graphicData>
        </a:graphic>
      </p:graphicFrame>
      <p:cxnSp>
        <p:nvCxnSpPr>
          <p:cNvPr id="6" name="Straight Connector 5"/>
          <p:cNvCxnSpPr/>
          <p:nvPr/>
        </p:nvCxnSpPr>
        <p:spPr>
          <a:xfrm flipH="1">
            <a:off x="1052945" y="5366327"/>
            <a:ext cx="868220" cy="1838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406072" y="5177435"/>
            <a:ext cx="1242292" cy="1838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687782" y="5550147"/>
            <a:ext cx="1112982" cy="1838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4331854" y="5177435"/>
            <a:ext cx="1099128" cy="1838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193309" y="5558929"/>
            <a:ext cx="1309255" cy="1750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892799" y="5558929"/>
            <a:ext cx="1117601" cy="1473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197" name="Picture 29" descr="This figure shows four rectangles. The first is shaded yellow and is labeled, “Mass of M g ( O H ) subscript 2.” This rectangle is followed by an arrow pointing right to a second rectangle which is shaded pink and is labeled, “Moles of M g ( O H ) subscript 2.” The arrow is labeled &quot;molar mass.&quot; This rectangle is followed by an arrow pointing downward to a third rectangle which is shaded pink and is labeled, “Moles of N a O H.” The arrow is labeled &quot;Stoichiometric factor.&quot; This rectangle is followed by an arrow pointing left to a fourth rectangle which is shaded yellow and is labeled, “Mass of N a O H.” The arrow is labeled &quot;molar mass.&qu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67220" y="1485900"/>
            <a:ext cx="7013496"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03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4.11</a:t>
            </a:r>
          </a:p>
        </p:txBody>
      </p:sp>
      <p:sp>
        <p:nvSpPr>
          <p:cNvPr id="7" name="Figure Legend" hidden="1"/>
          <p:cNvSpPr>
            <a:spLocks noGrp="1"/>
          </p:cNvSpPr>
          <p:nvPr>
            <p:ph idx="13"/>
          </p:nvPr>
        </p:nvSpPr>
        <p:spPr/>
        <p:txBody>
          <a:bodyPr>
            <a:normAutofit/>
          </a:bodyPr>
          <a:lstStyle/>
          <a:p>
            <a:endParaRPr lang="en-US" sz="1600" dirty="0"/>
          </a:p>
        </p:txBody>
      </p:sp>
      <p:pic>
        <p:nvPicPr>
          <p:cNvPr id="20482" name="Picture 2" descr="This figure shows four rectangles. The first is shaded yellow and is labeled, “Mass of C subscript 8 H subscript 18.” This rectangle is followed by an arrow pointing right to a second rectangle which is shaded pink and is labeled, “Moles of C subscript 8 H subscript 18.” The arrow is labeled &quot;molar mass.&quot; This rectangle is followed by an arrow pointing downward to a third rectangle which is shaded pink and is labeled, “Moles of O subscript 2.” The arrow is labeled &quot;Stoichiometric factor.&quot; This rectangle is followed by an arrow pointing left to a fourth rectangle which is shaded yellow and is labeled, “Mass of O subscript 2.” The arrow is labeled &quot;molar mass.&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4195" y="1562100"/>
            <a:ext cx="7171432" cy="31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Coefficients</a:t>
            </a:r>
          </a:p>
        </p:txBody>
      </p:sp>
      <p:sp>
        <p:nvSpPr>
          <p:cNvPr id="3" name="Content Placeholder 2"/>
          <p:cNvSpPr>
            <a:spLocks noGrp="1"/>
          </p:cNvSpPr>
          <p:nvPr>
            <p:ph idx="1"/>
          </p:nvPr>
        </p:nvSpPr>
        <p:spPr>
          <a:xfrm>
            <a:off x="628650" y="955965"/>
            <a:ext cx="7886700" cy="5010726"/>
          </a:xfrm>
        </p:spPr>
        <p:txBody>
          <a:bodyPr/>
          <a:lstStyle/>
          <a:p>
            <a:r>
              <a:rPr lang="en-US" dirty="0"/>
              <a:t>It is common practice to use the smallest possible whole-number coefficients in a chemical equation.</a:t>
            </a:r>
          </a:p>
          <a:p>
            <a:endParaRPr lang="en-US" dirty="0"/>
          </a:p>
          <a:p>
            <a:r>
              <a:rPr lang="en-US" dirty="0"/>
              <a:t>These coefficients represent the relative numbers of reactants and products, and, therefore, they may be correctly interpreted as ratios. </a:t>
            </a:r>
          </a:p>
          <a:p>
            <a:endParaRPr lang="en-US" dirty="0"/>
          </a:p>
          <a:p>
            <a:r>
              <a:rPr lang="en-US" dirty="0"/>
              <a:t>Previous example: Methane and oxygen react to yield carbon dioxide and water in a 1:2:1:2 ratio. </a:t>
            </a:r>
          </a:p>
          <a:p>
            <a:endParaRPr lang="en-US" dirty="0"/>
          </a:p>
        </p:txBody>
      </p:sp>
    </p:spTree>
    <p:extLst>
      <p:ext uri="{BB962C8B-B14F-4D97-AF65-F5344CB8AC3E}">
        <p14:creationId xmlns:p14="http://schemas.microsoft.com/office/powerpoint/2010/main" val="2405351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Stoichiometry </a:t>
            </a:r>
          </a:p>
        </p:txBody>
      </p:sp>
      <p:sp>
        <p:nvSpPr>
          <p:cNvPr id="3" name="Content Placeholder 2"/>
          <p:cNvSpPr>
            <a:spLocks noGrp="1"/>
          </p:cNvSpPr>
          <p:nvPr>
            <p:ph idx="1"/>
          </p:nvPr>
        </p:nvSpPr>
        <p:spPr>
          <a:xfrm>
            <a:off x="628650" y="955965"/>
            <a:ext cx="7886700" cy="4641271"/>
          </a:xfrm>
        </p:spPr>
        <p:txBody>
          <a:bodyPr/>
          <a:lstStyle/>
          <a:p>
            <a:r>
              <a:rPr lang="en-US" dirty="0"/>
              <a:t>Examples 4.8 and 4.10 illustrate just a few instances of reaction stoichiometry calculations. </a:t>
            </a:r>
          </a:p>
          <a:p>
            <a:endParaRPr lang="en-US" dirty="0"/>
          </a:p>
          <a:p>
            <a:r>
              <a:rPr lang="en-US" dirty="0"/>
              <a:t>Numerous variations on the beginning and ending computational steps are possible depending on what particular quantities are provided and sought (volumes, solution concentrations, and so forth).</a:t>
            </a:r>
          </a:p>
          <a:p>
            <a:endParaRPr lang="en-US" dirty="0"/>
          </a:p>
          <a:p>
            <a:r>
              <a:rPr lang="en-US" dirty="0"/>
              <a:t>All these calculations share a common essential component: </a:t>
            </a:r>
            <a:r>
              <a:rPr lang="en-US" i="1" dirty="0"/>
              <a:t>the use of stoichiometric factors derived from balanced chemical equations.</a:t>
            </a:r>
          </a:p>
        </p:txBody>
      </p:sp>
    </p:spTree>
    <p:extLst>
      <p:ext uri="{BB962C8B-B14F-4D97-AF65-F5344CB8AC3E}">
        <p14:creationId xmlns:p14="http://schemas.microsoft.com/office/powerpoint/2010/main" val="1935823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4.11</a:t>
            </a:r>
          </a:p>
        </p:txBody>
      </p:sp>
      <p:pic>
        <p:nvPicPr>
          <p:cNvPr id="2" name="Figure" descr="This flowchart shows 10 rectangles connected by double headed arrows. To the upper left, a rectangle is shaded lavender and is labeled, “Volume of pure substance A.” This rectangle is followed by a horizontal double headed arrow labeled, “Density.” It connects to a second rectangle which is shaded yellow and is labeled, “Mass of A.” This rectangle is followed by a double headed arrow which is labeled, “Molar Mass,” that connects to a third rectangle which is shaded pink and is labeled, “Moles of A.” To the left of this rectangle is a horizontal double headed arrow labeled, “Molarity,” which connects to a lavender rectangle which is labeled, “Volume of solution A.” The pink, “Moles of A,” rectangle is also connected with a double headed arrow below and to the left. This arrow is labeled “Avogadro’s number.” It connects to a green shaded rectangle that is labeled, “Number of particles of A.” To the right of the pink “Moles of A,” rectangle is a horizontal double headed arrow which is labeled, “Stoichiometric factor.” It connects to a second pink rectangle which is labeled, “Moles of B.” A double headed arrow which is labeled, “Molar mass,” extends from the top of this rectangle above and to the right to a yellow shaded rectangle labeled, “Mass of B.” A horizontal double headed arrow which is labeled, “Density” links to a lavender rectangle labeled, “Volume of substance B,” to the right. A horizontal double headed arrow labeled, “Molarity,” extends right to the of the pink “Moles of B” rectangle. This arrow connects to a lavender rectangle that is labeled, “Volume of substance B.” Another double headed arrow extends below and to the right of the pink “Moles of B” rectangle. This arrow is labeled “Avogadro’s number,” and it extends to a green rectangle which is labeled, “Number of particles of B.”"/>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14500" y="1105694"/>
            <a:ext cx="5715000" cy="3495675"/>
          </a:xfrm>
        </p:spPr>
      </p:pic>
      <p:sp>
        <p:nvSpPr>
          <p:cNvPr id="7" name="Figure Legend"/>
          <p:cNvSpPr>
            <a:spLocks noGrp="1"/>
          </p:cNvSpPr>
          <p:nvPr>
            <p:ph idx="13"/>
          </p:nvPr>
        </p:nvSpPr>
        <p:spPr/>
        <p:txBody>
          <a:bodyPr>
            <a:normAutofit/>
          </a:bodyPr>
          <a:lstStyle/>
          <a:p>
            <a:r>
              <a:rPr lang="en-US" sz="1600" dirty="0"/>
              <a:t>The flowchart depicts the various computational steps involved in most reaction stoichiometry calculations.</a:t>
            </a:r>
          </a:p>
        </p:txBody>
      </p:sp>
    </p:spTree>
    <p:extLst>
      <p:ext uri="{BB962C8B-B14F-4D97-AF65-F5344CB8AC3E}">
        <p14:creationId xmlns:p14="http://schemas.microsoft.com/office/powerpoint/2010/main" val="2076676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4.12</a:t>
            </a:r>
          </a:p>
        </p:txBody>
      </p:sp>
      <p:pic>
        <p:nvPicPr>
          <p:cNvPr id="2" name="Figure" descr="This photograph shows the inside of an automobile from the driver’s side area. The image shows inflated airbags positioned just in front of the driver’s and passenger’s seats and along the length of the passenger side over the windows. A large, round airbag covers the steering whee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33612" y="1096169"/>
            <a:ext cx="4676775" cy="3514725"/>
          </a:xfrm>
        </p:spPr>
      </p:pic>
      <p:sp>
        <p:nvSpPr>
          <p:cNvPr id="7" name="Figure Legend"/>
          <p:cNvSpPr>
            <a:spLocks noGrp="1"/>
          </p:cNvSpPr>
          <p:nvPr>
            <p:ph idx="13"/>
          </p:nvPr>
        </p:nvSpPr>
        <p:spPr/>
        <p:txBody>
          <a:bodyPr>
            <a:normAutofit/>
          </a:bodyPr>
          <a:lstStyle/>
          <a:p>
            <a:r>
              <a:rPr lang="en-US" sz="1600" dirty="0"/>
              <a:t>Airbags deploy upon impact to minimize serious injuries to passengers. (credit: Jon </a:t>
            </a:r>
            <a:r>
              <a:rPr lang="en-US" sz="1600" dirty="0" err="1"/>
              <a:t>Seidman</a:t>
            </a:r>
            <a:r>
              <a:rPr lang="en-US" sz="1600" dirty="0"/>
              <a:t>)</a:t>
            </a:r>
          </a:p>
        </p:txBody>
      </p:sp>
    </p:spTree>
    <p:extLst>
      <p:ext uri="{BB962C8B-B14F-4D97-AF65-F5344CB8AC3E}">
        <p14:creationId xmlns:p14="http://schemas.microsoft.com/office/powerpoint/2010/main" val="1986035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4.4 Reaction Yields</a:t>
            </a:r>
          </a:p>
          <a:p>
            <a:pPr lvl="1"/>
            <a:r>
              <a:rPr lang="en-US" dirty="0"/>
              <a:t>Explain the concepts of theoretical yield and limiting reactants/reagents.</a:t>
            </a:r>
          </a:p>
          <a:p>
            <a:pPr lvl="1"/>
            <a:r>
              <a:rPr lang="en-US" dirty="0"/>
              <a:t>Derive the theoretical yield for a reaction under specified conditions.</a:t>
            </a:r>
          </a:p>
          <a:p>
            <a:pPr lvl="1"/>
            <a:r>
              <a:rPr lang="en-US" dirty="0"/>
              <a:t>Calculate the percent yield for a reaction.</a:t>
            </a:r>
          </a:p>
        </p:txBody>
      </p:sp>
    </p:spTree>
    <p:extLst>
      <p:ext uri="{BB962C8B-B14F-4D97-AF65-F5344CB8AC3E}">
        <p14:creationId xmlns:p14="http://schemas.microsoft.com/office/powerpoint/2010/main" val="37654782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Yields</a:t>
            </a:r>
          </a:p>
        </p:txBody>
      </p:sp>
      <p:sp>
        <p:nvSpPr>
          <p:cNvPr id="3" name="Content Placeholder 2"/>
          <p:cNvSpPr>
            <a:spLocks noGrp="1"/>
          </p:cNvSpPr>
          <p:nvPr>
            <p:ph idx="1"/>
          </p:nvPr>
        </p:nvSpPr>
        <p:spPr>
          <a:xfrm>
            <a:off x="628650" y="955965"/>
            <a:ext cx="7886700" cy="5140035"/>
          </a:xfrm>
        </p:spPr>
        <p:txBody>
          <a:bodyPr/>
          <a:lstStyle/>
          <a:p>
            <a:r>
              <a:rPr lang="en-US" dirty="0"/>
              <a:t>The relative amounts of reactants and products represented in a balanced chemical equation are often referred to as </a:t>
            </a:r>
            <a:r>
              <a:rPr lang="en-US" b="1" dirty="0"/>
              <a:t>stoichiometric amounts</a:t>
            </a:r>
            <a:r>
              <a:rPr lang="en-US" dirty="0"/>
              <a:t>. </a:t>
            </a:r>
          </a:p>
          <a:p>
            <a:endParaRPr lang="en-US" dirty="0"/>
          </a:p>
          <a:p>
            <a:r>
              <a:rPr lang="en-US" dirty="0"/>
              <a:t>All the exercises in the preceding module involved stoichiometric amounts of reactants. </a:t>
            </a:r>
          </a:p>
          <a:p>
            <a:endParaRPr lang="en-US" dirty="0"/>
          </a:p>
          <a:p>
            <a:r>
              <a:rPr lang="en-US" dirty="0"/>
              <a:t>In more realistic situations, reactants are not present in stoichiometric amounts.</a:t>
            </a:r>
          </a:p>
          <a:p>
            <a:endParaRPr lang="en-US" dirty="0"/>
          </a:p>
        </p:txBody>
      </p:sp>
    </p:spTree>
    <p:extLst>
      <p:ext uri="{BB962C8B-B14F-4D97-AF65-F5344CB8AC3E}">
        <p14:creationId xmlns:p14="http://schemas.microsoft.com/office/powerpoint/2010/main" val="39598861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Limiting Reactant</a:t>
            </a:r>
          </a:p>
        </p:txBody>
      </p:sp>
      <p:sp>
        <p:nvSpPr>
          <p:cNvPr id="3" name="Content Placeholder 2"/>
          <p:cNvSpPr>
            <a:spLocks noGrp="1"/>
          </p:cNvSpPr>
          <p:nvPr>
            <p:ph idx="1"/>
          </p:nvPr>
        </p:nvSpPr>
        <p:spPr>
          <a:xfrm>
            <a:off x="628650" y="955965"/>
            <a:ext cx="7886700" cy="4936835"/>
          </a:xfrm>
        </p:spPr>
        <p:txBody>
          <a:bodyPr/>
          <a:lstStyle/>
          <a:p>
            <a:r>
              <a:rPr lang="en-US" dirty="0"/>
              <a:t>Consider making grilled cheese sandwiches. </a:t>
            </a:r>
          </a:p>
          <a:p>
            <a:pPr>
              <a:buClrTx/>
            </a:pPr>
            <a:endParaRPr lang="en-US" b="1" i="1" dirty="0">
              <a:solidFill>
                <a:srgbClr val="000090"/>
              </a:solidFill>
            </a:endParaRPr>
          </a:p>
          <a:p>
            <a:pPr marL="0" indent="0" algn="ctr">
              <a:buClrTx/>
              <a:buNone/>
            </a:pPr>
            <a:r>
              <a:rPr lang="en-US" dirty="0"/>
              <a:t>1 slice of cheese + 2 slices of bread  ⟶  1 sandwich</a:t>
            </a:r>
            <a:endParaRPr lang="en-US" b="1" i="1" dirty="0">
              <a:solidFill>
                <a:srgbClr val="000090"/>
              </a:solidFill>
            </a:endParaRPr>
          </a:p>
          <a:p>
            <a:pPr>
              <a:buClrTx/>
            </a:pPr>
            <a:endParaRPr lang="en-US" dirty="0"/>
          </a:p>
          <a:p>
            <a:r>
              <a:rPr lang="en-US" dirty="0"/>
              <a:t> Provided with 28 slices of bread and 11 slices of cheese, one may prepare 11 sandwiches per the provided recipe.</a:t>
            </a:r>
          </a:p>
          <a:p>
            <a:endParaRPr lang="en-US" dirty="0"/>
          </a:p>
          <a:p>
            <a:r>
              <a:rPr lang="en-US" dirty="0"/>
              <a:t> All the provided cheese would be used and six slices of bread would be left over. </a:t>
            </a:r>
          </a:p>
          <a:p>
            <a:endParaRPr lang="en-US" dirty="0"/>
          </a:p>
        </p:txBody>
      </p:sp>
    </p:spTree>
    <p:extLst>
      <p:ext uri="{BB962C8B-B14F-4D97-AF65-F5344CB8AC3E}">
        <p14:creationId xmlns:p14="http://schemas.microsoft.com/office/powerpoint/2010/main" val="16004128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Limiting Reactant </a:t>
            </a:r>
          </a:p>
        </p:txBody>
      </p:sp>
      <p:sp>
        <p:nvSpPr>
          <p:cNvPr id="3" name="Content Placeholder 2"/>
          <p:cNvSpPr>
            <a:spLocks noGrp="1"/>
          </p:cNvSpPr>
          <p:nvPr>
            <p:ph idx="1"/>
          </p:nvPr>
        </p:nvSpPr>
        <p:spPr>
          <a:xfrm>
            <a:off x="628650" y="955965"/>
            <a:ext cx="7886700" cy="4946071"/>
          </a:xfrm>
        </p:spPr>
        <p:txBody>
          <a:bodyPr>
            <a:normAutofit/>
          </a:bodyPr>
          <a:lstStyle/>
          <a:p>
            <a:r>
              <a:rPr lang="en-US" dirty="0"/>
              <a:t>The number of sandwiches prepared has been limited by the number of cheese slices.</a:t>
            </a:r>
          </a:p>
          <a:p>
            <a:endParaRPr lang="en-US" dirty="0"/>
          </a:p>
          <a:p>
            <a:r>
              <a:rPr lang="en-US" dirty="0"/>
              <a:t> Cheese is the </a:t>
            </a:r>
            <a:r>
              <a:rPr lang="en-US" b="1" dirty="0"/>
              <a:t>limiting reactant</a:t>
            </a:r>
            <a:r>
              <a:rPr lang="en-US" dirty="0"/>
              <a:t>. </a:t>
            </a:r>
          </a:p>
          <a:p>
            <a:endParaRPr lang="en-US" dirty="0"/>
          </a:p>
          <a:p>
            <a:r>
              <a:rPr lang="en-US" dirty="0"/>
              <a:t> The limiting reactant will always be entirely consumed, thus limiting the amount of product that may be generated.</a:t>
            </a:r>
          </a:p>
          <a:p>
            <a:endParaRPr lang="en-US" dirty="0"/>
          </a:p>
          <a:p>
            <a:r>
              <a:rPr lang="en-US" dirty="0"/>
              <a:t> The bread slices have been provided in excess.</a:t>
            </a:r>
          </a:p>
          <a:p>
            <a:endParaRPr lang="en-US" dirty="0"/>
          </a:p>
          <a:p>
            <a:r>
              <a:rPr lang="en-US" dirty="0"/>
              <a:t> Bread is the </a:t>
            </a:r>
            <a:r>
              <a:rPr lang="en-US" b="1" dirty="0"/>
              <a:t>excess reactant</a:t>
            </a:r>
            <a:r>
              <a:rPr lang="en-US" dirty="0"/>
              <a:t>. </a:t>
            </a:r>
          </a:p>
          <a:p>
            <a:endParaRPr lang="en-US" dirty="0"/>
          </a:p>
        </p:txBody>
      </p:sp>
    </p:spTree>
    <p:extLst>
      <p:ext uri="{BB962C8B-B14F-4D97-AF65-F5344CB8AC3E}">
        <p14:creationId xmlns:p14="http://schemas.microsoft.com/office/powerpoint/2010/main" val="2751184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4.13</a:t>
            </a:r>
          </a:p>
        </p:txBody>
      </p:sp>
      <p:pic>
        <p:nvPicPr>
          <p:cNvPr id="2" name="Figure" descr="This figure has three rows showing the ingredients needed to make a sandwich. The first row reads, “1 sandwich = 2 slices of bread + 1 slice of cheese.” Two slices of bread and one slice of cheese are shown. The second row reads, “Provided with: 28 slices of bread + 11 slices of cheese.” There are 28 slices of bread and 11 slices of cheese shown. The third row reads, “We can make: 11 sandwiches + 6 slices of bread left over.” 11 sandwiches are shown with six extra slices of brea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09700" y="1105694"/>
            <a:ext cx="6324600" cy="3495675"/>
          </a:xfrm>
        </p:spPr>
      </p:pic>
      <p:sp>
        <p:nvSpPr>
          <p:cNvPr id="7" name="Figure Legend"/>
          <p:cNvSpPr>
            <a:spLocks noGrp="1"/>
          </p:cNvSpPr>
          <p:nvPr>
            <p:ph idx="13"/>
          </p:nvPr>
        </p:nvSpPr>
        <p:spPr/>
        <p:txBody>
          <a:bodyPr>
            <a:normAutofit/>
          </a:bodyPr>
          <a:lstStyle/>
          <a:p>
            <a:r>
              <a:rPr lang="en-US" sz="1600" dirty="0"/>
              <a:t>Sandwich making can illustrate the concepts of limiting and excess reactants.</a:t>
            </a:r>
          </a:p>
        </p:txBody>
      </p:sp>
    </p:spTree>
    <p:extLst>
      <p:ext uri="{BB962C8B-B14F-4D97-AF65-F5344CB8AC3E}">
        <p14:creationId xmlns:p14="http://schemas.microsoft.com/office/powerpoint/2010/main" val="2966503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Limiting Reactant</a:t>
            </a:r>
          </a:p>
        </p:txBody>
      </p:sp>
      <p:sp>
        <p:nvSpPr>
          <p:cNvPr id="3" name="Content Placeholder 2"/>
          <p:cNvSpPr>
            <a:spLocks noGrp="1"/>
          </p:cNvSpPr>
          <p:nvPr>
            <p:ph idx="1"/>
          </p:nvPr>
        </p:nvSpPr>
        <p:spPr>
          <a:xfrm>
            <a:off x="628650" y="955965"/>
            <a:ext cx="7886700" cy="4702451"/>
          </a:xfrm>
        </p:spPr>
        <p:txBody>
          <a:bodyPr>
            <a:normAutofit/>
          </a:bodyPr>
          <a:lstStyle/>
          <a:p>
            <a:r>
              <a:rPr lang="en-US" dirty="0"/>
              <a:t>Now consider a chemical process. </a:t>
            </a:r>
          </a:p>
          <a:p>
            <a:endParaRPr lang="en-US" dirty="0"/>
          </a:p>
          <a:p>
            <a:pPr marL="0" indent="0" algn="ctr">
              <a:buClrTx/>
              <a:buNone/>
            </a:pPr>
            <a:r>
              <a:rPr lang="en-US" dirty="0"/>
              <a:t>H</a:t>
            </a:r>
            <a:r>
              <a:rPr lang="en-US" baseline="-25000" dirty="0"/>
              <a:t>2</a:t>
            </a:r>
            <a:r>
              <a:rPr lang="en-US" dirty="0"/>
              <a:t>(</a:t>
            </a:r>
            <a:r>
              <a:rPr lang="en-US" i="1" dirty="0"/>
              <a:t>g</a:t>
            </a:r>
            <a:r>
              <a:rPr lang="en-US" dirty="0"/>
              <a:t>)  + Cl</a:t>
            </a:r>
            <a:r>
              <a:rPr lang="en-US" baseline="-25000" dirty="0"/>
              <a:t>2</a:t>
            </a:r>
            <a:r>
              <a:rPr lang="en-US" dirty="0"/>
              <a:t>(</a:t>
            </a:r>
            <a:r>
              <a:rPr lang="en-US" i="1" dirty="0"/>
              <a:t>g</a:t>
            </a:r>
            <a:r>
              <a:rPr lang="en-US" dirty="0"/>
              <a:t>) ⟶  2HCl(</a:t>
            </a:r>
            <a:r>
              <a:rPr lang="en-US" i="1" dirty="0"/>
              <a:t>g</a:t>
            </a:r>
            <a:r>
              <a:rPr lang="en-US" dirty="0"/>
              <a:t>)</a:t>
            </a:r>
            <a:endParaRPr lang="en-US" b="1" i="1" dirty="0">
              <a:solidFill>
                <a:srgbClr val="000090"/>
              </a:solidFill>
            </a:endParaRPr>
          </a:p>
          <a:p>
            <a:endParaRPr lang="en-US" dirty="0"/>
          </a:p>
          <a:p>
            <a:r>
              <a:rPr lang="en-US" dirty="0"/>
              <a:t>Imagine combining 3 moles of H</a:t>
            </a:r>
            <a:r>
              <a:rPr lang="en-US" baseline="-25000" dirty="0"/>
              <a:t>2</a:t>
            </a:r>
            <a:r>
              <a:rPr lang="en-US" dirty="0"/>
              <a:t> and 2 moles of Cl</a:t>
            </a:r>
            <a:r>
              <a:rPr lang="en-US" baseline="-25000" dirty="0"/>
              <a:t>2</a:t>
            </a:r>
            <a:r>
              <a:rPr lang="en-US" dirty="0"/>
              <a:t>.</a:t>
            </a:r>
          </a:p>
          <a:p>
            <a:endParaRPr lang="en-US" dirty="0"/>
          </a:p>
          <a:p>
            <a:r>
              <a:rPr lang="en-US" dirty="0"/>
              <a:t>One approach for determining the limiting reactant involves comparing the amount of product expected for the complete reaction of each reactant. </a:t>
            </a:r>
          </a:p>
          <a:p>
            <a:endParaRPr lang="en-US" dirty="0"/>
          </a:p>
          <a:p>
            <a:r>
              <a:rPr lang="en-US" dirty="0"/>
              <a:t>The reactant yielding the lesser amount of product is the limiting reactant. </a:t>
            </a:r>
          </a:p>
          <a:p>
            <a:endParaRPr lang="en-US" dirty="0"/>
          </a:p>
        </p:txBody>
      </p:sp>
    </p:spTree>
    <p:extLst>
      <p:ext uri="{BB962C8B-B14F-4D97-AF65-F5344CB8AC3E}">
        <p14:creationId xmlns:p14="http://schemas.microsoft.com/office/powerpoint/2010/main" val="32242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Limiting Reactant</a:t>
            </a:r>
          </a:p>
        </p:txBody>
      </p:sp>
      <p:sp>
        <p:nvSpPr>
          <p:cNvPr id="3" name="Content Placeholder 2"/>
          <p:cNvSpPr>
            <a:spLocks noGrp="1"/>
          </p:cNvSpPr>
          <p:nvPr>
            <p:ph idx="1"/>
          </p:nvPr>
        </p:nvSpPr>
        <p:spPr>
          <a:xfrm>
            <a:off x="628650" y="955965"/>
            <a:ext cx="7886700" cy="509385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Cl</a:t>
            </a:r>
            <a:r>
              <a:rPr lang="en-US" baseline="-25000" dirty="0"/>
              <a:t>2</a:t>
            </a:r>
            <a:r>
              <a:rPr lang="en-US" dirty="0"/>
              <a:t> will be consumed once 4 moles of </a:t>
            </a:r>
            <a:r>
              <a:rPr lang="en-US" dirty="0" err="1"/>
              <a:t>HCl</a:t>
            </a:r>
            <a:r>
              <a:rPr lang="en-US" dirty="0"/>
              <a:t> are produced.</a:t>
            </a:r>
          </a:p>
          <a:p>
            <a:endParaRPr lang="en-US" dirty="0"/>
          </a:p>
          <a:p>
            <a:r>
              <a:rPr lang="en-US" dirty="0"/>
              <a:t>Unreacted H</a:t>
            </a:r>
            <a:r>
              <a:rPr lang="en-US" baseline="-25000" dirty="0"/>
              <a:t>2</a:t>
            </a:r>
            <a:r>
              <a:rPr lang="en-US" dirty="0"/>
              <a:t> will remain once this reaction is complete.</a:t>
            </a:r>
          </a:p>
          <a:p>
            <a:endParaRPr lang="en-US" dirty="0"/>
          </a:p>
          <a:p>
            <a:r>
              <a:rPr lang="en-US" dirty="0"/>
              <a:t>Cl</a:t>
            </a:r>
            <a:r>
              <a:rPr lang="en-US" baseline="-25000" dirty="0"/>
              <a:t>2</a:t>
            </a:r>
            <a:r>
              <a:rPr lang="en-US" dirty="0"/>
              <a:t> is the </a:t>
            </a:r>
            <a:r>
              <a:rPr lang="en-US" b="1" dirty="0"/>
              <a:t>limiting reactant </a:t>
            </a:r>
            <a:r>
              <a:rPr lang="en-US" dirty="0"/>
              <a:t>and H</a:t>
            </a:r>
            <a:r>
              <a:rPr lang="en-US" baseline="-25000" dirty="0"/>
              <a:t>2</a:t>
            </a:r>
            <a:r>
              <a:rPr lang="en-US" dirty="0"/>
              <a:t> is the excess reactant.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51548730"/>
              </p:ext>
            </p:extLst>
          </p:nvPr>
        </p:nvGraphicFramePr>
        <p:xfrm>
          <a:off x="2376201" y="1287629"/>
          <a:ext cx="3880116" cy="745835"/>
        </p:xfrm>
        <a:graphic>
          <a:graphicData uri="http://schemas.openxmlformats.org/presentationml/2006/ole">
            <mc:AlternateContent xmlns:mc="http://schemas.openxmlformats.org/markup-compatibility/2006">
              <mc:Choice xmlns:v="urn:schemas-microsoft-com:vml" Requires="v">
                <p:oleObj spid="_x0000_s8264" name="Equation" r:id="rId3" imgW="2260440" imgH="431640" progId="Equation.DSMT4">
                  <p:embed/>
                </p:oleObj>
              </mc:Choice>
              <mc:Fallback>
                <p:oleObj name="Equation" r:id="rId3" imgW="2260440" imgH="431640" progId="Equation.DSMT4">
                  <p:embed/>
                  <p:pic>
                    <p:nvPicPr>
                      <p:cNvPr id="0" name="Object 2"/>
                      <p:cNvPicPr>
                        <a:picLocks noChangeAspect="1" noChangeArrowheads="1"/>
                      </p:cNvPicPr>
                      <p:nvPr/>
                    </p:nvPicPr>
                    <p:blipFill>
                      <a:blip r:embed="rId4"/>
                      <a:srcRect/>
                      <a:stretch>
                        <a:fillRect/>
                      </a:stretch>
                    </p:blipFill>
                    <p:spPr bwMode="auto">
                      <a:xfrm>
                        <a:off x="2376201" y="1287629"/>
                        <a:ext cx="3880116" cy="74583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791735"/>
              </p:ext>
            </p:extLst>
          </p:nvPr>
        </p:nvGraphicFramePr>
        <p:xfrm>
          <a:off x="2173549" y="2545722"/>
          <a:ext cx="4143573" cy="769649"/>
        </p:xfrm>
        <a:graphic>
          <a:graphicData uri="http://schemas.openxmlformats.org/presentationml/2006/ole">
            <mc:AlternateContent xmlns:mc="http://schemas.openxmlformats.org/markup-compatibility/2006">
              <mc:Choice xmlns:v="urn:schemas-microsoft-com:vml" Requires="v">
                <p:oleObj spid="_x0000_s8265" name="Equation" r:id="rId5" imgW="2311200" imgH="431640" progId="Equation.DSMT4">
                  <p:embed/>
                </p:oleObj>
              </mc:Choice>
              <mc:Fallback>
                <p:oleObj name="Equation" r:id="rId5" imgW="2311200" imgH="431640" progId="Equation.DSMT4">
                  <p:embed/>
                  <p:pic>
                    <p:nvPicPr>
                      <p:cNvPr id="0" name="Object 3"/>
                      <p:cNvPicPr>
                        <a:picLocks noChangeAspect="1" noChangeArrowheads="1"/>
                      </p:cNvPicPr>
                      <p:nvPr/>
                    </p:nvPicPr>
                    <p:blipFill>
                      <a:blip r:embed="rId6"/>
                      <a:srcRect/>
                      <a:stretch>
                        <a:fillRect/>
                      </a:stretch>
                    </p:blipFill>
                    <p:spPr bwMode="auto">
                      <a:xfrm>
                        <a:off x="2173549" y="2545722"/>
                        <a:ext cx="4143573" cy="769649"/>
                      </a:xfrm>
                      <a:prstGeom prst="rect">
                        <a:avLst/>
                      </a:prstGeom>
                      <a:noFill/>
                      <a:ln>
                        <a:noFill/>
                      </a:ln>
                    </p:spPr>
                  </p:pic>
                </p:oleObj>
              </mc:Fallback>
            </mc:AlternateContent>
          </a:graphicData>
        </a:graphic>
      </p:graphicFrame>
      <p:cxnSp>
        <p:nvCxnSpPr>
          <p:cNvPr id="7" name="Straight Connector 6"/>
          <p:cNvCxnSpPr/>
          <p:nvPr/>
        </p:nvCxnSpPr>
        <p:spPr>
          <a:xfrm flipH="1">
            <a:off x="2523984" y="1549710"/>
            <a:ext cx="810343" cy="1992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840165" y="1760149"/>
            <a:ext cx="810343" cy="1992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376201" y="2830945"/>
            <a:ext cx="810343" cy="1992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840165" y="3030149"/>
            <a:ext cx="810344" cy="1992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49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4.3</a:t>
            </a:r>
          </a:p>
        </p:txBody>
      </p:sp>
      <p:pic>
        <p:nvPicPr>
          <p:cNvPr id="2" name="Figure" descr="This image has a left side, labeled, “Mixture before reaction” separated by a vertical dashed line from right side labeled, “Mixture after reaction.” On the left side of the figure, two types of molecules are illustrated with space-filling models. Six of the molecules have only two red spheres bonded together. Three of the molecules have four small white spheres evenly distributed about and bonded to a central, larger black sphere. On the right side of the dashed vertical line, two types of molecules which are different from those on the left side are shown. Six of the molecules have a central red sphere to which smaller white spheres are bonded. The white spheres are not opposite each other on the red atoms, giving the molecule a bent shape or appearance. The second molecule type has a central black sphere to which two red spheres are attached on opposite sides, resulting in a linear shape or appearance. Note that in space filling models of molecules, spheres appear slightly compressed in regions where there is a bond between two atoms. On each side of the dashed line, twelve red, three black, and twelve white spheres are presen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25425"/>
            <a:ext cx="7886700" cy="3056212"/>
          </a:xfrm>
        </p:spPr>
      </p:pic>
      <p:sp>
        <p:nvSpPr>
          <p:cNvPr id="7" name="Figure Legend"/>
          <p:cNvSpPr>
            <a:spLocks noGrp="1"/>
          </p:cNvSpPr>
          <p:nvPr>
            <p:ph idx="13"/>
          </p:nvPr>
        </p:nvSpPr>
        <p:spPr/>
        <p:txBody>
          <a:bodyPr>
            <a:normAutofit/>
          </a:bodyPr>
          <a:lstStyle/>
          <a:p>
            <a:r>
              <a:rPr lang="en-US" sz="1600" dirty="0"/>
              <a:t>Regardless of the absolute number of molecules involved, the ratios between numbers of molecules are the same as that given in the chemical equation.</a:t>
            </a:r>
          </a:p>
        </p:txBody>
      </p:sp>
    </p:spTree>
    <p:extLst>
      <p:ext uri="{BB962C8B-B14F-4D97-AF65-F5344CB8AC3E}">
        <p14:creationId xmlns:p14="http://schemas.microsoft.com/office/powerpoint/2010/main" val="1869957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4.14</a:t>
            </a:r>
          </a:p>
        </p:txBody>
      </p:sp>
      <p:pic>
        <p:nvPicPr>
          <p:cNvPr id="2" name="Figure" descr="The figure shows a space-filling molecular models reacting. There is a reaction arrow pointing to the right in the middle. To the left of the reaction arrow there are three molecules each consisting of two green spheres bonded together. There are also five molecules each consisting of two smaller, white spheres bonded together. Above these molecules is the label, “Before reaction,” and below these molecules is the label, “6 H subscript 2 and 4 C l subscript 2.” To the right of the reaction arrow, there are eight molecules each consisting of one green sphere bonded to a smaller white sphere. There are also two molecules each consisting of two white spheres bonded together. Above these molecules is the label, “After reaction,” and below these molecules is the label, “8 H C l and 2 H subscript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09612" y="1100931"/>
            <a:ext cx="7724775" cy="3505200"/>
          </a:xfrm>
        </p:spPr>
      </p:pic>
      <p:sp>
        <p:nvSpPr>
          <p:cNvPr id="7" name="Figure Legend"/>
          <p:cNvSpPr>
            <a:spLocks noGrp="1"/>
          </p:cNvSpPr>
          <p:nvPr>
            <p:ph idx="13"/>
          </p:nvPr>
        </p:nvSpPr>
        <p:spPr/>
        <p:txBody>
          <a:bodyPr>
            <a:normAutofit/>
          </a:bodyPr>
          <a:lstStyle/>
          <a:p>
            <a:r>
              <a:rPr lang="en-US" sz="1600" dirty="0"/>
              <a:t>When H</a:t>
            </a:r>
            <a:r>
              <a:rPr lang="en-US" sz="1600" baseline="-25000" dirty="0"/>
              <a:t>2</a:t>
            </a:r>
            <a:r>
              <a:rPr lang="en-US" sz="1600" dirty="0"/>
              <a:t> and Cl</a:t>
            </a:r>
            <a:r>
              <a:rPr lang="en-US" sz="1600" baseline="-25000" dirty="0"/>
              <a:t>2</a:t>
            </a:r>
            <a:r>
              <a:rPr lang="en-US" sz="1600" dirty="0"/>
              <a:t> are combined in nonstoichiometric amounts, one of these reactants will limit the amount of </a:t>
            </a:r>
            <a:r>
              <a:rPr lang="en-US" sz="1600" dirty="0" err="1"/>
              <a:t>HCl</a:t>
            </a:r>
            <a:r>
              <a:rPr lang="en-US" sz="1600" dirty="0"/>
              <a:t> that can be produced. This illustration shows a reaction in which hydrogen is present in excess and chlorine is the limiting reactant.</a:t>
            </a:r>
          </a:p>
        </p:txBody>
      </p:sp>
    </p:spTree>
    <p:extLst>
      <p:ext uri="{BB962C8B-B14F-4D97-AF65-F5344CB8AC3E}">
        <p14:creationId xmlns:p14="http://schemas.microsoft.com/office/powerpoint/2010/main" val="13057667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and Actual Yields</a:t>
            </a:r>
          </a:p>
        </p:txBody>
      </p:sp>
      <p:sp>
        <p:nvSpPr>
          <p:cNvPr id="3" name="Content Placeholder 2"/>
          <p:cNvSpPr>
            <a:spLocks noGrp="1"/>
          </p:cNvSpPr>
          <p:nvPr>
            <p:ph idx="1"/>
          </p:nvPr>
        </p:nvSpPr>
        <p:spPr>
          <a:xfrm>
            <a:off x="628650" y="955965"/>
            <a:ext cx="7886700" cy="4613562"/>
          </a:xfrm>
        </p:spPr>
        <p:txBody>
          <a:bodyPr/>
          <a:lstStyle/>
          <a:p>
            <a:r>
              <a:rPr lang="en-US" dirty="0"/>
              <a:t>The amount of product that may be produced by a reaction, as calculated per the stoichiometry of an appropriate balanced chemical equation, is called the </a:t>
            </a:r>
            <a:r>
              <a:rPr lang="en-US" b="1" dirty="0"/>
              <a:t>theoretical yield </a:t>
            </a:r>
            <a:r>
              <a:rPr lang="en-US" dirty="0"/>
              <a:t>of the reaction. </a:t>
            </a:r>
          </a:p>
          <a:p>
            <a:endParaRPr lang="en-US" dirty="0"/>
          </a:p>
          <a:p>
            <a:r>
              <a:rPr lang="en-US" dirty="0"/>
              <a:t>The amount of product obtained is called the </a:t>
            </a:r>
            <a:r>
              <a:rPr lang="en-US" b="1" dirty="0"/>
              <a:t>actual yield </a:t>
            </a:r>
            <a:r>
              <a:rPr lang="en-US" dirty="0"/>
              <a:t>and it is often less than the theoretical yield for a number several reasons.</a:t>
            </a:r>
          </a:p>
          <a:p>
            <a:pPr lvl="1"/>
            <a:r>
              <a:rPr lang="en-US" dirty="0"/>
              <a:t>Competing side reactions</a:t>
            </a:r>
          </a:p>
          <a:p>
            <a:pPr lvl="1"/>
            <a:r>
              <a:rPr lang="en-US" dirty="0"/>
              <a:t>Incomplete reaction</a:t>
            </a:r>
          </a:p>
          <a:p>
            <a:pPr lvl="1"/>
            <a:r>
              <a:rPr lang="en-US" dirty="0"/>
              <a:t>Difficult recovery of product </a:t>
            </a:r>
          </a:p>
          <a:p>
            <a:endParaRPr lang="en-US" dirty="0"/>
          </a:p>
        </p:txBody>
      </p:sp>
    </p:spTree>
    <p:extLst>
      <p:ext uri="{BB962C8B-B14F-4D97-AF65-F5344CB8AC3E}">
        <p14:creationId xmlns:p14="http://schemas.microsoft.com/office/powerpoint/2010/main" val="1728190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Yield</a:t>
            </a:r>
          </a:p>
        </p:txBody>
      </p:sp>
      <p:sp>
        <p:nvSpPr>
          <p:cNvPr id="3" name="Content Placeholder 2"/>
          <p:cNvSpPr>
            <a:spLocks noGrp="1"/>
          </p:cNvSpPr>
          <p:nvPr>
            <p:ph idx="1"/>
          </p:nvPr>
        </p:nvSpPr>
        <p:spPr>
          <a:xfrm>
            <a:off x="628650" y="955965"/>
            <a:ext cx="7886700" cy="4761344"/>
          </a:xfrm>
        </p:spPr>
        <p:txBody>
          <a:bodyPr/>
          <a:lstStyle/>
          <a:p>
            <a:r>
              <a:rPr lang="en-US" dirty="0"/>
              <a:t>The extent to which a reaction’s theoretical yield is achieved is commonly expressed as its percent yield:</a:t>
            </a:r>
          </a:p>
          <a:p>
            <a:endParaRPr lang="en-US" dirty="0"/>
          </a:p>
          <a:p>
            <a:endParaRPr lang="en-US" dirty="0"/>
          </a:p>
          <a:p>
            <a:endParaRPr lang="en-US" dirty="0"/>
          </a:p>
          <a:p>
            <a:endParaRPr lang="en-US" dirty="0"/>
          </a:p>
          <a:p>
            <a:r>
              <a:rPr lang="en-US" dirty="0"/>
              <a:t>When calculating percent yield, both yields must be expressed using the same units so these units will cancel.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52320095"/>
              </p:ext>
            </p:extLst>
          </p:nvPr>
        </p:nvGraphicFramePr>
        <p:xfrm>
          <a:off x="1965375" y="1874981"/>
          <a:ext cx="4627400" cy="858982"/>
        </p:xfrm>
        <a:graphic>
          <a:graphicData uri="http://schemas.openxmlformats.org/presentationml/2006/ole">
            <mc:AlternateContent xmlns:mc="http://schemas.openxmlformats.org/markup-compatibility/2006">
              <mc:Choice xmlns:v="urn:schemas-microsoft-com:vml" Requires="v">
                <p:oleObj spid="_x0000_s9250" name="Equation" r:id="rId3" imgW="2323800" imgH="431640" progId="Equation.DSMT4">
                  <p:embed/>
                </p:oleObj>
              </mc:Choice>
              <mc:Fallback>
                <p:oleObj name="Equation" r:id="rId3" imgW="2323800" imgH="431640" progId="Equation.DSMT4">
                  <p:embed/>
                  <p:pic>
                    <p:nvPicPr>
                      <p:cNvPr id="0" name="Object 4"/>
                      <p:cNvPicPr>
                        <a:picLocks noChangeAspect="1" noChangeArrowheads="1"/>
                      </p:cNvPicPr>
                      <p:nvPr/>
                    </p:nvPicPr>
                    <p:blipFill>
                      <a:blip r:embed="rId4"/>
                      <a:srcRect/>
                      <a:stretch>
                        <a:fillRect/>
                      </a:stretch>
                    </p:blipFill>
                    <p:spPr bwMode="auto">
                      <a:xfrm>
                        <a:off x="1965375" y="1874981"/>
                        <a:ext cx="4627400" cy="85898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79618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4.13</a:t>
            </a:r>
          </a:p>
        </p:txBody>
      </p:sp>
      <p:sp>
        <p:nvSpPr>
          <p:cNvPr id="3" name="Content Placeholder 2"/>
          <p:cNvSpPr>
            <a:spLocks noGrp="1"/>
          </p:cNvSpPr>
          <p:nvPr>
            <p:ph idx="1"/>
          </p:nvPr>
        </p:nvSpPr>
        <p:spPr>
          <a:xfrm>
            <a:off x="628650" y="955965"/>
            <a:ext cx="7886700" cy="4659744"/>
          </a:xfrm>
        </p:spPr>
        <p:txBody>
          <a:bodyPr/>
          <a:lstStyle/>
          <a:p>
            <a:r>
              <a:rPr lang="en-US" dirty="0"/>
              <a:t>Upon reaction of 1.274 g of copper sulfate with excess zinc metal, 0.392 g copper metal was obtained according to the equation:</a:t>
            </a:r>
          </a:p>
          <a:p>
            <a:endParaRPr lang="en-US" dirty="0"/>
          </a:p>
          <a:p>
            <a:pPr marL="0" indent="0" algn="ctr">
              <a:buNone/>
            </a:pPr>
            <a:r>
              <a:rPr lang="en-US" dirty="0"/>
              <a:t>CuSO</a:t>
            </a:r>
            <a:r>
              <a:rPr lang="en-US" baseline="-25000" dirty="0"/>
              <a:t>4</a:t>
            </a:r>
            <a:r>
              <a:rPr lang="en-US" dirty="0"/>
              <a:t>(</a:t>
            </a:r>
            <a:r>
              <a:rPr lang="en-US" i="1" dirty="0" err="1"/>
              <a:t>aq</a:t>
            </a:r>
            <a:r>
              <a:rPr lang="en-US" dirty="0"/>
              <a:t>)  +  Zn(</a:t>
            </a:r>
            <a:r>
              <a:rPr lang="en-US" i="1" dirty="0"/>
              <a:t>s</a:t>
            </a:r>
            <a:r>
              <a:rPr lang="en-US" dirty="0"/>
              <a:t>)  ⟶  Cu(</a:t>
            </a:r>
            <a:r>
              <a:rPr lang="en-US" i="1" dirty="0"/>
              <a:t>s</a:t>
            </a:r>
            <a:r>
              <a:rPr lang="en-US" dirty="0"/>
              <a:t>)  +  ZnSO</a:t>
            </a:r>
            <a:r>
              <a:rPr lang="en-US" baseline="-25000" dirty="0"/>
              <a:t>4</a:t>
            </a:r>
            <a:r>
              <a:rPr lang="en-US" dirty="0"/>
              <a:t>(</a:t>
            </a:r>
            <a:r>
              <a:rPr lang="en-US" i="1" dirty="0" err="1"/>
              <a:t>aq</a:t>
            </a:r>
            <a:r>
              <a:rPr lang="en-US" dirty="0"/>
              <a:t>) </a:t>
            </a:r>
          </a:p>
          <a:p>
            <a:endParaRPr lang="en-US" dirty="0"/>
          </a:p>
          <a:p>
            <a:r>
              <a:rPr lang="en-US" dirty="0"/>
              <a:t>What is the percent yield?</a:t>
            </a:r>
          </a:p>
          <a:p>
            <a:endParaRPr lang="en-US" dirty="0"/>
          </a:p>
        </p:txBody>
      </p:sp>
    </p:spTree>
    <p:extLst>
      <p:ext uri="{BB962C8B-B14F-4D97-AF65-F5344CB8AC3E}">
        <p14:creationId xmlns:p14="http://schemas.microsoft.com/office/powerpoint/2010/main" val="14094357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4.13</a:t>
            </a:r>
          </a:p>
        </p:txBody>
      </p:sp>
      <p:sp>
        <p:nvSpPr>
          <p:cNvPr id="3" name="Content Placeholder 2"/>
          <p:cNvSpPr>
            <a:spLocks noGrp="1"/>
          </p:cNvSpPr>
          <p:nvPr>
            <p:ph idx="1"/>
          </p:nvPr>
        </p:nvSpPr>
        <p:spPr/>
        <p:txBody>
          <a:bodyPr/>
          <a:lstStyle/>
          <a:p>
            <a:r>
              <a:rPr lang="en-US" dirty="0"/>
              <a:t>First determine the theoretical yield.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8170555"/>
              </p:ext>
            </p:extLst>
          </p:nvPr>
        </p:nvGraphicFramePr>
        <p:xfrm>
          <a:off x="378692" y="2096431"/>
          <a:ext cx="8312727" cy="728565"/>
        </p:xfrm>
        <a:graphic>
          <a:graphicData uri="http://schemas.openxmlformats.org/presentationml/2006/ole">
            <mc:AlternateContent xmlns:mc="http://schemas.openxmlformats.org/markup-compatibility/2006">
              <mc:Choice xmlns:v="urn:schemas-microsoft-com:vml" Requires="v">
                <p:oleObj spid="_x0000_s10273" name="Equation" r:id="rId3" imgW="4927320" imgH="431640" progId="Equation.DSMT4">
                  <p:embed/>
                </p:oleObj>
              </mc:Choice>
              <mc:Fallback>
                <p:oleObj name="Equation" r:id="rId3" imgW="4927320" imgH="431640" progId="Equation.DSMT4">
                  <p:embed/>
                  <p:pic>
                    <p:nvPicPr>
                      <p:cNvPr id="0" name="Object 2"/>
                      <p:cNvPicPr>
                        <a:picLocks noChangeAspect="1" noChangeArrowheads="1"/>
                      </p:cNvPicPr>
                      <p:nvPr/>
                    </p:nvPicPr>
                    <p:blipFill>
                      <a:blip r:embed="rId4"/>
                      <a:srcRect/>
                      <a:stretch>
                        <a:fillRect/>
                      </a:stretch>
                    </p:blipFill>
                    <p:spPr bwMode="auto">
                      <a:xfrm>
                        <a:off x="378692" y="2096431"/>
                        <a:ext cx="8312727" cy="728565"/>
                      </a:xfrm>
                      <a:prstGeom prst="rect">
                        <a:avLst/>
                      </a:prstGeom>
                      <a:noFill/>
                      <a:ln>
                        <a:noFill/>
                      </a:ln>
                    </p:spPr>
                  </p:pic>
                </p:oleObj>
              </mc:Fallback>
            </mc:AlternateContent>
          </a:graphicData>
        </a:graphic>
      </p:graphicFrame>
      <p:cxnSp>
        <p:nvCxnSpPr>
          <p:cNvPr id="6" name="Straight Connector 5"/>
          <p:cNvCxnSpPr/>
          <p:nvPr/>
        </p:nvCxnSpPr>
        <p:spPr>
          <a:xfrm flipH="1">
            <a:off x="981764" y="2380633"/>
            <a:ext cx="884884" cy="1344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916782" y="2586645"/>
            <a:ext cx="884884" cy="1344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536182" y="2204750"/>
            <a:ext cx="1056763" cy="1344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274528" y="2515104"/>
            <a:ext cx="1082563" cy="2319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472207" y="2204750"/>
            <a:ext cx="801757" cy="1344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6010964" y="2563825"/>
            <a:ext cx="884884" cy="1344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8728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4.13</a:t>
            </a:r>
          </a:p>
        </p:txBody>
      </p:sp>
      <p:sp>
        <p:nvSpPr>
          <p:cNvPr id="3" name="Content Placeholder 2"/>
          <p:cNvSpPr>
            <a:spLocks noGrp="1"/>
          </p:cNvSpPr>
          <p:nvPr>
            <p:ph idx="1"/>
          </p:nvPr>
        </p:nvSpPr>
        <p:spPr/>
        <p:txBody>
          <a:bodyPr/>
          <a:lstStyle/>
          <a:p>
            <a:r>
              <a:rPr lang="en-US" dirty="0"/>
              <a:t>Next calculate the percent yield.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24408123"/>
              </p:ext>
            </p:extLst>
          </p:nvPr>
        </p:nvGraphicFramePr>
        <p:xfrm>
          <a:off x="2438879" y="2115127"/>
          <a:ext cx="3557974" cy="660689"/>
        </p:xfrm>
        <a:graphic>
          <a:graphicData uri="http://schemas.openxmlformats.org/presentationml/2006/ole">
            <mc:AlternateContent xmlns:mc="http://schemas.openxmlformats.org/markup-compatibility/2006">
              <mc:Choice xmlns:v="urn:schemas-microsoft-com:vml" Requires="v">
                <p:oleObj spid="_x0000_s11326" name="Equation" r:id="rId3" imgW="2323800" imgH="431640" progId="Equation.DSMT4">
                  <p:embed/>
                </p:oleObj>
              </mc:Choice>
              <mc:Fallback>
                <p:oleObj name="Equation" r:id="rId3" imgW="2323800" imgH="431640" progId="Equation.DSMT4">
                  <p:embed/>
                  <p:pic>
                    <p:nvPicPr>
                      <p:cNvPr id="0" name="Object 3"/>
                      <p:cNvPicPr>
                        <a:picLocks noChangeAspect="1" noChangeArrowheads="1"/>
                      </p:cNvPicPr>
                      <p:nvPr/>
                    </p:nvPicPr>
                    <p:blipFill>
                      <a:blip r:embed="rId4"/>
                      <a:srcRect/>
                      <a:stretch>
                        <a:fillRect/>
                      </a:stretch>
                    </p:blipFill>
                    <p:spPr bwMode="auto">
                      <a:xfrm>
                        <a:off x="2438879" y="2115127"/>
                        <a:ext cx="3557974" cy="660689"/>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59282144"/>
              </p:ext>
            </p:extLst>
          </p:nvPr>
        </p:nvGraphicFramePr>
        <p:xfrm>
          <a:off x="2346515" y="3444442"/>
          <a:ext cx="4252913" cy="1019175"/>
        </p:xfrm>
        <a:graphic>
          <a:graphicData uri="http://schemas.openxmlformats.org/presentationml/2006/ole">
            <mc:AlternateContent xmlns:mc="http://schemas.openxmlformats.org/markup-compatibility/2006">
              <mc:Choice xmlns:v="urn:schemas-microsoft-com:vml" Requires="v">
                <p:oleObj spid="_x0000_s11327" name="Equation" r:id="rId5" imgW="2641320" imgH="634680" progId="Equation.DSMT4">
                  <p:embed/>
                </p:oleObj>
              </mc:Choice>
              <mc:Fallback>
                <p:oleObj name="Equation" r:id="rId5" imgW="2641320" imgH="634680" progId="Equation.DSMT4">
                  <p:embed/>
                  <p:pic>
                    <p:nvPicPr>
                      <p:cNvPr id="0" name="Object 4"/>
                      <p:cNvPicPr>
                        <a:picLocks noChangeAspect="1" noChangeArrowheads="1"/>
                      </p:cNvPicPr>
                      <p:nvPr/>
                    </p:nvPicPr>
                    <p:blipFill>
                      <a:blip r:embed="rId6"/>
                      <a:srcRect/>
                      <a:stretch>
                        <a:fillRect/>
                      </a:stretch>
                    </p:blipFill>
                    <p:spPr bwMode="auto">
                      <a:xfrm>
                        <a:off x="2346515" y="3444442"/>
                        <a:ext cx="4252913" cy="10191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079117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4.15</a:t>
            </a:r>
          </a:p>
        </p:txBody>
      </p:sp>
      <p:pic>
        <p:nvPicPr>
          <p:cNvPr id="2" name="Figure" descr="This figure is labeled, “a,” and, “b.” Part a shows an open bottle of ibuprofen and a small pile of ibuprofen tablets beside it. Part b shows a reaction along with line structures. The first line structure looks like a diagonal line pointing down and to the right, then up and to the right and then down and to the right. At this point it connects to a hexagon with alternating double bonds. At the first trough there is a line that points straight down. From this structure, there is an arrow pointing downward. The arrow is labeled, “H F,” on the left and “( C H subscript 3 C O ) subscript 2 O,” on the right. The next line structure looks exactly like the first line structure, but it has a line angled down and to the right from the lower right point of the hexagon. This line is connected to another line which points straight down. Where these two lines meet, there is a double bond to an O atom. There is another arrow pointing downward, and it is labeled, “H subscript 2, Raney N i.” The next structure looks very similar to the second, previous structure, except in place of the double bonded O, there is a singly bonded O H group. There is a final reaction arrow pointing downward, and it is labeled, “C O, [ P d ].” The final structure is similar to the third, previous structure except in place of the O H group, there is another line that points down and to the right to an O H group. At these two lines, there is a double bonded 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90800" y="1100931"/>
            <a:ext cx="3962400" cy="3505200"/>
          </a:xfrm>
        </p:spPr>
      </p:pic>
      <p:sp>
        <p:nvSpPr>
          <p:cNvPr id="7" name="Figure Legend"/>
          <p:cNvSpPr>
            <a:spLocks noGrp="1"/>
          </p:cNvSpPr>
          <p:nvPr>
            <p:ph idx="13"/>
          </p:nvPr>
        </p:nvSpPr>
        <p:spPr/>
        <p:txBody>
          <a:bodyPr>
            <a:normAutofit/>
          </a:bodyPr>
          <a:lstStyle/>
          <a:p>
            <a:pPr>
              <a:buClr>
                <a:srgbClr val="6CB255"/>
              </a:buClr>
            </a:pPr>
            <a:r>
              <a:rPr lang="en-US" sz="1600" dirty="0"/>
              <a:t>(a) Ibuprofen is a popular nonprescription pain medication commonly sold as 200 mg tablets. (b) The BHC process for synthesizing ibuprofen requires only three steps and exhibits an impressive atom economy. (credit a: modification of work by Derrick Coetzee)</a:t>
            </a:r>
          </a:p>
        </p:txBody>
      </p:sp>
    </p:spTree>
    <p:extLst>
      <p:ext uri="{BB962C8B-B14F-4D97-AF65-F5344CB8AC3E}">
        <p14:creationId xmlns:p14="http://schemas.microsoft.com/office/powerpoint/2010/main" val="319705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4.5 Quantitative Chemical Analysis</a:t>
            </a:r>
          </a:p>
          <a:p>
            <a:pPr lvl="1"/>
            <a:r>
              <a:rPr lang="en-US" dirty="0"/>
              <a:t>Describe the fundamental aspects of titrations and gravimetric analysis.</a:t>
            </a:r>
          </a:p>
          <a:p>
            <a:pPr lvl="1"/>
            <a:r>
              <a:rPr lang="en-US" dirty="0"/>
              <a:t>Perform stoichiometric calculations using typical titration and gravimetric data.</a:t>
            </a:r>
          </a:p>
        </p:txBody>
      </p:sp>
    </p:spTree>
    <p:extLst>
      <p:ext uri="{BB962C8B-B14F-4D97-AF65-F5344CB8AC3E}">
        <p14:creationId xmlns:p14="http://schemas.microsoft.com/office/powerpoint/2010/main" val="15107488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Chemical Analysis</a:t>
            </a:r>
          </a:p>
        </p:txBody>
      </p:sp>
      <p:sp>
        <p:nvSpPr>
          <p:cNvPr id="3" name="Content Placeholder 2"/>
          <p:cNvSpPr>
            <a:spLocks noGrp="1"/>
          </p:cNvSpPr>
          <p:nvPr>
            <p:ph idx="1"/>
          </p:nvPr>
        </p:nvSpPr>
        <p:spPr/>
        <p:txBody>
          <a:bodyPr/>
          <a:lstStyle/>
          <a:p>
            <a:r>
              <a:rPr lang="en-US" b="1" dirty="0"/>
              <a:t>Quantitative Analysis: </a:t>
            </a:r>
            <a:r>
              <a:rPr lang="en-US" dirty="0"/>
              <a:t>The determination of the amount or concentration of a substance in a sample.</a:t>
            </a:r>
          </a:p>
          <a:p>
            <a:endParaRPr lang="en-US" dirty="0"/>
          </a:p>
          <a:p>
            <a:r>
              <a:rPr lang="en-US" dirty="0"/>
              <a:t> We will discuss two main types of quantitative analysis:</a:t>
            </a:r>
          </a:p>
          <a:p>
            <a:pPr marL="457200" indent="-457200">
              <a:buFont typeface="+mj-lt"/>
              <a:buAutoNum type="arabicParenR"/>
            </a:pPr>
            <a:r>
              <a:rPr lang="en-US" dirty="0"/>
              <a:t>Titration</a:t>
            </a:r>
          </a:p>
          <a:p>
            <a:pPr marL="457200" indent="-457200">
              <a:buFont typeface="+mj-lt"/>
              <a:buAutoNum type="arabicParenR"/>
            </a:pPr>
            <a:r>
              <a:rPr lang="en-US" dirty="0"/>
              <a:t>Gravimetric Analysis</a:t>
            </a:r>
          </a:p>
          <a:p>
            <a:endParaRPr lang="en-US" dirty="0"/>
          </a:p>
        </p:txBody>
      </p:sp>
    </p:spTree>
    <p:extLst>
      <p:ext uri="{BB962C8B-B14F-4D97-AF65-F5344CB8AC3E}">
        <p14:creationId xmlns:p14="http://schemas.microsoft.com/office/powerpoint/2010/main" val="41366370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a:t>
            </a:r>
          </a:p>
        </p:txBody>
      </p:sp>
      <p:sp>
        <p:nvSpPr>
          <p:cNvPr id="3" name="Content Placeholder 2"/>
          <p:cNvSpPr>
            <a:spLocks noGrp="1"/>
          </p:cNvSpPr>
          <p:nvPr>
            <p:ph idx="1"/>
          </p:nvPr>
        </p:nvSpPr>
        <p:spPr>
          <a:xfrm>
            <a:off x="628650" y="955965"/>
            <a:ext cx="7886700" cy="4678217"/>
          </a:xfrm>
        </p:spPr>
        <p:txBody>
          <a:bodyPr/>
          <a:lstStyle/>
          <a:p>
            <a:r>
              <a:rPr lang="en-US" dirty="0"/>
              <a:t>Titrations involve two solutions:</a:t>
            </a:r>
          </a:p>
          <a:p>
            <a:pPr marL="457200" indent="-457200">
              <a:buFont typeface="+mj-lt"/>
              <a:buAutoNum type="arabicParenR"/>
            </a:pPr>
            <a:r>
              <a:rPr lang="en-US" b="1" dirty="0"/>
              <a:t>Titrant:</a:t>
            </a:r>
            <a:r>
              <a:rPr lang="en-US" dirty="0"/>
              <a:t> Solution containing a known concentration of one reactant. </a:t>
            </a:r>
          </a:p>
          <a:p>
            <a:pPr marL="457200" indent="-457200">
              <a:buFont typeface="+mj-lt"/>
              <a:buAutoNum type="arabicParenR"/>
            </a:pPr>
            <a:r>
              <a:rPr lang="en-US" b="1" dirty="0" err="1"/>
              <a:t>Analyte</a:t>
            </a:r>
            <a:r>
              <a:rPr lang="en-US" b="1" dirty="0"/>
              <a:t>: </a:t>
            </a:r>
            <a:r>
              <a:rPr lang="en-US" dirty="0"/>
              <a:t>Solution containing a reactant of unknown amount or concentration</a:t>
            </a:r>
          </a:p>
          <a:p>
            <a:endParaRPr lang="en-US" dirty="0"/>
          </a:p>
          <a:p>
            <a:r>
              <a:rPr lang="en-US" dirty="0"/>
              <a:t>Measuring the volume of titrant solution required for complete reaction with the </a:t>
            </a:r>
            <a:r>
              <a:rPr lang="en-US" dirty="0" err="1"/>
              <a:t>analyte</a:t>
            </a:r>
            <a:r>
              <a:rPr lang="en-US" dirty="0"/>
              <a:t> (the equivalence point of the titration) allows calculation of the </a:t>
            </a:r>
            <a:r>
              <a:rPr lang="en-US" dirty="0" err="1"/>
              <a:t>analyte</a:t>
            </a:r>
            <a:r>
              <a:rPr lang="en-US" dirty="0"/>
              <a:t> concentration. </a:t>
            </a:r>
          </a:p>
          <a:p>
            <a:endParaRPr lang="en-US" dirty="0"/>
          </a:p>
        </p:txBody>
      </p:sp>
    </p:spTree>
    <p:extLst>
      <p:ext uri="{BB962C8B-B14F-4D97-AF65-F5344CB8AC3E}">
        <p14:creationId xmlns:p14="http://schemas.microsoft.com/office/powerpoint/2010/main" val="1605409815"/>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1275</TotalTime>
  <Words>6024</Words>
  <Application>Microsoft Office PowerPoint</Application>
  <PresentationFormat>On-screen Show (4:3)</PresentationFormat>
  <Paragraphs>766</Paragraphs>
  <Slides>120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6" baseType="lpstr">
      <vt:lpstr>MS PGothic</vt:lpstr>
      <vt:lpstr>Arial</vt:lpstr>
      <vt:lpstr>Calibri</vt:lpstr>
      <vt:lpstr>Calibri Light</vt:lpstr>
      <vt:lpstr>Office Theme</vt:lpstr>
      <vt:lpstr>Equation</vt:lpstr>
      <vt:lpstr> CHEMISTRY 2e</vt:lpstr>
      <vt:lpstr>Chapter Outline</vt:lpstr>
      <vt:lpstr>Figure 4.1</vt:lpstr>
      <vt:lpstr>Learning Objectives</vt:lpstr>
      <vt:lpstr>Writing and Balancing Chemical Equations</vt:lpstr>
      <vt:lpstr>Figure 4.2</vt:lpstr>
      <vt:lpstr>Writing Chemical Equations</vt:lpstr>
      <vt:lpstr>Coefficients</vt:lpstr>
      <vt:lpstr>Figure 4.3</vt:lpstr>
      <vt:lpstr>Balancing Equations</vt:lpstr>
      <vt:lpstr>Balancing Equations</vt:lpstr>
      <vt:lpstr>Balancing Equations</vt:lpstr>
      <vt:lpstr>Balancing Equations</vt:lpstr>
      <vt:lpstr>Balancing Equations</vt:lpstr>
      <vt:lpstr>Balancing Equations</vt:lpstr>
      <vt:lpstr>Balancing Equations</vt:lpstr>
      <vt:lpstr>Balancing Equations</vt:lpstr>
      <vt:lpstr>Additional Information in Chemical Equations</vt:lpstr>
      <vt:lpstr>Equations for Ionic Reactions</vt:lpstr>
      <vt:lpstr>Equations for Ionic Reactions</vt:lpstr>
      <vt:lpstr>Complete Ionic Equation</vt:lpstr>
      <vt:lpstr>Net Ionic Equation</vt:lpstr>
      <vt:lpstr>Learning Objectives</vt:lpstr>
      <vt:lpstr>Classifying Chemical Reactions</vt:lpstr>
      <vt:lpstr>Solubility and Precipitation Reactions</vt:lpstr>
      <vt:lpstr>Solubility of Common Ionic Compounds in Water</vt:lpstr>
      <vt:lpstr>Precipitation Reaction Example</vt:lpstr>
      <vt:lpstr>Figure 4.4</vt:lpstr>
      <vt:lpstr>Precipitate Reaction Example</vt:lpstr>
      <vt:lpstr>Acid-Base Reactions</vt:lpstr>
      <vt:lpstr>Figure 4.5</vt:lpstr>
      <vt:lpstr>Strong Acids</vt:lpstr>
      <vt:lpstr>Table 4.2 Common Strong Acids</vt:lpstr>
      <vt:lpstr>Weak Acids</vt:lpstr>
      <vt:lpstr>Weak Acids </vt:lpstr>
      <vt:lpstr>Figure 4.6</vt:lpstr>
      <vt:lpstr>Bases</vt:lpstr>
      <vt:lpstr>Strong Bases</vt:lpstr>
      <vt:lpstr>Weak Bases</vt:lpstr>
      <vt:lpstr>Figure 4.7</vt:lpstr>
      <vt:lpstr>Neutralization Reactions</vt:lpstr>
      <vt:lpstr>Figure 4.8</vt:lpstr>
      <vt:lpstr>Oxidation-Reduction (Redox) Reactions</vt:lpstr>
      <vt:lpstr>Oxidation-Reduction (Redox) Reactions</vt:lpstr>
      <vt:lpstr>Reducing and Oxidizing Agents</vt:lpstr>
      <vt:lpstr>Oxidation-Reduction (Redox) Reactions </vt:lpstr>
      <vt:lpstr>Rules for Assigning Oxidation Numbers</vt:lpstr>
      <vt:lpstr>Rules for Assigning Oxidation Numbers </vt:lpstr>
      <vt:lpstr>Rules for Assigning Oxidation Numbers</vt:lpstr>
      <vt:lpstr>Example 4.5</vt:lpstr>
      <vt:lpstr>Example 4.5</vt:lpstr>
      <vt:lpstr>Example 4.5</vt:lpstr>
      <vt:lpstr>Oxidation-Reduction (Redox) Reactions </vt:lpstr>
      <vt:lpstr>Types of Redox Reactions</vt:lpstr>
      <vt:lpstr>Types of Redox Reactions (</vt:lpstr>
      <vt:lpstr>Figure 4.9</vt:lpstr>
      <vt:lpstr>Balancing Redox Reactions via the Half-Reaction Method</vt:lpstr>
      <vt:lpstr>Steps for Balancing Redox Reactions</vt:lpstr>
      <vt:lpstr>Steps for Balancing Redox Reactions</vt:lpstr>
      <vt:lpstr>Example 4.7</vt:lpstr>
      <vt:lpstr>Example 4.7</vt:lpstr>
      <vt:lpstr>Example 4.7</vt:lpstr>
      <vt:lpstr>Example 4.7</vt:lpstr>
      <vt:lpstr>Example 4.7</vt:lpstr>
      <vt:lpstr>Example 4.7</vt:lpstr>
      <vt:lpstr>Example 4.7</vt:lpstr>
      <vt:lpstr>Learning Objectives</vt:lpstr>
      <vt:lpstr>Reaction Stoichiometry</vt:lpstr>
      <vt:lpstr>Stoichiometry</vt:lpstr>
      <vt:lpstr>Stoichiometry</vt:lpstr>
      <vt:lpstr>Stoichiometry</vt:lpstr>
      <vt:lpstr>Stoichiometric Factors</vt:lpstr>
      <vt:lpstr>Example 4.8</vt:lpstr>
      <vt:lpstr>Figure 4.10</vt:lpstr>
      <vt:lpstr>Example 4.8</vt:lpstr>
      <vt:lpstr>Example 4.9</vt:lpstr>
      <vt:lpstr>Example 4.10</vt:lpstr>
      <vt:lpstr>Example 4.10</vt:lpstr>
      <vt:lpstr>Example 4.11</vt:lpstr>
      <vt:lpstr>Stoichiometry </vt:lpstr>
      <vt:lpstr>Figure 4.11</vt:lpstr>
      <vt:lpstr>Figure 4.12</vt:lpstr>
      <vt:lpstr>Learning Objectives</vt:lpstr>
      <vt:lpstr>Reaction Yields</vt:lpstr>
      <vt:lpstr>Limiting Reactant</vt:lpstr>
      <vt:lpstr>Limiting Reactant </vt:lpstr>
      <vt:lpstr>Figure 4.13</vt:lpstr>
      <vt:lpstr>Limiting Reactant</vt:lpstr>
      <vt:lpstr>Limiting Reactant</vt:lpstr>
      <vt:lpstr>Figure 4.14</vt:lpstr>
      <vt:lpstr>Theoretical and Actual Yields</vt:lpstr>
      <vt:lpstr>Percent Yield</vt:lpstr>
      <vt:lpstr>Example 4.13</vt:lpstr>
      <vt:lpstr>Example 4.13</vt:lpstr>
      <vt:lpstr>Example 4.13</vt:lpstr>
      <vt:lpstr>Figure 4.15</vt:lpstr>
      <vt:lpstr>Learning Objectives</vt:lpstr>
      <vt:lpstr>Quantitative Chemical Analysis</vt:lpstr>
      <vt:lpstr>Titration</vt:lpstr>
      <vt:lpstr>Titration </vt:lpstr>
      <vt:lpstr>Figure 4.16</vt:lpstr>
      <vt:lpstr>Example 4.14</vt:lpstr>
      <vt:lpstr>Example 4.14</vt:lpstr>
      <vt:lpstr>Example 4.14</vt:lpstr>
      <vt:lpstr>Gravimetric Analysis</vt:lpstr>
      <vt:lpstr>Figure 4.17</vt:lpstr>
      <vt:lpstr>Example 4.15</vt:lpstr>
      <vt:lpstr>Example 4.15</vt:lpstr>
      <vt:lpstr>Example 4.15</vt:lpstr>
      <vt:lpstr>Combustion Analysis</vt:lpstr>
      <vt:lpstr>Combustion Analysis</vt:lpstr>
      <vt:lpstr>Figure 4.18</vt:lpstr>
      <vt:lpstr>Example 4.16</vt:lpstr>
      <vt:lpstr>Example 4.16</vt:lpstr>
      <vt:lpstr>Example 4.16</vt:lpstr>
      <vt:lpstr>Exercise 42f</vt:lpstr>
      <vt:lpstr>Exercise 44f</vt:lpstr>
      <vt:lpstr>Exercise 75</vt:lpstr>
      <vt:lpstr>Exercise 92</vt:lpstr>
      <vt:lpstr>BLANK PAGE</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4 - Stoichiometry of Chemical Reactions</dc:title>
  <dc:creator>Spuddy McSpare</dc:creator>
  <cp:lastModifiedBy>Sarah Evans</cp:lastModifiedBy>
  <cp:revision>285</cp:revision>
  <cp:lastPrinted>2015-06-10T06:27:39Z</cp:lastPrinted>
  <dcterms:created xsi:type="dcterms:W3CDTF">2012-06-04T02:13:36Z</dcterms:created>
  <dcterms:modified xsi:type="dcterms:W3CDTF">2020-06-01T21:01:21Z</dcterms:modified>
</cp:coreProperties>
</file>