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98"/>
  </p:notesMasterIdLst>
  <p:handoutMasterIdLst>
    <p:handoutMasterId r:id="rId99"/>
  </p:handoutMasterIdLst>
  <p:sldIdLst>
    <p:sldId id="256" r:id="rId2"/>
    <p:sldId id="304" r:id="rId3"/>
    <p:sldId id="279" r:id="rId4"/>
    <p:sldId id="382" r:id="rId5"/>
    <p:sldId id="280" r:id="rId6"/>
    <p:sldId id="381" r:id="rId7"/>
    <p:sldId id="289" r:id="rId8"/>
    <p:sldId id="307" r:id="rId9"/>
    <p:sldId id="308" r:id="rId10"/>
    <p:sldId id="288" r:id="rId11"/>
    <p:sldId id="287" r:id="rId12"/>
    <p:sldId id="309" r:id="rId13"/>
    <p:sldId id="286" r:id="rId14"/>
    <p:sldId id="310" r:id="rId15"/>
    <p:sldId id="285" r:id="rId16"/>
    <p:sldId id="311" r:id="rId17"/>
    <p:sldId id="312" r:id="rId18"/>
    <p:sldId id="313" r:id="rId19"/>
    <p:sldId id="314" r:id="rId20"/>
    <p:sldId id="283" r:id="rId21"/>
    <p:sldId id="315" r:id="rId22"/>
    <p:sldId id="316" r:id="rId23"/>
    <p:sldId id="317" r:id="rId24"/>
    <p:sldId id="282" r:id="rId25"/>
    <p:sldId id="281" r:id="rId26"/>
    <p:sldId id="321" r:id="rId27"/>
    <p:sldId id="318" r:id="rId28"/>
    <p:sldId id="319" r:id="rId29"/>
    <p:sldId id="320" r:id="rId30"/>
    <p:sldId id="290" r:id="rId31"/>
    <p:sldId id="322" r:id="rId32"/>
    <p:sldId id="291" r:id="rId33"/>
    <p:sldId id="277" r:id="rId34"/>
    <p:sldId id="323" r:id="rId35"/>
    <p:sldId id="324" r:id="rId36"/>
    <p:sldId id="295" r:id="rId37"/>
    <p:sldId id="325" r:id="rId38"/>
    <p:sldId id="326" r:id="rId39"/>
    <p:sldId id="327" r:id="rId40"/>
    <p:sldId id="328" r:id="rId41"/>
    <p:sldId id="329" r:id="rId42"/>
    <p:sldId id="330" r:id="rId43"/>
    <p:sldId id="331" r:id="rId44"/>
    <p:sldId id="332" r:id="rId45"/>
    <p:sldId id="333" r:id="rId46"/>
    <p:sldId id="334" r:id="rId47"/>
    <p:sldId id="335" r:id="rId48"/>
    <p:sldId id="292" r:id="rId49"/>
    <p:sldId id="297" r:id="rId50"/>
    <p:sldId id="340" r:id="rId51"/>
    <p:sldId id="296" r:id="rId52"/>
    <p:sldId id="341" r:id="rId53"/>
    <p:sldId id="298" r:id="rId54"/>
    <p:sldId id="342" r:id="rId55"/>
    <p:sldId id="366" r:id="rId56"/>
    <p:sldId id="343" r:id="rId57"/>
    <p:sldId id="344" r:id="rId58"/>
    <p:sldId id="293" r:id="rId59"/>
    <p:sldId id="345" r:id="rId60"/>
    <p:sldId id="346" r:id="rId61"/>
    <p:sldId id="347" r:id="rId62"/>
    <p:sldId id="294" r:id="rId63"/>
    <p:sldId id="348" r:id="rId64"/>
    <p:sldId id="349" r:id="rId65"/>
    <p:sldId id="350" r:id="rId66"/>
    <p:sldId id="351" r:id="rId67"/>
    <p:sldId id="352" r:id="rId68"/>
    <p:sldId id="353" r:id="rId69"/>
    <p:sldId id="354" r:id="rId70"/>
    <p:sldId id="355" r:id="rId71"/>
    <p:sldId id="356" r:id="rId72"/>
    <p:sldId id="357" r:id="rId73"/>
    <p:sldId id="358" r:id="rId74"/>
    <p:sldId id="359" r:id="rId75"/>
    <p:sldId id="360" r:id="rId76"/>
    <p:sldId id="361" r:id="rId77"/>
    <p:sldId id="362" r:id="rId78"/>
    <p:sldId id="363" r:id="rId79"/>
    <p:sldId id="364" r:id="rId80"/>
    <p:sldId id="299" r:id="rId81"/>
    <p:sldId id="367" r:id="rId82"/>
    <p:sldId id="368" r:id="rId83"/>
    <p:sldId id="302" r:id="rId84"/>
    <p:sldId id="303" r:id="rId85"/>
    <p:sldId id="369" r:id="rId86"/>
    <p:sldId id="370" r:id="rId87"/>
    <p:sldId id="371" r:id="rId88"/>
    <p:sldId id="372" r:id="rId89"/>
    <p:sldId id="373" r:id="rId90"/>
    <p:sldId id="374" r:id="rId91"/>
    <p:sldId id="375" r:id="rId92"/>
    <p:sldId id="301" r:id="rId93"/>
    <p:sldId id="377" r:id="rId94"/>
    <p:sldId id="378" r:id="rId95"/>
    <p:sldId id="379" r:id="rId96"/>
    <p:sldId id="380"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84482E-9AC5-49CB-BBEC-483D06840F3E}">
          <p14:sldIdLst>
            <p14:sldId id="256"/>
            <p14:sldId id="304"/>
            <p14:sldId id="279"/>
            <p14:sldId id="382"/>
            <p14:sldId id="280"/>
            <p14:sldId id="381"/>
            <p14:sldId id="289"/>
            <p14:sldId id="307"/>
            <p14:sldId id="308"/>
            <p14:sldId id="288"/>
            <p14:sldId id="287"/>
            <p14:sldId id="309"/>
            <p14:sldId id="286"/>
            <p14:sldId id="310"/>
            <p14:sldId id="285"/>
            <p14:sldId id="311"/>
            <p14:sldId id="312"/>
            <p14:sldId id="313"/>
            <p14:sldId id="314"/>
            <p14:sldId id="283"/>
            <p14:sldId id="315"/>
            <p14:sldId id="316"/>
            <p14:sldId id="317"/>
            <p14:sldId id="282"/>
            <p14:sldId id="281"/>
            <p14:sldId id="321"/>
            <p14:sldId id="318"/>
            <p14:sldId id="319"/>
            <p14:sldId id="320"/>
            <p14:sldId id="290"/>
            <p14:sldId id="322"/>
            <p14:sldId id="291"/>
            <p14:sldId id="277"/>
            <p14:sldId id="323"/>
            <p14:sldId id="324"/>
            <p14:sldId id="295"/>
            <p14:sldId id="325"/>
            <p14:sldId id="326"/>
            <p14:sldId id="327"/>
            <p14:sldId id="328"/>
            <p14:sldId id="329"/>
            <p14:sldId id="330"/>
            <p14:sldId id="331"/>
            <p14:sldId id="332"/>
            <p14:sldId id="333"/>
            <p14:sldId id="334"/>
            <p14:sldId id="335"/>
            <p14:sldId id="292"/>
            <p14:sldId id="297"/>
            <p14:sldId id="340"/>
            <p14:sldId id="296"/>
            <p14:sldId id="341"/>
            <p14:sldId id="298"/>
            <p14:sldId id="342"/>
            <p14:sldId id="366"/>
            <p14:sldId id="343"/>
            <p14:sldId id="344"/>
          </p14:sldIdLst>
        </p14:section>
        <p14:section name="Untitled Section" id="{740CA2B2-3887-4532-A4FF-E59C17A50ACA}">
          <p14:sldIdLst>
            <p14:sldId id="293"/>
            <p14:sldId id="345"/>
            <p14:sldId id="346"/>
            <p14:sldId id="347"/>
            <p14:sldId id="294"/>
            <p14:sldId id="348"/>
            <p14:sldId id="349"/>
            <p14:sldId id="350"/>
            <p14:sldId id="351"/>
            <p14:sldId id="352"/>
            <p14:sldId id="353"/>
            <p14:sldId id="354"/>
            <p14:sldId id="355"/>
            <p14:sldId id="356"/>
            <p14:sldId id="357"/>
            <p14:sldId id="358"/>
            <p14:sldId id="359"/>
            <p14:sldId id="360"/>
            <p14:sldId id="361"/>
            <p14:sldId id="362"/>
            <p14:sldId id="363"/>
            <p14:sldId id="364"/>
            <p14:sldId id="299"/>
            <p14:sldId id="367"/>
            <p14:sldId id="368"/>
            <p14:sldId id="302"/>
            <p14:sldId id="303"/>
            <p14:sldId id="369"/>
            <p14:sldId id="370"/>
            <p14:sldId id="371"/>
            <p14:sldId id="372"/>
            <p14:sldId id="373"/>
            <p14:sldId id="374"/>
            <p14:sldId id="375"/>
            <p14:sldId id="301"/>
            <p14:sldId id="377"/>
            <p14:sldId id="378"/>
            <p14:sldId id="379"/>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vans" initials="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A510"/>
    <a:srgbClr val="212F62"/>
    <a:srgbClr val="E5D419"/>
    <a:srgbClr val="6CB255"/>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53" autoAdjust="0"/>
    <p:restoredTop sz="94541" autoAdjust="0"/>
  </p:normalViewPr>
  <p:slideViewPr>
    <p:cSldViewPr snapToGrid="0" snapToObjects="1">
      <p:cViewPr varScale="1">
        <p:scale>
          <a:sx n="124" d="100"/>
          <a:sy n="124" d="100"/>
        </p:scale>
        <p:origin x="3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B6BCA-1AD8-4A78-9609-EB0A0A0218A0}" type="datetimeFigureOut">
              <a:rPr lang="en-US" smtClean="0"/>
              <a:t>1/22/22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34F92-881C-421F-8A3D-161E4B171BCC}" type="slidenum">
              <a:rPr lang="en-US" smtClean="0"/>
              <a:t>‹#›</a:t>
            </a:fld>
            <a:endParaRPr lang="en-US"/>
          </a:p>
        </p:txBody>
      </p:sp>
    </p:spTree>
    <p:extLst>
      <p:ext uri="{BB962C8B-B14F-4D97-AF65-F5344CB8AC3E}">
        <p14:creationId xmlns:p14="http://schemas.microsoft.com/office/powerpoint/2010/main" val="39367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89192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150689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252369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91843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AD15CC-E40A-4E11-8224-AD6AC1B4EE3B}" type="datetime4">
              <a:rPr lang="en-US" smtClean="0"/>
              <a:t>January 22, 2022</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453AF940-321D-4E30-BCDC-93730781D28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76723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B9FBEF-18B3-44BF-9A6E-F44D7C084070}" type="datetime4">
              <a:rPr lang="en-US" smtClean="0"/>
              <a:t>January 22, 2022</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A0B3C41B-769E-4152-B7D5-64F10354870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4976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E78F5BD9-F969-44AC-A1C3-3DD8108A3C44}" type="datetime4">
              <a:rPr lang="en-US" smtClean="0"/>
              <a:t>January 22, 2022</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3B815FB1-ACAB-428B-BF8F-C1323B9AD3D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9190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319EECA5-4D6B-4D57-9889-842A88AB00F2}" type="datetime4">
              <a:rPr lang="en-US" smtClean="0"/>
              <a:t>January 22, 2022</a:t>
            </a:fld>
            <a:endParaRPr lang="en-US"/>
          </a:p>
        </p:txBody>
      </p:sp>
      <p:sp>
        <p:nvSpPr>
          <p:cNvPr id="6" name="Footer Placeholder 5"/>
          <p:cNvSpPr>
            <a:spLocks noGrp="1"/>
          </p:cNvSpPr>
          <p:nvPr>
            <p:ph type="ftr" sz="quarter" idx="11"/>
          </p:nvPr>
        </p:nvSpPr>
        <p:spPr/>
        <p:txBody>
          <a:bodyPr/>
          <a:lstStyle>
            <a:lvl1pPr>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B94A8EE5-5935-4DF3-9424-6AB9D68E71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ED9AFFD5-CCDE-4DD4-A02C-3B9DC0E4E404}"/>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98518650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png"/><Relationship Id="rId5" Type="http://schemas.openxmlformats.org/officeDocument/2006/relationships/oleObject" Target="../embeddings/oleObject6.bin"/><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9.bin"/><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7.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12.bin"/><Relationship Id="rId4" Type="http://schemas.openxmlformats.org/officeDocument/2006/relationships/image" Target="../media/image2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3.wmf"/></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3.png"/><Relationship Id="rId5" Type="http://schemas.openxmlformats.org/officeDocument/2006/relationships/oleObject" Target="../embeddings/oleObject21.bin"/><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5.png"/><Relationship Id="rId5" Type="http://schemas.openxmlformats.org/officeDocument/2006/relationships/oleObject" Target="../embeddings/oleObject23.bin"/><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7.wmf"/><Relationship Id="rId5" Type="http://schemas.openxmlformats.org/officeDocument/2006/relationships/oleObject" Target="../embeddings/oleObject25.bin"/><Relationship Id="rId4" Type="http://schemas.openxmlformats.org/officeDocument/2006/relationships/image" Target="../media/image46.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9.wmf"/><Relationship Id="rId5" Type="http://schemas.openxmlformats.org/officeDocument/2006/relationships/oleObject" Target="../embeddings/oleObject27.bin"/><Relationship Id="rId4" Type="http://schemas.openxmlformats.org/officeDocument/2006/relationships/image" Target="../media/image48.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50.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1.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3.wmf"/></Relationships>
</file>

<file path=ppt/slides/_rels/slide8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6.wmf"/></Relationships>
</file>

<file path=ppt/slides/_rels/slide9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8.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9.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835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5 </a:t>
            </a:r>
            <a:r>
              <a:rPr lang="en-US" sz="2000" b="1" dirty="0">
                <a:solidFill>
                  <a:srgbClr val="212F62"/>
                </a:solidFill>
                <a:latin typeface="+mn-lt"/>
              </a:rPr>
              <a:t>Thermochemistry</a:t>
            </a:r>
          </a:p>
          <a:p>
            <a:pPr algn="ctr"/>
            <a:r>
              <a:rPr lang="en-US" sz="1600" cap="none" dirty="0">
                <a:solidFill>
                  <a:schemeClr val="tx1"/>
                </a:solidFill>
                <a:latin typeface="+mn-lt"/>
              </a:rPr>
              <a:t>PowerPoint Image Slideshow</a:t>
            </a:r>
          </a:p>
        </p:txBody>
      </p:sp>
      <p:pic>
        <p:nvPicPr>
          <p:cNvPr id="7" name="Picture 6">
            <a:extLst>
              <a:ext uri="{FF2B5EF4-FFF2-40B4-BE49-F238E27FC236}">
                <a16:creationId xmlns:a16="http://schemas.microsoft.com/office/drawing/2014/main" id="{2C3279AD-644B-44B5-B684-A26495C79EB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a:br>
            <a:r>
              <a:rPr lang="en-US" sz="3600"/>
              <a:t>CHEMISTRY 2e</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5.4</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(a) The molecules in a sample of hot liquid move more rapidly than (b) those in a sample of cold liquid.</a:t>
            </a:r>
          </a:p>
        </p:txBody>
      </p:sp>
      <p:pic>
        <p:nvPicPr>
          <p:cNvPr id="28674" name="Picture 2" descr="Two molecular drawings are shown and labeled a and b. Drawing a is a box containing fourteen red spheres that are surrounded by lines indicating that the particles are moving rapidly. This drawing has a label that reads “Hot water.” Drawing b depicts another box of equal size that also contains fourteen spheres, but these are blue. They are all surrounded by smaller lines that depict some particle motion, but not as much as in drawing a. This drawing has a label that reads “Cold wat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1182" y="1401763"/>
            <a:ext cx="7114148" cy="318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4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5.5</a:t>
            </a:r>
          </a:p>
        </p:txBody>
      </p:sp>
      <p:pic>
        <p:nvPicPr>
          <p:cNvPr id="2" name="Figure" descr="A picture labeled a is shown as well as a pair of drawings labeled b. Picture a shows the lower portion of an alcohol thermometer. The thermometer has a printed scale to the left of the tube in the center that reads from negative forty degrees at the bottom to forty degrees at the top. It also has a scale printed to the right of the tube that reads from negative thirty degrees at the bottom to thirty five degrees at the top. On both scales, the volume of the alcohol in the tube reads between nine and ten degrees. The two images labeled b both depict a metal strip coiled into a spiral and composed of brass and steel. The left coil, which is loosely coiled, is labeled along its upper edge with the 30 degrees C and 10 degrees C. The end of the coil is near the 30 degrees C label. The right hand coil is much more tightly wound and the end is near the 10 degree C lab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6" r="486"/>
          <a:stretch>
            <a:fillRect/>
          </a:stretch>
        </p:blipFill>
        <p:spPr/>
      </p:pic>
      <p:sp>
        <p:nvSpPr>
          <p:cNvPr id="7" name="Figure Legend"/>
          <p:cNvSpPr>
            <a:spLocks noGrp="1"/>
          </p:cNvSpPr>
          <p:nvPr>
            <p:ph type="body" sz="quarter" idx="14"/>
          </p:nvPr>
        </p:nvSpPr>
        <p:spPr>
          <a:xfrm>
            <a:off x="457200" y="4843981"/>
            <a:ext cx="8062912" cy="1578083"/>
          </a:xfrm>
        </p:spPr>
        <p:txBody>
          <a:bodyPr>
            <a:normAutofit lnSpcReduction="10000"/>
          </a:bodyPr>
          <a:lstStyle/>
          <a:p>
            <a:pPr marL="0" indent="0">
              <a:buNone/>
            </a:pPr>
            <a:r>
              <a:rPr lang="en-US" sz="1600" dirty="0"/>
              <a:t>(a) In an alcohol or mercury thermometer, the liquid (dyed red for visibility) expands when heated and contracts when cooled, much more so than the glass tube that contains the liquid. (b) In a bimetallic thermometer, two different metals (such as brass and steel) form a two-layered strip. When heated or cooled, one of the metals (brass) expands or contracts more than the other metal (steel), causing the strip to coil or uncoil. Both types of thermometers have a calibrated scale that indicates the temperature. (credit a: modification of work by “</a:t>
            </a:r>
            <a:r>
              <a:rPr lang="en-US" sz="1600" dirty="0" err="1"/>
              <a:t>dwstucke</a:t>
            </a:r>
            <a:r>
              <a:rPr lang="en-US" sz="1600" dirty="0"/>
              <a:t>”/Flickr)</a:t>
            </a:r>
            <a:endParaRPr lang="hu-HU" sz="1600" dirty="0"/>
          </a:p>
        </p:txBody>
      </p:sp>
    </p:spTree>
    <p:extLst>
      <p:ext uri="{BB962C8B-B14F-4D97-AF65-F5344CB8AC3E}">
        <p14:creationId xmlns:p14="http://schemas.microsoft.com/office/powerpoint/2010/main" val="409973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a:t>
            </a:r>
          </a:p>
        </p:txBody>
      </p:sp>
      <p:sp>
        <p:nvSpPr>
          <p:cNvPr id="3" name="Content Placeholder 2"/>
          <p:cNvSpPr>
            <a:spLocks noGrp="1"/>
          </p:cNvSpPr>
          <p:nvPr>
            <p:ph idx="1"/>
          </p:nvPr>
        </p:nvSpPr>
        <p:spPr>
          <a:xfrm>
            <a:off x="628650" y="955965"/>
            <a:ext cx="7886700" cy="4913207"/>
          </a:xfrm>
        </p:spPr>
        <p:txBody>
          <a:bodyPr>
            <a:normAutofit/>
          </a:bodyPr>
          <a:lstStyle/>
          <a:p>
            <a:r>
              <a:rPr lang="en-US" b="1" dirty="0"/>
              <a:t>Heat (</a:t>
            </a:r>
            <a:r>
              <a:rPr lang="en-US" b="1" i="1" dirty="0"/>
              <a:t>q</a:t>
            </a:r>
            <a:r>
              <a:rPr lang="en-US" b="1" dirty="0"/>
              <a:t>) </a:t>
            </a:r>
            <a:r>
              <a:rPr lang="en-US" dirty="0"/>
              <a:t>is the transfer of thermal energy between two bodies at different temperatures.</a:t>
            </a:r>
          </a:p>
          <a:p>
            <a:endParaRPr lang="en-US" dirty="0"/>
          </a:p>
          <a:p>
            <a:r>
              <a:rPr lang="en-US" b="1" dirty="0"/>
              <a:t>Heat flow </a:t>
            </a:r>
            <a:r>
              <a:rPr lang="en-US" dirty="0"/>
              <a:t>(a redundant term, but one commonly used) increases the thermal energy of one body and decreases the thermal energy of the other.</a:t>
            </a:r>
          </a:p>
          <a:p>
            <a:endParaRPr lang="en-US" dirty="0"/>
          </a:p>
          <a:p>
            <a:r>
              <a:rPr lang="en-US" dirty="0"/>
              <a:t>When two substances are placed in contact, thermal energy will always flow from the high temperature substance to the low temperature substance.</a:t>
            </a:r>
          </a:p>
          <a:p>
            <a:pPr lvl="1"/>
            <a:r>
              <a:rPr lang="en-US" dirty="0"/>
              <a:t>Heat flow will continue until both substances are at the same temperature. </a:t>
            </a:r>
          </a:p>
          <a:p>
            <a:endParaRPr lang="en-US" dirty="0"/>
          </a:p>
        </p:txBody>
      </p:sp>
    </p:spTree>
    <p:extLst>
      <p:ext uri="{BB962C8B-B14F-4D97-AF65-F5344CB8AC3E}">
        <p14:creationId xmlns:p14="http://schemas.microsoft.com/office/powerpoint/2010/main" val="195770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5.6</a:t>
            </a:r>
          </a:p>
        </p:txBody>
      </p:sp>
      <p:sp>
        <p:nvSpPr>
          <p:cNvPr id="7" name="Figure Legend"/>
          <p:cNvSpPr>
            <a:spLocks noGrp="1"/>
          </p:cNvSpPr>
          <p:nvPr>
            <p:ph type="body" sz="quarter" idx="14"/>
          </p:nvPr>
        </p:nvSpPr>
        <p:spPr/>
        <p:txBody>
          <a:bodyPr>
            <a:noAutofit/>
          </a:bodyPr>
          <a:lstStyle/>
          <a:p>
            <a:pPr marL="0" indent="0">
              <a:buNone/>
            </a:pPr>
            <a:r>
              <a:rPr lang="en-US" sz="1600" dirty="0"/>
              <a:t>(a) Substances H and L are initially at different temperatures, and their atoms have different average kinetic energies. (b) When they are put into contact with each other, collisions between the molecules result in the transfer of kinetic (thermal) energy from the hotter to the cooler matter. (c) The two objects reach “thermal equilibrium” when both substances are at the same temperature, and their molecules have the same average kinetic </a:t>
            </a:r>
            <a:r>
              <a:rPr lang="hu-HU" sz="1600" dirty="0"/>
              <a:t>energy.</a:t>
            </a:r>
            <a:endParaRPr lang="en-US" sz="1600" dirty="0"/>
          </a:p>
        </p:txBody>
      </p:sp>
      <p:pic>
        <p:nvPicPr>
          <p:cNvPr id="9" name="Figure" descr="Three drawings are shown and labeled a, b, and c, respectively. The first drawing labeled a depicts two boxes, with a space in between and the pair is captioned “Different temperatures.” The left hand box is labeled H and holds fourteen well-spaced red spheres with lines drawn around them to indicate rapid motion. The right hand box is labeled L and depicts fourteen blue spheres that are closer together than the red spheres and have smaller lines around them showing less particle motion. The second drawing labeled b depicts two boxes that are touching one another. The left box is labeled H and contains fourteen maroon spheres that are spaced evenly apart. There are tiny lines around each sphere depicting particle movement. The right box is labeled L and holds fourteen purple spheres that are slightly closer together than the maroon spheres. There are also tiny lines around each sphere depicting particle movement. A black arrow points from the left box to the right box and the pair of diagrams is captioned “Contact.” The third drawing labeled c, is labeled “Thermal equilibrium.” There are two boxes shown in contact with one another. Both boxes contain fourteen purple spheres with small lines around them depicting moderate movement. The left box is labeled H and the right box is labeled L.">
            <a:extLst>
              <a:ext uri="{FF2B5EF4-FFF2-40B4-BE49-F238E27FC236}">
                <a16:creationId xmlns:a16="http://schemas.microsoft.com/office/drawing/2014/main" id="{CDB8D854-D1EB-4CFE-907D-DD59D7F9C19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553" b="-36553"/>
          <a:stretch>
            <a:fillRect/>
          </a:stretch>
        </p:blipFill>
        <p:spPr>
          <a:xfrm>
            <a:off x="457199" y="1122386"/>
            <a:ext cx="8062913" cy="3500071"/>
          </a:xfrm>
        </p:spPr>
      </p:pic>
    </p:spTree>
    <p:extLst>
      <p:ext uri="{BB962C8B-B14F-4D97-AF65-F5344CB8AC3E}">
        <p14:creationId xmlns:p14="http://schemas.microsoft.com/office/powerpoint/2010/main" val="95837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Exothermic and Endothermic Processes </a:t>
            </a:r>
          </a:p>
        </p:txBody>
      </p:sp>
      <p:sp>
        <p:nvSpPr>
          <p:cNvPr id="3" name="Content Placeholder 2"/>
          <p:cNvSpPr>
            <a:spLocks noGrp="1"/>
          </p:cNvSpPr>
          <p:nvPr>
            <p:ph idx="1"/>
          </p:nvPr>
        </p:nvSpPr>
        <p:spPr>
          <a:xfrm>
            <a:off x="628650" y="955965"/>
            <a:ext cx="7886700" cy="4509170"/>
          </a:xfrm>
        </p:spPr>
        <p:txBody>
          <a:bodyPr/>
          <a:lstStyle/>
          <a:p>
            <a:r>
              <a:rPr lang="en-US" dirty="0"/>
              <a:t>Matter undergoing chemical reactions and physical changes can release or absorb heat. </a:t>
            </a:r>
          </a:p>
          <a:p>
            <a:endParaRPr lang="en-US" dirty="0"/>
          </a:p>
          <a:p>
            <a:r>
              <a:rPr lang="en-US" dirty="0"/>
              <a:t> A change that </a:t>
            </a:r>
            <a:r>
              <a:rPr lang="en-US" i="1" dirty="0"/>
              <a:t>releases heat </a:t>
            </a:r>
            <a:r>
              <a:rPr lang="en-US" dirty="0"/>
              <a:t>is called an </a:t>
            </a:r>
            <a:r>
              <a:rPr lang="en-US" b="1" dirty="0"/>
              <a:t>exothermic process</a:t>
            </a:r>
            <a:r>
              <a:rPr lang="en-US" dirty="0"/>
              <a:t>. </a:t>
            </a:r>
          </a:p>
          <a:p>
            <a:pPr lvl="1"/>
            <a:r>
              <a:rPr lang="en-US" dirty="0"/>
              <a:t>Example: the combustion reaction that occurs when using an oxyacetylene torch.</a:t>
            </a:r>
          </a:p>
          <a:p>
            <a:endParaRPr lang="en-US" dirty="0"/>
          </a:p>
          <a:p>
            <a:r>
              <a:rPr lang="en-US" dirty="0"/>
              <a:t> A change that </a:t>
            </a:r>
            <a:r>
              <a:rPr lang="en-US" i="1" dirty="0"/>
              <a:t>absorbs heat </a:t>
            </a:r>
            <a:r>
              <a:rPr lang="en-US" dirty="0"/>
              <a:t>is an </a:t>
            </a:r>
            <a:r>
              <a:rPr lang="en-US" b="1" dirty="0"/>
              <a:t>endothermic process</a:t>
            </a:r>
            <a:r>
              <a:rPr lang="en-US" dirty="0"/>
              <a:t>. </a:t>
            </a:r>
          </a:p>
          <a:p>
            <a:pPr lvl="1"/>
            <a:r>
              <a:rPr lang="en-US" dirty="0"/>
              <a:t>Example: the reaction in a cold pack used to treat muscle strains</a:t>
            </a:r>
          </a:p>
          <a:p>
            <a:endParaRPr lang="en-US" dirty="0"/>
          </a:p>
        </p:txBody>
      </p:sp>
    </p:spTree>
    <p:extLst>
      <p:ext uri="{BB962C8B-B14F-4D97-AF65-F5344CB8AC3E}">
        <p14:creationId xmlns:p14="http://schemas.microsoft.com/office/powerpoint/2010/main" val="2992253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5.7</a:t>
            </a:r>
          </a:p>
        </p:txBody>
      </p:sp>
      <p:sp>
        <p:nvSpPr>
          <p:cNvPr id="7" name="Figure Legend"/>
          <p:cNvSpPr>
            <a:spLocks noGrp="1"/>
          </p:cNvSpPr>
          <p:nvPr>
            <p:ph type="body" sz="quarter" idx="14"/>
          </p:nvPr>
        </p:nvSpPr>
        <p:spPr/>
        <p:txBody>
          <a:bodyPr>
            <a:normAutofit/>
          </a:bodyPr>
          <a:lstStyle/>
          <a:p>
            <a:pPr marL="0" indent="0">
              <a:buNone/>
            </a:pPr>
            <a:r>
              <a:rPr lang="en-US" sz="1600" dirty="0"/>
              <a:t>(a) An oxyacetylene torch produces heat by the combustion of acetylene in oxygen. The energy released by this exothermic reaction heats and then melts the metal being cut. The sparks are tiny bits of the molten metal flying away. (b) A cold pack uses an endothermic process to create the sensation of cold. (credit a: modification of work by “</a:t>
            </a:r>
            <a:r>
              <a:rPr lang="en-US" sz="1600" dirty="0" err="1"/>
              <a:t>Skatebiker</a:t>
            </a:r>
            <a:r>
              <a:rPr lang="en-US" sz="1600" dirty="0"/>
              <a:t>”/Wikimedia commons)</a:t>
            </a:r>
          </a:p>
        </p:txBody>
      </p:sp>
      <p:pic>
        <p:nvPicPr>
          <p:cNvPr id="9" name="Figure" descr="Two pictures are shown and labeled a and b. Picture a shows a metal railroad tie being cut with the flame of an acetylene torch. Picture b shows a chemical cold pack containing ammonium nitrate.">
            <a:extLst>
              <a:ext uri="{FF2B5EF4-FFF2-40B4-BE49-F238E27FC236}">
                <a16:creationId xmlns:a16="http://schemas.microsoft.com/office/drawing/2014/main" id="{0B22D496-8DB1-405D-B199-04DDE60BF28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9" b="-749"/>
          <a:stretch>
            <a:fillRect/>
          </a:stretch>
        </p:blipFill>
        <p:spPr>
          <a:xfrm>
            <a:off x="457199" y="1122386"/>
            <a:ext cx="8062913" cy="3500071"/>
          </a:xfrm>
        </p:spPr>
      </p:pic>
    </p:spTree>
    <p:extLst>
      <p:ext uri="{BB962C8B-B14F-4D97-AF65-F5344CB8AC3E}">
        <p14:creationId xmlns:p14="http://schemas.microsoft.com/office/powerpoint/2010/main" val="128534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Units</a:t>
            </a:r>
          </a:p>
        </p:txBody>
      </p:sp>
      <p:sp>
        <p:nvSpPr>
          <p:cNvPr id="3" name="Content Placeholder 2"/>
          <p:cNvSpPr>
            <a:spLocks noGrp="1"/>
          </p:cNvSpPr>
          <p:nvPr>
            <p:ph idx="1"/>
          </p:nvPr>
        </p:nvSpPr>
        <p:spPr>
          <a:xfrm>
            <a:off x="628650" y="955965"/>
            <a:ext cx="7886700" cy="4243356"/>
          </a:xfrm>
        </p:spPr>
        <p:txBody>
          <a:bodyPr/>
          <a:lstStyle/>
          <a:p>
            <a:r>
              <a:rPr lang="en-US" dirty="0"/>
              <a:t>Historically, energy was measured in units of </a:t>
            </a:r>
            <a:r>
              <a:rPr lang="en-US" b="1" dirty="0"/>
              <a:t>calories (</a:t>
            </a:r>
            <a:r>
              <a:rPr lang="en-US" b="1" dirty="0" err="1"/>
              <a:t>cal</a:t>
            </a:r>
            <a:r>
              <a:rPr lang="en-US" b="1" dirty="0"/>
              <a:t>)</a:t>
            </a:r>
            <a:r>
              <a:rPr lang="en-US" dirty="0"/>
              <a:t>. </a:t>
            </a:r>
          </a:p>
          <a:p>
            <a:endParaRPr lang="en-US" dirty="0"/>
          </a:p>
          <a:p>
            <a:r>
              <a:rPr lang="en-US" dirty="0"/>
              <a:t> A </a:t>
            </a:r>
            <a:r>
              <a:rPr lang="en-US" b="1" dirty="0"/>
              <a:t>calorie</a:t>
            </a:r>
            <a:r>
              <a:rPr lang="en-US" dirty="0"/>
              <a:t> is the amount of energy required to raise one gram of water by 1 °C (or 1 kelvin).</a:t>
            </a:r>
          </a:p>
          <a:p>
            <a:endParaRPr lang="en-US" dirty="0"/>
          </a:p>
          <a:p>
            <a:r>
              <a:rPr lang="en-US" dirty="0"/>
              <a:t> The Calorie</a:t>
            </a:r>
            <a:r>
              <a:rPr lang="en-US" b="1" dirty="0"/>
              <a:t> </a:t>
            </a:r>
            <a:r>
              <a:rPr lang="en-US" dirty="0"/>
              <a:t>(with a capital C), or large calorie, commonly used in quantifying food energy content, is a </a:t>
            </a:r>
            <a:r>
              <a:rPr lang="en-US" b="1" dirty="0"/>
              <a:t>kilocalorie</a:t>
            </a:r>
            <a:r>
              <a:rPr lang="en-US" dirty="0"/>
              <a:t>. </a:t>
            </a:r>
          </a:p>
          <a:p>
            <a:endParaRPr lang="en-US" dirty="0"/>
          </a:p>
        </p:txBody>
      </p:sp>
    </p:spTree>
    <p:extLst>
      <p:ext uri="{BB962C8B-B14F-4D97-AF65-F5344CB8AC3E}">
        <p14:creationId xmlns:p14="http://schemas.microsoft.com/office/powerpoint/2010/main" val="284212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Units</a:t>
            </a:r>
          </a:p>
        </p:txBody>
      </p:sp>
      <p:sp>
        <p:nvSpPr>
          <p:cNvPr id="3" name="Content Placeholder 2"/>
          <p:cNvSpPr>
            <a:spLocks noGrp="1"/>
          </p:cNvSpPr>
          <p:nvPr>
            <p:ph idx="1"/>
          </p:nvPr>
        </p:nvSpPr>
        <p:spPr>
          <a:xfrm>
            <a:off x="628650" y="955965"/>
            <a:ext cx="7886700" cy="4392212"/>
          </a:xfrm>
        </p:spPr>
        <p:txBody>
          <a:bodyPr/>
          <a:lstStyle/>
          <a:p>
            <a:r>
              <a:rPr lang="en-US" dirty="0"/>
              <a:t> The SI unit of heat, work, and energy is the joule. </a:t>
            </a:r>
          </a:p>
          <a:p>
            <a:endParaRPr lang="en-US" dirty="0"/>
          </a:p>
          <a:p>
            <a:r>
              <a:rPr lang="en-US" dirty="0"/>
              <a:t> A </a:t>
            </a:r>
            <a:r>
              <a:rPr lang="en-US" b="1" dirty="0"/>
              <a:t>joule (J) </a:t>
            </a:r>
            <a:r>
              <a:rPr lang="en-US" dirty="0"/>
              <a:t>is defined as the amount of energy used when a force of 1 newton moves an object 1 meter.</a:t>
            </a:r>
          </a:p>
          <a:p>
            <a:pPr lvl="1"/>
            <a:r>
              <a:rPr lang="en-US" dirty="0"/>
              <a:t> It is named in honor of the English physicist James Prescott Joule. </a:t>
            </a:r>
          </a:p>
          <a:p>
            <a:endParaRPr lang="en-US" dirty="0"/>
          </a:p>
          <a:p>
            <a:r>
              <a:rPr lang="en-US" dirty="0"/>
              <a:t> 1 calorie = 4.184 joules</a:t>
            </a:r>
          </a:p>
          <a:p>
            <a:endParaRPr lang="en-US" dirty="0"/>
          </a:p>
        </p:txBody>
      </p:sp>
    </p:spTree>
    <p:extLst>
      <p:ext uri="{BB962C8B-B14F-4D97-AF65-F5344CB8AC3E}">
        <p14:creationId xmlns:p14="http://schemas.microsoft.com/office/powerpoint/2010/main" val="308844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Capacity</a:t>
            </a:r>
          </a:p>
        </p:txBody>
      </p:sp>
      <p:sp>
        <p:nvSpPr>
          <p:cNvPr id="3" name="Content Placeholder 2"/>
          <p:cNvSpPr>
            <a:spLocks noGrp="1"/>
          </p:cNvSpPr>
          <p:nvPr>
            <p:ph idx="1"/>
          </p:nvPr>
        </p:nvSpPr>
        <p:spPr>
          <a:xfrm>
            <a:off x="628650" y="955965"/>
            <a:ext cx="7886700" cy="4200826"/>
          </a:xfrm>
        </p:spPr>
        <p:txBody>
          <a:bodyPr/>
          <a:lstStyle/>
          <a:p>
            <a:r>
              <a:rPr lang="en-US" dirty="0"/>
              <a:t>The </a:t>
            </a:r>
            <a:r>
              <a:rPr lang="en-US" b="1" dirty="0"/>
              <a:t>heat capacity (</a:t>
            </a:r>
            <a:r>
              <a:rPr lang="en-US" b="1" i="1" dirty="0"/>
              <a:t>C</a:t>
            </a:r>
            <a:r>
              <a:rPr lang="en-US" b="1" dirty="0"/>
              <a:t>) </a:t>
            </a:r>
            <a:r>
              <a:rPr lang="en-US" dirty="0"/>
              <a:t>of a body of matter is the quantity of heat (</a:t>
            </a:r>
            <a:r>
              <a:rPr lang="en-US" i="1" dirty="0"/>
              <a:t>q</a:t>
            </a:r>
            <a:r>
              <a:rPr lang="en-US" dirty="0"/>
              <a:t>) it absorbs or releases when it experiences a temperature change (Δ</a:t>
            </a:r>
            <a:r>
              <a:rPr lang="en-US" i="1" dirty="0"/>
              <a:t>T</a:t>
            </a:r>
            <a:r>
              <a:rPr lang="en-US" dirty="0"/>
              <a:t>) of 1 °C (or 1 kelvin):</a:t>
            </a:r>
          </a:p>
          <a:p>
            <a:endParaRPr lang="en-US" dirty="0"/>
          </a:p>
          <a:p>
            <a:endParaRPr lang="en-US" dirty="0"/>
          </a:p>
          <a:p>
            <a:endParaRPr lang="en-US" dirty="0"/>
          </a:p>
          <a:p>
            <a:r>
              <a:rPr lang="en-US" dirty="0"/>
              <a:t> Heat capacity is an extensive property.</a:t>
            </a:r>
          </a:p>
          <a:p>
            <a:endParaRPr lang="en-US" dirty="0"/>
          </a:p>
          <a:p>
            <a:r>
              <a:rPr lang="en-US" dirty="0"/>
              <a:t> For example, the heat capacity of a large cast iron pan is greater than the heat capacity of a small cast iron pan.</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6732924"/>
              </p:ext>
            </p:extLst>
          </p:nvPr>
        </p:nvGraphicFramePr>
        <p:xfrm>
          <a:off x="3778348" y="2020185"/>
          <a:ext cx="1089555" cy="763736"/>
        </p:xfrm>
        <a:graphic>
          <a:graphicData uri="http://schemas.openxmlformats.org/presentationml/2006/ole">
            <mc:AlternateContent xmlns:mc="http://schemas.openxmlformats.org/markup-compatibility/2006">
              <mc:Choice xmlns:v="urn:schemas-microsoft-com:vml" Requires="v">
                <p:oleObj spid="_x0000_s1062" name="Equation" r:id="rId3" imgW="17269841" imgH="12088889" progId="Equation.3">
                  <p:embed/>
                </p:oleObj>
              </mc:Choice>
              <mc:Fallback>
                <p:oleObj name="Equation" r:id="rId3" imgW="17269841" imgH="1208888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348" y="2020185"/>
                        <a:ext cx="1089555" cy="7637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5630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Heat Capacity</a:t>
            </a:r>
          </a:p>
        </p:txBody>
      </p:sp>
      <p:sp>
        <p:nvSpPr>
          <p:cNvPr id="3" name="Content Placeholder 2"/>
          <p:cNvSpPr>
            <a:spLocks noGrp="1"/>
          </p:cNvSpPr>
          <p:nvPr>
            <p:ph idx="1"/>
          </p:nvPr>
        </p:nvSpPr>
        <p:spPr>
          <a:xfrm>
            <a:off x="628650" y="955965"/>
            <a:ext cx="7886700" cy="4541068"/>
          </a:xfrm>
        </p:spPr>
        <p:txBody>
          <a:bodyPr>
            <a:normAutofit/>
          </a:bodyPr>
          <a:lstStyle/>
          <a:p>
            <a:r>
              <a:rPr lang="en-US" dirty="0"/>
              <a:t>The </a:t>
            </a:r>
            <a:r>
              <a:rPr lang="en-US" b="1" dirty="0"/>
              <a:t>specific heat capacity (</a:t>
            </a:r>
            <a:r>
              <a:rPr lang="en-US" b="1" i="1" dirty="0"/>
              <a:t>c</a:t>
            </a:r>
            <a:r>
              <a:rPr lang="en-US" b="1" dirty="0"/>
              <a:t>) </a:t>
            </a:r>
            <a:r>
              <a:rPr lang="en-US" dirty="0"/>
              <a:t>of a substance, commonly called its “specific heat,” is the quantity of heat required to raise the temperature of 1 gram of a substance by 1 °C (or 1 kelvin):</a:t>
            </a:r>
          </a:p>
          <a:p>
            <a:endParaRPr lang="en-US" dirty="0"/>
          </a:p>
          <a:p>
            <a:endParaRPr lang="en-US" dirty="0"/>
          </a:p>
          <a:p>
            <a:endParaRPr lang="en-US" dirty="0"/>
          </a:p>
          <a:p>
            <a:r>
              <a:rPr lang="en-US" dirty="0"/>
              <a:t> Specific heat capacity is an intensive property—it only depends on the identity of the substance, not the amount.</a:t>
            </a:r>
          </a:p>
          <a:p>
            <a:endParaRPr lang="en-US" dirty="0"/>
          </a:p>
          <a:p>
            <a:r>
              <a:rPr lang="en-US" dirty="0"/>
              <a:t> For example, the specific heat capacity of a large and small cast iron pan are identical. </a:t>
            </a:r>
          </a:p>
        </p:txBody>
      </p:sp>
      <p:graphicFrame>
        <p:nvGraphicFramePr>
          <p:cNvPr id="5" name="Object 4"/>
          <p:cNvGraphicFramePr>
            <a:graphicFrameLocks noChangeAspect="1"/>
          </p:cNvGraphicFramePr>
          <p:nvPr>
            <p:extLst>
              <p:ext uri="{D42A27DB-BD31-4B8C-83A1-F6EECF244321}">
                <p14:modId xmlns:p14="http://schemas.microsoft.com/office/powerpoint/2010/main" val="111840493"/>
              </p:ext>
            </p:extLst>
          </p:nvPr>
        </p:nvGraphicFramePr>
        <p:xfrm>
          <a:off x="3668231" y="2011735"/>
          <a:ext cx="1280965" cy="780789"/>
        </p:xfrm>
        <a:graphic>
          <a:graphicData uri="http://schemas.openxmlformats.org/presentationml/2006/ole">
            <mc:AlternateContent xmlns:mc="http://schemas.openxmlformats.org/markup-compatibility/2006">
              <mc:Choice xmlns:v="urn:schemas-microsoft-com:vml" Requires="v">
                <p:oleObj spid="_x0000_s2085" name="Equation" r:id="rId3" imgW="16355556" imgH="9955556" progId="Equation.3">
                  <p:embed/>
                </p:oleObj>
              </mc:Choice>
              <mc:Fallback>
                <p:oleObj name="Equation" r:id="rId3" imgW="16355556" imgH="995555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231" y="2011735"/>
                        <a:ext cx="1280965" cy="7807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505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5" name="Content Placeholder 2"/>
          <p:cNvSpPr txBox="1">
            <a:spLocks/>
          </p:cNvSpPr>
          <p:nvPr/>
        </p:nvSpPr>
        <p:spPr>
          <a:xfrm>
            <a:off x="628650" y="955965"/>
            <a:ext cx="7886700" cy="3796145"/>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5.1 Energy Basics</a:t>
            </a:r>
          </a:p>
          <a:p>
            <a:r>
              <a:rPr lang="en-US" dirty="0"/>
              <a:t>5.2 Calorimetry</a:t>
            </a:r>
          </a:p>
          <a:p>
            <a:r>
              <a:rPr lang="en-US" dirty="0"/>
              <a:t>5.3 Enthalpy</a:t>
            </a:r>
          </a:p>
        </p:txBody>
      </p:sp>
    </p:spTree>
    <p:extLst>
      <p:ext uri="{BB962C8B-B14F-4D97-AF65-F5344CB8AC3E}">
        <p14:creationId xmlns:p14="http://schemas.microsoft.com/office/powerpoint/2010/main" val="1557488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5.8</a:t>
            </a:r>
          </a:p>
        </p:txBody>
      </p:sp>
      <p:sp>
        <p:nvSpPr>
          <p:cNvPr id="7" name="Figure Legend"/>
          <p:cNvSpPr>
            <a:spLocks noGrp="1"/>
          </p:cNvSpPr>
          <p:nvPr>
            <p:ph type="body" sz="quarter" idx="14"/>
          </p:nvPr>
        </p:nvSpPr>
        <p:spPr/>
        <p:txBody>
          <a:bodyPr>
            <a:normAutofit/>
          </a:bodyPr>
          <a:lstStyle/>
          <a:p>
            <a:pPr marL="0" indent="0">
              <a:buNone/>
            </a:pPr>
            <a:r>
              <a:rPr lang="en-US" sz="1600" dirty="0"/>
              <a:t>Due to its larger mass, a large frying pan has a larger heat capacity than a small frying pan. Because they are made of the same material, both frying pans have the same specific heat. (credit: Mark </a:t>
            </a:r>
            <a:r>
              <a:rPr lang="en-US" sz="1600" dirty="0" err="1"/>
              <a:t>Blaser</a:t>
            </a:r>
            <a:r>
              <a:rPr lang="en-US" sz="1600" dirty="0"/>
              <a:t>)</a:t>
            </a:r>
          </a:p>
        </p:txBody>
      </p:sp>
      <p:pic>
        <p:nvPicPr>
          <p:cNvPr id="9" name="Figure" descr="The picture shows two black metal frying pans sitting on a flat surface. The left pan is about half the size of the right pan.">
            <a:extLst>
              <a:ext uri="{FF2B5EF4-FFF2-40B4-BE49-F238E27FC236}">
                <a16:creationId xmlns:a16="http://schemas.microsoft.com/office/drawing/2014/main" id="{12E7A496-3B46-43FA-B0CB-FFB11A6A0C4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465" r="-5465"/>
          <a:stretch>
            <a:fillRect/>
          </a:stretch>
        </p:blipFill>
        <p:spPr>
          <a:xfrm>
            <a:off x="457199" y="1122386"/>
            <a:ext cx="8062913" cy="3500071"/>
          </a:xfrm>
        </p:spPr>
      </p:pic>
    </p:spTree>
    <p:extLst>
      <p:ext uri="{BB962C8B-B14F-4D97-AF65-F5344CB8AC3E}">
        <p14:creationId xmlns:p14="http://schemas.microsoft.com/office/powerpoint/2010/main" val="474660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5.1 Specific Heats of Common Substances at 25 °C</a:t>
            </a:r>
            <a:br>
              <a:rPr lang="en-US" dirty="0"/>
            </a:br>
            <a:r>
              <a:rPr lang="en-US" dirty="0"/>
              <a:t>and 1 bar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1507231"/>
              </p:ext>
            </p:extLst>
          </p:nvPr>
        </p:nvGraphicFramePr>
        <p:xfrm>
          <a:off x="628650" y="955675"/>
          <a:ext cx="7886700" cy="5700304"/>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35312">
                <a:tc>
                  <a:txBody>
                    <a:bodyPr/>
                    <a:lstStyle/>
                    <a:p>
                      <a:pPr algn="ctr"/>
                      <a:r>
                        <a:rPr lang="en-US" b="1" dirty="0"/>
                        <a:t>Substance</a:t>
                      </a:r>
                    </a:p>
                  </a:txBody>
                  <a:tcPr/>
                </a:tc>
                <a:tc>
                  <a:txBody>
                    <a:bodyPr/>
                    <a:lstStyle/>
                    <a:p>
                      <a:pPr algn="ctr"/>
                      <a:r>
                        <a:rPr lang="en-US" b="1" dirty="0"/>
                        <a:t>Symbol (state)</a:t>
                      </a:r>
                    </a:p>
                  </a:txBody>
                  <a:tcPr/>
                </a:tc>
                <a:tc>
                  <a:txBody>
                    <a:bodyPr/>
                    <a:lstStyle/>
                    <a:p>
                      <a:pPr algn="ctr"/>
                      <a:r>
                        <a:rPr lang="en-US" b="1" dirty="0"/>
                        <a:t>Specific Heat (J/g °C)</a:t>
                      </a:r>
                    </a:p>
                  </a:txBody>
                  <a:tcPr/>
                </a:tc>
                <a:extLst>
                  <a:ext uri="{0D108BD9-81ED-4DB2-BD59-A6C34878D82A}">
                    <a16:rowId xmlns:a16="http://schemas.microsoft.com/office/drawing/2014/main" val="10000"/>
                  </a:ext>
                </a:extLst>
              </a:tr>
              <a:tr h="335312">
                <a:tc>
                  <a:txBody>
                    <a:bodyPr/>
                    <a:lstStyle/>
                    <a:p>
                      <a:pPr algn="ctr"/>
                      <a:r>
                        <a:rPr lang="en-US" dirty="0"/>
                        <a:t>helium</a:t>
                      </a:r>
                    </a:p>
                  </a:txBody>
                  <a:tcPr/>
                </a:tc>
                <a:tc>
                  <a:txBody>
                    <a:bodyPr/>
                    <a:lstStyle/>
                    <a:p>
                      <a:pPr algn="ctr"/>
                      <a:r>
                        <a:rPr lang="en-US" dirty="0"/>
                        <a:t>He(</a:t>
                      </a:r>
                      <a:r>
                        <a:rPr lang="en-US" i="1" dirty="0"/>
                        <a:t>g</a:t>
                      </a:r>
                      <a:r>
                        <a:rPr lang="en-US"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5.193</a:t>
                      </a:r>
                    </a:p>
                  </a:txBody>
                  <a:tcPr/>
                </a:tc>
                <a:extLst>
                  <a:ext uri="{0D108BD9-81ED-4DB2-BD59-A6C34878D82A}">
                    <a16:rowId xmlns:a16="http://schemas.microsoft.com/office/drawing/2014/main" val="10001"/>
                  </a:ext>
                </a:extLst>
              </a:tr>
              <a:tr h="335312">
                <a:tc>
                  <a:txBody>
                    <a:bodyPr/>
                    <a:lstStyle/>
                    <a:p>
                      <a:pPr algn="ctr"/>
                      <a:r>
                        <a:rPr lang="en-US" dirty="0"/>
                        <a:t>water</a:t>
                      </a:r>
                    </a:p>
                  </a:txBody>
                  <a:tcPr/>
                </a:tc>
                <a:tc>
                  <a:txBody>
                    <a:bodyPr/>
                    <a:lstStyle/>
                    <a:p>
                      <a:pPr algn="ctr"/>
                      <a:r>
                        <a:rPr lang="en-US" dirty="0"/>
                        <a:t>H</a:t>
                      </a:r>
                      <a:r>
                        <a:rPr lang="en-US" baseline="-25000" dirty="0"/>
                        <a:t>2</a:t>
                      </a:r>
                      <a:r>
                        <a:rPr lang="en-US" dirty="0"/>
                        <a:t>O(</a:t>
                      </a:r>
                      <a:r>
                        <a:rPr lang="en-US" i="1" dirty="0"/>
                        <a:t>l</a:t>
                      </a:r>
                      <a:r>
                        <a:rPr lang="en-US"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4.184</a:t>
                      </a:r>
                    </a:p>
                  </a:txBody>
                  <a:tcPr/>
                </a:tc>
                <a:extLst>
                  <a:ext uri="{0D108BD9-81ED-4DB2-BD59-A6C34878D82A}">
                    <a16:rowId xmlns:a16="http://schemas.microsoft.com/office/drawing/2014/main" val="10002"/>
                  </a:ext>
                </a:extLst>
              </a:tr>
              <a:tr h="335312">
                <a:tc>
                  <a:txBody>
                    <a:bodyPr/>
                    <a:lstStyle/>
                    <a:p>
                      <a:pPr algn="ctr"/>
                      <a:r>
                        <a:rPr lang="en-US" dirty="0"/>
                        <a:t>ethanol</a:t>
                      </a:r>
                    </a:p>
                  </a:txBody>
                  <a:tcPr/>
                </a:tc>
                <a:tc>
                  <a:txBody>
                    <a:bodyPr/>
                    <a:lstStyle/>
                    <a:p>
                      <a:pPr algn="ctr"/>
                      <a:r>
                        <a:rPr lang="en-US" dirty="0"/>
                        <a:t>C</a:t>
                      </a:r>
                      <a:r>
                        <a:rPr lang="en-US" baseline="-25000" dirty="0"/>
                        <a:t>2</a:t>
                      </a:r>
                      <a:r>
                        <a:rPr lang="en-US" dirty="0"/>
                        <a:t>H</a:t>
                      </a:r>
                      <a:r>
                        <a:rPr lang="en-US" baseline="-25000" dirty="0"/>
                        <a:t>6</a:t>
                      </a:r>
                      <a:r>
                        <a:rPr lang="en-US" dirty="0"/>
                        <a:t>O(</a:t>
                      </a:r>
                      <a:r>
                        <a:rPr lang="en-US" i="1" dirty="0"/>
                        <a:t>l</a:t>
                      </a:r>
                      <a:r>
                        <a:rPr lang="en-US" dirty="0"/>
                        <a:t>)	</a:t>
                      </a:r>
                    </a:p>
                  </a:txBody>
                  <a:tcPr/>
                </a:tc>
                <a:tc>
                  <a:txBody>
                    <a:bodyPr/>
                    <a:lstStyle/>
                    <a:p>
                      <a:pPr algn="ctr"/>
                      <a:r>
                        <a:rPr lang="en-US" dirty="0"/>
                        <a:t>2.376</a:t>
                      </a:r>
                    </a:p>
                  </a:txBody>
                  <a:tcPr/>
                </a:tc>
                <a:extLst>
                  <a:ext uri="{0D108BD9-81ED-4DB2-BD59-A6C34878D82A}">
                    <a16:rowId xmlns:a16="http://schemas.microsoft.com/office/drawing/2014/main" val="10003"/>
                  </a:ext>
                </a:extLst>
              </a:tr>
              <a:tr h="335312">
                <a:tc>
                  <a:txBody>
                    <a:bodyPr/>
                    <a:lstStyle/>
                    <a:p>
                      <a:pPr algn="ctr"/>
                      <a:r>
                        <a:rPr lang="en-US" dirty="0"/>
                        <a:t>ice</a:t>
                      </a:r>
                    </a:p>
                  </a:txBody>
                  <a:tcPr/>
                </a:tc>
                <a:tc>
                  <a:txBody>
                    <a:bodyPr/>
                    <a:lstStyle/>
                    <a:p>
                      <a:pPr algn="ctr"/>
                      <a:r>
                        <a:rPr lang="en-US" dirty="0"/>
                        <a:t>H</a:t>
                      </a:r>
                      <a:r>
                        <a:rPr lang="en-US" baseline="-25000" dirty="0"/>
                        <a:t>2</a:t>
                      </a:r>
                      <a:r>
                        <a:rPr lang="en-US" dirty="0"/>
                        <a:t>O(</a:t>
                      </a:r>
                      <a:r>
                        <a:rPr lang="en-US" i="1" dirty="0"/>
                        <a:t>s</a:t>
                      </a:r>
                      <a:r>
                        <a:rPr lang="en-US"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2.093 (at −10 °C)</a:t>
                      </a:r>
                    </a:p>
                  </a:txBody>
                  <a:tcPr/>
                </a:tc>
                <a:extLst>
                  <a:ext uri="{0D108BD9-81ED-4DB2-BD59-A6C34878D82A}">
                    <a16:rowId xmlns:a16="http://schemas.microsoft.com/office/drawing/2014/main" val="10004"/>
                  </a:ext>
                </a:extLst>
              </a:tr>
              <a:tr h="335312">
                <a:tc>
                  <a:txBody>
                    <a:bodyPr/>
                    <a:lstStyle/>
                    <a:p>
                      <a:pPr algn="ctr"/>
                      <a:r>
                        <a:rPr lang="en-US" dirty="0"/>
                        <a:t>water vapor</a:t>
                      </a:r>
                    </a:p>
                  </a:txBody>
                  <a:tcPr/>
                </a:tc>
                <a:tc>
                  <a:txBody>
                    <a:bodyPr/>
                    <a:lstStyle/>
                    <a:p>
                      <a:pPr algn="ctr"/>
                      <a:r>
                        <a:rPr lang="en-US" dirty="0"/>
                        <a:t>H</a:t>
                      </a:r>
                      <a:r>
                        <a:rPr lang="en-US" baseline="-25000" dirty="0"/>
                        <a:t>2</a:t>
                      </a:r>
                      <a:r>
                        <a:rPr lang="en-US" dirty="0"/>
                        <a:t>O(</a:t>
                      </a:r>
                      <a:r>
                        <a:rPr lang="en-US" i="1" dirty="0"/>
                        <a:t>g</a:t>
                      </a:r>
                      <a:r>
                        <a:rPr lang="en-US" dirty="0"/>
                        <a:t>)</a:t>
                      </a:r>
                    </a:p>
                  </a:txBody>
                  <a:tcPr/>
                </a:tc>
                <a:tc>
                  <a:txBody>
                    <a:bodyPr/>
                    <a:lstStyle/>
                    <a:p>
                      <a:pPr algn="ctr"/>
                      <a:r>
                        <a:rPr lang="en-US" dirty="0"/>
                        <a:t>1.864</a:t>
                      </a:r>
                    </a:p>
                  </a:txBody>
                  <a:tcPr/>
                </a:tc>
                <a:extLst>
                  <a:ext uri="{0D108BD9-81ED-4DB2-BD59-A6C34878D82A}">
                    <a16:rowId xmlns:a16="http://schemas.microsoft.com/office/drawing/2014/main" val="10005"/>
                  </a:ext>
                </a:extLst>
              </a:tr>
              <a:tr h="335312">
                <a:tc>
                  <a:txBody>
                    <a:bodyPr/>
                    <a:lstStyle/>
                    <a:p>
                      <a:pPr algn="ctr"/>
                      <a:r>
                        <a:rPr lang="en-US" dirty="0"/>
                        <a:t>nitrogen</a:t>
                      </a:r>
                    </a:p>
                  </a:txBody>
                  <a:tcPr/>
                </a:tc>
                <a:tc>
                  <a:txBody>
                    <a:bodyPr/>
                    <a:lstStyle/>
                    <a:p>
                      <a:pPr algn="ctr"/>
                      <a:r>
                        <a:rPr lang="en-US" dirty="0"/>
                        <a:t>N</a:t>
                      </a:r>
                      <a:r>
                        <a:rPr lang="en-US" baseline="-25000" dirty="0"/>
                        <a:t>2</a:t>
                      </a:r>
                      <a:r>
                        <a:rPr lang="en-US" dirty="0"/>
                        <a:t>(</a:t>
                      </a:r>
                      <a:r>
                        <a:rPr lang="en-US" i="1" dirty="0"/>
                        <a:t>g</a:t>
                      </a:r>
                      <a:r>
                        <a:rPr lang="en-US" dirty="0"/>
                        <a:t>)</a:t>
                      </a:r>
                    </a:p>
                  </a:txBody>
                  <a:tcPr/>
                </a:tc>
                <a:tc>
                  <a:txBody>
                    <a:bodyPr/>
                    <a:lstStyle/>
                    <a:p>
                      <a:pPr algn="ctr"/>
                      <a:r>
                        <a:rPr lang="en-US" dirty="0"/>
                        <a:t>1.040</a:t>
                      </a:r>
                    </a:p>
                  </a:txBody>
                  <a:tcPr/>
                </a:tc>
                <a:extLst>
                  <a:ext uri="{0D108BD9-81ED-4DB2-BD59-A6C34878D82A}">
                    <a16:rowId xmlns:a16="http://schemas.microsoft.com/office/drawing/2014/main" val="10006"/>
                  </a:ext>
                </a:extLst>
              </a:tr>
              <a:tr h="335312">
                <a:tc>
                  <a:txBody>
                    <a:bodyPr/>
                    <a:lstStyle/>
                    <a:p>
                      <a:pPr algn="ctr"/>
                      <a:r>
                        <a:rPr lang="en-US" dirty="0"/>
                        <a:t>air</a:t>
                      </a:r>
                    </a:p>
                  </a:txBody>
                  <a:tcPr/>
                </a:tc>
                <a:tc>
                  <a:txBody>
                    <a:bodyPr/>
                    <a:lstStyle/>
                    <a:p>
                      <a:pPr algn="ctr"/>
                      <a:endParaRPr lang="en-US"/>
                    </a:p>
                  </a:txBody>
                  <a:tcPr/>
                </a:tc>
                <a:tc>
                  <a:txBody>
                    <a:bodyPr/>
                    <a:lstStyle/>
                    <a:p>
                      <a:pPr algn="ctr"/>
                      <a:r>
                        <a:rPr lang="en-US" dirty="0"/>
                        <a:t>1.007</a:t>
                      </a:r>
                    </a:p>
                  </a:txBody>
                  <a:tcPr/>
                </a:tc>
                <a:extLst>
                  <a:ext uri="{0D108BD9-81ED-4DB2-BD59-A6C34878D82A}">
                    <a16:rowId xmlns:a16="http://schemas.microsoft.com/office/drawing/2014/main" val="10007"/>
                  </a:ext>
                </a:extLst>
              </a:tr>
              <a:tr h="335312">
                <a:tc>
                  <a:txBody>
                    <a:bodyPr/>
                    <a:lstStyle/>
                    <a:p>
                      <a:pPr algn="ctr"/>
                      <a:r>
                        <a:rPr lang="en-US" dirty="0"/>
                        <a:t>oxygen</a:t>
                      </a:r>
                    </a:p>
                  </a:txBody>
                  <a:tcPr/>
                </a:tc>
                <a:tc>
                  <a:txBody>
                    <a:bodyPr/>
                    <a:lstStyle/>
                    <a:p>
                      <a:pPr algn="ctr"/>
                      <a:r>
                        <a:rPr lang="en-US" dirty="0"/>
                        <a:t>O</a:t>
                      </a:r>
                      <a:r>
                        <a:rPr lang="en-US" baseline="-25000" dirty="0"/>
                        <a:t>2</a:t>
                      </a:r>
                      <a:r>
                        <a:rPr lang="en-US" dirty="0"/>
                        <a:t>(</a:t>
                      </a:r>
                      <a:r>
                        <a:rPr lang="en-US" i="1" dirty="0"/>
                        <a:t>g</a:t>
                      </a:r>
                      <a:r>
                        <a:rPr lang="en-US" dirty="0"/>
                        <a:t>)</a:t>
                      </a:r>
                    </a:p>
                  </a:txBody>
                  <a:tcPr/>
                </a:tc>
                <a:tc>
                  <a:txBody>
                    <a:bodyPr/>
                    <a:lstStyle/>
                    <a:p>
                      <a:pPr algn="ctr"/>
                      <a:r>
                        <a:rPr lang="en-US" dirty="0"/>
                        <a:t>0.918</a:t>
                      </a:r>
                    </a:p>
                  </a:txBody>
                  <a:tcPr/>
                </a:tc>
                <a:extLst>
                  <a:ext uri="{0D108BD9-81ED-4DB2-BD59-A6C34878D82A}">
                    <a16:rowId xmlns:a16="http://schemas.microsoft.com/office/drawing/2014/main" val="10008"/>
                  </a:ext>
                </a:extLst>
              </a:tr>
              <a:tr h="335312">
                <a:tc>
                  <a:txBody>
                    <a:bodyPr/>
                    <a:lstStyle/>
                    <a:p>
                      <a:pPr algn="ctr"/>
                      <a:r>
                        <a:rPr lang="en-US" dirty="0"/>
                        <a:t>aluminum</a:t>
                      </a:r>
                    </a:p>
                  </a:txBody>
                  <a:tcPr/>
                </a:tc>
                <a:tc>
                  <a:txBody>
                    <a:bodyPr/>
                    <a:lstStyle/>
                    <a:p>
                      <a:pPr algn="ctr"/>
                      <a:r>
                        <a:rPr lang="en-US" dirty="0"/>
                        <a:t>Al(</a:t>
                      </a:r>
                      <a:r>
                        <a:rPr lang="en-US" i="1" dirty="0"/>
                        <a:t>s</a:t>
                      </a:r>
                      <a:r>
                        <a:rPr lang="en-US" dirty="0"/>
                        <a:t>)</a:t>
                      </a:r>
                    </a:p>
                  </a:txBody>
                  <a:tcPr/>
                </a:tc>
                <a:tc>
                  <a:txBody>
                    <a:bodyPr/>
                    <a:lstStyle/>
                    <a:p>
                      <a:pPr algn="ctr"/>
                      <a:r>
                        <a:rPr lang="en-US" dirty="0"/>
                        <a:t>0.897</a:t>
                      </a:r>
                    </a:p>
                  </a:txBody>
                  <a:tcPr/>
                </a:tc>
                <a:extLst>
                  <a:ext uri="{0D108BD9-81ED-4DB2-BD59-A6C34878D82A}">
                    <a16:rowId xmlns:a16="http://schemas.microsoft.com/office/drawing/2014/main" val="10009"/>
                  </a:ext>
                </a:extLst>
              </a:tr>
              <a:tr h="335312">
                <a:tc>
                  <a:txBody>
                    <a:bodyPr/>
                    <a:lstStyle/>
                    <a:p>
                      <a:pPr algn="ctr"/>
                      <a:r>
                        <a:rPr lang="en-US" dirty="0"/>
                        <a:t>carbon dioxide</a:t>
                      </a:r>
                    </a:p>
                  </a:txBody>
                  <a:tcPr/>
                </a:tc>
                <a:tc>
                  <a:txBody>
                    <a:bodyPr/>
                    <a:lstStyle/>
                    <a:p>
                      <a:pPr algn="ctr"/>
                      <a:r>
                        <a:rPr lang="en-US" dirty="0"/>
                        <a:t>CO</a:t>
                      </a:r>
                      <a:r>
                        <a:rPr lang="en-US" baseline="-25000" dirty="0"/>
                        <a:t>2</a:t>
                      </a:r>
                      <a:r>
                        <a:rPr lang="en-US" dirty="0"/>
                        <a:t>(</a:t>
                      </a:r>
                      <a:r>
                        <a:rPr lang="en-US" i="1" dirty="0"/>
                        <a:t>g</a:t>
                      </a:r>
                      <a:r>
                        <a:rPr lang="en-US" dirty="0"/>
                        <a:t>)</a:t>
                      </a:r>
                    </a:p>
                  </a:txBody>
                  <a:tcPr/>
                </a:tc>
                <a:tc>
                  <a:txBody>
                    <a:bodyPr/>
                    <a:lstStyle/>
                    <a:p>
                      <a:pPr algn="ctr"/>
                      <a:r>
                        <a:rPr lang="en-US" dirty="0"/>
                        <a:t>0.853</a:t>
                      </a:r>
                    </a:p>
                  </a:txBody>
                  <a:tcPr/>
                </a:tc>
                <a:extLst>
                  <a:ext uri="{0D108BD9-81ED-4DB2-BD59-A6C34878D82A}">
                    <a16:rowId xmlns:a16="http://schemas.microsoft.com/office/drawing/2014/main" val="10010"/>
                  </a:ext>
                </a:extLst>
              </a:tr>
              <a:tr h="335312">
                <a:tc>
                  <a:txBody>
                    <a:bodyPr/>
                    <a:lstStyle/>
                    <a:p>
                      <a:pPr algn="ctr"/>
                      <a:r>
                        <a:rPr lang="en-US" dirty="0"/>
                        <a:t>argon</a:t>
                      </a:r>
                    </a:p>
                  </a:txBody>
                  <a:tcPr/>
                </a:tc>
                <a:tc>
                  <a:txBody>
                    <a:bodyPr/>
                    <a:lstStyle/>
                    <a:p>
                      <a:pPr algn="ctr"/>
                      <a:r>
                        <a:rPr lang="en-US" dirty="0" err="1"/>
                        <a:t>Ar</a:t>
                      </a:r>
                      <a:r>
                        <a:rPr lang="en-US" dirty="0"/>
                        <a:t>(</a:t>
                      </a:r>
                      <a:r>
                        <a:rPr lang="en-US" i="1" dirty="0"/>
                        <a:t>g</a:t>
                      </a:r>
                      <a:r>
                        <a:rPr lang="en-US" dirty="0"/>
                        <a:t>)</a:t>
                      </a:r>
                    </a:p>
                  </a:txBody>
                  <a:tcPr/>
                </a:tc>
                <a:tc>
                  <a:txBody>
                    <a:bodyPr/>
                    <a:lstStyle/>
                    <a:p>
                      <a:pPr algn="ctr"/>
                      <a:r>
                        <a:rPr lang="en-US" dirty="0"/>
                        <a:t>0.522</a:t>
                      </a:r>
                    </a:p>
                  </a:txBody>
                  <a:tcPr/>
                </a:tc>
                <a:extLst>
                  <a:ext uri="{0D108BD9-81ED-4DB2-BD59-A6C34878D82A}">
                    <a16:rowId xmlns:a16="http://schemas.microsoft.com/office/drawing/2014/main" val="10011"/>
                  </a:ext>
                </a:extLst>
              </a:tr>
              <a:tr h="335312">
                <a:tc>
                  <a:txBody>
                    <a:bodyPr/>
                    <a:lstStyle/>
                    <a:p>
                      <a:pPr algn="ctr"/>
                      <a:r>
                        <a:rPr lang="en-US" dirty="0"/>
                        <a:t>iron</a:t>
                      </a:r>
                    </a:p>
                  </a:txBody>
                  <a:tcPr/>
                </a:tc>
                <a:tc>
                  <a:txBody>
                    <a:bodyPr/>
                    <a:lstStyle/>
                    <a:p>
                      <a:pPr algn="ctr"/>
                      <a:r>
                        <a:rPr lang="en-US" dirty="0"/>
                        <a:t>Fe(</a:t>
                      </a:r>
                      <a:r>
                        <a:rPr lang="en-US" i="1" dirty="0"/>
                        <a:t>s</a:t>
                      </a:r>
                      <a:r>
                        <a:rPr lang="en-US" dirty="0"/>
                        <a:t>)</a:t>
                      </a:r>
                    </a:p>
                  </a:txBody>
                  <a:tcPr/>
                </a:tc>
                <a:tc>
                  <a:txBody>
                    <a:bodyPr/>
                    <a:lstStyle/>
                    <a:p>
                      <a:pPr algn="ctr"/>
                      <a:r>
                        <a:rPr lang="en-US" dirty="0"/>
                        <a:t>0.449</a:t>
                      </a:r>
                    </a:p>
                  </a:txBody>
                  <a:tcPr/>
                </a:tc>
                <a:extLst>
                  <a:ext uri="{0D108BD9-81ED-4DB2-BD59-A6C34878D82A}">
                    <a16:rowId xmlns:a16="http://schemas.microsoft.com/office/drawing/2014/main" val="10012"/>
                  </a:ext>
                </a:extLst>
              </a:tr>
              <a:tr h="335312">
                <a:tc>
                  <a:txBody>
                    <a:bodyPr/>
                    <a:lstStyle/>
                    <a:p>
                      <a:pPr algn="ctr"/>
                      <a:r>
                        <a:rPr lang="en-US" dirty="0"/>
                        <a:t>copper</a:t>
                      </a:r>
                    </a:p>
                  </a:txBody>
                  <a:tcPr/>
                </a:tc>
                <a:tc>
                  <a:txBody>
                    <a:bodyPr/>
                    <a:lstStyle/>
                    <a:p>
                      <a:pPr algn="ctr"/>
                      <a:r>
                        <a:rPr lang="en-US" dirty="0"/>
                        <a:t>Cu(</a:t>
                      </a:r>
                      <a:r>
                        <a:rPr lang="en-US" i="1" dirty="0"/>
                        <a:t>s</a:t>
                      </a:r>
                      <a:r>
                        <a:rPr lang="en-US" dirty="0"/>
                        <a:t>)</a:t>
                      </a:r>
                    </a:p>
                  </a:txBody>
                  <a:tcPr/>
                </a:tc>
                <a:tc>
                  <a:txBody>
                    <a:bodyPr/>
                    <a:lstStyle/>
                    <a:p>
                      <a:pPr algn="ctr"/>
                      <a:r>
                        <a:rPr lang="en-US" dirty="0"/>
                        <a:t>0.385</a:t>
                      </a:r>
                    </a:p>
                  </a:txBody>
                  <a:tcPr/>
                </a:tc>
                <a:extLst>
                  <a:ext uri="{0D108BD9-81ED-4DB2-BD59-A6C34878D82A}">
                    <a16:rowId xmlns:a16="http://schemas.microsoft.com/office/drawing/2014/main" val="10013"/>
                  </a:ext>
                </a:extLst>
              </a:tr>
              <a:tr h="335312">
                <a:tc>
                  <a:txBody>
                    <a:bodyPr/>
                    <a:lstStyle/>
                    <a:p>
                      <a:pPr algn="ctr"/>
                      <a:r>
                        <a:rPr lang="en-US" dirty="0"/>
                        <a:t>lead</a:t>
                      </a:r>
                    </a:p>
                  </a:txBody>
                  <a:tcPr/>
                </a:tc>
                <a:tc>
                  <a:txBody>
                    <a:bodyPr/>
                    <a:lstStyle/>
                    <a:p>
                      <a:pPr algn="ctr"/>
                      <a:r>
                        <a:rPr lang="en-US" dirty="0" err="1"/>
                        <a:t>Pb</a:t>
                      </a:r>
                      <a:r>
                        <a:rPr lang="en-US" dirty="0"/>
                        <a:t>(</a:t>
                      </a:r>
                      <a:r>
                        <a:rPr lang="en-US" i="1" dirty="0"/>
                        <a:t>s</a:t>
                      </a:r>
                      <a:r>
                        <a:rPr lang="en-US" dirty="0"/>
                        <a:t>)</a:t>
                      </a:r>
                    </a:p>
                  </a:txBody>
                  <a:tcPr/>
                </a:tc>
                <a:tc>
                  <a:txBody>
                    <a:bodyPr/>
                    <a:lstStyle/>
                    <a:p>
                      <a:pPr algn="ctr"/>
                      <a:r>
                        <a:rPr lang="en-US" dirty="0"/>
                        <a:t>0.130</a:t>
                      </a:r>
                    </a:p>
                  </a:txBody>
                  <a:tcPr/>
                </a:tc>
                <a:extLst>
                  <a:ext uri="{0D108BD9-81ED-4DB2-BD59-A6C34878D82A}">
                    <a16:rowId xmlns:a16="http://schemas.microsoft.com/office/drawing/2014/main" val="10014"/>
                  </a:ext>
                </a:extLst>
              </a:tr>
              <a:tr h="335312">
                <a:tc>
                  <a:txBody>
                    <a:bodyPr/>
                    <a:lstStyle/>
                    <a:p>
                      <a:pPr algn="ctr"/>
                      <a:r>
                        <a:rPr lang="en-US" dirty="0"/>
                        <a:t>gold</a:t>
                      </a:r>
                    </a:p>
                  </a:txBody>
                  <a:tcPr/>
                </a:tc>
                <a:tc>
                  <a:txBody>
                    <a:bodyPr/>
                    <a:lstStyle/>
                    <a:p>
                      <a:pPr algn="ctr"/>
                      <a:r>
                        <a:rPr lang="en-US" dirty="0"/>
                        <a:t>Au(</a:t>
                      </a:r>
                      <a:r>
                        <a:rPr lang="en-US" i="1" dirty="0"/>
                        <a:t>s</a:t>
                      </a:r>
                      <a:r>
                        <a:rPr lang="en-US" dirty="0"/>
                        <a:t>)</a:t>
                      </a:r>
                    </a:p>
                  </a:txBody>
                  <a:tcPr/>
                </a:tc>
                <a:tc>
                  <a:txBody>
                    <a:bodyPr/>
                    <a:lstStyle/>
                    <a:p>
                      <a:pPr algn="ctr"/>
                      <a:r>
                        <a:rPr lang="en-US" dirty="0"/>
                        <a:t>0.129</a:t>
                      </a:r>
                    </a:p>
                  </a:txBody>
                  <a:tcPr/>
                </a:tc>
                <a:extLst>
                  <a:ext uri="{0D108BD9-81ED-4DB2-BD59-A6C34878D82A}">
                    <a16:rowId xmlns:a16="http://schemas.microsoft.com/office/drawing/2014/main" val="10015"/>
                  </a:ext>
                </a:extLst>
              </a:tr>
              <a:tr h="335312">
                <a:tc>
                  <a:txBody>
                    <a:bodyPr/>
                    <a:lstStyle/>
                    <a:p>
                      <a:pPr algn="ctr"/>
                      <a:r>
                        <a:rPr lang="en-US" dirty="0"/>
                        <a:t>silicon</a:t>
                      </a:r>
                    </a:p>
                  </a:txBody>
                  <a:tcPr/>
                </a:tc>
                <a:tc>
                  <a:txBody>
                    <a:bodyPr/>
                    <a:lstStyle/>
                    <a:p>
                      <a:pPr algn="ctr"/>
                      <a:r>
                        <a:rPr lang="en-US" dirty="0"/>
                        <a:t>Si(</a:t>
                      </a:r>
                      <a:r>
                        <a:rPr lang="en-US" i="1" dirty="0"/>
                        <a:t>s</a:t>
                      </a:r>
                      <a:r>
                        <a:rPr lang="en-US" dirty="0"/>
                        <a:t>)</a:t>
                      </a:r>
                    </a:p>
                  </a:txBody>
                  <a:tcPr/>
                </a:tc>
                <a:tc>
                  <a:txBody>
                    <a:bodyPr/>
                    <a:lstStyle/>
                    <a:p>
                      <a:pPr algn="ctr"/>
                      <a:r>
                        <a:rPr lang="en-US" dirty="0"/>
                        <a:t>0.712</a:t>
                      </a: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4248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Heat</a:t>
            </a:r>
          </a:p>
        </p:txBody>
      </p:sp>
      <p:sp>
        <p:nvSpPr>
          <p:cNvPr id="3" name="Content Placeholder 2"/>
          <p:cNvSpPr>
            <a:spLocks noGrp="1"/>
          </p:cNvSpPr>
          <p:nvPr>
            <p:ph idx="1"/>
          </p:nvPr>
        </p:nvSpPr>
        <p:spPr>
          <a:xfrm>
            <a:off x="628650" y="955965"/>
            <a:ext cx="7886700" cy="4679291"/>
          </a:xfrm>
        </p:spPr>
        <p:txBody>
          <a:bodyPr>
            <a:normAutofit/>
          </a:bodyPr>
          <a:lstStyle/>
          <a:p>
            <a:r>
              <a:rPr lang="en-US" dirty="0"/>
              <a:t>The amount of heat, </a:t>
            </a:r>
            <a:r>
              <a:rPr lang="en-US" i="1" dirty="0"/>
              <a:t>q</a:t>
            </a:r>
            <a:r>
              <a:rPr lang="en-US" dirty="0"/>
              <a:t>, entering or leaving a substance can be calculated:</a:t>
            </a:r>
          </a:p>
          <a:p>
            <a:endParaRPr lang="en-US" dirty="0"/>
          </a:p>
          <a:p>
            <a:endParaRPr lang="en-US" dirty="0"/>
          </a:p>
          <a:p>
            <a:endParaRPr lang="en-US" dirty="0"/>
          </a:p>
          <a:p>
            <a:endParaRPr lang="en-US" dirty="0"/>
          </a:p>
          <a:p>
            <a:r>
              <a:rPr lang="en-US" dirty="0"/>
              <a:t> If a substance </a:t>
            </a:r>
            <a:r>
              <a:rPr lang="en-US" i="1" dirty="0"/>
              <a:t>gains</a:t>
            </a:r>
            <a:r>
              <a:rPr lang="en-US" dirty="0"/>
              <a:t> thermal energy, </a:t>
            </a:r>
            <a:r>
              <a:rPr lang="en-US" dirty="0" err="1"/>
              <a:t>T</a:t>
            </a:r>
            <a:r>
              <a:rPr lang="en-US" baseline="-25000" dirty="0" err="1"/>
              <a:t>final</a:t>
            </a:r>
            <a:r>
              <a:rPr lang="en-US" dirty="0"/>
              <a:t> &gt; </a:t>
            </a:r>
            <a:r>
              <a:rPr lang="en-US" dirty="0" err="1"/>
              <a:t>T</a:t>
            </a:r>
            <a:r>
              <a:rPr lang="en-US" baseline="-25000" dirty="0" err="1"/>
              <a:t>initial</a:t>
            </a:r>
            <a:r>
              <a:rPr lang="en-US" dirty="0"/>
              <a:t>, then the </a:t>
            </a:r>
            <a:r>
              <a:rPr lang="en-US" b="1" dirty="0"/>
              <a:t>value of </a:t>
            </a:r>
            <a:r>
              <a:rPr lang="en-US" b="1" i="1" dirty="0"/>
              <a:t>q </a:t>
            </a:r>
            <a:r>
              <a:rPr lang="en-US" b="1" dirty="0"/>
              <a:t>is positive</a:t>
            </a:r>
            <a:r>
              <a:rPr lang="en-US" dirty="0"/>
              <a:t>. </a:t>
            </a:r>
          </a:p>
          <a:p>
            <a:endParaRPr lang="en-US" dirty="0"/>
          </a:p>
          <a:p>
            <a:r>
              <a:rPr lang="en-US" dirty="0"/>
              <a:t> If a substance </a:t>
            </a:r>
            <a:r>
              <a:rPr lang="en-US" i="1" dirty="0"/>
              <a:t>loses</a:t>
            </a:r>
            <a:r>
              <a:rPr lang="en-US" dirty="0"/>
              <a:t> thermal energy, </a:t>
            </a:r>
            <a:r>
              <a:rPr lang="en-US" dirty="0" err="1"/>
              <a:t>T</a:t>
            </a:r>
            <a:r>
              <a:rPr lang="en-US" baseline="-25000" dirty="0" err="1"/>
              <a:t>final</a:t>
            </a:r>
            <a:r>
              <a:rPr lang="en-US" dirty="0"/>
              <a:t> &lt; </a:t>
            </a:r>
            <a:r>
              <a:rPr lang="en-US" dirty="0" err="1"/>
              <a:t>T</a:t>
            </a:r>
            <a:r>
              <a:rPr lang="en-US" baseline="-25000" dirty="0" err="1"/>
              <a:t>initial</a:t>
            </a:r>
            <a:r>
              <a:rPr lang="en-US" dirty="0"/>
              <a:t>, then the </a:t>
            </a:r>
            <a:r>
              <a:rPr lang="en-US" b="1" dirty="0"/>
              <a:t>value of </a:t>
            </a:r>
            <a:r>
              <a:rPr lang="en-US" b="1" i="1" dirty="0"/>
              <a:t>q</a:t>
            </a:r>
            <a:r>
              <a:rPr lang="en-US" b="1" dirty="0"/>
              <a:t> is negative</a:t>
            </a:r>
            <a:r>
              <a:rPr lang="en-US" dirty="0"/>
              <a: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79375150"/>
              </p:ext>
            </p:extLst>
          </p:nvPr>
        </p:nvGraphicFramePr>
        <p:xfrm>
          <a:off x="3062177" y="1781966"/>
          <a:ext cx="2877030" cy="1144941"/>
        </p:xfrm>
        <a:graphic>
          <a:graphicData uri="http://schemas.openxmlformats.org/presentationml/2006/ole">
            <mc:AlternateContent xmlns:mc="http://schemas.openxmlformats.org/markup-compatibility/2006">
              <mc:Choice xmlns:v="urn:schemas-microsoft-com:vml" Requires="v">
                <p:oleObj spid="_x0000_s3108" name="Equation" r:id="rId3" imgW="17422222" imgH="6933333" progId="Equation.DSMT4">
                  <p:embed/>
                </p:oleObj>
              </mc:Choice>
              <mc:Fallback>
                <p:oleObj name="Equation" r:id="rId3" imgW="17422222" imgH="6933333"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177" y="1781966"/>
                        <a:ext cx="2877030" cy="114494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0717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5.1</a:t>
            </a:r>
          </a:p>
        </p:txBody>
      </p:sp>
      <p:sp>
        <p:nvSpPr>
          <p:cNvPr id="3" name="Content Placeholder 2"/>
          <p:cNvSpPr>
            <a:spLocks noGrp="1"/>
          </p:cNvSpPr>
          <p:nvPr>
            <p:ph idx="1"/>
          </p:nvPr>
        </p:nvSpPr>
        <p:spPr/>
        <p:txBody>
          <a:bodyPr/>
          <a:lstStyle/>
          <a:p>
            <a:r>
              <a:rPr lang="en-US" dirty="0"/>
              <a:t>A flask containing 8.0 × 10</a:t>
            </a:r>
            <a:r>
              <a:rPr lang="en-US" baseline="30000" dirty="0"/>
              <a:t>2</a:t>
            </a:r>
            <a:r>
              <a:rPr lang="en-US" dirty="0"/>
              <a:t> g of water is heated, and the temperature of the water increases from 21 °C to 85 °C. How much heat did the water absorb?</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97070069"/>
              </p:ext>
            </p:extLst>
          </p:nvPr>
        </p:nvGraphicFramePr>
        <p:xfrm>
          <a:off x="1074015" y="2147779"/>
          <a:ext cx="7109289" cy="2146928"/>
        </p:xfrm>
        <a:graphic>
          <a:graphicData uri="http://schemas.openxmlformats.org/presentationml/2006/ole">
            <mc:AlternateContent xmlns:mc="http://schemas.openxmlformats.org/markup-compatibility/2006">
              <mc:Choice xmlns:v="urn:schemas-microsoft-com:vml" Requires="v">
                <p:oleObj spid="_x0000_s4132" name="Equation" r:id="rId3" imgW="3441600" imgH="1041120" progId="Equation.DSMT4">
                  <p:embed/>
                </p:oleObj>
              </mc:Choice>
              <mc:Fallback>
                <p:oleObj name="Equation" r:id="rId3" imgW="3441600" imgH="1041120" progId="Equation.DSMT4">
                  <p:embed/>
                  <p:pic>
                    <p:nvPicPr>
                      <p:cNvPr id="0" name="Object 2"/>
                      <p:cNvPicPr>
                        <a:picLocks noChangeAspect="1" noChangeArrowheads="1"/>
                      </p:cNvPicPr>
                      <p:nvPr/>
                    </p:nvPicPr>
                    <p:blipFill>
                      <a:blip r:embed="rId4"/>
                      <a:srcRect/>
                      <a:stretch>
                        <a:fillRect/>
                      </a:stretch>
                    </p:blipFill>
                    <p:spPr bwMode="auto">
                      <a:xfrm>
                        <a:off x="1074015" y="2147779"/>
                        <a:ext cx="7109289" cy="214692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0856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5.9</a:t>
            </a:r>
          </a:p>
        </p:txBody>
      </p:sp>
      <p:sp>
        <p:nvSpPr>
          <p:cNvPr id="7" name="Figure Legend"/>
          <p:cNvSpPr>
            <a:spLocks noGrp="1"/>
          </p:cNvSpPr>
          <p:nvPr>
            <p:ph type="body" sz="quarter" idx="14"/>
          </p:nvPr>
        </p:nvSpPr>
        <p:spPr/>
        <p:txBody>
          <a:bodyPr>
            <a:normAutofit/>
          </a:bodyPr>
          <a:lstStyle/>
          <a:p>
            <a:pPr marL="0" indent="0">
              <a:buNone/>
            </a:pPr>
            <a:r>
              <a:rPr lang="en-US" sz="1600" dirty="0"/>
              <a:t>This solar thermal plant uses parabolic trough mirrors to concentrate sunlight. (credit a: modification of work by Bureau of Land Management)</a:t>
            </a:r>
          </a:p>
        </p:txBody>
      </p:sp>
      <p:pic>
        <p:nvPicPr>
          <p:cNvPr id="9" name="Figure" descr="This figure has two parts labeled a and b. Part a shows rows and rows of trough mirrors. Part b shows how a solar thermal plant works. Heat transfer fluid enters a tank via pipes. The tank contains water which is heated. As the heat is exchanged from the pipes to the water, the water becomes steam. The steam travels to a steam turbine. The steam turbine begins to turn which powers a generator. Exhaust steam exits the steam turbine and enters a cooling tower.">
            <a:extLst>
              <a:ext uri="{FF2B5EF4-FFF2-40B4-BE49-F238E27FC236}">
                <a16:creationId xmlns:a16="http://schemas.microsoft.com/office/drawing/2014/main" id="{E0A78888-AD9F-4D50-A02C-B5E95310BAC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0" r="-680"/>
          <a:stretch>
            <a:fillRect/>
          </a:stretch>
        </p:blipFill>
        <p:spPr>
          <a:xfrm>
            <a:off x="457199" y="1122386"/>
            <a:ext cx="8062913" cy="3500071"/>
          </a:xfrm>
        </p:spPr>
      </p:pic>
    </p:spTree>
    <p:extLst>
      <p:ext uri="{BB962C8B-B14F-4D97-AF65-F5344CB8AC3E}">
        <p14:creationId xmlns:p14="http://schemas.microsoft.com/office/powerpoint/2010/main" val="101170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5.10</a:t>
            </a:r>
          </a:p>
        </p:txBody>
      </p:sp>
      <p:sp>
        <p:nvSpPr>
          <p:cNvPr id="7" name="Figure Legend"/>
          <p:cNvSpPr>
            <a:spLocks noGrp="1"/>
          </p:cNvSpPr>
          <p:nvPr>
            <p:ph type="body" sz="quarter" idx="14"/>
          </p:nvPr>
        </p:nvSpPr>
        <p:spPr>
          <a:xfrm>
            <a:off x="348343" y="4663821"/>
            <a:ext cx="8062912" cy="1166382"/>
          </a:xfrm>
        </p:spPr>
        <p:txBody>
          <a:bodyPr>
            <a:normAutofit/>
          </a:bodyPr>
          <a:lstStyle/>
          <a:p>
            <a:pPr marL="0" indent="0">
              <a:buNone/>
            </a:pPr>
            <a:r>
              <a:rPr lang="en-US" sz="1600" dirty="0"/>
              <a:t>(a) The </a:t>
            </a:r>
            <a:r>
              <a:rPr lang="en-US" sz="1600" dirty="0" err="1"/>
              <a:t>Ivanpah</a:t>
            </a:r>
            <a:r>
              <a:rPr lang="en-US" sz="1600" dirty="0"/>
              <a:t> solar thermal plant uses 170,000 mirrors to concentrate sunlight on water-filled towers. (b) It covers 4000 acres of public land near the Mojave Desert and the California-Nevada border. (credit a: modification of work by Craig Dietrich; credit b: modification of work by “USFWS Pacific Southwest </a:t>
            </a:r>
            <a:r>
              <a:rPr lang="de-DE" sz="1600" dirty="0"/>
              <a:t>Region”/</a:t>
            </a:r>
            <a:r>
              <a:rPr lang="de-DE" sz="1600" dirty="0" err="1"/>
              <a:t>Flickr</a:t>
            </a:r>
            <a:r>
              <a:rPr lang="de-DE" sz="1600" dirty="0"/>
              <a:t>)</a:t>
            </a:r>
            <a:endParaRPr lang="en-US" sz="1600" dirty="0"/>
          </a:p>
        </p:txBody>
      </p:sp>
      <p:pic>
        <p:nvPicPr>
          <p:cNvPr id="9" name="Figure" descr="Two pictures are shown and labeled a and b. Picture a shows a thermal plant with three tall metal towers. Picture b is an arial picture of the mirrors used at the plant. They are arranged in rows.">
            <a:extLst>
              <a:ext uri="{FF2B5EF4-FFF2-40B4-BE49-F238E27FC236}">
                <a16:creationId xmlns:a16="http://schemas.microsoft.com/office/drawing/2014/main" id="{5902482C-5E40-4E1F-A844-923DFDE2B12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24" b="-2724"/>
          <a:stretch>
            <a:fillRect/>
          </a:stretch>
        </p:blipFill>
        <p:spPr>
          <a:xfrm>
            <a:off x="457199" y="1127149"/>
            <a:ext cx="8062913" cy="3500071"/>
          </a:xfrm>
        </p:spPr>
      </p:pic>
    </p:spTree>
    <p:extLst>
      <p:ext uri="{BB962C8B-B14F-4D97-AF65-F5344CB8AC3E}">
        <p14:creationId xmlns:p14="http://schemas.microsoft.com/office/powerpoint/2010/main" val="1187152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5.2 Calorimetry</a:t>
            </a:r>
          </a:p>
          <a:p>
            <a:pPr lvl="1"/>
            <a:r>
              <a:rPr lang="en-US" dirty="0"/>
              <a:t>Explain the technique of calorimetry</a:t>
            </a:r>
          </a:p>
          <a:p>
            <a:pPr lvl="1"/>
            <a:r>
              <a:rPr lang="en-US" dirty="0"/>
              <a:t>Calculate and interpret heat and related properties using typical calorimetry data</a:t>
            </a:r>
          </a:p>
        </p:txBody>
      </p:sp>
    </p:spTree>
    <p:extLst>
      <p:ext uri="{BB962C8B-B14F-4D97-AF65-F5344CB8AC3E}">
        <p14:creationId xmlns:p14="http://schemas.microsoft.com/office/powerpoint/2010/main" val="2131376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Calorimetry</a:t>
            </a:r>
          </a:p>
        </p:txBody>
      </p:sp>
      <p:sp>
        <p:nvSpPr>
          <p:cNvPr id="3" name="Content Placeholder 2"/>
          <p:cNvSpPr>
            <a:spLocks noGrp="1"/>
          </p:cNvSpPr>
          <p:nvPr>
            <p:ph idx="1"/>
          </p:nvPr>
        </p:nvSpPr>
        <p:spPr/>
        <p:txBody>
          <a:bodyPr/>
          <a:lstStyle/>
          <a:p>
            <a:r>
              <a:rPr lang="en-US" dirty="0"/>
              <a:t>One technique that can be used to measure the amount of heat involved in a chemical or physical process is known as calorimetry. </a:t>
            </a:r>
          </a:p>
          <a:p>
            <a:endParaRPr lang="en-US" dirty="0"/>
          </a:p>
          <a:p>
            <a:r>
              <a:rPr lang="en-US" b="1" dirty="0"/>
              <a:t>Calorimetry</a:t>
            </a:r>
            <a:r>
              <a:rPr lang="en-US" dirty="0"/>
              <a:t> is used to measure the amount of heat transferred to or from a substance.</a:t>
            </a:r>
          </a:p>
          <a:p>
            <a:endParaRPr lang="en-US" dirty="0"/>
          </a:p>
          <a:p>
            <a:r>
              <a:rPr lang="en-US" dirty="0"/>
              <a:t>The heat is exchanged with a calibrated object (calorimeter). </a:t>
            </a:r>
          </a:p>
          <a:p>
            <a:endParaRPr lang="en-US" dirty="0"/>
          </a:p>
          <a:p>
            <a:r>
              <a:rPr lang="en-US" dirty="0"/>
              <a:t>The change in temperature of the measuring part of the calorimeter is converted into the amount of heat.</a:t>
            </a:r>
          </a:p>
          <a:p>
            <a:endParaRPr lang="en-US" dirty="0"/>
          </a:p>
        </p:txBody>
      </p:sp>
    </p:spTree>
    <p:extLst>
      <p:ext uri="{BB962C8B-B14F-4D97-AF65-F5344CB8AC3E}">
        <p14:creationId xmlns:p14="http://schemas.microsoft.com/office/powerpoint/2010/main" val="3431647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and Surroundings</a:t>
            </a:r>
          </a:p>
        </p:txBody>
      </p:sp>
      <p:sp>
        <p:nvSpPr>
          <p:cNvPr id="3" name="Content Placeholder 2"/>
          <p:cNvSpPr>
            <a:spLocks noGrp="1"/>
          </p:cNvSpPr>
          <p:nvPr>
            <p:ph idx="1"/>
          </p:nvPr>
        </p:nvSpPr>
        <p:spPr/>
        <p:txBody>
          <a:bodyPr/>
          <a:lstStyle/>
          <a:p>
            <a:r>
              <a:rPr lang="en-US" b="1" dirty="0"/>
              <a:t>System: </a:t>
            </a:r>
            <a:r>
              <a:rPr lang="en-US" dirty="0"/>
              <a:t>the substance or substances undergoing the chemical or physical change</a:t>
            </a:r>
          </a:p>
          <a:p>
            <a:endParaRPr lang="en-US" dirty="0"/>
          </a:p>
          <a:p>
            <a:r>
              <a:rPr lang="en-US" dirty="0"/>
              <a:t> </a:t>
            </a:r>
            <a:r>
              <a:rPr lang="en-US" b="1" dirty="0"/>
              <a:t>Surroundings: </a:t>
            </a:r>
            <a:r>
              <a:rPr lang="en-US" dirty="0"/>
              <a:t>all other matter, including components of the measurement apparatus, that serve to either provide heat to the system or absorb heat from the system</a:t>
            </a:r>
          </a:p>
          <a:p>
            <a:endParaRPr lang="en-US" dirty="0"/>
          </a:p>
        </p:txBody>
      </p:sp>
    </p:spTree>
    <p:extLst>
      <p:ext uri="{BB962C8B-B14F-4D97-AF65-F5344CB8AC3E}">
        <p14:creationId xmlns:p14="http://schemas.microsoft.com/office/powerpoint/2010/main" val="558469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Calorimeter</a:t>
            </a:r>
          </a:p>
        </p:txBody>
      </p:sp>
      <p:sp>
        <p:nvSpPr>
          <p:cNvPr id="3" name="Content Placeholder 2"/>
          <p:cNvSpPr>
            <a:spLocks noGrp="1"/>
          </p:cNvSpPr>
          <p:nvPr>
            <p:ph idx="1"/>
          </p:nvPr>
        </p:nvSpPr>
        <p:spPr>
          <a:xfrm>
            <a:off x="628650" y="955965"/>
            <a:ext cx="7886700" cy="4339049"/>
          </a:xfrm>
        </p:spPr>
        <p:txBody>
          <a:bodyPr>
            <a:normAutofit/>
          </a:bodyPr>
          <a:lstStyle/>
          <a:p>
            <a:r>
              <a:rPr lang="en-US" dirty="0"/>
              <a:t> A </a:t>
            </a:r>
            <a:r>
              <a:rPr lang="en-US" b="1" dirty="0"/>
              <a:t>calorimeter</a:t>
            </a:r>
            <a:r>
              <a:rPr lang="en-US" dirty="0"/>
              <a:t> is a device used to measure the amount of heat involved in a chemical or physical process. </a:t>
            </a:r>
          </a:p>
          <a:p>
            <a:endParaRPr lang="en-US" dirty="0"/>
          </a:p>
          <a:p>
            <a:r>
              <a:rPr lang="en-US" dirty="0"/>
              <a:t>Many processes measured in a calorimeter occur in solution.</a:t>
            </a:r>
          </a:p>
          <a:p>
            <a:endParaRPr lang="en-US" dirty="0"/>
          </a:p>
          <a:p>
            <a:r>
              <a:rPr lang="en-US" dirty="0"/>
              <a:t>If the reaction is </a:t>
            </a:r>
            <a:r>
              <a:rPr lang="en-US" b="1" dirty="0"/>
              <a:t>exothermic</a:t>
            </a:r>
            <a:r>
              <a:rPr lang="en-US" dirty="0"/>
              <a:t>, the heat produced by the reaction is absorbed by the solution.</a:t>
            </a:r>
          </a:p>
          <a:p>
            <a:endParaRPr lang="en-US" dirty="0"/>
          </a:p>
          <a:p>
            <a:r>
              <a:rPr lang="en-US" dirty="0"/>
              <a:t>If the reaction is </a:t>
            </a:r>
            <a:r>
              <a:rPr lang="en-US" b="1" dirty="0"/>
              <a:t>endothermic</a:t>
            </a:r>
            <a:r>
              <a:rPr lang="en-US" dirty="0"/>
              <a:t>, the heat required for the reaction to occur is provided by the solution. </a:t>
            </a:r>
          </a:p>
          <a:p>
            <a:endParaRPr lang="en-US" dirty="0"/>
          </a:p>
        </p:txBody>
      </p:sp>
    </p:spTree>
    <p:extLst>
      <p:ext uri="{BB962C8B-B14F-4D97-AF65-F5344CB8AC3E}">
        <p14:creationId xmlns:p14="http://schemas.microsoft.com/office/powerpoint/2010/main" val="261443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5.1</a:t>
            </a:r>
          </a:p>
        </p:txBody>
      </p:sp>
      <p:sp>
        <p:nvSpPr>
          <p:cNvPr id="7" name="Figure Legend"/>
          <p:cNvSpPr>
            <a:spLocks noGrp="1"/>
          </p:cNvSpPr>
          <p:nvPr>
            <p:ph type="body" sz="quarter" idx="14"/>
          </p:nvPr>
        </p:nvSpPr>
        <p:spPr>
          <a:xfrm>
            <a:off x="468086" y="4843982"/>
            <a:ext cx="8062912" cy="1166382"/>
          </a:xfrm>
        </p:spPr>
        <p:txBody>
          <a:bodyPr>
            <a:normAutofit/>
          </a:bodyPr>
          <a:lstStyle/>
          <a:p>
            <a:pPr marL="0" indent="0">
              <a:buNone/>
            </a:pPr>
            <a:r>
              <a:rPr lang="en-US" sz="1600" dirty="0"/>
              <a:t>Sliding a match head along a rough surface initiates a combustion reaction that produces energy in the form of heat and light. (credit: modification of work by Laszlo </a:t>
            </a:r>
            <a:r>
              <a:rPr lang="en-US" sz="1600" dirty="0" err="1"/>
              <a:t>Ilyes</a:t>
            </a:r>
            <a:r>
              <a:rPr lang="en-US" sz="1600" dirty="0"/>
              <a:t>)</a:t>
            </a:r>
          </a:p>
        </p:txBody>
      </p:sp>
      <p:pic>
        <p:nvPicPr>
          <p:cNvPr id="8" name="Figure" descr="A match held in a person’s hand is ignited as it is scratched along the rough surface of a match box.">
            <a:extLst>
              <a:ext uri="{FF2B5EF4-FFF2-40B4-BE49-F238E27FC236}">
                <a16:creationId xmlns:a16="http://schemas.microsoft.com/office/drawing/2014/main" id="{C490B9BE-94B3-44B6-B492-ABBAC6E1C375}"/>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a:xfrm>
            <a:off x="457199" y="1122386"/>
            <a:ext cx="8062913" cy="3500071"/>
          </a:xfrm>
        </p:spPr>
      </p:pic>
    </p:spTree>
    <p:extLst>
      <p:ext uri="{BB962C8B-B14F-4D97-AF65-F5344CB8AC3E}">
        <p14:creationId xmlns:p14="http://schemas.microsoft.com/office/powerpoint/2010/main" val="181457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5.11</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5"/>
                </a:solidFill>
              </a:rPr>
              <a:t>In a calorimetric determination, either (a) an exothermic process occurs and heat, </a:t>
            </a:r>
            <a:r>
              <a:rPr lang="en-US" sz="1600" i="1" dirty="0">
                <a:solidFill>
                  <a:schemeClr val="accent5"/>
                </a:solidFill>
              </a:rPr>
              <a:t>q</a:t>
            </a:r>
            <a:r>
              <a:rPr lang="en-US" sz="1600" dirty="0">
                <a:solidFill>
                  <a:schemeClr val="accent5"/>
                </a:solidFill>
              </a:rPr>
              <a:t>, is negative, indicating that thermal energy is transferred from the system to its surroundings, or (b) an endothermic process occurs and heat, </a:t>
            </a:r>
            <a:r>
              <a:rPr lang="en-US" sz="1600" i="1" dirty="0">
                <a:solidFill>
                  <a:schemeClr val="accent5"/>
                </a:solidFill>
              </a:rPr>
              <a:t>q</a:t>
            </a:r>
            <a:r>
              <a:rPr lang="en-US" sz="1600" dirty="0">
                <a:solidFill>
                  <a:schemeClr val="accent5"/>
                </a:solidFill>
              </a:rPr>
              <a:t>, is positive, indicating that thermal energy is transferred from the surroundings to the system.</a:t>
            </a:r>
          </a:p>
        </p:txBody>
      </p:sp>
      <p:pic>
        <p:nvPicPr>
          <p:cNvPr id="9" name="Figure" descr="Two diagrams labeled a and b are shown. Each is made up of two rectangular containers with a thermometer inserted into the top right and extending inside. There is a right facing arrow connecting each box in each diagram. The left container in diagram a depicts a pink and green swirling solution with the terms “Exothermic process” and “System” written in the center with arrows facing away from the terms pointing to “q.” The labels “Solution” and “Surroundings” are written at the bottom of the container. The right container in diagram a has the term “Solution” written at the bottom of the container and a red arrow facing up near the thermometer with the phrase “Temperature increased” next to it. The pink and green swirls are more blended in this container. The left container in diagram b depicts a purple and blue swirling solution with the terms “Endothermic process” and “System” written in the center with arrows facing away from the terms and “Solution” and “Surroundings” written at the bottom. The arrows point away from the letter “q.” The right container in diagram b has the term “Solution” written at the bottom and a red arrow facing down near the thermometer with the phrase “Temperature decreased” next to it. The blue and purple swirls are more blended in this container.&#10;">
            <a:extLst>
              <a:ext uri="{FF2B5EF4-FFF2-40B4-BE49-F238E27FC236}">
                <a16:creationId xmlns:a16="http://schemas.microsoft.com/office/drawing/2014/main" id="{4C1CF9CB-1C1B-4AC3-BCA7-AE29E6FEF61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a:xfrm>
            <a:off x="457199" y="1122386"/>
            <a:ext cx="8062913" cy="3500071"/>
          </a:xfrm>
        </p:spPr>
      </p:pic>
    </p:spTree>
    <p:extLst>
      <p:ext uri="{BB962C8B-B14F-4D97-AF65-F5344CB8AC3E}">
        <p14:creationId xmlns:p14="http://schemas.microsoft.com/office/powerpoint/2010/main" val="1442115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Calorimeter</a:t>
            </a:r>
          </a:p>
        </p:txBody>
      </p:sp>
      <p:sp>
        <p:nvSpPr>
          <p:cNvPr id="3" name="Content Placeholder 2"/>
          <p:cNvSpPr>
            <a:spLocks noGrp="1"/>
          </p:cNvSpPr>
          <p:nvPr>
            <p:ph idx="1"/>
          </p:nvPr>
        </p:nvSpPr>
        <p:spPr>
          <a:xfrm>
            <a:off x="628650" y="955965"/>
            <a:ext cx="7886700" cy="4881309"/>
          </a:xfrm>
        </p:spPr>
        <p:txBody>
          <a:bodyPr>
            <a:normAutofit/>
          </a:bodyPr>
          <a:lstStyle/>
          <a:p>
            <a:r>
              <a:rPr lang="en-US" dirty="0"/>
              <a:t>The calorimeter must be well insulated in order to prevent the transfer of heat with the outside environment.</a:t>
            </a:r>
          </a:p>
          <a:p>
            <a:endParaRPr lang="en-US" dirty="0"/>
          </a:p>
          <a:p>
            <a:r>
              <a:rPr lang="en-US" dirty="0"/>
              <a:t>To obtain accurate results, all heat exchange must take place only between the system and the surroundings. </a:t>
            </a:r>
          </a:p>
          <a:p>
            <a:endParaRPr lang="en-US" dirty="0"/>
          </a:p>
          <a:p>
            <a:r>
              <a:rPr lang="en-US" b="1" dirty="0"/>
              <a:t>Coffee-cup calorimeters </a:t>
            </a:r>
            <a:r>
              <a:rPr lang="en-US" dirty="0"/>
              <a:t>(constructed of polystyrene cups) are often used in general chemistry labs.</a:t>
            </a:r>
          </a:p>
          <a:p>
            <a:endParaRPr lang="en-US" dirty="0"/>
          </a:p>
          <a:p>
            <a:r>
              <a:rPr lang="en-US" dirty="0"/>
              <a:t>Commercial calorimeters of better design are used in industry and for research. </a:t>
            </a:r>
          </a:p>
          <a:p>
            <a:endParaRPr lang="en-US" dirty="0"/>
          </a:p>
        </p:txBody>
      </p:sp>
    </p:spTree>
    <p:extLst>
      <p:ext uri="{BB962C8B-B14F-4D97-AF65-F5344CB8AC3E}">
        <p14:creationId xmlns:p14="http://schemas.microsoft.com/office/powerpoint/2010/main" val="3295950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solidFill>
                  <a:srgbClr val="6CB255"/>
                </a:solidFill>
              </a:rPr>
              <a:t>Figure 5.12</a:t>
            </a:r>
          </a:p>
        </p:txBody>
      </p:sp>
      <p:sp>
        <p:nvSpPr>
          <p:cNvPr id="14" name="Figure Legend"/>
          <p:cNvSpPr>
            <a:spLocks noGrp="1"/>
          </p:cNvSpPr>
          <p:nvPr>
            <p:ph type="body" sz="quarter" idx="14"/>
          </p:nvPr>
        </p:nvSpPr>
        <p:spPr>
          <a:xfrm>
            <a:off x="4606925" y="1107617"/>
            <a:ext cx="3913188" cy="5256973"/>
          </a:xfrm>
        </p:spPr>
        <p:txBody>
          <a:bodyPr>
            <a:noAutofit/>
          </a:bodyPr>
          <a:lstStyle/>
          <a:p>
            <a:pPr marL="0" indent="0">
              <a:buNone/>
            </a:pPr>
            <a:r>
              <a:rPr lang="en-US" sz="1400" dirty="0">
                <a:solidFill>
                  <a:schemeClr val="tx1"/>
                </a:solidFill>
              </a:rPr>
              <a:t>A simple calorimeter can be constructed from two polystyrene cups. A thermometer and stirrer extend through the cover into the reaction mixture.</a:t>
            </a:r>
          </a:p>
        </p:txBody>
      </p:sp>
      <p:pic>
        <p:nvPicPr>
          <p:cNvPr id="9" name="Figure" descr="Two Styrofoam cups are shown nested in one another with a cover over the top. A thermometer and stirring rod are inserted through the cover and into the solution inside the cup, which is shown as a cut-away. The stirring rod has a double headed arrow next to it facing up and down. The liquid mixture inside the cup is labeled “Reaction mixture.”">
            <a:extLst>
              <a:ext uri="{FF2B5EF4-FFF2-40B4-BE49-F238E27FC236}">
                <a16:creationId xmlns:a16="http://schemas.microsoft.com/office/drawing/2014/main" id="{CF6783FA-085D-4C75-8C77-4A61AE6ACD1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30" r="-11430"/>
          <a:stretch>
            <a:fillRect/>
          </a:stretch>
        </p:blipFill>
        <p:spPr>
          <a:xfrm>
            <a:off x="457200" y="1108075"/>
            <a:ext cx="4032250" cy="5256213"/>
          </a:xfrm>
        </p:spPr>
      </p:pic>
      <p:pic>
        <p:nvPicPr>
          <p:cNvPr id="6" name="Picture 5">
            <a:extLst>
              <a:ext uri="{FF2B5EF4-FFF2-40B4-BE49-F238E27FC236}">
                <a16:creationId xmlns:a16="http://schemas.microsoft.com/office/drawing/2014/main" id="{71BD31C1-06E3-4395-9129-ADDABA3071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4081183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5.13</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5"/>
                </a:solidFill>
              </a:rPr>
              <a:t>Commercial</a:t>
            </a:r>
            <a:r>
              <a:rPr lang="en-US" sz="1600" dirty="0"/>
              <a:t> </a:t>
            </a:r>
            <a:r>
              <a:rPr lang="en-US" sz="1600" dirty="0">
                <a:solidFill>
                  <a:schemeClr val="accent5"/>
                </a:solidFill>
              </a:rPr>
              <a:t>solution calorimeters range from (a) simple, inexpensive models for student use to (b) expensive, more accurate models for industry and research.</a:t>
            </a:r>
          </a:p>
        </p:txBody>
      </p:sp>
      <p:pic>
        <p:nvPicPr>
          <p:cNvPr id="9" name="Figure" descr="Two diagrams are shown and labeled a and b. Diagram a depicts a thermometer which passes through a disk-like insulating cover and into a metal cylinder which is labeled “metal inner vessel,” which is in turn nested in a metal cylinder labeled “metal outer vessel.” The inner cylinder rests on an insulating support ring. A stirrer passes through the insulating cover and into the inner cylinder as well. Diagram b shows an inner metal vessel half full of liquid resting on an insulating support ring and nested in a metal outer vessel. A precision temperature probe and motorized stirring rod are placed into the solution in the inner vessel and connected by wires to equipment exterior to the set-up.">
            <a:extLst>
              <a:ext uri="{FF2B5EF4-FFF2-40B4-BE49-F238E27FC236}">
                <a16:creationId xmlns:a16="http://schemas.microsoft.com/office/drawing/2014/main" id="{642C9027-CA1F-4FBA-A09C-AF11E14B2A0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425" r="-24425"/>
          <a:stretch>
            <a:fillRect/>
          </a:stretch>
        </p:blipFill>
        <p:spPr>
          <a:xfrm>
            <a:off x="457199" y="1122386"/>
            <a:ext cx="8062913" cy="3500071"/>
          </a:xfrm>
        </p:spPr>
      </p:pic>
    </p:spTree>
    <p:extLst>
      <p:ext uri="{BB962C8B-B14F-4D97-AF65-F5344CB8AC3E}">
        <p14:creationId xmlns:p14="http://schemas.microsoft.com/office/powerpoint/2010/main" val="1039996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Calorimetry Principles</a:t>
            </a:r>
          </a:p>
        </p:txBody>
      </p:sp>
      <p:sp>
        <p:nvSpPr>
          <p:cNvPr id="3" name="Content Placeholder 2"/>
          <p:cNvSpPr>
            <a:spLocks noGrp="1"/>
          </p:cNvSpPr>
          <p:nvPr>
            <p:ph idx="1"/>
          </p:nvPr>
        </p:nvSpPr>
        <p:spPr>
          <a:xfrm>
            <a:off x="628650" y="955965"/>
            <a:ext cx="7886700" cy="4998268"/>
          </a:xfrm>
        </p:spPr>
        <p:txBody>
          <a:bodyPr>
            <a:normAutofit/>
          </a:bodyPr>
          <a:lstStyle/>
          <a:p>
            <a:r>
              <a:rPr lang="en-US" dirty="0"/>
              <a:t>Consider a hot piece of metal (M) and cool water (W).</a:t>
            </a:r>
          </a:p>
          <a:p>
            <a:endParaRPr lang="en-US" dirty="0"/>
          </a:p>
          <a:p>
            <a:r>
              <a:rPr lang="en-US" dirty="0"/>
              <a:t>  If the metal is placed in the water within a calorimeter, heat will transfer from M to W.</a:t>
            </a:r>
          </a:p>
          <a:p>
            <a:endParaRPr lang="en-US" dirty="0"/>
          </a:p>
          <a:p>
            <a:r>
              <a:rPr lang="en-US" dirty="0"/>
              <a:t> The temperature of M will decrease.</a:t>
            </a:r>
          </a:p>
          <a:p>
            <a:endParaRPr lang="en-US" dirty="0"/>
          </a:p>
          <a:p>
            <a:r>
              <a:rPr lang="en-US" dirty="0"/>
              <a:t> The temperature of W will increase.</a:t>
            </a:r>
          </a:p>
          <a:p>
            <a:endParaRPr lang="en-US" dirty="0"/>
          </a:p>
          <a:p>
            <a:r>
              <a:rPr lang="en-US" dirty="0"/>
              <a:t> Eventually, thermal equilibrium will be reached and both objects will have the same temperature. </a:t>
            </a:r>
          </a:p>
          <a:p>
            <a:endParaRPr lang="en-US" dirty="0"/>
          </a:p>
        </p:txBody>
      </p:sp>
    </p:spTree>
    <p:extLst>
      <p:ext uri="{BB962C8B-B14F-4D97-AF65-F5344CB8AC3E}">
        <p14:creationId xmlns:p14="http://schemas.microsoft.com/office/powerpoint/2010/main" val="2892721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Calorimetry Principles</a:t>
            </a:r>
          </a:p>
        </p:txBody>
      </p:sp>
      <p:sp>
        <p:nvSpPr>
          <p:cNvPr id="3" name="Content Placeholder 2"/>
          <p:cNvSpPr>
            <a:spLocks noGrp="1"/>
          </p:cNvSpPr>
          <p:nvPr>
            <p:ph idx="1"/>
          </p:nvPr>
        </p:nvSpPr>
        <p:spPr>
          <a:xfrm>
            <a:off x="628650" y="955965"/>
            <a:ext cx="7886700" cy="4424109"/>
          </a:xfrm>
        </p:spPr>
        <p:txBody>
          <a:bodyPr>
            <a:normAutofit/>
          </a:bodyPr>
          <a:lstStyle/>
          <a:p>
            <a:r>
              <a:rPr lang="en-US" dirty="0"/>
              <a:t>Since this is done in a calorimeter, the heat exchange is only between M and W.</a:t>
            </a:r>
          </a:p>
          <a:p>
            <a:endParaRPr lang="en-US" dirty="0"/>
          </a:p>
          <a:p>
            <a:r>
              <a:rPr lang="en-US" dirty="0"/>
              <a:t> The net change in heat is zero.</a:t>
            </a:r>
          </a:p>
          <a:p>
            <a:endParaRPr lang="en-US" dirty="0"/>
          </a:p>
          <a:p>
            <a:endParaRPr lang="en-US" dirty="0"/>
          </a:p>
          <a:p>
            <a:r>
              <a:rPr lang="en-US" dirty="0"/>
              <a:t> Rearranging shows that the heat gained by M is equal to the heat lost by W.</a:t>
            </a:r>
          </a:p>
          <a:p>
            <a:endParaRPr lang="en-US" dirty="0"/>
          </a:p>
          <a:p>
            <a:endParaRPr lang="en-US" dirty="0"/>
          </a:p>
          <a:p>
            <a:r>
              <a:rPr lang="en-US" dirty="0"/>
              <a:t> The heat of both substances is equal in magnitude but opposite in sign.</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32917934"/>
              </p:ext>
            </p:extLst>
          </p:nvPr>
        </p:nvGraphicFramePr>
        <p:xfrm>
          <a:off x="3657599" y="2615802"/>
          <a:ext cx="1605479" cy="356773"/>
        </p:xfrm>
        <a:graphic>
          <a:graphicData uri="http://schemas.openxmlformats.org/presentationml/2006/ole">
            <mc:AlternateContent xmlns:mc="http://schemas.openxmlformats.org/markup-compatibility/2006">
              <mc:Choice xmlns:v="urn:schemas-microsoft-com:vml" Requires="v">
                <p:oleObj spid="_x0000_s5186" name="Equation" r:id="rId3" imgW="17600000" imgH="3911111" progId="Equation.3">
                  <p:embed/>
                </p:oleObj>
              </mc:Choice>
              <mc:Fallback>
                <p:oleObj name="Equation" r:id="rId3" imgW="17600000" imgH="391111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599" y="2615802"/>
                        <a:ext cx="1605479" cy="35677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44482962"/>
              </p:ext>
            </p:extLst>
          </p:nvPr>
        </p:nvGraphicFramePr>
        <p:xfrm>
          <a:off x="4011721" y="3959148"/>
          <a:ext cx="1378986" cy="402204"/>
        </p:xfrm>
        <a:graphic>
          <a:graphicData uri="http://schemas.openxmlformats.org/presentationml/2006/ole">
            <mc:AlternateContent xmlns:mc="http://schemas.openxmlformats.org/markup-compatibility/2006">
              <mc:Choice xmlns:v="urn:schemas-microsoft-com:vml" Requires="v">
                <p:oleObj spid="_x0000_s5187" name="Equation" r:id="rId5" imgW="17066667" imgH="4977778" progId="Equation.3">
                  <p:embed/>
                </p:oleObj>
              </mc:Choice>
              <mc:Fallback>
                <p:oleObj name="Equation" r:id="rId5" imgW="17066667" imgH="4977778"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721" y="3959148"/>
                        <a:ext cx="1378986" cy="4022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05550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5.14</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5"/>
                </a:solidFill>
              </a:rPr>
              <a:t>In a simple </a:t>
            </a:r>
            <a:r>
              <a:rPr lang="en-US" sz="1600" dirty="0" err="1">
                <a:solidFill>
                  <a:schemeClr val="accent5"/>
                </a:solidFill>
              </a:rPr>
              <a:t>calorimetry</a:t>
            </a:r>
            <a:r>
              <a:rPr lang="en-US" sz="1600" dirty="0">
                <a:solidFill>
                  <a:schemeClr val="accent5"/>
                </a:solidFill>
              </a:rPr>
              <a:t> process, (a) heat, </a:t>
            </a:r>
            <a:r>
              <a:rPr lang="en-US" sz="1600" i="1" dirty="0">
                <a:solidFill>
                  <a:schemeClr val="accent5"/>
                </a:solidFill>
              </a:rPr>
              <a:t>q</a:t>
            </a:r>
            <a:r>
              <a:rPr lang="en-US" sz="1600" dirty="0">
                <a:solidFill>
                  <a:schemeClr val="accent5"/>
                </a:solidFill>
              </a:rPr>
              <a:t>, is transferred from the hot metal, M, to the cool water, W, until (b) both are at the same temperature.</a:t>
            </a:r>
          </a:p>
        </p:txBody>
      </p:sp>
      <p:pic>
        <p:nvPicPr>
          <p:cNvPr id="9" name="Figure" descr="Two diagrams are shown and labeled a and b. Each diagram is composed of a rectangular container with a thermometer inserted inside from the top right corner. Both containers are connected by a right-facing arrow. Both containers are full of water, which is depicted by the letter “W,” and each container has a square in the middle which represents a metal which is labeled with a letter “M.” In diagram a, the metal is drawn in brown and has three arrows facing away from it. Each arrow has the letter “q” at its end. The metal is labeled “system” and the water is labeled “surroundings.” The thermometer in this diagram has a relatively low reading. In diagram b, the metal is depicted in purple and the thermometer has a relatively high reading.">
            <a:extLst>
              <a:ext uri="{FF2B5EF4-FFF2-40B4-BE49-F238E27FC236}">
                <a16:creationId xmlns:a16="http://schemas.microsoft.com/office/drawing/2014/main" id="{2D3AFA0C-DFB0-4D2D-8B29-BC016C775FB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651" r="-64651"/>
          <a:stretch>
            <a:fillRect/>
          </a:stretch>
        </p:blipFill>
        <p:spPr>
          <a:xfrm>
            <a:off x="457199" y="1122386"/>
            <a:ext cx="8062913" cy="3500071"/>
          </a:xfrm>
        </p:spPr>
      </p:pic>
    </p:spTree>
    <p:extLst>
      <p:ext uri="{BB962C8B-B14F-4D97-AF65-F5344CB8AC3E}">
        <p14:creationId xmlns:p14="http://schemas.microsoft.com/office/powerpoint/2010/main" val="1965554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a:t>
            </a:r>
          </a:p>
        </p:txBody>
      </p:sp>
      <p:sp>
        <p:nvSpPr>
          <p:cNvPr id="3" name="Content Placeholder 2"/>
          <p:cNvSpPr>
            <a:spLocks noGrp="1"/>
          </p:cNvSpPr>
          <p:nvPr>
            <p:ph idx="1"/>
          </p:nvPr>
        </p:nvSpPr>
        <p:spPr/>
        <p:txBody>
          <a:bodyPr/>
          <a:lstStyle/>
          <a:p>
            <a:r>
              <a:rPr lang="en-US" dirty="0"/>
              <a:t>A 360-g piece of rebar (a steel rod used for reinforcing concrete) is dropped into 425 mL of water at 24.0 °C. The final temperature of the water was measured to be 42.7 °C. Calculate the initial temperature of the piece of rebar. Assume the specific heat of steel is approximately the same as that for iron (Table 5.1) and that all heat transfer occurs between the rebar and the water (there is no heat exchange with the outside environment).</a:t>
            </a:r>
          </a:p>
          <a:p>
            <a:endParaRPr lang="en-US" dirty="0"/>
          </a:p>
        </p:txBody>
      </p:sp>
    </p:spTree>
    <p:extLst>
      <p:ext uri="{BB962C8B-B14F-4D97-AF65-F5344CB8AC3E}">
        <p14:creationId xmlns:p14="http://schemas.microsoft.com/office/powerpoint/2010/main" val="2085070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a:t>
            </a:r>
          </a:p>
        </p:txBody>
      </p:sp>
      <p:sp>
        <p:nvSpPr>
          <p:cNvPr id="3" name="Content Placeholder 2"/>
          <p:cNvSpPr>
            <a:spLocks noGrp="1"/>
          </p:cNvSpPr>
          <p:nvPr>
            <p:ph idx="1"/>
          </p:nvPr>
        </p:nvSpPr>
        <p:spPr/>
        <p:txBody>
          <a:bodyPr/>
          <a:lstStyle/>
          <a:p>
            <a:r>
              <a:rPr lang="en-US" dirty="0"/>
              <a:t>The temperature of the water increases from 24.0 °C to 42.7 °C, so the water absorbs heat. That heat came from the piece of rebar, which must of been initially at some higher temperature. Assuming that all heat transfer was between the rebar and the water, with no heat “lost” to the outside environment, then </a:t>
            </a:r>
            <a:r>
              <a:rPr lang="en-US" sz="2000" i="1" dirty="0"/>
              <a:t>heat given off by rebar = −heat taken in by water</a:t>
            </a:r>
            <a:r>
              <a:rPr lang="en-US" sz="2000" dirty="0"/>
              <a:t>, or:</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12896965"/>
              </p:ext>
            </p:extLst>
          </p:nvPr>
        </p:nvGraphicFramePr>
        <p:xfrm>
          <a:off x="3327990" y="3265189"/>
          <a:ext cx="2288400" cy="478173"/>
        </p:xfrm>
        <a:graphic>
          <a:graphicData uri="http://schemas.openxmlformats.org/presentationml/2006/ole">
            <mc:AlternateContent xmlns:mc="http://schemas.openxmlformats.org/markup-compatibility/2006">
              <mc:Choice xmlns:v="urn:schemas-microsoft-com:vml" Requires="v">
                <p:oleObj spid="_x0000_s6176" name="Equation" r:id="rId3" imgW="17015873" imgH="3555556" progId="Equation.3">
                  <p:embed/>
                </p:oleObj>
              </mc:Choice>
              <mc:Fallback>
                <p:oleObj name="Equation" r:id="rId3" imgW="17015873" imgH="3555556"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990" y="3265189"/>
                        <a:ext cx="2288400" cy="4781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5436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a:t>
            </a:r>
          </a:p>
        </p:txBody>
      </p:sp>
      <p:sp>
        <p:nvSpPr>
          <p:cNvPr id="3" name="Content Placeholder 2"/>
          <p:cNvSpPr>
            <a:spLocks noGrp="1"/>
          </p:cNvSpPr>
          <p:nvPr>
            <p:ph idx="1"/>
          </p:nvPr>
        </p:nvSpPr>
        <p:spPr/>
        <p:txBody>
          <a:bodyPr/>
          <a:lstStyle/>
          <a:p>
            <a:r>
              <a:rPr lang="en-US" dirty="0"/>
              <a:t>Since we know how heat is related to other measurable quantities, we have:</a:t>
            </a:r>
          </a:p>
          <a:p>
            <a:endParaRPr lang="en-US" dirty="0"/>
          </a:p>
          <a:p>
            <a:endParaRPr lang="en-US" dirty="0"/>
          </a:p>
          <a:p>
            <a:endParaRPr lang="en-US" dirty="0"/>
          </a:p>
          <a:p>
            <a:r>
              <a:rPr lang="en-US" dirty="0"/>
              <a:t>Letting f = final and </a:t>
            </a:r>
            <a:r>
              <a:rPr lang="en-US" dirty="0" err="1"/>
              <a:t>i</a:t>
            </a:r>
            <a:r>
              <a:rPr lang="en-US" dirty="0"/>
              <a:t> = initial, in expanded form, this becomes: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60564477"/>
              </p:ext>
            </p:extLst>
          </p:nvPr>
        </p:nvGraphicFramePr>
        <p:xfrm>
          <a:off x="1488559" y="1846364"/>
          <a:ext cx="6293145" cy="492008"/>
        </p:xfrm>
        <a:graphic>
          <a:graphicData uri="http://schemas.openxmlformats.org/presentationml/2006/ole">
            <mc:AlternateContent xmlns:mc="http://schemas.openxmlformats.org/markup-compatibility/2006">
              <mc:Choice xmlns:v="urn:schemas-microsoft-com:vml" Requires="v">
                <p:oleObj spid="_x0000_s7232" name="Equation" r:id="rId3" imgW="18514286" imgH="1447619" progId="Equation.3">
                  <p:embed/>
                </p:oleObj>
              </mc:Choice>
              <mc:Fallback>
                <p:oleObj name="Equation" r:id="rId3" imgW="18514286" imgH="144761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559" y="1846364"/>
                        <a:ext cx="6293145" cy="49200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044867"/>
              </p:ext>
            </p:extLst>
          </p:nvPr>
        </p:nvGraphicFramePr>
        <p:xfrm>
          <a:off x="462249" y="3865572"/>
          <a:ext cx="8352614" cy="583516"/>
        </p:xfrm>
        <a:graphic>
          <a:graphicData uri="http://schemas.openxmlformats.org/presentationml/2006/ole">
            <mc:AlternateContent xmlns:mc="http://schemas.openxmlformats.org/markup-compatibility/2006">
              <mc:Choice xmlns:v="urn:schemas-microsoft-com:vml" Requires="v">
                <p:oleObj spid="_x0000_s7233" name="Equation" r:id="rId5" imgW="3987720" imgH="279360" progId="Equation.DSMT4">
                  <p:embed/>
                </p:oleObj>
              </mc:Choice>
              <mc:Fallback>
                <p:oleObj name="Equation" r:id="rId5" imgW="3987720" imgH="279360" progId="Equation.DSMT4">
                  <p:embed/>
                  <p:pic>
                    <p:nvPicPr>
                      <p:cNvPr id="0" name="Object 3"/>
                      <p:cNvPicPr>
                        <a:picLocks noChangeAspect="1" noChangeArrowheads="1"/>
                      </p:cNvPicPr>
                      <p:nvPr/>
                    </p:nvPicPr>
                    <p:blipFill>
                      <a:blip r:embed="rId6"/>
                      <a:srcRect/>
                      <a:stretch>
                        <a:fillRect/>
                      </a:stretch>
                    </p:blipFill>
                    <p:spPr bwMode="auto">
                      <a:xfrm>
                        <a:off x="462249" y="3865572"/>
                        <a:ext cx="8352614" cy="5835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0878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Basics</a:t>
            </a:r>
          </a:p>
        </p:txBody>
      </p:sp>
      <p:sp>
        <p:nvSpPr>
          <p:cNvPr id="3" name="Content Placeholder 2"/>
          <p:cNvSpPr>
            <a:spLocks noGrp="1"/>
          </p:cNvSpPr>
          <p:nvPr>
            <p:ph idx="1"/>
          </p:nvPr>
        </p:nvSpPr>
        <p:spPr>
          <a:xfrm>
            <a:off x="628650" y="1062291"/>
            <a:ext cx="7886700" cy="4083867"/>
          </a:xfrm>
        </p:spPr>
        <p:txBody>
          <a:bodyPr/>
          <a:lstStyle/>
          <a:p>
            <a:r>
              <a:rPr lang="en-US" dirty="0"/>
              <a:t> Chemical changes and their accompanying changes in energy are important parts of our everyday world.</a:t>
            </a:r>
          </a:p>
          <a:p>
            <a:pPr lvl="1"/>
            <a:r>
              <a:rPr lang="en-US" dirty="0"/>
              <a:t>The reactions involved in the metabolism of food.</a:t>
            </a:r>
          </a:p>
          <a:p>
            <a:pPr lvl="1"/>
            <a:r>
              <a:rPr lang="en-US" dirty="0"/>
              <a:t>The burning of fossil fuels (gasoline, natural gas, coal).</a:t>
            </a:r>
          </a:p>
          <a:p>
            <a:pPr lvl="1"/>
            <a:r>
              <a:rPr lang="en-US" dirty="0"/>
              <a:t>The production of useful products from raw materials.</a:t>
            </a:r>
          </a:p>
          <a:p>
            <a:pPr marL="0" indent="0">
              <a:buNone/>
            </a:pPr>
            <a:endParaRPr lang="en-US" dirty="0"/>
          </a:p>
          <a:p>
            <a:r>
              <a:rPr lang="en-US" b="1" dirty="0"/>
              <a:t>Thermochemistry:</a:t>
            </a:r>
            <a:r>
              <a:rPr lang="en-US" dirty="0"/>
              <a:t> The study of the heat absorbed or released during chemical and physical changes. </a:t>
            </a:r>
          </a:p>
          <a:p>
            <a:endParaRPr lang="en-US" dirty="0"/>
          </a:p>
        </p:txBody>
      </p:sp>
    </p:spTree>
    <p:extLst>
      <p:ext uri="{BB962C8B-B14F-4D97-AF65-F5344CB8AC3E}">
        <p14:creationId xmlns:p14="http://schemas.microsoft.com/office/powerpoint/2010/main" val="1629530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5.3</a:t>
            </a:r>
          </a:p>
        </p:txBody>
      </p:sp>
      <p:sp>
        <p:nvSpPr>
          <p:cNvPr id="3" name="Content Placeholder 2"/>
          <p:cNvSpPr>
            <a:spLocks noGrp="1"/>
          </p:cNvSpPr>
          <p:nvPr>
            <p:ph idx="1"/>
          </p:nvPr>
        </p:nvSpPr>
        <p:spPr>
          <a:xfrm>
            <a:off x="628650" y="955965"/>
            <a:ext cx="7886700" cy="4594230"/>
          </a:xfrm>
        </p:spPr>
        <p:txBody>
          <a:bodyPr/>
          <a:lstStyle/>
          <a:p>
            <a:r>
              <a:rPr lang="en-US" dirty="0"/>
              <a:t>The density of water is 1.0 g/mL, so 425 mL of water = 425 g. Noting that the final temperature of both the rebar and water is 42.7 °C, substituting known values yields:</a:t>
            </a:r>
          </a:p>
          <a:p>
            <a:endParaRPr lang="en-US" dirty="0"/>
          </a:p>
          <a:p>
            <a:endParaRPr lang="en-US" dirty="0"/>
          </a:p>
          <a:p>
            <a:endParaRPr lang="en-US" dirty="0"/>
          </a:p>
          <a:p>
            <a:endParaRPr lang="en-US" dirty="0"/>
          </a:p>
          <a:p>
            <a:endParaRPr lang="en-US" dirty="0"/>
          </a:p>
          <a:p>
            <a:r>
              <a:rPr lang="en-US" dirty="0"/>
              <a:t>Solving this equation gives </a:t>
            </a:r>
            <a:r>
              <a:rPr lang="en-US" i="1" dirty="0" err="1"/>
              <a:t>T</a:t>
            </a:r>
            <a:r>
              <a:rPr lang="en-US" baseline="-25000" dirty="0" err="1"/>
              <a:t>i,rebar</a:t>
            </a:r>
            <a:r>
              <a:rPr lang="en-US" dirty="0"/>
              <a:t>= 248 °C, so the initial temperature of the rebar was 248 °C.</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78250536"/>
              </p:ext>
            </p:extLst>
          </p:nvPr>
        </p:nvGraphicFramePr>
        <p:xfrm>
          <a:off x="425304" y="2482723"/>
          <a:ext cx="8431618" cy="422586"/>
        </p:xfrm>
        <a:graphic>
          <a:graphicData uri="http://schemas.openxmlformats.org/presentationml/2006/ole">
            <mc:AlternateContent xmlns:mc="http://schemas.openxmlformats.org/markup-compatibility/2006">
              <mc:Choice xmlns:v="urn:schemas-microsoft-com:vml" Requires="v">
                <p:oleObj spid="_x0000_s8225" name="Equation" r:id="rId3" imgW="5537160" imgH="279360" progId="Equation.DSMT4">
                  <p:embed/>
                </p:oleObj>
              </mc:Choice>
              <mc:Fallback>
                <p:oleObj name="Equation" r:id="rId3" imgW="5537160" imgH="279360" progId="Equation.DSMT4">
                  <p:embed/>
                  <p:pic>
                    <p:nvPicPr>
                      <p:cNvPr id="0" name="Object 3"/>
                      <p:cNvPicPr>
                        <a:picLocks noChangeAspect="1" noChangeArrowheads="1"/>
                      </p:cNvPicPr>
                      <p:nvPr/>
                    </p:nvPicPr>
                    <p:blipFill>
                      <a:blip r:embed="rId4"/>
                      <a:srcRect/>
                      <a:stretch>
                        <a:fillRect/>
                      </a:stretch>
                    </p:blipFill>
                    <p:spPr bwMode="auto">
                      <a:xfrm>
                        <a:off x="425304" y="2482723"/>
                        <a:ext cx="8431618" cy="4225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6819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Calorimetry Principles</a:t>
            </a:r>
          </a:p>
        </p:txBody>
      </p:sp>
      <p:sp>
        <p:nvSpPr>
          <p:cNvPr id="3" name="Content Placeholder 2"/>
          <p:cNvSpPr>
            <a:spLocks noGrp="1"/>
          </p:cNvSpPr>
          <p:nvPr>
            <p:ph idx="1"/>
          </p:nvPr>
        </p:nvSpPr>
        <p:spPr>
          <a:xfrm>
            <a:off x="628650" y="955965"/>
            <a:ext cx="7886700" cy="4604863"/>
          </a:xfrm>
        </p:spPr>
        <p:txBody>
          <a:bodyPr/>
          <a:lstStyle/>
          <a:p>
            <a:r>
              <a:rPr lang="en-US" dirty="0"/>
              <a:t>When we use calorimetry to determine the heat involved in a chemical reaction, the same principles we have been discussing apply. </a:t>
            </a:r>
          </a:p>
          <a:p>
            <a:endParaRPr lang="en-US" dirty="0"/>
          </a:p>
          <a:p>
            <a:r>
              <a:rPr lang="en-US" dirty="0"/>
              <a:t> Because energy is neither created nor destroyed during a chemical reaction, the heat produced or consumed by the reaction (the “system”), </a:t>
            </a:r>
            <a:r>
              <a:rPr lang="en-US" i="1" dirty="0" err="1"/>
              <a:t>q</a:t>
            </a:r>
            <a:r>
              <a:rPr lang="en-US" baseline="-25000" dirty="0" err="1"/>
              <a:t>reaction</a:t>
            </a:r>
            <a:r>
              <a:rPr lang="en-US" dirty="0"/>
              <a:t>, plus the heat absorbed or lost by the solution (the “surroundings”), </a:t>
            </a:r>
            <a:r>
              <a:rPr lang="en-US" i="1" dirty="0" err="1"/>
              <a:t>q</a:t>
            </a:r>
            <a:r>
              <a:rPr lang="en-US" baseline="-25000" dirty="0" err="1"/>
              <a:t>solution</a:t>
            </a:r>
            <a:r>
              <a:rPr lang="en-US" dirty="0"/>
              <a:t>, must add up to zero.</a:t>
            </a:r>
          </a:p>
          <a:p>
            <a:endParaRPr lang="en-US" dirty="0"/>
          </a:p>
        </p:txBody>
      </p:sp>
    </p:spTree>
    <p:extLst>
      <p:ext uri="{BB962C8B-B14F-4D97-AF65-F5344CB8AC3E}">
        <p14:creationId xmlns:p14="http://schemas.microsoft.com/office/powerpoint/2010/main" val="2053781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Calorimetry Principles</a:t>
            </a:r>
          </a:p>
        </p:txBody>
      </p:sp>
      <p:sp>
        <p:nvSpPr>
          <p:cNvPr id="3" name="Content Placeholder 2"/>
          <p:cNvSpPr>
            <a:spLocks noGrp="1"/>
          </p:cNvSpPr>
          <p:nvPr>
            <p:ph idx="1"/>
          </p:nvPr>
        </p:nvSpPr>
        <p:spPr>
          <a:xfrm>
            <a:off x="628650" y="955965"/>
            <a:ext cx="7886700" cy="4774984"/>
          </a:xfrm>
        </p:spPr>
        <p:txBody>
          <a:bodyPr/>
          <a:lstStyle/>
          <a:p>
            <a:endParaRPr lang="en-US" sz="2000" dirty="0"/>
          </a:p>
          <a:p>
            <a:endParaRPr lang="en-US" sz="2000" dirty="0"/>
          </a:p>
          <a:p>
            <a:endParaRPr lang="en-US" sz="2000" dirty="0"/>
          </a:p>
          <a:p>
            <a:r>
              <a:rPr lang="en-US" sz="2000" dirty="0"/>
              <a:t>This means that the amount of heat produced or consumed by the reaction equals the amount of heat absorbed or lost by the solution:</a:t>
            </a:r>
          </a:p>
          <a:p>
            <a:endParaRPr lang="en-US" sz="2000" dirty="0"/>
          </a:p>
          <a:p>
            <a:endParaRPr lang="en-US" sz="2000" dirty="0"/>
          </a:p>
          <a:p>
            <a:pPr>
              <a:buClrTx/>
            </a:pPr>
            <a:endParaRPr lang="en-US" sz="2000" dirty="0"/>
          </a:p>
          <a:p>
            <a:r>
              <a:rPr lang="en-US" sz="2000" dirty="0"/>
              <a:t> This concept lies at the heart of all calorimetry problems and calculations.</a:t>
            </a:r>
          </a:p>
        </p:txBody>
      </p:sp>
      <p:graphicFrame>
        <p:nvGraphicFramePr>
          <p:cNvPr id="5" name="Object 4"/>
          <p:cNvGraphicFramePr>
            <a:graphicFrameLocks noChangeAspect="1"/>
          </p:cNvGraphicFramePr>
          <p:nvPr>
            <p:extLst>
              <p:ext uri="{D42A27DB-BD31-4B8C-83A1-F6EECF244321}">
                <p14:modId xmlns:p14="http://schemas.microsoft.com/office/powerpoint/2010/main" val="2988781163"/>
              </p:ext>
            </p:extLst>
          </p:nvPr>
        </p:nvGraphicFramePr>
        <p:xfrm>
          <a:off x="2932445" y="1127050"/>
          <a:ext cx="2889287" cy="574159"/>
        </p:xfrm>
        <a:graphic>
          <a:graphicData uri="http://schemas.openxmlformats.org/presentationml/2006/ole">
            <mc:AlternateContent xmlns:mc="http://schemas.openxmlformats.org/markup-compatibility/2006">
              <mc:Choice xmlns:v="urn:schemas-microsoft-com:vml" Requires="v">
                <p:oleObj spid="_x0000_s9277" name="Equation" r:id="rId3" imgW="1168200" imgH="228600" progId="Equation.DSMT4">
                  <p:embed/>
                </p:oleObj>
              </mc:Choice>
              <mc:Fallback>
                <p:oleObj name="Equation" r:id="rId3" imgW="1168200" imgH="228600" progId="Equation.DSMT4">
                  <p:embed/>
                  <p:pic>
                    <p:nvPicPr>
                      <p:cNvPr id="0" name="Object 2"/>
                      <p:cNvPicPr>
                        <a:picLocks noChangeAspect="1" noChangeArrowheads="1"/>
                      </p:cNvPicPr>
                      <p:nvPr/>
                    </p:nvPicPr>
                    <p:blipFill>
                      <a:blip r:embed="rId4"/>
                      <a:srcRect/>
                      <a:stretch>
                        <a:fillRect/>
                      </a:stretch>
                    </p:blipFill>
                    <p:spPr bwMode="auto">
                      <a:xfrm>
                        <a:off x="2932445" y="1127050"/>
                        <a:ext cx="2889287" cy="57415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46211957"/>
              </p:ext>
            </p:extLst>
          </p:nvPr>
        </p:nvGraphicFramePr>
        <p:xfrm>
          <a:off x="3155729" y="3165918"/>
          <a:ext cx="2546350" cy="549275"/>
        </p:xfrm>
        <a:graphic>
          <a:graphicData uri="http://schemas.openxmlformats.org/presentationml/2006/ole">
            <mc:AlternateContent xmlns:mc="http://schemas.openxmlformats.org/markup-compatibility/2006">
              <mc:Choice xmlns:v="urn:schemas-microsoft-com:vml" Requires="v">
                <p:oleObj spid="_x0000_s9278" name="Equation" r:id="rId5" imgW="1028520" imgH="228600" progId="Equation.DSMT4">
                  <p:embed/>
                </p:oleObj>
              </mc:Choice>
              <mc:Fallback>
                <p:oleObj name="Equation" r:id="rId5" imgW="1028520" imgH="228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729" y="3165918"/>
                        <a:ext cx="2546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4788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5.5</a:t>
            </a:r>
          </a:p>
        </p:txBody>
      </p:sp>
      <p:sp>
        <p:nvSpPr>
          <p:cNvPr id="3" name="Content Placeholder 2"/>
          <p:cNvSpPr>
            <a:spLocks noGrp="1"/>
          </p:cNvSpPr>
          <p:nvPr>
            <p:ph idx="1"/>
          </p:nvPr>
        </p:nvSpPr>
        <p:spPr/>
        <p:txBody>
          <a:bodyPr/>
          <a:lstStyle/>
          <a:p>
            <a:r>
              <a:rPr lang="en-US" dirty="0"/>
              <a:t>When 50.0 mL of 1.00 M </a:t>
            </a:r>
            <a:r>
              <a:rPr lang="en-US" dirty="0" err="1"/>
              <a:t>HCl</a:t>
            </a:r>
            <a:r>
              <a:rPr lang="en-US" dirty="0"/>
              <a:t>(</a:t>
            </a:r>
            <a:r>
              <a:rPr lang="en-US" i="1" dirty="0" err="1"/>
              <a:t>aq</a:t>
            </a:r>
            <a:r>
              <a:rPr lang="en-US" dirty="0"/>
              <a:t>) and 50.0 mL of 1.00 M </a:t>
            </a:r>
            <a:r>
              <a:rPr lang="en-US" dirty="0" err="1"/>
              <a:t>NaOH</a:t>
            </a:r>
            <a:r>
              <a:rPr lang="en-US" dirty="0"/>
              <a:t>(</a:t>
            </a:r>
            <a:r>
              <a:rPr lang="en-US" i="1" dirty="0" err="1"/>
              <a:t>aq</a:t>
            </a:r>
            <a:r>
              <a:rPr lang="en-US" dirty="0"/>
              <a:t>), both at 22.0 °C, are added to a coffee cup calorimeter, the temperature of the mixture reaches a maximum of 28.9 °C. What is the approximate amount of heat produced by this reaction?</a:t>
            </a:r>
          </a:p>
          <a:p>
            <a:pPr marL="0" indent="0">
              <a:buNone/>
            </a:pPr>
            <a:endParaRPr lang="en-US" dirty="0"/>
          </a:p>
          <a:p>
            <a:pPr marL="0" indent="0" algn="ctr">
              <a:buNone/>
            </a:pPr>
            <a:r>
              <a:rPr lang="en-US" dirty="0" err="1"/>
              <a:t>HCl</a:t>
            </a:r>
            <a:r>
              <a:rPr lang="en-US" dirty="0"/>
              <a:t>(</a:t>
            </a:r>
            <a:r>
              <a:rPr lang="en-US" i="1" dirty="0" err="1"/>
              <a:t>aq</a:t>
            </a:r>
            <a:r>
              <a:rPr lang="en-US" dirty="0"/>
              <a:t>)  +  </a:t>
            </a:r>
            <a:r>
              <a:rPr lang="en-US" dirty="0" err="1"/>
              <a:t>NaOH</a:t>
            </a:r>
            <a:r>
              <a:rPr lang="en-US" dirty="0"/>
              <a:t>(</a:t>
            </a:r>
            <a:r>
              <a:rPr lang="en-US" i="1" dirty="0" err="1"/>
              <a:t>aq</a:t>
            </a:r>
            <a:r>
              <a:rPr lang="en-US" dirty="0"/>
              <a:t>)  ⟶  </a:t>
            </a:r>
            <a:r>
              <a:rPr lang="en-US" dirty="0" err="1"/>
              <a:t>NaCl</a:t>
            </a:r>
            <a:r>
              <a:rPr lang="en-US" dirty="0"/>
              <a:t>(</a:t>
            </a:r>
            <a:r>
              <a:rPr lang="en-US" i="1" dirty="0" err="1"/>
              <a:t>aq</a:t>
            </a:r>
            <a:r>
              <a:rPr lang="en-US" dirty="0"/>
              <a:t>)  +  H</a:t>
            </a:r>
            <a:r>
              <a:rPr lang="en-US" baseline="-25000" dirty="0"/>
              <a:t>2</a:t>
            </a:r>
            <a:r>
              <a:rPr lang="en-US" dirty="0"/>
              <a:t>O(</a:t>
            </a:r>
            <a:r>
              <a:rPr lang="en-US" i="1" dirty="0"/>
              <a:t>l</a:t>
            </a:r>
            <a:r>
              <a:rPr lang="en-US" dirty="0"/>
              <a:t>)</a:t>
            </a:r>
          </a:p>
          <a:p>
            <a:endParaRPr lang="en-US" dirty="0"/>
          </a:p>
        </p:txBody>
      </p:sp>
    </p:spTree>
    <p:extLst>
      <p:ext uri="{BB962C8B-B14F-4D97-AF65-F5344CB8AC3E}">
        <p14:creationId xmlns:p14="http://schemas.microsoft.com/office/powerpoint/2010/main" val="3249060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5.5</a:t>
            </a:r>
          </a:p>
        </p:txBody>
      </p:sp>
      <p:sp>
        <p:nvSpPr>
          <p:cNvPr id="3" name="Content Placeholder 2"/>
          <p:cNvSpPr>
            <a:spLocks noGrp="1"/>
          </p:cNvSpPr>
          <p:nvPr>
            <p:ph idx="1"/>
          </p:nvPr>
        </p:nvSpPr>
        <p:spPr/>
        <p:txBody>
          <a:bodyPr/>
          <a:lstStyle/>
          <a:p>
            <a:r>
              <a:rPr lang="en-US" dirty="0"/>
              <a:t>To visualize what is going on, imagine that you could combine the two solutions so quickly that no reaction took place while they mixed; then after mixing, the reaction took place. At the instant of mixing, you have 100.0 mL of a mixture of </a:t>
            </a:r>
            <a:r>
              <a:rPr lang="en-US" dirty="0" err="1"/>
              <a:t>HCl</a:t>
            </a:r>
            <a:r>
              <a:rPr lang="en-US" dirty="0"/>
              <a:t> and </a:t>
            </a:r>
            <a:r>
              <a:rPr lang="en-US" dirty="0" err="1"/>
              <a:t>NaOH</a:t>
            </a:r>
            <a:r>
              <a:rPr lang="en-US" dirty="0"/>
              <a:t> at 22.0 °C. The </a:t>
            </a:r>
            <a:r>
              <a:rPr lang="en-US" dirty="0" err="1"/>
              <a:t>HCl</a:t>
            </a:r>
            <a:r>
              <a:rPr lang="en-US" dirty="0"/>
              <a:t> and </a:t>
            </a:r>
            <a:r>
              <a:rPr lang="en-US" dirty="0" err="1"/>
              <a:t>NaOH</a:t>
            </a:r>
            <a:r>
              <a:rPr lang="en-US" dirty="0"/>
              <a:t> then react until the solution temperature reaches 28.9 °C.</a:t>
            </a:r>
          </a:p>
          <a:p>
            <a:r>
              <a:rPr lang="en-US" dirty="0"/>
              <a:t>The heat given off by the reaction is equal to that taken in by the solution. Therefore: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21792351"/>
              </p:ext>
            </p:extLst>
          </p:nvPr>
        </p:nvGraphicFramePr>
        <p:xfrm>
          <a:off x="3230082" y="3985013"/>
          <a:ext cx="2546607" cy="548500"/>
        </p:xfrm>
        <a:graphic>
          <a:graphicData uri="http://schemas.openxmlformats.org/presentationml/2006/ole">
            <mc:AlternateContent xmlns:mc="http://schemas.openxmlformats.org/markup-compatibility/2006">
              <mc:Choice xmlns:v="urn:schemas-microsoft-com:vml" Requires="v">
                <p:oleObj spid="_x0000_s10272" name="Equation" r:id="rId3" imgW="1028520" imgH="228600" progId="Equation.DSMT4">
                  <p:embed/>
                </p:oleObj>
              </mc:Choice>
              <mc:Fallback>
                <p:oleObj name="Equation" r:id="rId3" imgW="1028520" imgH="228600" progId="Equation.DSMT4">
                  <p:embed/>
                  <p:pic>
                    <p:nvPicPr>
                      <p:cNvPr id="0" name="Object 2"/>
                      <p:cNvPicPr>
                        <a:picLocks noChangeAspect="1" noChangeArrowheads="1"/>
                      </p:cNvPicPr>
                      <p:nvPr/>
                    </p:nvPicPr>
                    <p:blipFill>
                      <a:blip r:embed="rId4"/>
                      <a:srcRect/>
                      <a:stretch>
                        <a:fillRect/>
                      </a:stretch>
                    </p:blipFill>
                    <p:spPr bwMode="auto">
                      <a:xfrm>
                        <a:off x="3230082" y="3985013"/>
                        <a:ext cx="2546607" cy="548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79989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5.5</a:t>
            </a:r>
          </a:p>
        </p:txBody>
      </p:sp>
      <p:sp>
        <p:nvSpPr>
          <p:cNvPr id="3" name="Content Placeholder 2"/>
          <p:cNvSpPr>
            <a:spLocks noGrp="1"/>
          </p:cNvSpPr>
          <p:nvPr>
            <p:ph idx="1"/>
          </p:nvPr>
        </p:nvSpPr>
        <p:spPr/>
        <p:txBody>
          <a:bodyPr/>
          <a:lstStyle/>
          <a:p>
            <a:r>
              <a:rPr lang="en-US" sz="2000" dirty="0"/>
              <a:t>Next, we know that the heat absorbed by the solution depends on its specific heat, mass, and temperature change: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53114486"/>
              </p:ext>
            </p:extLst>
          </p:nvPr>
        </p:nvGraphicFramePr>
        <p:xfrm>
          <a:off x="1851855" y="2307266"/>
          <a:ext cx="5375196" cy="607052"/>
        </p:xfrm>
        <a:graphic>
          <a:graphicData uri="http://schemas.openxmlformats.org/presentationml/2006/ole">
            <mc:AlternateContent xmlns:mc="http://schemas.openxmlformats.org/markup-compatibility/2006">
              <mc:Choice xmlns:v="urn:schemas-microsoft-com:vml" Requires="v">
                <p:oleObj spid="_x0000_s11295" name="Equation" r:id="rId3" imgW="2044440" imgH="228600" progId="Equation.DSMT4">
                  <p:embed/>
                </p:oleObj>
              </mc:Choice>
              <mc:Fallback>
                <p:oleObj name="Equation" r:id="rId3" imgW="2044440" imgH="228600" progId="Equation.DSMT4">
                  <p:embed/>
                  <p:pic>
                    <p:nvPicPr>
                      <p:cNvPr id="0" name="Object 2"/>
                      <p:cNvPicPr>
                        <a:picLocks noChangeAspect="1" noChangeArrowheads="1"/>
                      </p:cNvPicPr>
                      <p:nvPr/>
                    </p:nvPicPr>
                    <p:blipFill>
                      <a:blip r:embed="rId4"/>
                      <a:srcRect/>
                      <a:stretch>
                        <a:fillRect/>
                      </a:stretch>
                    </p:blipFill>
                    <p:spPr bwMode="auto">
                      <a:xfrm>
                        <a:off x="1851855" y="2307266"/>
                        <a:ext cx="5375196" cy="6070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998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5.5</a:t>
            </a:r>
          </a:p>
        </p:txBody>
      </p:sp>
      <p:sp>
        <p:nvSpPr>
          <p:cNvPr id="3" name="Content Placeholder 2"/>
          <p:cNvSpPr>
            <a:spLocks noGrp="1"/>
          </p:cNvSpPr>
          <p:nvPr>
            <p:ph idx="1"/>
          </p:nvPr>
        </p:nvSpPr>
        <p:spPr>
          <a:xfrm>
            <a:off x="628650" y="955965"/>
            <a:ext cx="7886700" cy="4636761"/>
          </a:xfrm>
        </p:spPr>
        <p:txBody>
          <a:bodyPr/>
          <a:lstStyle/>
          <a:p>
            <a:r>
              <a:rPr lang="en-US" dirty="0"/>
              <a:t>To proceed with this calculation, we need to make a few reasonable assumptions or approximations. Since the solution is aqueous, we can proceed as if it were water in terms of its specific heat and density values. </a:t>
            </a:r>
          </a:p>
          <a:p>
            <a:r>
              <a:rPr lang="en-US" dirty="0"/>
              <a:t>The density of water is approximately 1.0 g/mL, so 100.0 mL has a mass of about 1.0 × 10</a:t>
            </a:r>
            <a:r>
              <a:rPr lang="en-US" baseline="30000" dirty="0"/>
              <a:t>2</a:t>
            </a:r>
            <a:r>
              <a:rPr lang="en-US" dirty="0"/>
              <a:t> g (two significant figures). The specific heat of water is 4.184 J/g °C, so we use this value for the specific heat of the solution. Substituting these values gives: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0785396"/>
              </p:ext>
            </p:extLst>
          </p:nvPr>
        </p:nvGraphicFramePr>
        <p:xfrm>
          <a:off x="1182688" y="3881438"/>
          <a:ext cx="6745287" cy="1009650"/>
        </p:xfrm>
        <a:graphic>
          <a:graphicData uri="http://schemas.openxmlformats.org/presentationml/2006/ole">
            <mc:AlternateContent xmlns:mc="http://schemas.openxmlformats.org/markup-compatibility/2006">
              <mc:Choice xmlns:v="urn:schemas-microsoft-com:vml" Requires="v">
                <p:oleObj spid="_x0000_s12319" name="Equation" r:id="rId3" imgW="3543120" imgH="533160" progId="Equation.DSMT4">
                  <p:embed/>
                </p:oleObj>
              </mc:Choice>
              <mc:Fallback>
                <p:oleObj name="Equation" r:id="rId3" imgW="3543120" imgH="533160" progId="Equation.DSMT4">
                  <p:embed/>
                  <p:pic>
                    <p:nvPicPr>
                      <p:cNvPr id="0" name="Object 2"/>
                      <p:cNvPicPr>
                        <a:picLocks noChangeAspect="1" noChangeArrowheads="1"/>
                      </p:cNvPicPr>
                      <p:nvPr/>
                    </p:nvPicPr>
                    <p:blipFill>
                      <a:blip r:embed="rId4"/>
                      <a:srcRect/>
                      <a:stretch>
                        <a:fillRect/>
                      </a:stretch>
                    </p:blipFill>
                    <p:spPr bwMode="auto">
                      <a:xfrm>
                        <a:off x="1182688" y="3881438"/>
                        <a:ext cx="6745287" cy="1009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03862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5.5</a:t>
            </a:r>
          </a:p>
        </p:txBody>
      </p:sp>
      <p:sp>
        <p:nvSpPr>
          <p:cNvPr id="3" name="Content Placeholder 2"/>
          <p:cNvSpPr>
            <a:spLocks noGrp="1"/>
          </p:cNvSpPr>
          <p:nvPr>
            <p:ph idx="1"/>
          </p:nvPr>
        </p:nvSpPr>
        <p:spPr/>
        <p:txBody>
          <a:bodyPr/>
          <a:lstStyle/>
          <a:p>
            <a:r>
              <a:rPr lang="en-US" dirty="0"/>
              <a:t>Finally, since we are trying to find the heat of the reaction, we have:</a:t>
            </a:r>
          </a:p>
          <a:p>
            <a:endParaRPr lang="en-US" dirty="0"/>
          </a:p>
          <a:p>
            <a:endParaRPr lang="en-US" dirty="0"/>
          </a:p>
          <a:p>
            <a:endParaRPr lang="en-US" dirty="0"/>
          </a:p>
          <a:p>
            <a:endParaRPr lang="en-US" dirty="0"/>
          </a:p>
          <a:p>
            <a:r>
              <a:rPr lang="en-US" dirty="0"/>
              <a:t>The negative sign indicates that the reaction is exothermic. The reaction produces 2.9 kJ of heat.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95321448"/>
              </p:ext>
            </p:extLst>
          </p:nvPr>
        </p:nvGraphicFramePr>
        <p:xfrm>
          <a:off x="2009392" y="1733108"/>
          <a:ext cx="4646589" cy="532208"/>
        </p:xfrm>
        <a:graphic>
          <a:graphicData uri="http://schemas.openxmlformats.org/presentationml/2006/ole">
            <mc:AlternateContent xmlns:mc="http://schemas.openxmlformats.org/markup-compatibility/2006">
              <mc:Choice xmlns:v="urn:schemas-microsoft-com:vml" Requires="v">
                <p:oleObj spid="_x0000_s13343" name="Equation" r:id="rId3" imgW="2082600" imgH="241200" progId="Equation.DSMT4">
                  <p:embed/>
                </p:oleObj>
              </mc:Choice>
              <mc:Fallback>
                <p:oleObj name="Equation" r:id="rId3" imgW="2082600" imgH="241200" progId="Equation.DSMT4">
                  <p:embed/>
                  <p:pic>
                    <p:nvPicPr>
                      <p:cNvPr id="0" name="Object 2"/>
                      <p:cNvPicPr>
                        <a:picLocks noChangeAspect="1" noChangeArrowheads="1"/>
                      </p:cNvPicPr>
                      <p:nvPr/>
                    </p:nvPicPr>
                    <p:blipFill>
                      <a:blip r:embed="rId4"/>
                      <a:srcRect/>
                      <a:stretch>
                        <a:fillRect/>
                      </a:stretch>
                    </p:blipFill>
                    <p:spPr bwMode="auto">
                      <a:xfrm>
                        <a:off x="2009392" y="1733108"/>
                        <a:ext cx="4646589" cy="5322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32200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5.15</a:t>
            </a:r>
          </a:p>
        </p:txBody>
      </p:sp>
      <p:sp>
        <p:nvSpPr>
          <p:cNvPr id="7" name="Figure Legend"/>
          <p:cNvSpPr>
            <a:spLocks noGrp="1"/>
          </p:cNvSpPr>
          <p:nvPr>
            <p:ph type="body" sz="quarter" idx="14"/>
          </p:nvPr>
        </p:nvSpPr>
        <p:spPr/>
        <p:txBody>
          <a:bodyPr>
            <a:normAutofit/>
          </a:bodyPr>
          <a:lstStyle/>
          <a:p>
            <a:pPr marL="0" indent="0">
              <a:buNone/>
            </a:pPr>
            <a:r>
              <a:rPr lang="en-US" sz="1600" dirty="0"/>
              <a:t>Chemical hand warmers produce heat that warms your hand on a cold day. In this one, you can see the metal disc that initiates the exothermic precipitation reaction. (credit: modification of work by Science </a:t>
            </a:r>
            <a:r>
              <a:rPr lang="de-DE" sz="1600" dirty="0" err="1"/>
              <a:t>Buddies</a:t>
            </a:r>
            <a:r>
              <a:rPr lang="de-DE" sz="1600" dirty="0"/>
              <a:t> TV/YouTube)</a:t>
            </a:r>
            <a:endParaRPr lang="en-US" sz="1600" dirty="0"/>
          </a:p>
        </p:txBody>
      </p:sp>
      <p:pic>
        <p:nvPicPr>
          <p:cNvPr id="9" name="Figure" descr="A series of three photos is shown. There are two right-facing arrows connecting one photo to the next. The first photo shows a chemical hand warmer. It is a bag that contains a clear, colorless liquid. There is a white disk located to the right inside the bag. The second photo shows the same thing, except the white disc has become a white, cloudy substance. The third photo shows the entire bag filled with this white substance.">
            <a:extLst>
              <a:ext uri="{FF2B5EF4-FFF2-40B4-BE49-F238E27FC236}">
                <a16:creationId xmlns:a16="http://schemas.microsoft.com/office/drawing/2014/main" id="{C052A37C-F60D-4085-98CC-0A8E27A7159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4601" b="-54601"/>
          <a:stretch>
            <a:fillRect/>
          </a:stretch>
        </p:blipFill>
        <p:spPr>
          <a:xfrm>
            <a:off x="457199" y="1122386"/>
            <a:ext cx="8062913" cy="3500071"/>
          </a:xfrm>
        </p:spPr>
      </p:pic>
    </p:spTree>
    <p:extLst>
      <p:ext uri="{BB962C8B-B14F-4D97-AF65-F5344CB8AC3E}">
        <p14:creationId xmlns:p14="http://schemas.microsoft.com/office/powerpoint/2010/main" val="1870483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5.16</a:t>
            </a:r>
          </a:p>
        </p:txBody>
      </p:sp>
      <p:sp>
        <p:nvSpPr>
          <p:cNvPr id="7" name="Figure Legend"/>
          <p:cNvSpPr>
            <a:spLocks noGrp="1"/>
          </p:cNvSpPr>
          <p:nvPr>
            <p:ph type="body" sz="quarter" idx="14"/>
          </p:nvPr>
        </p:nvSpPr>
        <p:spPr/>
        <p:txBody>
          <a:bodyPr>
            <a:normAutofit/>
          </a:bodyPr>
          <a:lstStyle/>
          <a:p>
            <a:pPr marL="0" indent="0">
              <a:buNone/>
            </a:pPr>
            <a:r>
              <a:rPr lang="en-US" sz="1600" dirty="0"/>
              <a:t>An instant cold pack consists of a bag containing solid ammonium nitrate and a second bag of water. When the bag of water is broken, the pack becomes cold because the dissolution of ammonium nitrate is an endothermic process that removes thermal energy from the water. The cold pack then removes thermal energy from your body.</a:t>
            </a:r>
          </a:p>
        </p:txBody>
      </p:sp>
      <p:pic>
        <p:nvPicPr>
          <p:cNvPr id="9" name="Figure" descr="A diagram depicts a rectangular pack containing a white, solid substance and an interior bag full of water. The white solid is labeled “ammonium nitrate.” The top of the packet has the words “Instant Cold Pack” written on it. It also has three pictograms, which from right to left, show a hand squeezing the pack, agitating the pack and placing the pack on a person’s body. The bottom of the pack has printed words that read “single use only.”">
            <a:extLst>
              <a:ext uri="{FF2B5EF4-FFF2-40B4-BE49-F238E27FC236}">
                <a16:creationId xmlns:a16="http://schemas.microsoft.com/office/drawing/2014/main" id="{E04FE8C5-349B-407D-9868-01959AAB9D3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36" r="-44036"/>
          <a:stretch>
            <a:fillRect/>
          </a:stretch>
        </p:blipFill>
        <p:spPr>
          <a:xfrm>
            <a:off x="457199" y="1122386"/>
            <a:ext cx="8062913" cy="3500071"/>
          </a:xfrm>
        </p:spPr>
      </p:pic>
    </p:spTree>
    <p:extLst>
      <p:ext uri="{BB962C8B-B14F-4D97-AF65-F5344CB8AC3E}">
        <p14:creationId xmlns:p14="http://schemas.microsoft.com/office/powerpoint/2010/main" val="143256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descr="Three pictures are shown and labeled a, b, and c. Picture a is a cheeseburger. Picture b depicts a highway that is full of traffic. Picture c is a view into an industrial metal furnace. The view into the furnace shows a hot fire burning inside."/>
          <p:cNvSpPr>
            <a:spLocks noGrp="1"/>
          </p:cNvSpPr>
          <p:nvPr>
            <p:ph type="title"/>
          </p:nvPr>
        </p:nvSpPr>
        <p:spPr/>
        <p:txBody>
          <a:bodyPr/>
          <a:lstStyle/>
          <a:p>
            <a:r>
              <a:rPr lang="en-US" dirty="0"/>
              <a:t>Figure 5.2</a:t>
            </a:r>
          </a:p>
        </p:txBody>
      </p:sp>
      <p:sp>
        <p:nvSpPr>
          <p:cNvPr id="7" name="Figure Legend" descr="Three pictures are shown and labeled a, b, and c. Picture a is a cheeseburger. Picture b depicts a highway that is full of traffic. Picture c is a view into an industrial metal furnace. The view into the furnace shows a hot fire burning inside."/>
          <p:cNvSpPr>
            <a:spLocks noGrp="1"/>
          </p:cNvSpPr>
          <p:nvPr>
            <p:ph type="body" sz="quarter" idx="14"/>
          </p:nvPr>
        </p:nvSpPr>
        <p:spPr>
          <a:xfrm>
            <a:off x="457200" y="4843982"/>
            <a:ext cx="8062912" cy="1599348"/>
          </a:xfrm>
        </p:spPr>
        <p:txBody>
          <a:bodyPr>
            <a:noAutofit/>
          </a:bodyPr>
          <a:lstStyle/>
          <a:p>
            <a:pPr marL="0" indent="0">
              <a:buNone/>
            </a:pPr>
            <a:r>
              <a:rPr lang="en-US" sz="1600" dirty="0">
                <a:solidFill>
                  <a:schemeClr val="accent3"/>
                </a:solidFill>
              </a:rPr>
              <a:t>The energy involved in chemical changes is important to our daily lives: (a) A cheeseburger for lunch provides the energy you need to get through the rest of the day; (b) the combustion of gasoline provides the energy that moves your car (and you) between home, work, and school; and (c) coke, a processed form of coal, provides the energy needed to convert iron ore into iron, which is essential for making many of the products we use daily. (credit a: modification of work by “Pink Sherbet Photography”/Flickr; credit b: modification of work by Jeffery Turner)</a:t>
            </a:r>
          </a:p>
        </p:txBody>
      </p:sp>
      <p:pic>
        <p:nvPicPr>
          <p:cNvPr id="14" name="Figure" descr="Three pictures are shown and labeled a, b, and c. Picture a is a cheeseburger. Picture b depicts a highway that is full of traffic. Picture c is a view into an industrial metal furnace. The view into the furnace shows a hot fire burning inside.">
            <a:extLst>
              <a:ext uri="{FF2B5EF4-FFF2-40B4-BE49-F238E27FC236}">
                <a16:creationId xmlns:a16="http://schemas.microsoft.com/office/drawing/2014/main" id="{124200D1-0160-4B60-951D-9E84F79EAAB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388" b="-30388"/>
          <a:stretch>
            <a:fillRect/>
          </a:stretch>
        </p:blipFill>
        <p:spPr>
          <a:xfrm>
            <a:off x="457199" y="1122386"/>
            <a:ext cx="8062913" cy="3500071"/>
          </a:xfrm>
        </p:spPr>
      </p:pic>
    </p:spTree>
    <p:extLst>
      <p:ext uri="{BB962C8B-B14F-4D97-AF65-F5344CB8AC3E}">
        <p14:creationId xmlns:p14="http://schemas.microsoft.com/office/powerpoint/2010/main" val="4258337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Bomb Calorimeter</a:t>
            </a:r>
          </a:p>
        </p:txBody>
      </p:sp>
      <p:sp>
        <p:nvSpPr>
          <p:cNvPr id="3" name="Content Placeholder 2"/>
          <p:cNvSpPr>
            <a:spLocks noGrp="1"/>
          </p:cNvSpPr>
          <p:nvPr>
            <p:ph idx="1"/>
          </p:nvPr>
        </p:nvSpPr>
        <p:spPr>
          <a:xfrm>
            <a:off x="628650" y="955965"/>
            <a:ext cx="7886700" cy="4487905"/>
          </a:xfrm>
        </p:spPr>
        <p:txBody>
          <a:bodyPr/>
          <a:lstStyle/>
          <a:p>
            <a:r>
              <a:rPr lang="en-US" dirty="0">
                <a:solidFill>
                  <a:schemeClr val="accent5"/>
                </a:solidFill>
              </a:rPr>
              <a:t>A </a:t>
            </a:r>
            <a:r>
              <a:rPr lang="en-US" b="1" dirty="0">
                <a:solidFill>
                  <a:schemeClr val="accent5"/>
                </a:solidFill>
              </a:rPr>
              <a:t>bomb calorimeter </a:t>
            </a:r>
            <a:r>
              <a:rPr lang="en-US" dirty="0"/>
              <a:t>is used to measure the energy produced by reactions that yield large amounts of heat and gaseous products, such as combustion reactions.</a:t>
            </a:r>
          </a:p>
          <a:p>
            <a:endParaRPr lang="en-US" dirty="0"/>
          </a:p>
          <a:p>
            <a:r>
              <a:rPr lang="en-US" dirty="0"/>
              <a:t> This type of calorimeter consists of a robust steel container (the “bomb”) that contains the reactants and is itself submerged in water. </a:t>
            </a:r>
          </a:p>
          <a:p>
            <a:endParaRPr lang="en-US" dirty="0"/>
          </a:p>
          <a:p>
            <a:r>
              <a:rPr lang="en-US" dirty="0"/>
              <a:t> The energy produced by the reaction is trapped in the steel bomb and the surrounding water.  </a:t>
            </a:r>
          </a:p>
          <a:p>
            <a:endParaRPr lang="en-US" dirty="0"/>
          </a:p>
        </p:txBody>
      </p:sp>
    </p:spTree>
    <p:extLst>
      <p:ext uri="{BB962C8B-B14F-4D97-AF65-F5344CB8AC3E}">
        <p14:creationId xmlns:p14="http://schemas.microsoft.com/office/powerpoint/2010/main" val="570819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5.17</a:t>
            </a:r>
          </a:p>
        </p:txBody>
      </p:sp>
      <p:sp>
        <p:nvSpPr>
          <p:cNvPr id="7" name="Figure Legend"/>
          <p:cNvSpPr>
            <a:spLocks noGrp="1"/>
          </p:cNvSpPr>
          <p:nvPr>
            <p:ph type="body" sz="quarter" idx="14"/>
          </p:nvPr>
        </p:nvSpPr>
        <p:spPr/>
        <p:txBody>
          <a:bodyPr>
            <a:normAutofit/>
          </a:bodyPr>
          <a:lstStyle/>
          <a:p>
            <a:pPr marL="0" indent="0">
              <a:buNone/>
            </a:pPr>
            <a:r>
              <a:rPr lang="en-US" sz="1600" dirty="0"/>
              <a:t>(a) A bomb calorimeter is used to measure heat produced by reactions involving gaseous reactants or products, such as combustion. (b) The reactants are contained in the gas-tight “bomb,” which is submerged in water and surrounded by insulating materials. (credit a: modification of work by “Harbor1”/Wikimedia commons)</a:t>
            </a:r>
          </a:p>
        </p:txBody>
      </p:sp>
      <p:pic>
        <p:nvPicPr>
          <p:cNvPr id="9" name="Figure" descr="A picture and a diagram are shown, labeled a and b, respectively. Picture a depicts a bomb calorimeter. It is a cube-shaped machine with a cavity in the top, a metal cylinder that is above the cavity, and a read-out panel attached to the top-right side. Diagram b depicts a cut away figure of a cube with a cylindrical container full of water in the middle of it. Another container, labeled “bomb,” sits inside of a smaller cylinder which holds a sample cup and is nested in the cylindrical container surrounded by the water. A black line extends into the water and is labeled “Precision thermometer.” Two wires labeled “Electrodes” extend away from a cover that sits on top of the interior container. A read-out panel is located at the top right of the cube.">
            <a:extLst>
              <a:ext uri="{FF2B5EF4-FFF2-40B4-BE49-F238E27FC236}">
                <a16:creationId xmlns:a16="http://schemas.microsoft.com/office/drawing/2014/main" id="{592A21BA-AAC5-4B08-B5A3-07C71C626D7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857" r="-7857"/>
          <a:stretch>
            <a:fillRect/>
          </a:stretch>
        </p:blipFill>
        <p:spPr>
          <a:xfrm>
            <a:off x="457199" y="1122386"/>
            <a:ext cx="8062913" cy="3500071"/>
          </a:xfrm>
        </p:spPr>
      </p:pic>
    </p:spTree>
    <p:extLst>
      <p:ext uri="{BB962C8B-B14F-4D97-AF65-F5344CB8AC3E}">
        <p14:creationId xmlns:p14="http://schemas.microsoft.com/office/powerpoint/2010/main" val="422256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Whole-Body Calorimeter</a:t>
            </a:r>
          </a:p>
        </p:txBody>
      </p:sp>
      <p:sp>
        <p:nvSpPr>
          <p:cNvPr id="3" name="Content Placeholder 2"/>
          <p:cNvSpPr>
            <a:spLocks noGrp="1"/>
          </p:cNvSpPr>
          <p:nvPr>
            <p:ph idx="1"/>
          </p:nvPr>
        </p:nvSpPr>
        <p:spPr>
          <a:xfrm>
            <a:off x="628650" y="955965"/>
            <a:ext cx="7886700" cy="4594230"/>
          </a:xfrm>
        </p:spPr>
        <p:txBody>
          <a:bodyPr>
            <a:normAutofit/>
          </a:bodyPr>
          <a:lstStyle/>
          <a:p>
            <a:r>
              <a:rPr lang="en-US" b="1" dirty="0"/>
              <a:t>Whole-body calorimeters </a:t>
            </a:r>
            <a:r>
              <a:rPr lang="en-US" dirty="0"/>
              <a:t>of various designs are large enough to hold a human being.</a:t>
            </a:r>
          </a:p>
          <a:p>
            <a:endParaRPr lang="en-US" dirty="0"/>
          </a:p>
          <a:p>
            <a:r>
              <a:rPr lang="en-US" dirty="0"/>
              <a:t> These calorimeters are used to measure the metabolism of individuals under different conditions:</a:t>
            </a:r>
          </a:p>
          <a:p>
            <a:pPr lvl="1"/>
            <a:r>
              <a:rPr lang="en-US" dirty="0"/>
              <a:t>environmental conditions</a:t>
            </a:r>
          </a:p>
          <a:p>
            <a:pPr lvl="1"/>
            <a:r>
              <a:rPr lang="en-US" dirty="0"/>
              <a:t>dietary regimes</a:t>
            </a:r>
          </a:p>
          <a:p>
            <a:pPr lvl="1"/>
            <a:r>
              <a:rPr lang="en-US" dirty="0"/>
              <a:t>health conditions, such as diabetes</a:t>
            </a:r>
          </a:p>
          <a:p>
            <a:endParaRPr lang="en-US" dirty="0"/>
          </a:p>
          <a:p>
            <a:r>
              <a:rPr lang="en-US" dirty="0"/>
              <a:t> A </a:t>
            </a:r>
            <a:r>
              <a:rPr lang="en-US" b="1" dirty="0"/>
              <a:t>nutritional calorie (Calorie) </a:t>
            </a:r>
            <a:r>
              <a:rPr lang="en-US" dirty="0"/>
              <a:t>is the energy unit used to quantify the amount of energy derived from the metabolism of foods.</a:t>
            </a:r>
          </a:p>
          <a:p>
            <a:endParaRPr lang="en-US" dirty="0"/>
          </a:p>
        </p:txBody>
      </p:sp>
    </p:spTree>
    <p:extLst>
      <p:ext uri="{BB962C8B-B14F-4D97-AF65-F5344CB8AC3E}">
        <p14:creationId xmlns:p14="http://schemas.microsoft.com/office/powerpoint/2010/main" val="1952619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5.18</a:t>
            </a:r>
          </a:p>
        </p:txBody>
      </p:sp>
      <p:sp>
        <p:nvSpPr>
          <p:cNvPr id="7" name="Figure Legend"/>
          <p:cNvSpPr>
            <a:spLocks noGrp="1"/>
          </p:cNvSpPr>
          <p:nvPr>
            <p:ph type="body" sz="quarter" idx="14"/>
          </p:nvPr>
        </p:nvSpPr>
        <p:spPr/>
        <p:txBody>
          <a:bodyPr>
            <a:normAutofit/>
          </a:bodyPr>
          <a:lstStyle/>
          <a:p>
            <a:pPr marL="0" indent="0">
              <a:buNone/>
            </a:pPr>
            <a:r>
              <a:rPr lang="en-US" sz="1600" dirty="0"/>
              <a:t>(a) Macaroni and cheese contain energy in the form of the macronutrients in the food. (b) The food’s nutritional information is shown on the package label. In the US, the energy content is given in Calories (per serving); the rest of the world usually uses kilojoules. (credit a: modification of work by “Rex Roof”/Flickr)</a:t>
            </a:r>
          </a:p>
        </p:txBody>
      </p:sp>
      <p:pic>
        <p:nvPicPr>
          <p:cNvPr id="9" name="Figure" descr="Two pictures are shown and labeled a and b. Picture a shows a close-up of a bowl of macaroni and cheese. Picture b is a food label that contains highlighted information in a table format. The top of the label reads “Sample label for macaroni and cheese.” Below this are the words “Nutrition facts.” Below this are two lines of highlighted text that read “Serving size one cup (228 g)” and “Servings per container 2.” A label to the left of these lines reads “Start here” and a right-facing arrow is beside these words. Below this are the words “check calories” which lie to the left of the phrases “Amount per serving” which is above the words “Calories 250” and “Calories from fat 210.” The next segment of the label is highlighted and contains five phrases “Total fat 12 g,” “Saturated fat 3 g,” “Trans fat 3 g,” “Cholesterol 30 m g,” and “Sodium 470 m g.” The phrase “Limit these nutrients” lies to the left of these five phrases. The phrase below these is “Total carbohydrates 31 g” and is followed by a highlighted phrase, “Dietary fiber 0 g.” Below this are the phrases “Sugars 5 g” and “Proteins 5 g.” Below this is a highlighted portion containing the phrases “Vitamin A,” “Vitamin C,” “Calcium,” and “Iron.” A label to the left of these terms states “Get enough of these nutrients.” The bottom of the label is labeled “Footnote” and reads “Percent daily values are based on a 2,000 calorie diet. Your daily values may be higher or lower depending on your calorie needs.” Each of the highlighted terms in the table are in line with a percentage value to the right of the table. A note on the outer right of the table states “Quick guide to % DV”, “5% or less is low” and “20% or more is high. The daily value for total fat is 18%, for saturated fat is 15%, for cholesterol is 10%, for sodium is 20%, for total carbohydrates is 10%, for dietary fiber is 0%, for vitamin A is 4%, for vitamin C is 2%, for calcium is 20%, and for iron is 4%.” At the very bottom is a table that indicates calories at 2,000 and 2,500. For total fat the table indicates less than 65 g for 2,000 calories and 80 g from 2,500 calories. For saturated fat the table indicates less than 20 g for 2,000 calories and 25 g for 2,500 calories. For cholesterol the table indicates less than 300 m g for 2,000 calories and 300 m g for 2,500 calories. For sodium the table indicates less than 2,400 m g for 2,000 calories and 2,400 m g for 2,500 calories. For total carbohydrate the table indicates 300 g for 2,000 calories and 375 g for 2,500 calories. For dietary fiber the table indicates 25 g for 2,000 calories and 30 g for 2,500 calories.&#10;&#10;">
            <a:extLst>
              <a:ext uri="{FF2B5EF4-FFF2-40B4-BE49-F238E27FC236}">
                <a16:creationId xmlns:a16="http://schemas.microsoft.com/office/drawing/2014/main" id="{80B99653-5615-4891-94F7-0F61AEF1AEC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078" r="-15078"/>
          <a:stretch>
            <a:fillRect/>
          </a:stretch>
        </p:blipFill>
        <p:spPr>
          <a:xfrm>
            <a:off x="457199" y="1122386"/>
            <a:ext cx="8062913" cy="3500071"/>
          </a:xfrm>
        </p:spPr>
      </p:pic>
    </p:spTree>
    <p:extLst>
      <p:ext uri="{BB962C8B-B14F-4D97-AF65-F5344CB8AC3E}">
        <p14:creationId xmlns:p14="http://schemas.microsoft.com/office/powerpoint/2010/main" val="1998886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5.3 Enthalpy</a:t>
            </a:r>
          </a:p>
          <a:p>
            <a:pPr lvl="1"/>
            <a:r>
              <a:rPr lang="en-US" dirty="0"/>
              <a:t>State the first law of thermodynamics</a:t>
            </a:r>
          </a:p>
          <a:p>
            <a:pPr lvl="1"/>
            <a:r>
              <a:rPr lang="en-US" dirty="0"/>
              <a:t>Define enthalpy and explain its classification as a state function</a:t>
            </a:r>
          </a:p>
          <a:p>
            <a:pPr lvl="1"/>
            <a:r>
              <a:rPr lang="en-US" dirty="0"/>
              <a:t>Write and balance thermochemical equations</a:t>
            </a:r>
          </a:p>
          <a:p>
            <a:pPr lvl="1"/>
            <a:r>
              <a:rPr lang="en-US" dirty="0"/>
              <a:t>Calculate enthalpy changes for various chemical reactions</a:t>
            </a:r>
          </a:p>
          <a:p>
            <a:pPr lvl="1"/>
            <a:r>
              <a:rPr lang="en-US" dirty="0"/>
              <a:t>Explain Hess’s law and use it to compute reaction enthalpies</a:t>
            </a:r>
          </a:p>
        </p:txBody>
      </p:sp>
    </p:spTree>
    <p:extLst>
      <p:ext uri="{BB962C8B-B14F-4D97-AF65-F5344CB8AC3E}">
        <p14:creationId xmlns:p14="http://schemas.microsoft.com/office/powerpoint/2010/main" val="3401454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Enthalpy</a:t>
            </a:r>
          </a:p>
        </p:txBody>
      </p:sp>
      <p:sp>
        <p:nvSpPr>
          <p:cNvPr id="3" name="Content Placeholder 2"/>
          <p:cNvSpPr>
            <a:spLocks noGrp="1"/>
          </p:cNvSpPr>
          <p:nvPr>
            <p:ph idx="1"/>
          </p:nvPr>
        </p:nvSpPr>
        <p:spPr/>
        <p:txBody>
          <a:bodyPr/>
          <a:lstStyle/>
          <a:p>
            <a:r>
              <a:rPr lang="en-US" b="1" dirty="0">
                <a:solidFill>
                  <a:schemeClr val="accent5"/>
                </a:solidFill>
              </a:rPr>
              <a:t>Thermochemistry</a:t>
            </a:r>
            <a:r>
              <a:rPr lang="en-US" dirty="0"/>
              <a:t> is a branch of chemical thermodynamics, the science that deals with the relationships between heat, work, and other forms of energy.</a:t>
            </a:r>
          </a:p>
          <a:p>
            <a:endParaRPr lang="en-US" dirty="0">
              <a:solidFill>
                <a:srgbClr val="000000"/>
              </a:solidFill>
              <a:cs typeface="MS PGothic" pitchFamily="34" charset="-128"/>
            </a:endParaRPr>
          </a:p>
          <a:p>
            <a:r>
              <a:rPr lang="en-US" dirty="0">
                <a:solidFill>
                  <a:srgbClr val="000000"/>
                </a:solidFill>
                <a:cs typeface="MS PGothic" pitchFamily="34" charset="-128"/>
              </a:rPr>
              <a:t> </a:t>
            </a:r>
            <a:r>
              <a:rPr lang="en-US" dirty="0"/>
              <a:t>Substances act as reservoirs of energy, meaning that energy can be added to them or removed from them.</a:t>
            </a:r>
          </a:p>
          <a:p>
            <a:pPr>
              <a:buClrTx/>
            </a:pPr>
            <a:endParaRPr lang="en-US" dirty="0"/>
          </a:p>
          <a:p>
            <a:r>
              <a:rPr lang="en-US" dirty="0"/>
              <a:t> Energy is stored in a substance when the kinetic energy of its atoms or molecules is raised. </a:t>
            </a:r>
            <a:endParaRPr lang="en-US" dirty="0">
              <a:solidFill>
                <a:srgbClr val="000000"/>
              </a:solidFill>
              <a:cs typeface="MS PGothic" pitchFamily="34" charset="-128"/>
            </a:endParaRPr>
          </a:p>
          <a:p>
            <a:endParaRPr lang="en-US" dirty="0"/>
          </a:p>
        </p:txBody>
      </p:sp>
    </p:spTree>
    <p:extLst>
      <p:ext uri="{BB962C8B-B14F-4D97-AF65-F5344CB8AC3E}">
        <p14:creationId xmlns:p14="http://schemas.microsoft.com/office/powerpoint/2010/main" val="2898890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Energy</a:t>
            </a:r>
          </a:p>
        </p:txBody>
      </p:sp>
      <p:sp>
        <p:nvSpPr>
          <p:cNvPr id="3" name="Content Placeholder 2"/>
          <p:cNvSpPr>
            <a:spLocks noGrp="1"/>
          </p:cNvSpPr>
          <p:nvPr>
            <p:ph idx="1"/>
          </p:nvPr>
        </p:nvSpPr>
        <p:spPr/>
        <p:txBody>
          <a:bodyPr/>
          <a:lstStyle/>
          <a:p>
            <a:r>
              <a:rPr lang="en-US" dirty="0"/>
              <a:t> The total of all possible kinds of energy present in a substance is called the internal energy (</a:t>
            </a:r>
            <a:r>
              <a:rPr lang="en-US" i="1" dirty="0"/>
              <a:t>U</a:t>
            </a:r>
            <a:r>
              <a:rPr lang="en-US" dirty="0"/>
              <a:t>), sometimes symbolized as </a:t>
            </a:r>
            <a:r>
              <a:rPr lang="en-US" i="1" dirty="0"/>
              <a:t>E</a:t>
            </a:r>
            <a:r>
              <a:rPr lang="en-US" dirty="0"/>
              <a:t>.</a:t>
            </a:r>
          </a:p>
          <a:p>
            <a:endParaRPr lang="en-US" dirty="0"/>
          </a:p>
          <a:p>
            <a:r>
              <a:rPr lang="en-US" dirty="0"/>
              <a:t> The relationship between the change in internal energy (</a:t>
            </a:r>
            <a:r>
              <a:rPr lang="en-US" sz="2000" dirty="0">
                <a:latin typeface="Symbol"/>
              </a:rPr>
              <a:t>D</a:t>
            </a:r>
            <a:r>
              <a:rPr lang="en-US" i="1" dirty="0"/>
              <a:t>U</a:t>
            </a:r>
            <a:r>
              <a:rPr lang="en-US" dirty="0"/>
              <a:t>), heat (</a:t>
            </a:r>
            <a:r>
              <a:rPr lang="en-US" i="1" dirty="0"/>
              <a:t>q</a:t>
            </a:r>
            <a:r>
              <a:rPr lang="en-US" dirty="0"/>
              <a:t>), and work (</a:t>
            </a:r>
            <a:r>
              <a:rPr lang="en-US" i="1" dirty="0"/>
              <a:t>w</a:t>
            </a:r>
            <a:r>
              <a:rPr lang="en-US" dirty="0"/>
              <a:t>) is summarized in the </a:t>
            </a:r>
            <a:r>
              <a:rPr lang="en-US" b="1" dirty="0"/>
              <a:t>First Law of Thermodynamics</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78004092"/>
              </p:ext>
            </p:extLst>
          </p:nvPr>
        </p:nvGraphicFramePr>
        <p:xfrm>
          <a:off x="3859618" y="3402186"/>
          <a:ext cx="1760021" cy="395107"/>
        </p:xfrm>
        <a:graphic>
          <a:graphicData uri="http://schemas.openxmlformats.org/presentationml/2006/ole">
            <mc:AlternateContent xmlns:mc="http://schemas.openxmlformats.org/markup-compatibility/2006">
              <mc:Choice xmlns:v="urn:schemas-microsoft-com:vml" Requires="v">
                <p:oleObj spid="_x0000_s14367" name="Equation" r:id="rId3" imgW="17676190" imgH="3961905" progId="Equation.3">
                  <p:embed/>
                </p:oleObj>
              </mc:Choice>
              <mc:Fallback>
                <p:oleObj name="Equation" r:id="rId3" imgW="17676190" imgH="396190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618" y="3402186"/>
                        <a:ext cx="1760021" cy="3951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83577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Energy</a:t>
            </a:r>
          </a:p>
        </p:txBody>
      </p:sp>
      <p:sp>
        <p:nvSpPr>
          <p:cNvPr id="3" name="Content Placeholder 2"/>
          <p:cNvSpPr>
            <a:spLocks noGrp="1"/>
          </p:cNvSpPr>
          <p:nvPr>
            <p:ph idx="1"/>
          </p:nvPr>
        </p:nvSpPr>
        <p:spPr>
          <a:xfrm>
            <a:off x="628650" y="955965"/>
            <a:ext cx="7886700" cy="5051430"/>
          </a:xfrm>
        </p:spPr>
        <p:txBody>
          <a:bodyPr/>
          <a:lstStyle/>
          <a:p>
            <a:r>
              <a:rPr lang="en-US" dirty="0"/>
              <a:t> Energy can be transported into a system, resulting in an </a:t>
            </a:r>
            <a:r>
              <a:rPr lang="en-US" i="1" dirty="0"/>
              <a:t>increase</a:t>
            </a:r>
            <a:r>
              <a:rPr lang="en-US" dirty="0"/>
              <a:t> in internal energy. </a:t>
            </a:r>
          </a:p>
          <a:p>
            <a:pPr lvl="1"/>
            <a:r>
              <a:rPr lang="en-US" dirty="0"/>
              <a:t> The system absorbs heat from the surroundings: +</a:t>
            </a:r>
            <a:r>
              <a:rPr lang="en-US" i="1" dirty="0"/>
              <a:t>q</a:t>
            </a:r>
            <a:r>
              <a:rPr lang="en-US" dirty="0"/>
              <a:t>. </a:t>
            </a:r>
          </a:p>
          <a:p>
            <a:pPr lvl="1"/>
            <a:r>
              <a:rPr lang="en-US" dirty="0"/>
              <a:t> Or the surroundings do work on the system: +</a:t>
            </a:r>
            <a:r>
              <a:rPr lang="en-US" i="1" dirty="0"/>
              <a:t>w</a:t>
            </a:r>
            <a:r>
              <a:rPr lang="en-US" dirty="0"/>
              <a:t>. </a:t>
            </a:r>
            <a:endParaRPr lang="en-US" i="1" dirty="0"/>
          </a:p>
          <a:p>
            <a:endParaRPr lang="en-US" dirty="0"/>
          </a:p>
          <a:p>
            <a:r>
              <a:rPr lang="en-US" dirty="0"/>
              <a:t> Energy can also be transferred out of a system, resulting in a </a:t>
            </a:r>
            <a:r>
              <a:rPr lang="en-US" i="1" dirty="0"/>
              <a:t>decrease</a:t>
            </a:r>
            <a:r>
              <a:rPr lang="en-US" dirty="0"/>
              <a:t> in internal energy. </a:t>
            </a:r>
          </a:p>
          <a:p>
            <a:pPr lvl="1"/>
            <a:r>
              <a:rPr lang="en-US" dirty="0"/>
              <a:t>The system releases heat to the surroundings: –</a:t>
            </a:r>
            <a:r>
              <a:rPr lang="en-US" i="1" dirty="0"/>
              <a:t>q</a:t>
            </a:r>
            <a:r>
              <a:rPr lang="en-US" dirty="0"/>
              <a:t>.</a:t>
            </a:r>
          </a:p>
          <a:p>
            <a:pPr lvl="1"/>
            <a:r>
              <a:rPr lang="en-US" dirty="0"/>
              <a:t>Or the system does work on the surroundings: –</a:t>
            </a:r>
            <a:r>
              <a:rPr lang="en-US" i="1" dirty="0"/>
              <a:t>w</a:t>
            </a:r>
            <a:r>
              <a:rPr lang="en-US" dirty="0"/>
              <a:t>. </a:t>
            </a:r>
            <a:endParaRPr lang="en-US" i="1" dirty="0"/>
          </a:p>
          <a:p>
            <a:endParaRPr lang="en-US" dirty="0"/>
          </a:p>
        </p:txBody>
      </p:sp>
    </p:spTree>
    <p:extLst>
      <p:ext uri="{BB962C8B-B14F-4D97-AF65-F5344CB8AC3E}">
        <p14:creationId xmlns:p14="http://schemas.microsoft.com/office/powerpoint/2010/main" val="3479342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5.19</a:t>
            </a:r>
          </a:p>
        </p:txBody>
      </p:sp>
      <p:sp>
        <p:nvSpPr>
          <p:cNvPr id="7" name="Figure Legend"/>
          <p:cNvSpPr>
            <a:spLocks noGrp="1"/>
          </p:cNvSpPr>
          <p:nvPr>
            <p:ph type="body" sz="quarter" idx="14"/>
          </p:nvPr>
        </p:nvSpPr>
        <p:spPr/>
        <p:txBody>
          <a:bodyPr>
            <a:normAutofit/>
          </a:bodyPr>
          <a:lstStyle/>
          <a:p>
            <a:pPr marL="0" indent="0">
              <a:buNone/>
            </a:pPr>
            <a:r>
              <a:rPr lang="en-US" sz="1600" dirty="0"/>
              <a:t>The internal energy, </a:t>
            </a:r>
            <a:r>
              <a:rPr lang="en-US" sz="1600" i="1" dirty="0"/>
              <a:t>U</a:t>
            </a:r>
            <a:r>
              <a:rPr lang="en-US" sz="1600" dirty="0"/>
              <a:t>, of a system can be changed by heat flow and work. If heat flows into the system, </a:t>
            </a:r>
            <a:r>
              <a:rPr lang="en-US" sz="1600" i="1" dirty="0" err="1"/>
              <a:t>q</a:t>
            </a:r>
            <a:r>
              <a:rPr lang="en-US" sz="1600" baseline="-25000" dirty="0" err="1"/>
              <a:t>in</a:t>
            </a:r>
            <a:r>
              <a:rPr lang="en-US" sz="1600" dirty="0"/>
              <a:t>, or work is done on the system, </a:t>
            </a:r>
            <a:r>
              <a:rPr lang="en-US" sz="1600" i="1" dirty="0"/>
              <a:t>w</a:t>
            </a:r>
            <a:r>
              <a:rPr lang="en-US" sz="1600" baseline="-25000" dirty="0"/>
              <a:t>on</a:t>
            </a:r>
            <a:r>
              <a:rPr lang="en-US" sz="1600" dirty="0"/>
              <a:t>, its internal energy increases, Δ</a:t>
            </a:r>
            <a:r>
              <a:rPr lang="en-US" sz="1600" i="1" dirty="0"/>
              <a:t>U </a:t>
            </a:r>
            <a:r>
              <a:rPr lang="en-US" sz="1600" dirty="0"/>
              <a:t>&gt; 0. If heat flows out of the system, </a:t>
            </a:r>
            <a:r>
              <a:rPr lang="en-US" sz="1600" i="1" dirty="0" err="1"/>
              <a:t>q</a:t>
            </a:r>
            <a:r>
              <a:rPr lang="en-US" sz="1600" baseline="-25000" dirty="0" err="1"/>
              <a:t>out</a:t>
            </a:r>
            <a:r>
              <a:rPr lang="en-US" sz="1600" dirty="0"/>
              <a:t>, or work is done by the system, </a:t>
            </a:r>
            <a:r>
              <a:rPr lang="en-US" sz="1600" i="1" dirty="0" err="1"/>
              <a:t>w</a:t>
            </a:r>
            <a:r>
              <a:rPr lang="en-US" sz="1600" baseline="-25000" dirty="0" err="1"/>
              <a:t>by</a:t>
            </a:r>
            <a:r>
              <a:rPr lang="en-US" sz="1600" dirty="0"/>
              <a:t>, its internal energy decreases, Δ</a:t>
            </a:r>
            <a:r>
              <a:rPr lang="en-US" sz="1600" i="1" dirty="0"/>
              <a:t>U &lt;</a:t>
            </a:r>
            <a:r>
              <a:rPr lang="en-US" sz="1600" dirty="0"/>
              <a:t> 0.</a:t>
            </a:r>
          </a:p>
        </p:txBody>
      </p:sp>
      <p:pic>
        <p:nvPicPr>
          <p:cNvPr id="9" name="Figure" descr="A rectangular diagram is shown. A green oval lies in the center of a tan field inside of a gray box. The tan field is labeled “Surroundings” and the equation “Δ U = q + w” is written at the bottom of the diagram. Two arrows face into the green oval and are labeled “q subscript in” and “w subscript on” while two more arrows face away from the oval and are labeled “q subscript out” and “w subscript by.” The center of the oval contains the terms “Δ U &gt; 0”, “System,” and “Δ U &lt; 0.">
            <a:extLst>
              <a:ext uri="{FF2B5EF4-FFF2-40B4-BE49-F238E27FC236}">
                <a16:creationId xmlns:a16="http://schemas.microsoft.com/office/drawing/2014/main" id="{2695F873-A2CB-49A3-80F4-B199885C72F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438" r="-27438"/>
          <a:stretch>
            <a:fillRect/>
          </a:stretch>
        </p:blipFill>
        <p:spPr>
          <a:xfrm>
            <a:off x="457199" y="1122386"/>
            <a:ext cx="8062913" cy="3500071"/>
          </a:xfrm>
        </p:spPr>
      </p:pic>
    </p:spTree>
    <p:extLst>
      <p:ext uri="{BB962C8B-B14F-4D97-AF65-F5344CB8AC3E}">
        <p14:creationId xmlns:p14="http://schemas.microsoft.com/office/powerpoint/2010/main" val="4097323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a:t>
            </a:r>
          </a:p>
        </p:txBody>
      </p:sp>
      <p:sp>
        <p:nvSpPr>
          <p:cNvPr id="3" name="Content Placeholder 2"/>
          <p:cNvSpPr>
            <a:spLocks noGrp="1"/>
          </p:cNvSpPr>
          <p:nvPr>
            <p:ph idx="1"/>
          </p:nvPr>
        </p:nvSpPr>
        <p:spPr/>
        <p:txBody>
          <a:bodyPr/>
          <a:lstStyle/>
          <a:p>
            <a:r>
              <a:rPr lang="en-US" dirty="0"/>
              <a:t> A type of work called </a:t>
            </a:r>
            <a:r>
              <a:rPr lang="en-US" b="1" dirty="0"/>
              <a:t>expansion work </a:t>
            </a:r>
            <a:r>
              <a:rPr lang="en-US" dirty="0"/>
              <a:t>(or pressure-volume work) occurs when: </a:t>
            </a:r>
          </a:p>
          <a:p>
            <a:pPr lvl="1"/>
            <a:r>
              <a:rPr lang="en-US" dirty="0"/>
              <a:t>A system pushes back the surroundings against a restraining pressure.</a:t>
            </a:r>
          </a:p>
          <a:p>
            <a:pPr lvl="1"/>
            <a:r>
              <a:rPr lang="en-US" dirty="0"/>
              <a:t>The surroundings compress the system.</a:t>
            </a:r>
          </a:p>
          <a:p>
            <a:endParaRPr lang="en-US" dirty="0"/>
          </a:p>
        </p:txBody>
      </p:sp>
    </p:spTree>
    <p:extLst>
      <p:ext uri="{BB962C8B-B14F-4D97-AF65-F5344CB8AC3E}">
        <p14:creationId xmlns:p14="http://schemas.microsoft.com/office/powerpoint/2010/main" val="118902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55965"/>
            <a:ext cx="7886700" cy="4774984"/>
          </a:xfrm>
        </p:spPr>
        <p:txBody>
          <a:bodyPr/>
          <a:lstStyle/>
          <a:p>
            <a:r>
              <a:rPr lang="en-US" b="1" dirty="0"/>
              <a:t>Energy: </a:t>
            </a:r>
            <a:r>
              <a:rPr lang="en-US" dirty="0"/>
              <a:t>The capacity to supply heat or do work.</a:t>
            </a:r>
          </a:p>
          <a:p>
            <a:endParaRPr lang="en-US" dirty="0"/>
          </a:p>
          <a:p>
            <a:r>
              <a:rPr lang="en-US" dirty="0"/>
              <a:t>Two main types of energy:</a:t>
            </a:r>
          </a:p>
          <a:p>
            <a:pPr lvl="1"/>
            <a:r>
              <a:rPr lang="en-US" b="1" dirty="0"/>
              <a:t>Potential energy: </a:t>
            </a:r>
            <a:r>
              <a:rPr lang="en-US" dirty="0"/>
              <a:t>the energy an object has because of its relative position, composition, or condition</a:t>
            </a:r>
          </a:p>
          <a:p>
            <a:pPr lvl="1"/>
            <a:endParaRPr lang="en-US" dirty="0"/>
          </a:p>
          <a:p>
            <a:pPr lvl="1"/>
            <a:r>
              <a:rPr lang="en-US" b="1" dirty="0"/>
              <a:t>Kinetic energy: </a:t>
            </a:r>
            <a:r>
              <a:rPr lang="en-US" dirty="0"/>
              <a:t>the energy that an object possesses because of its motion</a:t>
            </a:r>
          </a:p>
          <a:p>
            <a:endParaRPr lang="en-US" dirty="0"/>
          </a:p>
        </p:txBody>
      </p:sp>
    </p:spTree>
    <p:extLst>
      <p:ext uri="{BB962C8B-B14F-4D97-AF65-F5344CB8AC3E}">
        <p14:creationId xmlns:p14="http://schemas.microsoft.com/office/powerpoint/2010/main" val="1847586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Energy, Work, and Heat Example</a:t>
            </a:r>
          </a:p>
        </p:txBody>
      </p:sp>
      <p:sp>
        <p:nvSpPr>
          <p:cNvPr id="3" name="Content Placeholder 2"/>
          <p:cNvSpPr>
            <a:spLocks noGrp="1"/>
          </p:cNvSpPr>
          <p:nvPr>
            <p:ph idx="1"/>
          </p:nvPr>
        </p:nvSpPr>
        <p:spPr/>
        <p:txBody>
          <a:bodyPr>
            <a:normAutofit/>
          </a:bodyPr>
          <a:lstStyle/>
          <a:p>
            <a:r>
              <a:rPr lang="en-US" dirty="0"/>
              <a:t>Consider an internal combustion engine.</a:t>
            </a:r>
          </a:p>
          <a:p>
            <a:pPr lvl="1"/>
            <a:r>
              <a:rPr lang="en-US" dirty="0"/>
              <a:t>System = gasoline and oxygen</a:t>
            </a:r>
          </a:p>
          <a:p>
            <a:pPr lvl="1"/>
            <a:r>
              <a:rPr lang="en-US" dirty="0"/>
              <a:t>Surroundings = rest of the universe, including the engine.</a:t>
            </a:r>
          </a:p>
          <a:p>
            <a:pPr lvl="1"/>
            <a:r>
              <a:rPr lang="en-US" dirty="0"/>
              <a:t>The reaction is </a:t>
            </a:r>
            <a:r>
              <a:rPr lang="en-US" b="1" dirty="0"/>
              <a:t>exothermic</a:t>
            </a:r>
            <a:r>
              <a:rPr lang="en-US" i="1" dirty="0"/>
              <a:t>,</a:t>
            </a:r>
            <a:r>
              <a:rPr lang="en-US" dirty="0"/>
              <a:t> so heat is given off to the surroundings: </a:t>
            </a:r>
            <a:r>
              <a:rPr lang="en-US" i="1" dirty="0"/>
              <a:t>–q</a:t>
            </a:r>
          </a:p>
          <a:p>
            <a:pPr lvl="1"/>
            <a:r>
              <a:rPr lang="en-US" dirty="0"/>
              <a:t>The reaction pushes the pistons out, so </a:t>
            </a:r>
            <a:r>
              <a:rPr lang="en-US" i="1" dirty="0"/>
              <a:t>work is done on the surroundings</a:t>
            </a:r>
            <a:r>
              <a:rPr lang="en-US" dirty="0"/>
              <a:t>: </a:t>
            </a:r>
            <a:r>
              <a:rPr lang="en-US" i="1" dirty="0"/>
              <a:t>–w</a:t>
            </a:r>
          </a:p>
          <a:p>
            <a:endParaRPr lang="en-US" i="1" dirty="0"/>
          </a:p>
          <a:p>
            <a:endParaRPr lang="en-US" i="1" dirty="0"/>
          </a:p>
          <a:p>
            <a:endParaRPr lang="en-US" i="1" dirty="0"/>
          </a:p>
          <a:p>
            <a:endParaRPr lang="en-US" i="1" dirty="0"/>
          </a:p>
          <a:p>
            <a:r>
              <a:rPr lang="en-US" dirty="0"/>
              <a:t>Internal energy of the system decreases: –</a:t>
            </a:r>
            <a:r>
              <a:rPr lang="en-US" sz="2000" b="1" i="1" dirty="0">
                <a:latin typeface="Symbol"/>
              </a:rPr>
              <a:t>D</a:t>
            </a:r>
            <a:r>
              <a:rPr lang="en-US" i="1" dirty="0"/>
              <a:t>U</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13126967"/>
              </p:ext>
            </p:extLst>
          </p:nvPr>
        </p:nvGraphicFramePr>
        <p:xfrm>
          <a:off x="3476847" y="3096928"/>
          <a:ext cx="2091661" cy="469557"/>
        </p:xfrm>
        <a:graphic>
          <a:graphicData uri="http://schemas.openxmlformats.org/presentationml/2006/ole">
            <mc:AlternateContent xmlns:mc="http://schemas.openxmlformats.org/markup-compatibility/2006">
              <mc:Choice xmlns:v="urn:schemas-microsoft-com:vml" Requires="v">
                <p:oleObj spid="_x0000_s15390" name="Equation" r:id="rId3" imgW="17676190" imgH="3961905" progId="Equation.3">
                  <p:embed/>
                </p:oleObj>
              </mc:Choice>
              <mc:Fallback>
                <p:oleObj name="Equation" r:id="rId3" imgW="17676190" imgH="396190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847" y="3096928"/>
                        <a:ext cx="2091661" cy="46955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69506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a:t>
            </a:r>
          </a:p>
        </p:txBody>
      </p:sp>
      <p:sp>
        <p:nvSpPr>
          <p:cNvPr id="3" name="Content Placeholder 2"/>
          <p:cNvSpPr>
            <a:spLocks noGrp="1"/>
          </p:cNvSpPr>
          <p:nvPr>
            <p:ph idx="1"/>
          </p:nvPr>
        </p:nvSpPr>
        <p:spPr/>
        <p:txBody>
          <a:bodyPr/>
          <a:lstStyle/>
          <a:p>
            <a:r>
              <a:rPr lang="en-US" dirty="0"/>
              <a:t>Internal energy is an example of a </a:t>
            </a:r>
            <a:r>
              <a:rPr lang="en-US" b="1" dirty="0"/>
              <a:t>state function </a:t>
            </a:r>
            <a:r>
              <a:rPr lang="en-US" dirty="0"/>
              <a:t>(or state variable).</a:t>
            </a:r>
          </a:p>
          <a:p>
            <a:endParaRPr lang="en-US" dirty="0"/>
          </a:p>
          <a:p>
            <a:r>
              <a:rPr lang="en-US" dirty="0"/>
              <a:t>The value of a state function depends only on the state that a system is in, and not on how that state is reached.</a:t>
            </a:r>
          </a:p>
          <a:p>
            <a:endParaRPr lang="en-US" dirty="0"/>
          </a:p>
          <a:p>
            <a:r>
              <a:rPr lang="en-US" dirty="0"/>
              <a:t>Altitude or elevation is also a state function. </a:t>
            </a:r>
          </a:p>
          <a:p>
            <a:endParaRPr lang="en-US" dirty="0"/>
          </a:p>
          <a:p>
            <a:r>
              <a:rPr lang="en-US" dirty="0"/>
              <a:t>If you stand on the summit of Mt. Kilimanjaro, you are at an altitude of 5,895 m. It does not matter whether you hiked there or parachuted there.</a:t>
            </a:r>
          </a:p>
          <a:p>
            <a:endParaRPr lang="en-US" dirty="0"/>
          </a:p>
        </p:txBody>
      </p:sp>
    </p:spTree>
    <p:extLst>
      <p:ext uri="{BB962C8B-B14F-4D97-AF65-F5344CB8AC3E}">
        <p14:creationId xmlns:p14="http://schemas.microsoft.com/office/powerpoint/2010/main" val="2166153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5.20</a:t>
            </a:r>
          </a:p>
        </p:txBody>
      </p:sp>
      <p:sp>
        <p:nvSpPr>
          <p:cNvPr id="7" name="Figure Legend"/>
          <p:cNvSpPr>
            <a:spLocks noGrp="1"/>
          </p:cNvSpPr>
          <p:nvPr>
            <p:ph type="body" sz="quarter" idx="14"/>
          </p:nvPr>
        </p:nvSpPr>
        <p:spPr/>
        <p:txBody>
          <a:bodyPr>
            <a:normAutofit/>
          </a:bodyPr>
          <a:lstStyle/>
          <a:p>
            <a:pPr marL="0" indent="0">
              <a:buNone/>
            </a:pPr>
            <a:r>
              <a:rPr lang="en-US" sz="1600" dirty="0"/>
              <a:t>Paths X and Y represent two different routes to the summit of Mt. Kilimanjaro. Both have the same change in elevation (altitude or elevation on a mountain is a state function; it does not depend on path), but they have very different distances traveled (distance walked is not a state function; it depends on the path). (credit: modification of work by Paul </a:t>
            </a:r>
            <a:r>
              <a:rPr lang="en-US" sz="1600" dirty="0" err="1"/>
              <a:t>Shaffner</a:t>
            </a:r>
            <a:r>
              <a:rPr lang="en-US" sz="1600" dirty="0"/>
              <a:t>)</a:t>
            </a:r>
          </a:p>
        </p:txBody>
      </p:sp>
      <p:pic>
        <p:nvPicPr>
          <p:cNvPr id="9" name="Figure" descr="An aerial photo depicts a view of Mount Kilimanjaro. A straight, green arrow labeled X is drawn from the term “base,” written at the bottom of the mountain, to the term “Summit,” written at the top of the mountain. Another arrow labeled Y is draw from the base to the summit alongside the green arrow, but this arrow is pink and has three large S-shaped curves along its length.">
            <a:extLst>
              <a:ext uri="{FF2B5EF4-FFF2-40B4-BE49-F238E27FC236}">
                <a16:creationId xmlns:a16="http://schemas.microsoft.com/office/drawing/2014/main" id="{02419AEE-9D15-4538-AFA9-510F36F35F6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021" r="-12021"/>
          <a:stretch>
            <a:fillRect/>
          </a:stretch>
        </p:blipFill>
        <p:spPr>
          <a:xfrm>
            <a:off x="457199" y="1122386"/>
            <a:ext cx="8062913" cy="3500071"/>
          </a:xfrm>
        </p:spPr>
      </p:pic>
    </p:spTree>
    <p:extLst>
      <p:ext uri="{BB962C8B-B14F-4D97-AF65-F5344CB8AC3E}">
        <p14:creationId xmlns:p14="http://schemas.microsoft.com/office/powerpoint/2010/main" val="3241746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Enthalpy (</a:t>
            </a:r>
            <a:r>
              <a:rPr lang="en-US" i="1" dirty="0"/>
              <a:t>H</a:t>
            </a:r>
            <a:r>
              <a:rPr lang="en-US" dirty="0"/>
              <a:t>)</a:t>
            </a:r>
          </a:p>
        </p:txBody>
      </p:sp>
      <p:sp>
        <p:nvSpPr>
          <p:cNvPr id="3" name="Content Placeholder 2"/>
          <p:cNvSpPr>
            <a:spLocks noGrp="1"/>
          </p:cNvSpPr>
          <p:nvPr>
            <p:ph idx="1"/>
          </p:nvPr>
        </p:nvSpPr>
        <p:spPr/>
        <p:txBody>
          <a:bodyPr/>
          <a:lstStyle/>
          <a:p>
            <a:r>
              <a:rPr lang="en-US" b="1" dirty="0"/>
              <a:t>Enthalpy (</a:t>
            </a:r>
            <a:r>
              <a:rPr lang="en-US" b="1" i="1" dirty="0"/>
              <a:t>H</a:t>
            </a:r>
            <a:r>
              <a:rPr lang="en-US" b="1" dirty="0"/>
              <a:t>) </a:t>
            </a:r>
            <a:r>
              <a:rPr lang="en-US" dirty="0"/>
              <a:t>is defined as the sum of a system’s internal energy (</a:t>
            </a:r>
            <a:r>
              <a:rPr lang="en-US" i="1" dirty="0"/>
              <a:t>U</a:t>
            </a:r>
            <a:r>
              <a:rPr lang="en-US" dirty="0"/>
              <a:t>) and the mathematical product of its pressure (</a:t>
            </a:r>
            <a:r>
              <a:rPr lang="en-US" i="1" dirty="0"/>
              <a:t>P</a:t>
            </a:r>
            <a:r>
              <a:rPr lang="en-US" dirty="0"/>
              <a:t>) and volume (</a:t>
            </a:r>
            <a:r>
              <a:rPr lang="en-US" i="1" dirty="0"/>
              <a:t>V</a:t>
            </a:r>
            <a:r>
              <a:rPr lang="en-US" dirty="0"/>
              <a:t>):</a:t>
            </a:r>
          </a:p>
          <a:p>
            <a:endParaRPr lang="en-US" dirty="0"/>
          </a:p>
          <a:p>
            <a:endParaRPr lang="en-US" dirty="0"/>
          </a:p>
          <a:p>
            <a:endParaRPr lang="en-US" dirty="0"/>
          </a:p>
          <a:p>
            <a:r>
              <a:rPr lang="en-US" dirty="0"/>
              <a:t>Enthalpy is also a state function. </a:t>
            </a:r>
          </a:p>
          <a:p>
            <a:endParaRPr lang="en-US" dirty="0"/>
          </a:p>
          <a:p>
            <a:r>
              <a:rPr lang="en-US" dirty="0"/>
              <a:t> Enthalpy values for specific substances cannot be measured directly; only </a:t>
            </a:r>
            <a:r>
              <a:rPr lang="en-US" b="1" dirty="0"/>
              <a:t>enthalpy changes (</a:t>
            </a:r>
            <a:r>
              <a:rPr lang="en-US" sz="2000" b="1" dirty="0">
                <a:solidFill>
                  <a:schemeClr val="accent5"/>
                </a:solidFill>
                <a:latin typeface="Symbol"/>
              </a:rPr>
              <a:t>D</a:t>
            </a:r>
            <a:r>
              <a:rPr lang="en-US" b="1" i="1" dirty="0"/>
              <a:t>H</a:t>
            </a:r>
            <a:r>
              <a:rPr lang="en-US" b="1" dirty="0"/>
              <a:t>)</a:t>
            </a:r>
            <a:r>
              <a:rPr lang="en-US" dirty="0"/>
              <a:t> for chemical or physical processes can be determined.</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03835335"/>
              </p:ext>
            </p:extLst>
          </p:nvPr>
        </p:nvGraphicFramePr>
        <p:xfrm>
          <a:off x="3413051" y="2032826"/>
          <a:ext cx="1928849" cy="405058"/>
        </p:xfrm>
        <a:graphic>
          <a:graphicData uri="http://schemas.openxmlformats.org/presentationml/2006/ole">
            <mc:AlternateContent xmlns:mc="http://schemas.openxmlformats.org/markup-compatibility/2006">
              <mc:Choice xmlns:v="urn:schemas-microsoft-com:vml" Requires="v">
                <p:oleObj spid="_x0000_s16414" name="Equation" r:id="rId3" imgW="17320635" imgH="3631746" progId="Equation.3">
                  <p:embed/>
                </p:oleObj>
              </mc:Choice>
              <mc:Fallback>
                <p:oleObj name="Equation" r:id="rId3" imgW="17320635" imgH="363174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051" y="2032826"/>
                        <a:ext cx="1928849" cy="40505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37212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Enthalpy Change (</a:t>
            </a:r>
            <a:r>
              <a:rPr lang="en-US" dirty="0">
                <a:solidFill>
                  <a:srgbClr val="72A510"/>
                </a:solidFill>
                <a:latin typeface="Symbol"/>
              </a:rPr>
              <a:t>D</a:t>
            </a:r>
            <a:r>
              <a:rPr lang="en-US" i="1" dirty="0"/>
              <a:t>H</a:t>
            </a:r>
            <a:r>
              <a:rPr lang="en-US" dirty="0"/>
              <a:t>)</a:t>
            </a:r>
          </a:p>
        </p:txBody>
      </p:sp>
      <p:sp>
        <p:nvSpPr>
          <p:cNvPr id="3" name="Content Placeholder 2"/>
          <p:cNvSpPr>
            <a:spLocks noGrp="1"/>
          </p:cNvSpPr>
          <p:nvPr>
            <p:ph idx="1"/>
          </p:nvPr>
        </p:nvSpPr>
        <p:spPr/>
        <p:txBody>
          <a:bodyPr/>
          <a:lstStyle/>
          <a:p>
            <a:r>
              <a:rPr lang="en-US" dirty="0"/>
              <a:t>Commonly, chemical and physical processes occur at constant pressure. </a:t>
            </a:r>
          </a:p>
          <a:p>
            <a:endParaRPr lang="en-US" dirty="0"/>
          </a:p>
          <a:p>
            <a:r>
              <a:rPr lang="en-US" dirty="0"/>
              <a:t>At constant pressure, the </a:t>
            </a:r>
            <a:r>
              <a:rPr lang="en-US" b="1" dirty="0"/>
              <a:t>enthalpy change </a:t>
            </a:r>
            <a:r>
              <a:rPr lang="en-US" dirty="0"/>
              <a:t>(Δ</a:t>
            </a:r>
            <a:r>
              <a:rPr lang="en-US" i="1" dirty="0"/>
              <a:t>H</a:t>
            </a:r>
            <a:r>
              <a:rPr lang="en-US" dirty="0"/>
              <a:t>) is:</a:t>
            </a:r>
          </a:p>
          <a:p>
            <a:endParaRPr lang="en-US" dirty="0"/>
          </a:p>
          <a:p>
            <a:endParaRPr lang="en-US" dirty="0"/>
          </a:p>
          <a:p>
            <a:endParaRPr lang="en-US" dirty="0"/>
          </a:p>
          <a:p>
            <a:r>
              <a:rPr lang="en-US" dirty="0"/>
              <a:t>The mathematical product </a:t>
            </a:r>
            <a:r>
              <a:rPr lang="en-US" i="1" dirty="0"/>
              <a:t>P</a:t>
            </a:r>
            <a:r>
              <a:rPr lang="en-US" dirty="0"/>
              <a:t>Δ</a:t>
            </a:r>
            <a:r>
              <a:rPr lang="en-US" i="1" dirty="0"/>
              <a:t>V</a:t>
            </a:r>
            <a:r>
              <a:rPr lang="en-US" dirty="0"/>
              <a:t> represents pressure-volume work (</a:t>
            </a:r>
            <a:r>
              <a:rPr lang="en-US" i="1" dirty="0"/>
              <a:t>w</a:t>
            </a:r>
            <a:r>
              <a:rPr lang="en-US" dirty="0"/>
              <a:t>). By definition, the arithmetic signs of Δ</a:t>
            </a:r>
            <a:r>
              <a:rPr lang="en-US" i="1" dirty="0"/>
              <a:t>V</a:t>
            </a:r>
            <a:r>
              <a:rPr lang="en-US" dirty="0"/>
              <a:t> and w will always be opposite:</a:t>
            </a:r>
          </a:p>
          <a:p>
            <a:endParaRPr lang="en-US" dirty="0"/>
          </a:p>
        </p:txBody>
      </p:sp>
      <p:graphicFrame>
        <p:nvGraphicFramePr>
          <p:cNvPr id="5" name="Content Placeholder 4"/>
          <p:cNvGraphicFramePr>
            <a:graphicFrameLocks noGrp="1" noChangeAspect="1"/>
          </p:cNvGraphicFramePr>
          <p:nvPr>
            <p:ph idx="13"/>
            <p:extLst>
              <p:ext uri="{D42A27DB-BD31-4B8C-83A1-F6EECF244321}">
                <p14:modId xmlns:p14="http://schemas.microsoft.com/office/powerpoint/2010/main" val="1633965594"/>
              </p:ext>
            </p:extLst>
          </p:nvPr>
        </p:nvGraphicFramePr>
        <p:xfrm>
          <a:off x="3019646" y="2882806"/>
          <a:ext cx="3050215" cy="466503"/>
        </p:xfrm>
        <a:graphic>
          <a:graphicData uri="http://schemas.openxmlformats.org/presentationml/2006/ole">
            <mc:AlternateContent xmlns:mc="http://schemas.openxmlformats.org/markup-compatibility/2006">
              <mc:Choice xmlns:v="urn:schemas-microsoft-com:vml" Requires="v">
                <p:oleObj spid="_x0000_s17466" name="Equation" r:id="rId3" imgW="17269841" imgH="2641270" progId="Equation.3">
                  <p:embed/>
                </p:oleObj>
              </mc:Choice>
              <mc:Fallback>
                <p:oleObj name="Equation" r:id="rId3" imgW="17269841" imgH="264127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646" y="2882806"/>
                        <a:ext cx="3050215" cy="46650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42165385"/>
              </p:ext>
            </p:extLst>
          </p:nvPr>
        </p:nvGraphicFramePr>
        <p:xfrm>
          <a:off x="3615070" y="4903952"/>
          <a:ext cx="1861178" cy="338695"/>
        </p:xfrm>
        <a:graphic>
          <a:graphicData uri="http://schemas.openxmlformats.org/presentationml/2006/ole">
            <mc:AlternateContent xmlns:mc="http://schemas.openxmlformats.org/markup-compatibility/2006">
              <mc:Choice xmlns:v="urn:schemas-microsoft-com:vml" Requires="v">
                <p:oleObj spid="_x0000_s17467" name="Equation" r:id="rId5" imgW="16761905" imgH="3047619" progId="Equation.3">
                  <p:embed/>
                </p:oleObj>
              </mc:Choice>
              <mc:Fallback>
                <p:oleObj name="Equation" r:id="rId5" imgW="16761905" imgH="304761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5070" y="4903952"/>
                        <a:ext cx="1861178" cy="3386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0554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Enthalpy Change (</a:t>
            </a:r>
            <a:r>
              <a:rPr lang="en-US" dirty="0">
                <a:solidFill>
                  <a:srgbClr val="72A510"/>
                </a:solidFill>
                <a:latin typeface="Symbol"/>
              </a:rPr>
              <a:t>D</a:t>
            </a:r>
            <a:r>
              <a:rPr lang="en-US" i="1" dirty="0"/>
              <a:t>H</a:t>
            </a:r>
            <a:r>
              <a:rPr lang="en-US" dirty="0"/>
              <a:t>)</a:t>
            </a:r>
          </a:p>
        </p:txBody>
      </p:sp>
      <p:sp>
        <p:nvSpPr>
          <p:cNvPr id="3" name="Content Placeholder 2"/>
          <p:cNvSpPr>
            <a:spLocks noGrp="1"/>
          </p:cNvSpPr>
          <p:nvPr>
            <p:ph idx="1"/>
          </p:nvPr>
        </p:nvSpPr>
        <p:spPr/>
        <p:txBody>
          <a:bodyPr/>
          <a:lstStyle/>
          <a:p>
            <a:r>
              <a:rPr lang="en-US" sz="2000" i="1" dirty="0">
                <a:solidFill>
                  <a:schemeClr val="accent5"/>
                </a:solidFill>
              </a:rPr>
              <a:t> </a:t>
            </a:r>
            <a:r>
              <a:rPr lang="en-US" sz="2000" dirty="0">
                <a:solidFill>
                  <a:schemeClr val="accent5"/>
                </a:solidFill>
              </a:rPr>
              <a:t>At constant pressure </a:t>
            </a:r>
            <a:r>
              <a:rPr lang="en-US" sz="2000" i="1" dirty="0">
                <a:solidFill>
                  <a:schemeClr val="accent5"/>
                </a:solidFill>
              </a:rPr>
              <a:t>q = q</a:t>
            </a:r>
            <a:r>
              <a:rPr lang="en-US" sz="2000" i="1" baseline="-25000" dirty="0">
                <a:solidFill>
                  <a:schemeClr val="accent5"/>
                </a:solidFill>
              </a:rPr>
              <a:t>p</a:t>
            </a:r>
            <a:r>
              <a:rPr lang="en-US" sz="2000" i="1" dirty="0">
                <a:solidFill>
                  <a:schemeClr val="accent5"/>
                </a:solidFill>
              </a:rPr>
              <a:t> and</a:t>
            </a:r>
          </a:p>
          <a:p>
            <a:endParaRPr lang="en-US" sz="2000" i="1" baseline="-25000" dirty="0">
              <a:solidFill>
                <a:schemeClr val="accent5"/>
              </a:solidFill>
            </a:endParaRPr>
          </a:p>
          <a:p>
            <a:pPr>
              <a:buClrTx/>
            </a:pPr>
            <a:endParaRPr lang="en-US" sz="2000" i="1" baseline="-25000" dirty="0">
              <a:solidFill>
                <a:schemeClr val="accent5"/>
              </a:solidFill>
            </a:endParaRPr>
          </a:p>
          <a:p>
            <a:pPr>
              <a:buClrTx/>
            </a:pPr>
            <a:endParaRPr lang="en-US" sz="2000" i="1" baseline="-25000" dirty="0">
              <a:solidFill>
                <a:schemeClr val="accent5"/>
              </a:solidFill>
            </a:endParaRPr>
          </a:p>
          <a:p>
            <a:r>
              <a:rPr lang="en-US" sz="2000" dirty="0">
                <a:solidFill>
                  <a:schemeClr val="accent5"/>
                </a:solidFill>
              </a:rPr>
              <a:t> Substituting into the enthalpy-change equation yields:</a:t>
            </a:r>
          </a:p>
          <a:p>
            <a:endParaRPr lang="en-US" sz="2000" i="1" dirty="0">
              <a:solidFill>
                <a:schemeClr val="accent5"/>
              </a:solidFill>
            </a:endParaRPr>
          </a:p>
          <a:p>
            <a:endParaRPr lang="en-US" sz="2000" i="1" dirty="0">
              <a:solidFill>
                <a:schemeClr val="accent5"/>
              </a:solidFill>
            </a:endParaRPr>
          </a:p>
          <a:p>
            <a:endParaRPr lang="en-US" sz="2000" i="1" dirty="0">
              <a:solidFill>
                <a:schemeClr val="accent5"/>
              </a:solidFill>
            </a:endParaRPr>
          </a:p>
          <a:p>
            <a:endParaRPr lang="en-US" sz="2000" i="1" dirty="0">
              <a:solidFill>
                <a:schemeClr val="accent5"/>
              </a:solidFill>
            </a:endParaRPr>
          </a:p>
          <a:p>
            <a:r>
              <a:rPr lang="en-US" sz="2000" i="1" dirty="0">
                <a:solidFill>
                  <a:schemeClr val="accent5"/>
                </a:solidFill>
              </a:rPr>
              <a:t> q</a:t>
            </a:r>
            <a:r>
              <a:rPr lang="en-US" sz="2000" i="1" baseline="-25000" dirty="0">
                <a:solidFill>
                  <a:schemeClr val="accent5"/>
                </a:solidFill>
              </a:rPr>
              <a:t>p</a:t>
            </a:r>
            <a:r>
              <a:rPr lang="en-US" sz="2000" i="1" dirty="0">
                <a:solidFill>
                  <a:schemeClr val="accent5"/>
                </a:solidFill>
              </a:rPr>
              <a:t> </a:t>
            </a:r>
            <a:r>
              <a:rPr lang="en-US" sz="2000" dirty="0">
                <a:solidFill>
                  <a:schemeClr val="accent5"/>
                </a:solidFill>
              </a:rPr>
              <a:t>is the heat of reaction at constant pressure.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96579038"/>
              </p:ext>
            </p:extLst>
          </p:nvPr>
        </p:nvGraphicFramePr>
        <p:xfrm>
          <a:off x="2945219" y="1497869"/>
          <a:ext cx="1915965" cy="480046"/>
        </p:xfrm>
        <a:graphic>
          <a:graphicData uri="http://schemas.openxmlformats.org/presentationml/2006/ole">
            <mc:AlternateContent xmlns:mc="http://schemas.openxmlformats.org/markup-compatibility/2006">
              <mc:Choice xmlns:v="urn:schemas-microsoft-com:vml" Requires="v">
                <p:oleObj spid="_x0000_s18490" name="Equation" r:id="rId3" imgW="17879365" imgH="4469841" progId="Equation.3">
                  <p:embed/>
                </p:oleObj>
              </mc:Choice>
              <mc:Fallback>
                <p:oleObj name="Equation" r:id="rId3" imgW="17879365" imgH="446984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219" y="1497869"/>
                        <a:ext cx="1915965" cy="48004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51990115"/>
              </p:ext>
            </p:extLst>
          </p:nvPr>
        </p:nvGraphicFramePr>
        <p:xfrm>
          <a:off x="2945219" y="2753832"/>
          <a:ext cx="2728605" cy="1099769"/>
        </p:xfrm>
        <a:graphic>
          <a:graphicData uri="http://schemas.openxmlformats.org/presentationml/2006/ole">
            <mc:AlternateContent xmlns:mc="http://schemas.openxmlformats.org/markup-compatibility/2006">
              <mc:Choice xmlns:v="urn:schemas-microsoft-com:vml" Requires="v">
                <p:oleObj spid="_x0000_s18491" name="Equation" r:id="rId5" imgW="17676190" imgH="7111111" progId="Equation.3">
                  <p:embed/>
                </p:oleObj>
              </mc:Choice>
              <mc:Fallback>
                <p:oleObj name="Equation" r:id="rId5" imgW="17676190" imgH="711111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5219" y="2753832"/>
                        <a:ext cx="2728605" cy="10997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034331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Enthalpy Change (</a:t>
            </a:r>
            <a:r>
              <a:rPr lang="en-US" dirty="0">
                <a:solidFill>
                  <a:srgbClr val="72A510"/>
                </a:solidFill>
                <a:latin typeface="Symbol"/>
              </a:rPr>
              <a:t>D</a:t>
            </a:r>
            <a:r>
              <a:rPr lang="en-US" i="1" dirty="0"/>
              <a:t>H</a:t>
            </a:r>
            <a:r>
              <a:rPr lang="en-US" dirty="0"/>
              <a:t>)</a:t>
            </a:r>
          </a:p>
        </p:txBody>
      </p:sp>
      <p:sp>
        <p:nvSpPr>
          <p:cNvPr id="3" name="Content Placeholder 2"/>
          <p:cNvSpPr>
            <a:spLocks noGrp="1"/>
          </p:cNvSpPr>
          <p:nvPr>
            <p:ph idx="1"/>
          </p:nvPr>
        </p:nvSpPr>
        <p:spPr>
          <a:xfrm>
            <a:off x="628650" y="955965"/>
            <a:ext cx="7886700" cy="4679291"/>
          </a:xfrm>
        </p:spPr>
        <p:txBody>
          <a:bodyPr/>
          <a:lstStyle/>
          <a:p>
            <a:r>
              <a:rPr lang="en-US" dirty="0"/>
              <a:t>Chemists usually perform experiments in open containers under normal atmospheric conditions so the external pressure is constant.  </a:t>
            </a:r>
          </a:p>
          <a:p>
            <a:endParaRPr lang="en-US" dirty="0"/>
          </a:p>
          <a:p>
            <a:r>
              <a:rPr lang="en-US" dirty="0"/>
              <a:t> At these conditions, if the only work done is caused by expansion or contraction, then the heat flow (</a:t>
            </a:r>
            <a:r>
              <a:rPr lang="en-US" i="1" dirty="0"/>
              <a:t>q</a:t>
            </a:r>
            <a:r>
              <a:rPr lang="en-US" i="1" baseline="-25000" dirty="0"/>
              <a:t>p</a:t>
            </a:r>
            <a:r>
              <a:rPr lang="en-US" dirty="0"/>
              <a:t>) and the enthalpy change (Δ</a:t>
            </a:r>
            <a:r>
              <a:rPr lang="en-US" i="1" dirty="0"/>
              <a:t>H</a:t>
            </a:r>
            <a:r>
              <a:rPr lang="en-US" dirty="0"/>
              <a:t>) for the process are equal.</a:t>
            </a:r>
          </a:p>
          <a:p>
            <a:endParaRPr lang="en-US" dirty="0"/>
          </a:p>
          <a:p>
            <a:r>
              <a:rPr lang="en-US" dirty="0"/>
              <a:t> This makes enthalpy the most convenient choice for determining heat.</a:t>
            </a:r>
          </a:p>
          <a:p>
            <a:endParaRPr lang="en-US" dirty="0"/>
          </a:p>
        </p:txBody>
      </p:sp>
    </p:spTree>
    <p:extLst>
      <p:ext uri="{BB962C8B-B14F-4D97-AF65-F5344CB8AC3E}">
        <p14:creationId xmlns:p14="http://schemas.microsoft.com/office/powerpoint/2010/main" val="444430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Thermochemical Equations</a:t>
            </a:r>
          </a:p>
        </p:txBody>
      </p:sp>
      <p:sp>
        <p:nvSpPr>
          <p:cNvPr id="3" name="Content Placeholder 2"/>
          <p:cNvSpPr>
            <a:spLocks noGrp="1"/>
          </p:cNvSpPr>
          <p:nvPr>
            <p:ph idx="1"/>
          </p:nvPr>
        </p:nvSpPr>
        <p:spPr>
          <a:xfrm>
            <a:off x="628650" y="955965"/>
            <a:ext cx="7886700" cy="4392212"/>
          </a:xfrm>
        </p:spPr>
        <p:txBody>
          <a:bodyPr>
            <a:normAutofit/>
          </a:bodyPr>
          <a:lstStyle/>
          <a:p>
            <a:r>
              <a:rPr lang="en-US" dirty="0"/>
              <a:t>Chemists use a </a:t>
            </a:r>
            <a:r>
              <a:rPr lang="en-US" b="1" dirty="0"/>
              <a:t>thermochemical equation </a:t>
            </a:r>
            <a:r>
              <a:rPr lang="en-US" dirty="0"/>
              <a:t>to represent the changes in both matter and energy. </a:t>
            </a:r>
          </a:p>
          <a:p>
            <a:endParaRPr lang="en-US" dirty="0"/>
          </a:p>
          <a:p>
            <a:r>
              <a:rPr lang="en-US" dirty="0"/>
              <a:t> In a thermochemical equation, the enthalpy change (Δ</a:t>
            </a:r>
            <a:r>
              <a:rPr lang="en-US" i="1" dirty="0"/>
              <a:t>H</a:t>
            </a:r>
            <a:r>
              <a:rPr lang="en-US" dirty="0"/>
              <a:t>) of a reaction is written to the right of the balanced equation.</a:t>
            </a:r>
          </a:p>
          <a:p>
            <a:r>
              <a:rPr lang="en-US" dirty="0"/>
              <a:t> Example:</a:t>
            </a:r>
          </a:p>
          <a:p>
            <a:endParaRPr lang="en-US" dirty="0"/>
          </a:p>
          <a:p>
            <a:pPr marL="0" indent="0" algn="ctr">
              <a:buNone/>
            </a:pPr>
            <a:r>
              <a:rPr lang="en-US" dirty="0"/>
              <a:t>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  H</a:t>
            </a:r>
            <a:r>
              <a:rPr lang="en-US" baseline="-25000" dirty="0"/>
              <a:t>2</a:t>
            </a:r>
            <a:r>
              <a:rPr lang="en-US" dirty="0"/>
              <a:t>O(l)     Δ</a:t>
            </a:r>
            <a:r>
              <a:rPr lang="en-US" i="1" dirty="0"/>
              <a:t>H</a:t>
            </a:r>
            <a:r>
              <a:rPr lang="en-US" dirty="0"/>
              <a:t> = −286kJ</a:t>
            </a:r>
          </a:p>
          <a:p>
            <a:endParaRPr lang="en-US" dirty="0"/>
          </a:p>
          <a:p>
            <a:r>
              <a:rPr lang="en-US" dirty="0"/>
              <a:t>This Δ</a:t>
            </a:r>
            <a:r>
              <a:rPr lang="en-US" i="1" dirty="0"/>
              <a:t>H</a:t>
            </a:r>
            <a:r>
              <a:rPr lang="en-US" dirty="0"/>
              <a:t> value indicates the amount of heat associated with the reaction as written. </a:t>
            </a:r>
          </a:p>
          <a:p>
            <a:endParaRPr lang="en-US" dirty="0"/>
          </a:p>
        </p:txBody>
      </p:sp>
    </p:spTree>
    <p:extLst>
      <p:ext uri="{BB962C8B-B14F-4D97-AF65-F5344CB8AC3E}">
        <p14:creationId xmlns:p14="http://schemas.microsoft.com/office/powerpoint/2010/main" val="916120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Conventions of Thermochemical Equations</a:t>
            </a:r>
          </a:p>
        </p:txBody>
      </p:sp>
      <p:sp>
        <p:nvSpPr>
          <p:cNvPr id="3" name="Content Placeholder 2"/>
          <p:cNvSpPr>
            <a:spLocks noGrp="1"/>
          </p:cNvSpPr>
          <p:nvPr>
            <p:ph idx="1"/>
          </p:nvPr>
        </p:nvSpPr>
        <p:spPr/>
        <p:txBody>
          <a:bodyPr/>
          <a:lstStyle/>
          <a:p>
            <a:r>
              <a:rPr lang="en-US" dirty="0"/>
              <a:t>If the direction of a chemical equation is reversed, the arithmetic sign of Δ</a:t>
            </a:r>
            <a:r>
              <a:rPr lang="en-US" i="1" dirty="0"/>
              <a:t>H </a:t>
            </a:r>
            <a:r>
              <a:rPr lang="en-US" dirty="0"/>
              <a:t>is also reversed. </a:t>
            </a:r>
          </a:p>
          <a:p>
            <a:pPr lvl="1"/>
            <a:r>
              <a:rPr lang="en-US" dirty="0"/>
              <a:t>Δ</a:t>
            </a:r>
            <a:r>
              <a:rPr lang="en-US" i="1" dirty="0"/>
              <a:t>H</a:t>
            </a:r>
            <a:r>
              <a:rPr lang="en-US" dirty="0"/>
              <a:t> &lt; 0 indicates an </a:t>
            </a:r>
            <a:r>
              <a:rPr lang="en-US" b="1" dirty="0"/>
              <a:t>exothermic reaction</a:t>
            </a:r>
            <a:r>
              <a:rPr lang="en-US" dirty="0"/>
              <a:t>.</a:t>
            </a:r>
          </a:p>
          <a:p>
            <a:pPr lvl="1"/>
            <a:r>
              <a:rPr lang="en-US" dirty="0"/>
              <a:t>Δ</a:t>
            </a:r>
            <a:r>
              <a:rPr lang="en-US" i="1" dirty="0"/>
              <a:t>H</a:t>
            </a:r>
            <a:r>
              <a:rPr lang="en-US" dirty="0"/>
              <a:t> &gt;0 indicates an </a:t>
            </a:r>
            <a:r>
              <a:rPr lang="en-US" b="1" dirty="0"/>
              <a:t>endothermic reaction</a:t>
            </a:r>
            <a:r>
              <a:rPr lang="en-US" dirty="0"/>
              <a:t>.</a:t>
            </a:r>
          </a:p>
          <a:p>
            <a:endParaRPr lang="en-US" dirty="0"/>
          </a:p>
          <a:p>
            <a:r>
              <a:rPr lang="en-US" dirty="0"/>
              <a:t> A process that is exothermic in one direction is endothermic in the opposite direction and vice-versa. </a:t>
            </a:r>
          </a:p>
          <a:p>
            <a:pPr marL="0" indent="0" algn="ctr">
              <a:buClr>
                <a:schemeClr val="tx1"/>
              </a:buClr>
              <a:buNone/>
            </a:pPr>
            <a:r>
              <a:rPr lang="en-US" dirty="0"/>
              <a:t>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  H</a:t>
            </a:r>
            <a:r>
              <a:rPr lang="en-US" baseline="-25000" dirty="0"/>
              <a:t>2</a:t>
            </a:r>
            <a:r>
              <a:rPr lang="en-US" dirty="0"/>
              <a:t>O(</a:t>
            </a:r>
            <a:r>
              <a:rPr lang="en-US" i="1" dirty="0"/>
              <a:t>l</a:t>
            </a:r>
            <a:r>
              <a:rPr lang="en-US" dirty="0"/>
              <a:t>)     Δ</a:t>
            </a:r>
            <a:r>
              <a:rPr lang="en-US" i="1" dirty="0"/>
              <a:t>H </a:t>
            </a:r>
            <a:r>
              <a:rPr lang="en-US" dirty="0"/>
              <a:t>= −286kJ</a:t>
            </a:r>
          </a:p>
          <a:p>
            <a:pPr marL="0" indent="0">
              <a:buClr>
                <a:schemeClr val="tx1"/>
              </a:buClr>
              <a:buNone/>
            </a:pPr>
            <a:endParaRPr lang="en-US" b="1" i="1" dirty="0"/>
          </a:p>
          <a:p>
            <a:pPr marL="0" indent="0" algn="ctr">
              <a:buClrTx/>
              <a:buNone/>
            </a:pPr>
            <a:r>
              <a:rPr lang="en-US" dirty="0"/>
              <a:t>H</a:t>
            </a:r>
            <a:r>
              <a:rPr lang="en-US" baseline="-25000" dirty="0"/>
              <a:t>2</a:t>
            </a:r>
            <a:r>
              <a:rPr lang="en-US" dirty="0"/>
              <a:t>O(</a:t>
            </a:r>
            <a:r>
              <a:rPr lang="en-US" i="1" dirty="0"/>
              <a:t>l</a:t>
            </a:r>
            <a:r>
              <a:rPr lang="en-US" dirty="0"/>
              <a:t>) ⟶  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Δ</a:t>
            </a:r>
            <a:r>
              <a:rPr lang="en-US" i="1" dirty="0"/>
              <a:t>H </a:t>
            </a:r>
            <a:r>
              <a:rPr lang="en-US" dirty="0"/>
              <a:t>= +286kJ</a:t>
            </a:r>
          </a:p>
          <a:p>
            <a:endParaRPr lang="en-US" dirty="0"/>
          </a:p>
          <a:p>
            <a:endParaRPr lang="en-US" dirty="0"/>
          </a:p>
        </p:txBody>
      </p:sp>
    </p:spTree>
    <p:extLst>
      <p:ext uri="{BB962C8B-B14F-4D97-AF65-F5344CB8AC3E}">
        <p14:creationId xmlns:p14="http://schemas.microsoft.com/office/powerpoint/2010/main" val="2047652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Conventions of Thermochemical Equations</a:t>
            </a:r>
          </a:p>
        </p:txBody>
      </p:sp>
      <p:sp>
        <p:nvSpPr>
          <p:cNvPr id="3" name="Content Placeholder 2"/>
          <p:cNvSpPr>
            <a:spLocks noGrp="1"/>
          </p:cNvSpPr>
          <p:nvPr>
            <p:ph idx="1"/>
          </p:nvPr>
        </p:nvSpPr>
        <p:spPr>
          <a:xfrm>
            <a:off x="628650" y="955965"/>
            <a:ext cx="7886700" cy="4934472"/>
          </a:xfrm>
        </p:spPr>
        <p:txBody>
          <a:bodyPr>
            <a:normAutofit/>
          </a:bodyPr>
          <a:lstStyle/>
          <a:p>
            <a:pPr>
              <a:buClr>
                <a:schemeClr val="tx1"/>
              </a:buClr>
            </a:pPr>
            <a:r>
              <a:rPr lang="en-US" dirty="0"/>
              <a:t>If the coefficients of the chemical equation are multiplied by some factor, the enthalpy change must also be multiplied by that same factor </a:t>
            </a:r>
            <a:r>
              <a:rPr lang="en-US" i="1" dirty="0"/>
              <a:t>(ΔH is an extensive property)</a:t>
            </a:r>
            <a:r>
              <a:rPr lang="en-US" dirty="0"/>
              <a:t>.</a:t>
            </a:r>
          </a:p>
          <a:p>
            <a:pPr>
              <a:buClr>
                <a:schemeClr val="tx1"/>
              </a:buClr>
            </a:pPr>
            <a:endParaRPr lang="en-US" dirty="0"/>
          </a:p>
          <a:p>
            <a:pPr marL="0" indent="0" algn="ctr">
              <a:buClr>
                <a:schemeClr val="tx1"/>
              </a:buClr>
              <a:buNone/>
            </a:pPr>
            <a:r>
              <a:rPr lang="en-US" dirty="0"/>
              <a:t>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  H</a:t>
            </a:r>
            <a:r>
              <a:rPr lang="en-US" baseline="-25000" dirty="0"/>
              <a:t>2</a:t>
            </a:r>
            <a:r>
              <a:rPr lang="en-US" dirty="0"/>
              <a:t>O(</a:t>
            </a:r>
            <a:r>
              <a:rPr lang="en-US" i="1" dirty="0"/>
              <a:t>l</a:t>
            </a:r>
            <a:r>
              <a:rPr lang="en-US" dirty="0"/>
              <a:t>)     Δ</a:t>
            </a:r>
            <a:r>
              <a:rPr lang="en-US" i="1" dirty="0"/>
              <a:t>H </a:t>
            </a:r>
            <a:r>
              <a:rPr lang="en-US" dirty="0"/>
              <a:t>= −286kJ</a:t>
            </a:r>
          </a:p>
          <a:p>
            <a:pPr>
              <a:buClr>
                <a:schemeClr val="tx1"/>
              </a:buClr>
            </a:pPr>
            <a:endParaRPr lang="en-US" b="1" i="1" dirty="0"/>
          </a:p>
          <a:p>
            <a:pPr>
              <a:buClr>
                <a:schemeClr val="tx1"/>
              </a:buClr>
            </a:pPr>
            <a:r>
              <a:rPr lang="en-US" dirty="0"/>
              <a:t>Multiply by a factor of two:</a:t>
            </a:r>
          </a:p>
          <a:p>
            <a:pPr algn="ctr">
              <a:buClrTx/>
            </a:pPr>
            <a:r>
              <a:rPr lang="en-US" dirty="0"/>
              <a:t>2H</a:t>
            </a:r>
            <a:r>
              <a:rPr lang="en-US" baseline="-25000" dirty="0"/>
              <a:t>2</a:t>
            </a:r>
            <a:r>
              <a:rPr lang="en-US" dirty="0"/>
              <a:t>(</a:t>
            </a:r>
            <a:r>
              <a:rPr lang="en-US" i="1" dirty="0"/>
              <a:t>g</a:t>
            </a:r>
            <a:r>
              <a:rPr lang="en-US" dirty="0"/>
              <a:t>)  +  O</a:t>
            </a:r>
            <a:r>
              <a:rPr lang="en-US" baseline="-25000" dirty="0"/>
              <a:t>2</a:t>
            </a:r>
            <a:r>
              <a:rPr lang="en-US" dirty="0"/>
              <a:t>(</a:t>
            </a:r>
            <a:r>
              <a:rPr lang="en-US" i="1" dirty="0"/>
              <a:t>g</a:t>
            </a:r>
            <a:r>
              <a:rPr lang="en-US" dirty="0"/>
              <a:t>)  ⟶  2H</a:t>
            </a:r>
            <a:r>
              <a:rPr lang="en-US" baseline="-25000" dirty="0"/>
              <a:t>2</a:t>
            </a:r>
            <a:r>
              <a:rPr lang="en-US" dirty="0"/>
              <a:t>O(</a:t>
            </a:r>
            <a:r>
              <a:rPr lang="en-US" i="1" dirty="0"/>
              <a:t>l</a:t>
            </a:r>
            <a:r>
              <a:rPr lang="en-US" dirty="0"/>
              <a:t>)     Δ</a:t>
            </a:r>
            <a:r>
              <a:rPr lang="en-US" i="1" dirty="0"/>
              <a:t>H </a:t>
            </a:r>
            <a:r>
              <a:rPr lang="en-US" dirty="0"/>
              <a:t>= 2 × (−286kJ) = − 572kJ</a:t>
            </a:r>
          </a:p>
          <a:p>
            <a:pPr>
              <a:buClrTx/>
            </a:pPr>
            <a:endParaRPr lang="en-US" dirty="0"/>
          </a:p>
          <a:p>
            <a:pPr>
              <a:buClr>
                <a:schemeClr val="tx1"/>
              </a:buClr>
            </a:pPr>
            <a:r>
              <a:rPr lang="en-US" dirty="0"/>
              <a:t>Multiply by a factor of one-half:</a:t>
            </a:r>
          </a:p>
          <a:p>
            <a:pPr algn="ctr">
              <a:buClrTx/>
            </a:pPr>
            <a:r>
              <a:rPr lang="en-US" dirty="0"/>
              <a:t>½H</a:t>
            </a:r>
            <a:r>
              <a:rPr lang="en-US" baseline="-25000" dirty="0"/>
              <a:t>2</a:t>
            </a:r>
            <a:r>
              <a:rPr lang="en-US" dirty="0"/>
              <a:t>(</a:t>
            </a:r>
            <a:r>
              <a:rPr lang="en-US" i="1" dirty="0"/>
              <a:t>g</a:t>
            </a:r>
            <a:r>
              <a:rPr lang="en-US" dirty="0"/>
              <a:t>)  +  ¼O</a:t>
            </a:r>
            <a:r>
              <a:rPr lang="en-US" baseline="-25000" dirty="0"/>
              <a:t>2</a:t>
            </a:r>
            <a:r>
              <a:rPr lang="en-US" dirty="0"/>
              <a:t>(</a:t>
            </a:r>
            <a:r>
              <a:rPr lang="en-US" i="1" dirty="0"/>
              <a:t>g</a:t>
            </a:r>
            <a:r>
              <a:rPr lang="en-US" dirty="0"/>
              <a:t>)  ⟶  ½H</a:t>
            </a:r>
            <a:r>
              <a:rPr lang="en-US" baseline="-25000" dirty="0"/>
              <a:t>2</a:t>
            </a:r>
            <a:r>
              <a:rPr lang="en-US" dirty="0"/>
              <a:t>O(</a:t>
            </a:r>
            <a:r>
              <a:rPr lang="en-US" i="1" dirty="0"/>
              <a:t>l</a:t>
            </a:r>
            <a:r>
              <a:rPr lang="en-US" dirty="0"/>
              <a:t>)  Δ</a:t>
            </a:r>
            <a:r>
              <a:rPr lang="en-US" i="1" dirty="0"/>
              <a:t>H </a:t>
            </a:r>
            <a:r>
              <a:rPr lang="en-US" dirty="0"/>
              <a:t>= ½ ×(−286kJ) = − 143kJ</a:t>
            </a:r>
          </a:p>
          <a:p>
            <a:endParaRPr lang="en-US" dirty="0"/>
          </a:p>
        </p:txBody>
      </p:sp>
    </p:spTree>
    <p:extLst>
      <p:ext uri="{BB962C8B-B14F-4D97-AF65-F5344CB8AC3E}">
        <p14:creationId xmlns:p14="http://schemas.microsoft.com/office/powerpoint/2010/main" val="137975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5.3</a:t>
            </a:r>
          </a:p>
        </p:txBody>
      </p:sp>
      <p:sp>
        <p:nvSpPr>
          <p:cNvPr id="7" name="Figure Legend"/>
          <p:cNvSpPr>
            <a:spLocks noGrp="1"/>
          </p:cNvSpPr>
          <p:nvPr>
            <p:ph type="body" sz="quarter" idx="14"/>
          </p:nvPr>
        </p:nvSpPr>
        <p:spPr/>
        <p:txBody>
          <a:bodyPr>
            <a:normAutofit fontScale="92500"/>
          </a:bodyPr>
          <a:lstStyle/>
          <a:p>
            <a:pPr marL="0" indent="0">
              <a:buNone/>
            </a:pPr>
            <a:r>
              <a:rPr lang="en-US" sz="1600" dirty="0"/>
              <a:t>(a) Water that is higher in elevation, for example, at the top of Victoria Falls, has a higher potential energy than water at a lower elevation. As the water falls, some of its potential energy is converted into kinetic </a:t>
            </a:r>
            <a:r>
              <a:rPr lang="hu-HU" sz="1600" dirty="0"/>
              <a:t>energy.</a:t>
            </a:r>
            <a:r>
              <a:rPr lang="en-US" sz="1600" dirty="0"/>
              <a:t> (b) If the water flows through generators at the bottom of a dam, such as the Hoover Dam shown here, its kinetic energy is converted into electrical energy. (credit a: modification of work by Steve </a:t>
            </a:r>
            <a:r>
              <a:rPr lang="en-US" sz="1600" dirty="0" err="1"/>
              <a:t>Jurvetson</a:t>
            </a:r>
            <a:r>
              <a:rPr lang="en-US" sz="1600" dirty="0"/>
              <a:t>; credit b: modification of work by “</a:t>
            </a:r>
            <a:r>
              <a:rPr lang="en-US" sz="1600" dirty="0" err="1"/>
              <a:t>curimedia</a:t>
            </a:r>
            <a:r>
              <a:rPr lang="en-US" sz="1600" dirty="0"/>
              <a:t>”/Wikimedia commons)</a:t>
            </a:r>
          </a:p>
        </p:txBody>
      </p:sp>
      <p:pic>
        <p:nvPicPr>
          <p:cNvPr id="12" name="Figure" descr="Two pictures are shown and labeled a and b. Picture a shows a large waterfall with water falling from a high elevation at the top of the falls to a lower elevation. The second picture is a view looking down into the Hoover Dam. Water is shown behind the high wall of the dam on one side and at the base of the dam on the other.">
            <a:extLst>
              <a:ext uri="{FF2B5EF4-FFF2-40B4-BE49-F238E27FC236}">
                <a16:creationId xmlns:a16="http://schemas.microsoft.com/office/drawing/2014/main" id="{A99C2F52-3CEE-476A-A6CB-935FE8D7B87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131" r="-10131"/>
          <a:stretch>
            <a:fillRect/>
          </a:stretch>
        </p:blipFill>
        <p:spPr>
          <a:xfrm>
            <a:off x="457199" y="1122386"/>
            <a:ext cx="8062913" cy="3500071"/>
          </a:xfrm>
        </p:spPr>
      </p:pic>
    </p:spTree>
    <p:extLst>
      <p:ext uri="{BB962C8B-B14F-4D97-AF65-F5344CB8AC3E}">
        <p14:creationId xmlns:p14="http://schemas.microsoft.com/office/powerpoint/2010/main" val="12570131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Conventions of Thermochemical Equations</a:t>
            </a:r>
          </a:p>
        </p:txBody>
      </p:sp>
      <p:sp>
        <p:nvSpPr>
          <p:cNvPr id="3" name="Content Placeholder 2"/>
          <p:cNvSpPr>
            <a:spLocks noGrp="1"/>
          </p:cNvSpPr>
          <p:nvPr>
            <p:ph idx="1"/>
          </p:nvPr>
        </p:nvSpPr>
        <p:spPr>
          <a:xfrm>
            <a:off x="628650" y="955965"/>
            <a:ext cx="7886700" cy="4764351"/>
          </a:xfrm>
        </p:spPr>
        <p:txBody>
          <a:bodyPr>
            <a:normAutofit/>
          </a:bodyPr>
          <a:lstStyle/>
          <a:p>
            <a:pPr>
              <a:buClr>
                <a:schemeClr val="tx1"/>
              </a:buClr>
            </a:pPr>
            <a:r>
              <a:rPr lang="en-US" dirty="0"/>
              <a:t>The Δ</a:t>
            </a:r>
            <a:r>
              <a:rPr lang="en-US" i="1" dirty="0"/>
              <a:t>H</a:t>
            </a:r>
            <a:r>
              <a:rPr lang="en-US" b="1" i="1" dirty="0"/>
              <a:t> </a:t>
            </a:r>
            <a:r>
              <a:rPr lang="en-US" dirty="0"/>
              <a:t>of a reaction depends on the physical state of the reactants and products, so these must be shown.</a:t>
            </a:r>
          </a:p>
          <a:p>
            <a:pPr>
              <a:buClr>
                <a:schemeClr val="tx1"/>
              </a:buClr>
            </a:pPr>
            <a:endParaRPr lang="en-US" dirty="0"/>
          </a:p>
          <a:p>
            <a:pPr marL="0" indent="0" algn="ctr">
              <a:buClr>
                <a:schemeClr val="tx1"/>
              </a:buClr>
              <a:buNone/>
            </a:pPr>
            <a:r>
              <a:rPr lang="en-US" dirty="0"/>
              <a:t>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  H</a:t>
            </a:r>
            <a:r>
              <a:rPr lang="en-US" baseline="-25000" dirty="0"/>
              <a:t>2</a:t>
            </a:r>
            <a:r>
              <a:rPr lang="en-US" dirty="0"/>
              <a:t>O(</a:t>
            </a:r>
            <a:r>
              <a:rPr lang="en-US" i="1" dirty="0"/>
              <a:t>l</a:t>
            </a:r>
            <a:r>
              <a:rPr lang="en-US" dirty="0"/>
              <a:t>)     Δ</a:t>
            </a:r>
            <a:r>
              <a:rPr lang="en-US" i="1" dirty="0"/>
              <a:t>H </a:t>
            </a:r>
            <a:r>
              <a:rPr lang="en-US" dirty="0"/>
              <a:t>= −286kJ</a:t>
            </a:r>
          </a:p>
          <a:p>
            <a:pPr>
              <a:buClr>
                <a:schemeClr val="tx1"/>
              </a:buClr>
            </a:pPr>
            <a:endParaRPr lang="en-US" b="1" i="1" dirty="0"/>
          </a:p>
          <a:p>
            <a:pPr>
              <a:buClr>
                <a:schemeClr val="tx1"/>
              </a:buClr>
            </a:pPr>
            <a:r>
              <a:rPr lang="en-US" dirty="0"/>
              <a:t> For example, if gaseous water was formed instead of liquid water:</a:t>
            </a:r>
          </a:p>
          <a:p>
            <a:pPr>
              <a:buClr>
                <a:schemeClr val="tx1"/>
              </a:buClr>
            </a:pPr>
            <a:endParaRPr lang="en-US" dirty="0"/>
          </a:p>
          <a:p>
            <a:pPr marL="0" indent="0" algn="ctr">
              <a:buClrTx/>
              <a:buNone/>
            </a:pPr>
            <a:r>
              <a:rPr lang="en-US" dirty="0"/>
              <a:t>H</a:t>
            </a:r>
            <a:r>
              <a:rPr lang="en-US" baseline="-25000" dirty="0"/>
              <a:t>2</a:t>
            </a:r>
            <a:r>
              <a:rPr lang="en-US" dirty="0"/>
              <a:t>(</a:t>
            </a:r>
            <a:r>
              <a:rPr lang="en-US" i="1" dirty="0"/>
              <a:t>g</a:t>
            </a:r>
            <a:r>
              <a:rPr lang="en-US" dirty="0"/>
              <a:t>)  +  ½O</a:t>
            </a:r>
            <a:r>
              <a:rPr lang="en-US" baseline="-25000" dirty="0"/>
              <a:t>2</a:t>
            </a:r>
            <a:r>
              <a:rPr lang="en-US" dirty="0"/>
              <a:t>(</a:t>
            </a:r>
            <a:r>
              <a:rPr lang="en-US" i="1" dirty="0"/>
              <a:t>g</a:t>
            </a:r>
            <a:r>
              <a:rPr lang="en-US" dirty="0"/>
              <a:t>)  ⟶  H</a:t>
            </a:r>
            <a:r>
              <a:rPr lang="en-US" baseline="-25000" dirty="0"/>
              <a:t>2</a:t>
            </a:r>
            <a:r>
              <a:rPr lang="en-US" dirty="0"/>
              <a:t>O(</a:t>
            </a:r>
            <a:r>
              <a:rPr lang="en-US" i="1" dirty="0"/>
              <a:t>g</a:t>
            </a:r>
            <a:r>
              <a:rPr lang="en-US" dirty="0"/>
              <a:t>)     Δ</a:t>
            </a:r>
            <a:r>
              <a:rPr lang="en-US" i="1" dirty="0"/>
              <a:t>H </a:t>
            </a:r>
            <a:r>
              <a:rPr lang="en-US" dirty="0"/>
              <a:t>= −242kJ</a:t>
            </a:r>
          </a:p>
        </p:txBody>
      </p:sp>
    </p:spTree>
    <p:extLst>
      <p:ext uri="{BB962C8B-B14F-4D97-AF65-F5344CB8AC3E}">
        <p14:creationId xmlns:p14="http://schemas.microsoft.com/office/powerpoint/2010/main" val="486400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5.9</a:t>
            </a:r>
          </a:p>
        </p:txBody>
      </p:sp>
      <p:sp>
        <p:nvSpPr>
          <p:cNvPr id="3" name="Content Placeholder 2"/>
          <p:cNvSpPr>
            <a:spLocks noGrp="1"/>
          </p:cNvSpPr>
          <p:nvPr>
            <p:ph idx="1"/>
          </p:nvPr>
        </p:nvSpPr>
        <p:spPr>
          <a:xfrm>
            <a:off x="628650" y="955965"/>
            <a:ext cx="7886700" cy="4711188"/>
          </a:xfrm>
        </p:spPr>
        <p:txBody>
          <a:bodyPr/>
          <a:lstStyle/>
          <a:p>
            <a:r>
              <a:rPr lang="en-US" dirty="0"/>
              <a:t>A gummy bear contains 2.67 g of sucrose, C</a:t>
            </a:r>
            <a:r>
              <a:rPr lang="en-US" baseline="-25000" dirty="0"/>
              <a:t>12</a:t>
            </a:r>
            <a:r>
              <a:rPr lang="en-US" dirty="0"/>
              <a:t>H</a:t>
            </a:r>
            <a:r>
              <a:rPr lang="en-US" baseline="-25000" dirty="0"/>
              <a:t>22</a:t>
            </a:r>
            <a:r>
              <a:rPr lang="en-US" dirty="0"/>
              <a:t>O</a:t>
            </a:r>
            <a:r>
              <a:rPr lang="en-US" baseline="-25000" dirty="0"/>
              <a:t>11</a:t>
            </a:r>
            <a:r>
              <a:rPr lang="en-US" dirty="0"/>
              <a:t>. When the gummy bear reacts with 7.19 g of potassium chlorate, KClO</a:t>
            </a:r>
            <a:r>
              <a:rPr lang="en-US" baseline="-25000" dirty="0"/>
              <a:t>3</a:t>
            </a:r>
            <a:r>
              <a:rPr lang="en-US" dirty="0"/>
              <a:t>, 43.7 kJ of heat is produced. </a:t>
            </a:r>
          </a:p>
          <a:p>
            <a:r>
              <a:rPr lang="en-US" dirty="0"/>
              <a:t>Write a thermochemical equation for the reaction of one mole of sucrose:</a:t>
            </a:r>
          </a:p>
          <a:p>
            <a:pPr marL="0" indent="0" algn="ctr">
              <a:buNone/>
            </a:pPr>
            <a:r>
              <a:rPr lang="en-US" dirty="0"/>
              <a:t>C</a:t>
            </a:r>
            <a:r>
              <a:rPr lang="en-US" baseline="-25000" dirty="0"/>
              <a:t>12</a:t>
            </a:r>
            <a:r>
              <a:rPr lang="en-US" dirty="0"/>
              <a:t>H</a:t>
            </a:r>
            <a:r>
              <a:rPr lang="en-US" baseline="-25000" dirty="0"/>
              <a:t>22</a:t>
            </a:r>
            <a:r>
              <a:rPr lang="en-US" dirty="0"/>
              <a:t>O</a:t>
            </a:r>
            <a:r>
              <a:rPr lang="en-US" baseline="-25000" dirty="0"/>
              <a:t>11</a:t>
            </a:r>
            <a:r>
              <a:rPr lang="en-US" dirty="0"/>
              <a:t>(</a:t>
            </a:r>
            <a:r>
              <a:rPr lang="en-US" i="1" dirty="0" err="1"/>
              <a:t>aq</a:t>
            </a:r>
            <a:r>
              <a:rPr lang="en-US" dirty="0"/>
              <a:t>)  +  8KClO</a:t>
            </a:r>
            <a:r>
              <a:rPr lang="en-US" baseline="-25000" dirty="0"/>
              <a:t>3</a:t>
            </a:r>
            <a:r>
              <a:rPr lang="en-US" dirty="0"/>
              <a:t>(</a:t>
            </a:r>
            <a:r>
              <a:rPr lang="en-US" i="1" dirty="0" err="1"/>
              <a:t>aq</a:t>
            </a:r>
            <a:r>
              <a:rPr lang="en-US" dirty="0"/>
              <a:t>)  ⟶  12CO</a:t>
            </a:r>
            <a:r>
              <a:rPr lang="en-US" baseline="-25000" dirty="0"/>
              <a:t>2</a:t>
            </a:r>
            <a:r>
              <a:rPr lang="en-US" dirty="0"/>
              <a:t>(</a:t>
            </a:r>
            <a:r>
              <a:rPr lang="en-US" i="1" dirty="0"/>
              <a:t>g</a:t>
            </a:r>
            <a:r>
              <a:rPr lang="en-US" dirty="0"/>
              <a:t>)  +  11H</a:t>
            </a:r>
            <a:r>
              <a:rPr lang="en-US" baseline="-25000" dirty="0"/>
              <a:t>2</a:t>
            </a:r>
            <a:r>
              <a:rPr lang="en-US" dirty="0"/>
              <a:t>O(</a:t>
            </a:r>
            <a:r>
              <a:rPr lang="en-US" i="1" dirty="0"/>
              <a:t>l</a:t>
            </a:r>
            <a:r>
              <a:rPr lang="en-US" dirty="0"/>
              <a:t>)  +  8KCl(</a:t>
            </a:r>
            <a:r>
              <a:rPr lang="en-US" i="1" dirty="0" err="1"/>
              <a:t>aq</a:t>
            </a:r>
            <a:r>
              <a:rPr lang="en-US" dirty="0"/>
              <a:t>)</a:t>
            </a:r>
          </a:p>
          <a:p>
            <a:endParaRPr lang="en-US" dirty="0"/>
          </a:p>
        </p:txBody>
      </p:sp>
    </p:spTree>
    <p:extLst>
      <p:ext uri="{BB962C8B-B14F-4D97-AF65-F5344CB8AC3E}">
        <p14:creationId xmlns:p14="http://schemas.microsoft.com/office/powerpoint/2010/main" val="42629236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5.9</a:t>
            </a:r>
          </a:p>
        </p:txBody>
      </p:sp>
      <p:sp>
        <p:nvSpPr>
          <p:cNvPr id="3" name="Content Placeholder 2"/>
          <p:cNvSpPr>
            <a:spLocks noGrp="1"/>
          </p:cNvSpPr>
          <p:nvPr>
            <p:ph idx="1"/>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85576029"/>
              </p:ext>
            </p:extLst>
          </p:nvPr>
        </p:nvGraphicFramePr>
        <p:xfrm>
          <a:off x="1408113" y="1360488"/>
          <a:ext cx="6273800" cy="2443162"/>
        </p:xfrm>
        <a:graphic>
          <a:graphicData uri="http://schemas.openxmlformats.org/presentationml/2006/ole">
            <mc:AlternateContent xmlns:mc="http://schemas.openxmlformats.org/markup-compatibility/2006">
              <mc:Choice xmlns:v="urn:schemas-microsoft-com:vml" Requires="v">
                <p:oleObj spid="_x0000_s19510" name="Equation" r:id="rId3" imgW="2641320" imgH="1028520" progId="Equation.DSMT4">
                  <p:embed/>
                </p:oleObj>
              </mc:Choice>
              <mc:Fallback>
                <p:oleObj name="Equation" r:id="rId3" imgW="2641320" imgH="1028520" progId="Equation.DSMT4">
                  <p:embed/>
                  <p:pic>
                    <p:nvPicPr>
                      <p:cNvPr id="0" name="Object 7"/>
                      <p:cNvPicPr>
                        <a:picLocks noChangeAspect="1" noChangeArrowheads="1"/>
                      </p:cNvPicPr>
                      <p:nvPr/>
                    </p:nvPicPr>
                    <p:blipFill>
                      <a:blip r:embed="rId4"/>
                      <a:srcRect/>
                      <a:stretch>
                        <a:fillRect/>
                      </a:stretch>
                    </p:blipFill>
                    <p:spPr bwMode="auto">
                      <a:xfrm>
                        <a:off x="1408113" y="1360488"/>
                        <a:ext cx="6273800" cy="244316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31007546"/>
              </p:ext>
            </p:extLst>
          </p:nvPr>
        </p:nvGraphicFramePr>
        <p:xfrm>
          <a:off x="2493963" y="4510088"/>
          <a:ext cx="4167187" cy="931862"/>
        </p:xfrm>
        <a:graphic>
          <a:graphicData uri="http://schemas.openxmlformats.org/presentationml/2006/ole">
            <mc:AlternateContent xmlns:mc="http://schemas.openxmlformats.org/markup-compatibility/2006">
              <mc:Choice xmlns:v="urn:schemas-microsoft-com:vml" Requires="v">
                <p:oleObj spid="_x0000_s19511" name="Equation" r:id="rId5" imgW="1930320" imgH="431640" progId="Equation.DSMT4">
                  <p:embed/>
                </p:oleObj>
              </mc:Choice>
              <mc:Fallback>
                <p:oleObj name="Equation" r:id="rId5" imgW="1930320" imgH="431640" progId="Equation.DSMT4">
                  <p:embed/>
                  <p:pic>
                    <p:nvPicPr>
                      <p:cNvPr id="0" name="Object 3"/>
                      <p:cNvPicPr>
                        <a:picLocks noChangeAspect="1" noChangeArrowheads="1"/>
                      </p:cNvPicPr>
                      <p:nvPr/>
                    </p:nvPicPr>
                    <p:blipFill>
                      <a:blip r:embed="rId6"/>
                      <a:srcRect/>
                      <a:stretch>
                        <a:fillRect/>
                      </a:stretch>
                    </p:blipFill>
                    <p:spPr bwMode="auto">
                      <a:xfrm>
                        <a:off x="2493963" y="4510088"/>
                        <a:ext cx="4167187"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3138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5.9</a:t>
            </a:r>
          </a:p>
        </p:txBody>
      </p:sp>
      <p:sp>
        <p:nvSpPr>
          <p:cNvPr id="3" name="Content Placeholder 2"/>
          <p:cNvSpPr>
            <a:spLocks noGrp="1"/>
          </p:cNvSpPr>
          <p:nvPr>
            <p:ph idx="1"/>
          </p:nvPr>
        </p:nvSpPr>
        <p:spPr>
          <a:xfrm>
            <a:off x="628650" y="955965"/>
            <a:ext cx="7886700" cy="4849412"/>
          </a:xfrm>
        </p:spPr>
        <p:txBody>
          <a:bodyPr/>
          <a:lstStyle/>
          <a:p>
            <a:r>
              <a:rPr lang="en-US" dirty="0"/>
              <a:t>The balanced equation indicates 8 </a:t>
            </a:r>
            <a:r>
              <a:rPr lang="en-US" dirty="0" err="1"/>
              <a:t>mol</a:t>
            </a:r>
            <a:r>
              <a:rPr lang="en-US" dirty="0"/>
              <a:t> KClO</a:t>
            </a:r>
            <a:r>
              <a:rPr lang="en-US" baseline="-25000" dirty="0"/>
              <a:t>3</a:t>
            </a:r>
            <a:r>
              <a:rPr lang="en-US" dirty="0"/>
              <a:t> are required for reaction with 1 </a:t>
            </a:r>
            <a:r>
              <a:rPr lang="en-US" dirty="0" err="1"/>
              <a:t>mol</a:t>
            </a:r>
            <a:r>
              <a:rPr lang="en-US" dirty="0"/>
              <a:t> C</a:t>
            </a:r>
            <a:r>
              <a:rPr lang="en-US" baseline="-25000" dirty="0"/>
              <a:t>12</a:t>
            </a:r>
            <a:r>
              <a:rPr lang="en-US" dirty="0"/>
              <a:t>H</a:t>
            </a:r>
            <a:r>
              <a:rPr lang="en-US" baseline="-25000" dirty="0"/>
              <a:t>22</a:t>
            </a:r>
            <a:r>
              <a:rPr lang="en-US" dirty="0"/>
              <a:t>O</a:t>
            </a:r>
            <a:r>
              <a:rPr lang="en-US" baseline="-25000" dirty="0"/>
              <a:t>11</a:t>
            </a:r>
            <a:r>
              <a:rPr lang="en-US" dirty="0"/>
              <a:t>. Since the provided amount of KClO</a:t>
            </a:r>
            <a:r>
              <a:rPr lang="en-US" baseline="-25000" dirty="0"/>
              <a:t>3</a:t>
            </a:r>
            <a:r>
              <a:rPr lang="en-US" dirty="0"/>
              <a:t> is less than the stoichiometric amount, it is the limiting reactant and may be used to compute the enthalpy change:</a:t>
            </a:r>
          </a:p>
          <a:p>
            <a:endParaRPr lang="en-US" dirty="0"/>
          </a:p>
          <a:p>
            <a:endParaRPr lang="en-US" dirty="0"/>
          </a:p>
          <a:p>
            <a:endParaRPr lang="en-US" dirty="0"/>
          </a:p>
          <a:p>
            <a:endParaRPr lang="en-US" dirty="0"/>
          </a:p>
          <a:p>
            <a:r>
              <a:rPr lang="en-US" dirty="0"/>
              <a:t>Because the equation, as written, represents the reaction of 8 </a:t>
            </a:r>
            <a:r>
              <a:rPr lang="en-US" dirty="0" err="1"/>
              <a:t>mol</a:t>
            </a:r>
            <a:r>
              <a:rPr lang="en-US" dirty="0"/>
              <a:t> KClO</a:t>
            </a:r>
            <a:r>
              <a:rPr lang="en-US" baseline="-25000" dirty="0"/>
              <a:t>3</a:t>
            </a:r>
            <a:r>
              <a:rPr lang="en-US" dirty="0"/>
              <a:t>, the enthalpy change is: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85256740"/>
              </p:ext>
            </p:extLst>
          </p:nvPr>
        </p:nvGraphicFramePr>
        <p:xfrm>
          <a:off x="1519347" y="2487088"/>
          <a:ext cx="6294143" cy="936817"/>
        </p:xfrm>
        <a:graphic>
          <a:graphicData uri="http://schemas.openxmlformats.org/presentationml/2006/ole">
            <mc:AlternateContent xmlns:mc="http://schemas.openxmlformats.org/markup-compatibility/2006">
              <mc:Choice xmlns:v="urn:schemas-microsoft-com:vml" Requires="v">
                <p:oleObj spid="_x0000_s20534" name="Equation" r:id="rId3" imgW="2895480" imgH="431640" progId="Equation.DSMT4">
                  <p:embed/>
                </p:oleObj>
              </mc:Choice>
              <mc:Fallback>
                <p:oleObj name="Equation" r:id="rId3" imgW="2895480" imgH="431640" progId="Equation.DSMT4">
                  <p:embed/>
                  <p:pic>
                    <p:nvPicPr>
                      <p:cNvPr id="0" name="Object 3"/>
                      <p:cNvPicPr>
                        <a:picLocks noChangeAspect="1" noChangeArrowheads="1"/>
                      </p:cNvPicPr>
                      <p:nvPr/>
                    </p:nvPicPr>
                    <p:blipFill>
                      <a:blip r:embed="rId4"/>
                      <a:srcRect/>
                      <a:stretch>
                        <a:fillRect/>
                      </a:stretch>
                    </p:blipFill>
                    <p:spPr bwMode="auto">
                      <a:xfrm>
                        <a:off x="1519347" y="2487088"/>
                        <a:ext cx="6294143" cy="93681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12229173"/>
              </p:ext>
            </p:extLst>
          </p:nvPr>
        </p:nvGraphicFramePr>
        <p:xfrm>
          <a:off x="1733106" y="4784851"/>
          <a:ext cx="6080384" cy="375263"/>
        </p:xfrm>
        <a:graphic>
          <a:graphicData uri="http://schemas.openxmlformats.org/presentationml/2006/ole">
            <mc:AlternateContent xmlns:mc="http://schemas.openxmlformats.org/markup-compatibility/2006">
              <mc:Choice xmlns:v="urn:schemas-microsoft-com:vml" Requires="v">
                <p:oleObj spid="_x0000_s20535" name="Equation" r:id="rId5" imgW="5549760" imgH="342720" progId="Equation.DSMT4">
                  <p:embed/>
                </p:oleObj>
              </mc:Choice>
              <mc:Fallback>
                <p:oleObj name="Equation" r:id="rId5" imgW="5549760" imgH="342720" progId="Equation.DSMT4">
                  <p:embed/>
                  <p:pic>
                    <p:nvPicPr>
                      <p:cNvPr id="0" name="Object 1"/>
                      <p:cNvPicPr>
                        <a:picLocks noChangeAspect="1" noChangeArrowheads="1"/>
                      </p:cNvPicPr>
                      <p:nvPr/>
                    </p:nvPicPr>
                    <p:blipFill>
                      <a:blip r:embed="rId6"/>
                      <a:srcRect/>
                      <a:stretch>
                        <a:fillRect/>
                      </a:stretch>
                    </p:blipFill>
                    <p:spPr bwMode="auto">
                      <a:xfrm>
                        <a:off x="1733106" y="4784851"/>
                        <a:ext cx="6080384" cy="3752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444195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State</a:t>
            </a:r>
          </a:p>
        </p:txBody>
      </p:sp>
      <p:sp>
        <p:nvSpPr>
          <p:cNvPr id="3" name="Content Placeholder 2"/>
          <p:cNvSpPr>
            <a:spLocks noGrp="1"/>
          </p:cNvSpPr>
          <p:nvPr>
            <p:ph idx="1"/>
          </p:nvPr>
        </p:nvSpPr>
        <p:spPr>
          <a:xfrm>
            <a:off x="628650" y="955965"/>
            <a:ext cx="7886700" cy="5030165"/>
          </a:xfrm>
        </p:spPr>
        <p:txBody>
          <a:bodyPr>
            <a:normAutofit/>
          </a:bodyPr>
          <a:lstStyle/>
          <a:p>
            <a:r>
              <a:rPr lang="en-US" dirty="0"/>
              <a:t>Enthalpy changes are typically tabulated for reactions in which both the reactants and products are at the same conditions. </a:t>
            </a:r>
          </a:p>
          <a:p>
            <a:endParaRPr lang="en-US" dirty="0"/>
          </a:p>
          <a:p>
            <a:r>
              <a:rPr lang="en-US" dirty="0"/>
              <a:t>A </a:t>
            </a:r>
            <a:r>
              <a:rPr lang="en-US" b="1" dirty="0"/>
              <a:t>standard state </a:t>
            </a:r>
            <a:r>
              <a:rPr lang="en-US" dirty="0"/>
              <a:t>is a commonly accepted set of conditions used as a reference point for the determination of properties under other different conditions. </a:t>
            </a:r>
          </a:p>
          <a:p>
            <a:endParaRPr lang="en-US" dirty="0"/>
          </a:p>
          <a:p>
            <a:r>
              <a:rPr lang="en-US" dirty="0"/>
              <a:t>The IUPAC standard state conditions: </a:t>
            </a:r>
          </a:p>
          <a:p>
            <a:pPr lvl="1"/>
            <a:r>
              <a:rPr lang="en-US" dirty="0"/>
              <a:t>Pressure of 1 bar (or 1 </a:t>
            </a:r>
            <a:r>
              <a:rPr lang="en-US" dirty="0" err="1"/>
              <a:t>atm</a:t>
            </a:r>
            <a:r>
              <a:rPr lang="en-US" dirty="0"/>
              <a:t>; 1 bar = 0.987 </a:t>
            </a:r>
            <a:r>
              <a:rPr lang="en-US" dirty="0" err="1"/>
              <a:t>atm</a:t>
            </a:r>
            <a:r>
              <a:rPr lang="en-US" dirty="0"/>
              <a:t>)</a:t>
            </a:r>
          </a:p>
          <a:p>
            <a:pPr lvl="1"/>
            <a:r>
              <a:rPr lang="en-US" dirty="0"/>
              <a:t>Solutions at 1 M concentration</a:t>
            </a:r>
          </a:p>
          <a:p>
            <a:endParaRPr lang="en-US" dirty="0"/>
          </a:p>
        </p:txBody>
      </p:sp>
    </p:spTree>
    <p:extLst>
      <p:ext uri="{BB962C8B-B14F-4D97-AF65-F5344CB8AC3E}">
        <p14:creationId xmlns:p14="http://schemas.microsoft.com/office/powerpoint/2010/main" val="16300700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State Change in Enthalpy</a:t>
            </a:r>
          </a:p>
        </p:txBody>
      </p:sp>
      <p:sp>
        <p:nvSpPr>
          <p:cNvPr id="3" name="Content Placeholder 2"/>
          <p:cNvSpPr>
            <a:spLocks noGrp="1"/>
          </p:cNvSpPr>
          <p:nvPr>
            <p:ph idx="1"/>
          </p:nvPr>
        </p:nvSpPr>
        <p:spPr/>
        <p:txBody>
          <a:bodyPr/>
          <a:lstStyle/>
          <a:p>
            <a:r>
              <a:rPr lang="en-US" dirty="0"/>
              <a:t> We will include a superscript “o” in the enthalpy change symbol to designate standard state conditions. </a:t>
            </a:r>
          </a:p>
          <a:p>
            <a:endParaRPr lang="en-US" dirty="0"/>
          </a:p>
          <a:p>
            <a:r>
              <a:rPr lang="en-US" dirty="0"/>
              <a:t> The usual (but not technically standard) temperature is 298.15 K.</a:t>
            </a:r>
          </a:p>
          <a:p>
            <a:endParaRPr lang="en-US" dirty="0"/>
          </a:p>
          <a:p>
            <a:r>
              <a:rPr lang="en-US" dirty="0"/>
              <a:t> The symbol,           , is used to indicate an enthalpy change for a process occurring under these conditions.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14153659"/>
              </p:ext>
            </p:extLst>
          </p:nvPr>
        </p:nvGraphicFramePr>
        <p:xfrm>
          <a:off x="2363261" y="2806995"/>
          <a:ext cx="571325" cy="377673"/>
        </p:xfrm>
        <a:graphic>
          <a:graphicData uri="http://schemas.openxmlformats.org/presentationml/2006/ole">
            <mc:AlternateContent xmlns:mc="http://schemas.openxmlformats.org/markup-compatibility/2006">
              <mc:Choice xmlns:v="urn:schemas-microsoft-com:vml" Requires="v">
                <p:oleObj spid="_x0000_s21531" name="Equation" r:id="rId3" imgW="634680" imgH="419040" progId="Equation.DSMT4">
                  <p:embed/>
                </p:oleObj>
              </mc:Choice>
              <mc:Fallback>
                <p:oleObj name="Equation" r:id="rId3" imgW="634680" imgH="4190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261" y="2806995"/>
                        <a:ext cx="571325" cy="3776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378591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State Change in Enthalpy</a:t>
            </a:r>
          </a:p>
        </p:txBody>
      </p:sp>
      <p:sp>
        <p:nvSpPr>
          <p:cNvPr id="3" name="Content Placeholder 2"/>
          <p:cNvSpPr>
            <a:spLocks noGrp="1"/>
          </p:cNvSpPr>
          <p:nvPr>
            <p:ph idx="1"/>
          </p:nvPr>
        </p:nvSpPr>
        <p:spPr>
          <a:xfrm>
            <a:off x="628650" y="955965"/>
            <a:ext cx="7886700" cy="4424109"/>
          </a:xfrm>
        </p:spPr>
        <p:txBody>
          <a:bodyPr/>
          <a:lstStyle/>
          <a:p>
            <a:r>
              <a:rPr lang="en-US" dirty="0"/>
              <a:t>The enthalpy changes for many types of chemical and physical processes are available in the reference literature.</a:t>
            </a:r>
          </a:p>
          <a:p>
            <a:endParaRPr lang="en-US" dirty="0"/>
          </a:p>
          <a:p>
            <a:r>
              <a:rPr lang="en-US" dirty="0"/>
              <a:t> Recall </a:t>
            </a:r>
            <a:r>
              <a:rPr lang="en-US" sz="2000" dirty="0">
                <a:latin typeface="Symbol"/>
              </a:rPr>
              <a:t>D</a:t>
            </a:r>
            <a:r>
              <a:rPr lang="en-US" i="1" dirty="0"/>
              <a:t>H</a:t>
            </a:r>
            <a:r>
              <a:rPr lang="en-US" dirty="0"/>
              <a:t> is an extensive property—it is proportional to the amount of substances involved. </a:t>
            </a:r>
          </a:p>
          <a:p>
            <a:endParaRPr lang="en-US" dirty="0"/>
          </a:p>
          <a:p>
            <a:r>
              <a:rPr lang="en-US" dirty="0"/>
              <a:t> Often </a:t>
            </a:r>
            <a:r>
              <a:rPr lang="en-US" sz="2000" dirty="0">
                <a:latin typeface="Symbol"/>
              </a:rPr>
              <a:t>D</a:t>
            </a:r>
            <a:r>
              <a:rPr lang="en-US" i="1" dirty="0"/>
              <a:t>H</a:t>
            </a:r>
            <a:r>
              <a:rPr lang="en-US" dirty="0"/>
              <a:t> is normalized to a per-mole basis. </a:t>
            </a:r>
          </a:p>
          <a:p>
            <a:endParaRPr lang="en-US" dirty="0"/>
          </a:p>
        </p:txBody>
      </p:sp>
    </p:spTree>
    <p:extLst>
      <p:ext uri="{BB962C8B-B14F-4D97-AF65-F5344CB8AC3E}">
        <p14:creationId xmlns:p14="http://schemas.microsoft.com/office/powerpoint/2010/main" val="2009076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Enthalpy of Combustion</a:t>
            </a:r>
          </a:p>
        </p:txBody>
      </p:sp>
      <p:sp>
        <p:nvSpPr>
          <p:cNvPr id="3" name="Content Placeholder 2"/>
          <p:cNvSpPr>
            <a:spLocks noGrp="1"/>
          </p:cNvSpPr>
          <p:nvPr>
            <p:ph idx="1"/>
          </p:nvPr>
        </p:nvSpPr>
        <p:spPr/>
        <p:txBody>
          <a:bodyPr/>
          <a:lstStyle/>
          <a:p>
            <a:r>
              <a:rPr lang="en-US" dirty="0"/>
              <a:t> </a:t>
            </a:r>
            <a:r>
              <a:rPr lang="en-US" b="1" dirty="0"/>
              <a:t>Standard enthalpy of combustion (Δ</a:t>
            </a:r>
            <a:r>
              <a:rPr lang="en-US" b="1" i="1" dirty="0"/>
              <a:t>H</a:t>
            </a:r>
            <a:r>
              <a:rPr lang="en-US" b="1" dirty="0"/>
              <a:t>°</a:t>
            </a:r>
            <a:r>
              <a:rPr lang="en-US" b="1" baseline="-25000" dirty="0"/>
              <a:t>C</a:t>
            </a:r>
            <a:r>
              <a:rPr lang="en-US" b="1" dirty="0"/>
              <a:t>) </a:t>
            </a:r>
            <a:r>
              <a:rPr lang="en-US" dirty="0"/>
              <a:t>is the enthalpy change when </a:t>
            </a:r>
            <a:r>
              <a:rPr lang="en-US" i="1" dirty="0"/>
              <a:t>exactly 1 mole </a:t>
            </a:r>
            <a:r>
              <a:rPr lang="en-US" dirty="0"/>
              <a:t>of a substance burns (combines vigorously with oxygen) under standard state conditions.</a:t>
            </a:r>
          </a:p>
          <a:p>
            <a:endParaRPr lang="en-US" dirty="0"/>
          </a:p>
          <a:p>
            <a:r>
              <a:rPr lang="en-US" dirty="0"/>
              <a:t> Sometimes called the “heat of combustion.”</a:t>
            </a:r>
          </a:p>
          <a:p>
            <a:endParaRPr lang="en-US" dirty="0"/>
          </a:p>
        </p:txBody>
      </p:sp>
    </p:spTree>
    <p:extLst>
      <p:ext uri="{BB962C8B-B14F-4D97-AF65-F5344CB8AC3E}">
        <p14:creationId xmlns:p14="http://schemas.microsoft.com/office/powerpoint/2010/main" val="1273062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Enthalpy of Combustion</a:t>
            </a:r>
          </a:p>
        </p:txBody>
      </p:sp>
      <p:sp>
        <p:nvSpPr>
          <p:cNvPr id="3" name="Content Placeholder 2"/>
          <p:cNvSpPr>
            <a:spLocks noGrp="1"/>
          </p:cNvSpPr>
          <p:nvPr>
            <p:ph idx="1"/>
          </p:nvPr>
        </p:nvSpPr>
        <p:spPr/>
        <p:txBody>
          <a:bodyPr/>
          <a:lstStyle/>
          <a:p>
            <a:pPr>
              <a:buClr>
                <a:schemeClr val="tx1"/>
              </a:buClr>
            </a:pPr>
            <a:r>
              <a:rPr lang="en-US" dirty="0"/>
              <a:t>For example, the enthalpy of combustion of ethanol is −1366.8 kJ/</a:t>
            </a:r>
            <a:r>
              <a:rPr lang="en-US" dirty="0" err="1"/>
              <a:t>mol</a:t>
            </a:r>
            <a:endParaRPr lang="en-US" dirty="0"/>
          </a:p>
          <a:p>
            <a:pPr>
              <a:buClr>
                <a:schemeClr val="tx1"/>
              </a:buClr>
            </a:pPr>
            <a:endParaRPr lang="en-US" dirty="0"/>
          </a:p>
          <a:p>
            <a:pPr>
              <a:buClr>
                <a:schemeClr val="tx1"/>
              </a:buClr>
            </a:pPr>
            <a:r>
              <a:rPr lang="en-US" dirty="0"/>
              <a:t>This is the amount of heat produced when </a:t>
            </a:r>
            <a:r>
              <a:rPr lang="en-US" i="1" dirty="0"/>
              <a:t>1 mole </a:t>
            </a:r>
            <a:r>
              <a:rPr lang="en-US" dirty="0"/>
              <a:t>of ethanol undergoes complete combustion at 25 °C and 1 </a:t>
            </a:r>
            <a:r>
              <a:rPr lang="en-US" dirty="0" err="1"/>
              <a:t>atm</a:t>
            </a:r>
            <a:r>
              <a:rPr lang="en-US" dirty="0"/>
              <a:t> pressure, yielding products also at 25 °C and 1 atm.</a:t>
            </a:r>
          </a:p>
          <a:p>
            <a:pPr>
              <a:buClr>
                <a:schemeClr val="tx1"/>
              </a:buClr>
            </a:pPr>
            <a:endParaRPr lang="en-US" dirty="0"/>
          </a:p>
          <a:p>
            <a:pPr marL="0" indent="0" algn="ctr">
              <a:buNone/>
            </a:pPr>
            <a:r>
              <a:rPr lang="en-US" dirty="0"/>
              <a:t>C</a:t>
            </a:r>
            <a:r>
              <a:rPr lang="en-US" baseline="-25000" dirty="0"/>
              <a:t>2</a:t>
            </a:r>
            <a:r>
              <a:rPr lang="en-US" dirty="0"/>
              <a:t>H</a:t>
            </a:r>
            <a:r>
              <a:rPr lang="en-US" baseline="-25000" dirty="0"/>
              <a:t>5</a:t>
            </a:r>
            <a:r>
              <a:rPr lang="en-US" dirty="0"/>
              <a:t>OH(</a:t>
            </a:r>
            <a:r>
              <a:rPr lang="en-US" i="1" dirty="0"/>
              <a:t>l</a:t>
            </a:r>
            <a:r>
              <a:rPr lang="en-US" dirty="0"/>
              <a:t>)  +  3O</a:t>
            </a:r>
            <a:r>
              <a:rPr lang="en-US" baseline="-25000" dirty="0"/>
              <a:t>2</a:t>
            </a:r>
            <a:r>
              <a:rPr lang="en-US" dirty="0"/>
              <a:t>(</a:t>
            </a:r>
            <a:r>
              <a:rPr lang="en-US" i="1" dirty="0"/>
              <a:t>g</a:t>
            </a:r>
            <a:r>
              <a:rPr lang="en-US" dirty="0"/>
              <a:t>)  ⟶  2CO</a:t>
            </a:r>
            <a:r>
              <a:rPr lang="en-US" baseline="-25000" dirty="0"/>
              <a:t>2</a:t>
            </a:r>
            <a:r>
              <a:rPr lang="en-US" dirty="0"/>
              <a:t>  +  3H</a:t>
            </a:r>
            <a:r>
              <a:rPr lang="en-US" baseline="-25000" dirty="0"/>
              <a:t>2</a:t>
            </a:r>
            <a:r>
              <a:rPr lang="en-US" dirty="0"/>
              <a:t>O(</a:t>
            </a:r>
            <a:r>
              <a:rPr lang="en-US" i="1" dirty="0"/>
              <a:t>l</a:t>
            </a:r>
            <a:r>
              <a:rPr lang="en-US" dirty="0"/>
              <a:t>)     </a:t>
            </a:r>
          </a:p>
          <a:p>
            <a:pPr marL="0" indent="0">
              <a:buNone/>
            </a:pPr>
            <a:r>
              <a:rPr lang="en-US" dirty="0"/>
              <a:t>						          = −1366.8 kJ</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13104872"/>
              </p:ext>
            </p:extLst>
          </p:nvPr>
        </p:nvGraphicFramePr>
        <p:xfrm>
          <a:off x="4878277" y="3774558"/>
          <a:ext cx="522472" cy="344746"/>
        </p:xfrm>
        <a:graphic>
          <a:graphicData uri="http://schemas.openxmlformats.org/presentationml/2006/ole">
            <mc:AlternateContent xmlns:mc="http://schemas.openxmlformats.org/markup-compatibility/2006">
              <mc:Choice xmlns:v="urn:schemas-microsoft-com:vml" Requires="v">
                <p:oleObj spid="_x0000_s22555" name="Equation" r:id="rId3" imgW="634680" imgH="419040" progId="Equation.DSMT4">
                  <p:embed/>
                </p:oleObj>
              </mc:Choice>
              <mc:Fallback>
                <p:oleObj name="Equation" r:id="rId3" imgW="634680" imgH="4190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277" y="3774558"/>
                        <a:ext cx="522472" cy="34474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832062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5.2 Standard Molar Enthalpies of Combustion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5944293"/>
              </p:ext>
            </p:extLst>
          </p:nvPr>
        </p:nvGraphicFramePr>
        <p:xfrm>
          <a:off x="628650" y="955675"/>
          <a:ext cx="7886700" cy="5221838"/>
        </p:xfrm>
        <a:graphic>
          <a:graphicData uri="http://schemas.openxmlformats.org/drawingml/2006/table">
            <a:tbl>
              <a:tblPr firstRow="1" bandRow="1">
                <a:tableStyleId>{5940675A-B579-460E-94D1-54222C63F5DA}</a:tableStyleId>
              </a:tblPr>
              <a:tblGrid>
                <a:gridCol w="1763676">
                  <a:extLst>
                    <a:ext uri="{9D8B030D-6E8A-4147-A177-3AD203B41FA5}">
                      <a16:colId xmlns:a16="http://schemas.microsoft.com/office/drawing/2014/main" val="20000"/>
                    </a:ext>
                  </a:extLst>
                </a:gridCol>
                <a:gridCol w="3912781">
                  <a:extLst>
                    <a:ext uri="{9D8B030D-6E8A-4147-A177-3AD203B41FA5}">
                      <a16:colId xmlns:a16="http://schemas.microsoft.com/office/drawing/2014/main" val="20001"/>
                    </a:ext>
                  </a:extLst>
                </a:gridCol>
                <a:gridCol w="2210243">
                  <a:extLst>
                    <a:ext uri="{9D8B030D-6E8A-4147-A177-3AD203B41FA5}">
                      <a16:colId xmlns:a16="http://schemas.microsoft.com/office/drawing/2014/main" val="20002"/>
                    </a:ext>
                  </a:extLst>
                </a:gridCol>
              </a:tblGrid>
              <a:tr h="625693">
                <a:tc>
                  <a:txBody>
                    <a:bodyPr/>
                    <a:lstStyle/>
                    <a:p>
                      <a:pPr algn="ctr"/>
                      <a:r>
                        <a:rPr lang="en-US" sz="1400" b="1" dirty="0"/>
                        <a:t>Substance</a:t>
                      </a:r>
                    </a:p>
                  </a:txBody>
                  <a:tcPr/>
                </a:tc>
                <a:tc>
                  <a:txBody>
                    <a:bodyPr/>
                    <a:lstStyle/>
                    <a:p>
                      <a:pPr algn="ctr"/>
                      <a:r>
                        <a:rPr lang="en-US" sz="1400" b="1" dirty="0"/>
                        <a:t>Combustion Reaction</a:t>
                      </a:r>
                    </a:p>
                  </a:txBody>
                  <a:tcPr/>
                </a:tc>
                <a:tc>
                  <a:txBody>
                    <a:bodyPr/>
                    <a:lstStyle/>
                    <a:p>
                      <a:pPr algn="ctr"/>
                      <a:r>
                        <a:rPr lang="en-US" sz="1400" b="1" dirty="0"/>
                        <a:t>Enthalpy of Combustion, </a:t>
                      </a:r>
                      <a:r>
                        <a:rPr lang="en-US" sz="1400" b="1" dirty="0" err="1"/>
                        <a:t>Δ</a:t>
                      </a:r>
                      <a:r>
                        <a:rPr lang="en-US" sz="1400" b="1" i="1" dirty="0" err="1"/>
                        <a:t>H</a:t>
                      </a:r>
                      <a:r>
                        <a:rPr lang="en-US" sz="1400" b="1" baseline="30000" dirty="0" err="1"/>
                        <a:t>∘</a:t>
                      </a:r>
                      <a:r>
                        <a:rPr lang="en-US" sz="1400" b="1" baseline="-25000" dirty="0" err="1"/>
                        <a:t>c</a:t>
                      </a:r>
                      <a:r>
                        <a:rPr lang="en-US" sz="1400" b="1" baseline="0" dirty="0"/>
                        <a:t> </a:t>
                      </a:r>
                      <a:r>
                        <a:rPr lang="en-US" sz="1400" b="1" dirty="0"/>
                        <a:t>(kJ/</a:t>
                      </a:r>
                      <a:r>
                        <a:rPr lang="en-US" sz="1400" b="1" dirty="0" err="1"/>
                        <a:t>mol</a:t>
                      </a:r>
                      <a:r>
                        <a:rPr lang="en-US" sz="1400" b="1" dirty="0"/>
                        <a:t> at 25 °C)</a:t>
                      </a:r>
                    </a:p>
                  </a:txBody>
                  <a:tcPr/>
                </a:tc>
                <a:extLst>
                  <a:ext uri="{0D108BD9-81ED-4DB2-BD59-A6C34878D82A}">
                    <a16:rowId xmlns:a16="http://schemas.microsoft.com/office/drawing/2014/main" val="10000"/>
                  </a:ext>
                </a:extLst>
              </a:tr>
              <a:tr h="461369">
                <a:tc>
                  <a:txBody>
                    <a:bodyPr/>
                    <a:lstStyle/>
                    <a:p>
                      <a:pPr algn="ctr"/>
                      <a:r>
                        <a:rPr lang="en-US" sz="1400" dirty="0"/>
                        <a:t>carbon</a:t>
                      </a:r>
                    </a:p>
                  </a:txBody>
                  <a:tcPr/>
                </a:tc>
                <a:tc>
                  <a:txBody>
                    <a:bodyPr/>
                    <a:lstStyle/>
                    <a:p>
                      <a:pPr algn="ctr"/>
                      <a:r>
                        <a:rPr lang="en-US" sz="1400" dirty="0"/>
                        <a:t>C(</a:t>
                      </a:r>
                      <a:r>
                        <a:rPr lang="en-US" sz="1400" i="1" dirty="0"/>
                        <a:t>s</a:t>
                      </a:r>
                      <a:r>
                        <a:rPr lang="en-US" sz="1400" dirty="0"/>
                        <a:t>) + O</a:t>
                      </a:r>
                      <a:r>
                        <a:rPr lang="en-US" sz="1400" baseline="-25000" dirty="0"/>
                        <a:t>2</a:t>
                      </a:r>
                      <a:r>
                        <a:rPr lang="en-US" sz="1400" dirty="0"/>
                        <a:t>(</a:t>
                      </a:r>
                      <a:r>
                        <a:rPr lang="en-US" sz="1400" i="1" dirty="0"/>
                        <a:t>g</a:t>
                      </a:r>
                      <a:r>
                        <a:rPr lang="en-US" sz="1400" dirty="0"/>
                        <a:t>) ⟶ CO</a:t>
                      </a:r>
                      <a:r>
                        <a:rPr lang="en-US" sz="1400" baseline="-25000" dirty="0"/>
                        <a:t>2</a:t>
                      </a:r>
                      <a:r>
                        <a:rPr lang="en-US" sz="1400" dirty="0"/>
                        <a:t>(</a:t>
                      </a:r>
                      <a:r>
                        <a:rPr lang="en-US" sz="1400" i="1" dirty="0"/>
                        <a:t>g</a:t>
                      </a:r>
                      <a:r>
                        <a:rPr lang="en-US" sz="1400"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−393.5</a:t>
                      </a:r>
                    </a:p>
                  </a:txBody>
                  <a:tcPr/>
                </a:tc>
                <a:extLst>
                  <a:ext uri="{0D108BD9-81ED-4DB2-BD59-A6C34878D82A}">
                    <a16:rowId xmlns:a16="http://schemas.microsoft.com/office/drawing/2014/main" val="10001"/>
                  </a:ext>
                </a:extLst>
              </a:tr>
              <a:tr h="461369">
                <a:tc>
                  <a:txBody>
                    <a:bodyPr/>
                    <a:lstStyle/>
                    <a:p>
                      <a:pPr algn="ctr"/>
                      <a:r>
                        <a:rPr lang="en-US" sz="1400" dirty="0"/>
                        <a:t>hydrogen</a:t>
                      </a:r>
                    </a:p>
                  </a:txBody>
                  <a:tcPr/>
                </a:tc>
                <a:tc>
                  <a:txBody>
                    <a:bodyPr/>
                    <a:lstStyle/>
                    <a:p>
                      <a:pPr algn="ctr"/>
                      <a:r>
                        <a:rPr lang="en-US" sz="1400" dirty="0"/>
                        <a:t>H</a:t>
                      </a:r>
                      <a:r>
                        <a:rPr lang="en-US" sz="1400" baseline="-25000" dirty="0"/>
                        <a:t>2</a:t>
                      </a:r>
                      <a:r>
                        <a:rPr lang="en-US" sz="1400" dirty="0"/>
                        <a:t>(g) + ½ O</a:t>
                      </a:r>
                      <a:r>
                        <a:rPr lang="en-US" sz="1400" baseline="-25000" dirty="0"/>
                        <a:t>2</a:t>
                      </a:r>
                      <a:r>
                        <a:rPr lang="en-US" sz="1400" dirty="0"/>
                        <a:t>(</a:t>
                      </a:r>
                      <a:r>
                        <a:rPr lang="en-US" sz="1400" i="1" dirty="0"/>
                        <a:t>g</a:t>
                      </a:r>
                      <a:r>
                        <a:rPr lang="en-US" sz="1400" dirty="0"/>
                        <a:t>) ⟶ H</a:t>
                      </a:r>
                      <a:r>
                        <a:rPr lang="en-US" sz="1400" baseline="-25000" dirty="0"/>
                        <a:t>2</a:t>
                      </a:r>
                      <a:r>
                        <a:rPr lang="en-US" sz="1400" dirty="0"/>
                        <a:t>O(</a:t>
                      </a:r>
                      <a:r>
                        <a:rPr lang="en-US" sz="1400" i="1" dirty="0"/>
                        <a:t>l</a:t>
                      </a:r>
                      <a:r>
                        <a:rPr lang="en-US" sz="1400" dirty="0"/>
                        <a:t>)</a:t>
                      </a:r>
                    </a:p>
                  </a:txBody>
                  <a:tcPr/>
                </a:tc>
                <a:tc>
                  <a:txBody>
                    <a:bodyPr/>
                    <a:lstStyle/>
                    <a:p>
                      <a:pPr algn="ctr"/>
                      <a:r>
                        <a:rPr lang="en-US" sz="1400" dirty="0"/>
                        <a:t>−285.8</a:t>
                      </a:r>
                    </a:p>
                  </a:txBody>
                  <a:tcPr/>
                </a:tc>
                <a:extLst>
                  <a:ext uri="{0D108BD9-81ED-4DB2-BD59-A6C34878D82A}">
                    <a16:rowId xmlns:a16="http://schemas.microsoft.com/office/drawing/2014/main" val="10002"/>
                  </a:ext>
                </a:extLst>
              </a:tr>
              <a:tr h="461369">
                <a:tc>
                  <a:txBody>
                    <a:bodyPr/>
                    <a:lstStyle/>
                    <a:p>
                      <a:pPr algn="ctr"/>
                      <a:r>
                        <a:rPr lang="en-US" sz="1400" dirty="0"/>
                        <a:t>magnesium</a:t>
                      </a:r>
                    </a:p>
                  </a:txBody>
                  <a:tcPr/>
                </a:tc>
                <a:tc>
                  <a:txBody>
                    <a:bodyPr/>
                    <a:lstStyle/>
                    <a:p>
                      <a:pPr algn="ctr"/>
                      <a:r>
                        <a:rPr lang="en-US" sz="1400" dirty="0"/>
                        <a:t>Mg(</a:t>
                      </a:r>
                      <a:r>
                        <a:rPr lang="en-US" sz="1400" i="1" dirty="0"/>
                        <a:t>s</a:t>
                      </a:r>
                      <a:r>
                        <a:rPr lang="en-US" sz="1400" dirty="0"/>
                        <a:t>) + ½ O</a:t>
                      </a:r>
                      <a:r>
                        <a:rPr lang="en-US" sz="1400" baseline="-25000" dirty="0"/>
                        <a:t>2</a:t>
                      </a:r>
                      <a:r>
                        <a:rPr lang="en-US" sz="1400" dirty="0"/>
                        <a:t>(</a:t>
                      </a:r>
                      <a:r>
                        <a:rPr lang="en-US" sz="1400" i="1" dirty="0"/>
                        <a:t>g</a:t>
                      </a:r>
                      <a:r>
                        <a:rPr lang="en-US" sz="1400" dirty="0"/>
                        <a:t>) ⟶ </a:t>
                      </a:r>
                      <a:r>
                        <a:rPr lang="en-US" sz="1400" dirty="0" err="1"/>
                        <a:t>MgO</a:t>
                      </a:r>
                      <a:r>
                        <a:rPr lang="en-US" sz="1400" dirty="0"/>
                        <a:t>(s)</a:t>
                      </a:r>
                    </a:p>
                  </a:txBody>
                  <a:tcPr/>
                </a:tc>
                <a:tc>
                  <a:txBody>
                    <a:bodyPr/>
                    <a:lstStyle/>
                    <a:p>
                      <a:pPr algn="ctr"/>
                      <a:r>
                        <a:rPr lang="en-US" sz="1400" dirty="0"/>
                        <a:t>−601.6</a:t>
                      </a:r>
                    </a:p>
                  </a:txBody>
                  <a:tcPr/>
                </a:tc>
                <a:extLst>
                  <a:ext uri="{0D108BD9-81ED-4DB2-BD59-A6C34878D82A}">
                    <a16:rowId xmlns:a16="http://schemas.microsoft.com/office/drawing/2014/main" val="10003"/>
                  </a:ext>
                </a:extLst>
              </a:tr>
              <a:tr h="461369">
                <a:tc>
                  <a:txBody>
                    <a:bodyPr/>
                    <a:lstStyle/>
                    <a:p>
                      <a:pPr algn="ctr"/>
                      <a:r>
                        <a:rPr lang="en-US" sz="1400" dirty="0"/>
                        <a:t>sulfur</a:t>
                      </a:r>
                    </a:p>
                  </a:txBody>
                  <a:tcPr/>
                </a:tc>
                <a:tc>
                  <a:txBody>
                    <a:bodyPr/>
                    <a:lstStyle/>
                    <a:p>
                      <a:pPr algn="ctr"/>
                      <a:r>
                        <a:rPr lang="en-US" sz="1400" dirty="0"/>
                        <a:t>S(</a:t>
                      </a:r>
                      <a:r>
                        <a:rPr lang="en-US" sz="1400" i="1" dirty="0"/>
                        <a:t>s</a:t>
                      </a:r>
                      <a:r>
                        <a:rPr lang="en-US" sz="1400" dirty="0"/>
                        <a:t>) + O</a:t>
                      </a:r>
                      <a:r>
                        <a:rPr lang="en-US" sz="1400" baseline="-25000" dirty="0"/>
                        <a:t>2</a:t>
                      </a:r>
                      <a:r>
                        <a:rPr lang="en-US" sz="1400" dirty="0"/>
                        <a:t>(</a:t>
                      </a:r>
                      <a:r>
                        <a:rPr lang="en-US" sz="1400" i="1" dirty="0"/>
                        <a:t>g</a:t>
                      </a:r>
                      <a:r>
                        <a:rPr lang="en-US" sz="1400" dirty="0"/>
                        <a:t>) ⟶ SO</a:t>
                      </a:r>
                      <a:r>
                        <a:rPr lang="en-US" sz="1400" baseline="-25000" dirty="0"/>
                        <a:t>2</a:t>
                      </a:r>
                      <a:r>
                        <a:rPr lang="en-US" sz="1400" dirty="0"/>
                        <a:t>(</a:t>
                      </a:r>
                      <a:r>
                        <a:rPr lang="en-US" sz="1400" i="1" dirty="0"/>
                        <a:t>g</a:t>
                      </a:r>
                      <a:r>
                        <a:rPr lang="en-US" sz="1400" dirty="0"/>
                        <a:t>)</a:t>
                      </a:r>
                    </a:p>
                  </a:txBody>
                  <a:tcPr/>
                </a:tc>
                <a:tc>
                  <a:txBody>
                    <a:bodyPr/>
                    <a:lstStyle/>
                    <a:p>
                      <a:pPr algn="ctr"/>
                      <a:r>
                        <a:rPr lang="en-US" sz="1400" dirty="0"/>
                        <a:t>−296.8</a:t>
                      </a:r>
                    </a:p>
                  </a:txBody>
                  <a:tcPr/>
                </a:tc>
                <a:extLst>
                  <a:ext uri="{0D108BD9-81ED-4DB2-BD59-A6C34878D82A}">
                    <a16:rowId xmlns:a16="http://schemas.microsoft.com/office/drawing/2014/main" val="10004"/>
                  </a:ext>
                </a:extLst>
              </a:tr>
              <a:tr h="461369">
                <a:tc>
                  <a:txBody>
                    <a:bodyPr/>
                    <a:lstStyle/>
                    <a:p>
                      <a:pPr algn="ctr"/>
                      <a:r>
                        <a:rPr lang="en-US" sz="1400" dirty="0"/>
                        <a:t>carbon monoxide</a:t>
                      </a:r>
                    </a:p>
                  </a:txBody>
                  <a:tcPr/>
                </a:tc>
                <a:tc>
                  <a:txBody>
                    <a:bodyPr/>
                    <a:lstStyle/>
                    <a:p>
                      <a:pPr algn="ctr"/>
                      <a:r>
                        <a:rPr lang="en-US" sz="1400" dirty="0"/>
                        <a:t>CO(</a:t>
                      </a:r>
                      <a:r>
                        <a:rPr lang="en-US" sz="1400" i="1" dirty="0"/>
                        <a:t>g</a:t>
                      </a:r>
                      <a:r>
                        <a:rPr lang="en-US" sz="1400" dirty="0"/>
                        <a:t>) + ½ O</a:t>
                      </a:r>
                      <a:r>
                        <a:rPr lang="en-US" sz="1400" baseline="-25000" dirty="0"/>
                        <a:t>2</a:t>
                      </a:r>
                      <a:r>
                        <a:rPr lang="en-US" sz="1400" dirty="0"/>
                        <a:t>(</a:t>
                      </a:r>
                      <a:r>
                        <a:rPr lang="en-US" sz="1400" i="1" dirty="0"/>
                        <a:t>g</a:t>
                      </a:r>
                      <a:r>
                        <a:rPr lang="en-US" sz="1400" dirty="0"/>
                        <a:t>) ⟶ CO</a:t>
                      </a:r>
                      <a:r>
                        <a:rPr lang="en-US" sz="1400" baseline="-25000" dirty="0"/>
                        <a:t>2</a:t>
                      </a:r>
                      <a:r>
                        <a:rPr lang="en-US" sz="1400" dirty="0"/>
                        <a:t>(</a:t>
                      </a:r>
                      <a:r>
                        <a:rPr lang="en-US" sz="1400" i="1" dirty="0"/>
                        <a:t>g</a:t>
                      </a:r>
                      <a:r>
                        <a:rPr lang="en-US" sz="1400" dirty="0"/>
                        <a:t>)</a:t>
                      </a:r>
                    </a:p>
                  </a:txBody>
                  <a:tcPr/>
                </a:tc>
                <a:tc>
                  <a:txBody>
                    <a:bodyPr/>
                    <a:lstStyle/>
                    <a:p>
                      <a:pPr algn="ctr"/>
                      <a:r>
                        <a:rPr lang="en-US" sz="1400" dirty="0"/>
                        <a:t>−283.0</a:t>
                      </a:r>
                    </a:p>
                  </a:txBody>
                  <a:tcPr/>
                </a:tc>
                <a:extLst>
                  <a:ext uri="{0D108BD9-81ED-4DB2-BD59-A6C34878D82A}">
                    <a16:rowId xmlns:a16="http://schemas.microsoft.com/office/drawing/2014/main" val="10005"/>
                  </a:ext>
                </a:extLst>
              </a:tr>
              <a:tr h="461369">
                <a:tc>
                  <a:txBody>
                    <a:bodyPr/>
                    <a:lstStyle/>
                    <a:p>
                      <a:pPr algn="ctr"/>
                      <a:r>
                        <a:rPr lang="en-US" sz="1400" dirty="0"/>
                        <a:t>methane</a:t>
                      </a:r>
                    </a:p>
                  </a:txBody>
                  <a:tcPr/>
                </a:tc>
                <a:tc>
                  <a:txBody>
                    <a:bodyPr/>
                    <a:lstStyle/>
                    <a:p>
                      <a:pPr algn="ctr"/>
                      <a:r>
                        <a:rPr lang="en-US" sz="1400" dirty="0"/>
                        <a:t>CH</a:t>
                      </a:r>
                      <a:r>
                        <a:rPr lang="en-US" sz="1400" baseline="-25000" dirty="0"/>
                        <a:t>4</a:t>
                      </a:r>
                      <a:r>
                        <a:rPr lang="en-US" sz="1400" dirty="0"/>
                        <a:t>(</a:t>
                      </a:r>
                      <a:r>
                        <a:rPr lang="en-US" sz="1400" i="1" dirty="0"/>
                        <a:t>g</a:t>
                      </a:r>
                      <a:r>
                        <a:rPr lang="en-US" sz="1400" dirty="0"/>
                        <a:t>) + 2O</a:t>
                      </a:r>
                      <a:r>
                        <a:rPr lang="en-US" sz="1400" baseline="-25000" dirty="0"/>
                        <a:t>2</a:t>
                      </a:r>
                      <a:r>
                        <a:rPr lang="en-US" sz="1400" dirty="0"/>
                        <a:t>(</a:t>
                      </a:r>
                      <a:r>
                        <a:rPr lang="en-US" sz="1400" i="1" dirty="0"/>
                        <a:t>g</a:t>
                      </a:r>
                      <a:r>
                        <a:rPr lang="en-US" sz="1400" dirty="0"/>
                        <a:t>) ⟶ CO</a:t>
                      </a:r>
                      <a:r>
                        <a:rPr lang="en-US" sz="1400" baseline="-25000" dirty="0"/>
                        <a:t>2</a:t>
                      </a:r>
                      <a:r>
                        <a:rPr lang="en-US" sz="1400" dirty="0"/>
                        <a:t>(</a:t>
                      </a:r>
                      <a:r>
                        <a:rPr lang="en-US" sz="1400" i="1" dirty="0"/>
                        <a:t>g</a:t>
                      </a:r>
                      <a:r>
                        <a:rPr lang="en-US" sz="1400" dirty="0"/>
                        <a:t>) + 2H</a:t>
                      </a:r>
                      <a:r>
                        <a:rPr lang="en-US" sz="1400" baseline="-25000" dirty="0"/>
                        <a:t>2</a:t>
                      </a:r>
                      <a:r>
                        <a:rPr lang="en-US" sz="1400" dirty="0"/>
                        <a:t>O(</a:t>
                      </a:r>
                      <a:r>
                        <a:rPr lang="en-US" sz="1400" i="1" dirty="0"/>
                        <a:t>l</a:t>
                      </a:r>
                      <a:r>
                        <a:rPr lang="en-US" sz="1400"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−890.8</a:t>
                      </a:r>
                    </a:p>
                  </a:txBody>
                  <a:tcPr/>
                </a:tc>
                <a:extLst>
                  <a:ext uri="{0D108BD9-81ED-4DB2-BD59-A6C34878D82A}">
                    <a16:rowId xmlns:a16="http://schemas.microsoft.com/office/drawing/2014/main" val="10006"/>
                  </a:ext>
                </a:extLst>
              </a:tr>
              <a:tr h="461369">
                <a:tc>
                  <a:txBody>
                    <a:bodyPr/>
                    <a:lstStyle/>
                    <a:p>
                      <a:pPr algn="ctr"/>
                      <a:r>
                        <a:rPr lang="en-US" sz="1400" dirty="0"/>
                        <a:t>acetylene</a:t>
                      </a:r>
                    </a:p>
                  </a:txBody>
                  <a:tcPr/>
                </a:tc>
                <a:tc>
                  <a:txBody>
                    <a:bodyPr/>
                    <a:lstStyle/>
                    <a:p>
                      <a:pPr algn="ctr"/>
                      <a:r>
                        <a:rPr lang="en-US" sz="1400" dirty="0"/>
                        <a:t>C</a:t>
                      </a:r>
                      <a:r>
                        <a:rPr lang="en-US" sz="1400" baseline="-25000" dirty="0"/>
                        <a:t>2</a:t>
                      </a:r>
                      <a:r>
                        <a:rPr lang="en-US" sz="1400" dirty="0"/>
                        <a:t>H</a:t>
                      </a:r>
                      <a:r>
                        <a:rPr lang="en-US" sz="1400" baseline="-25000" dirty="0"/>
                        <a:t>2</a:t>
                      </a:r>
                      <a:r>
                        <a:rPr lang="en-US" sz="1400" dirty="0"/>
                        <a:t>(</a:t>
                      </a:r>
                      <a:r>
                        <a:rPr lang="en-US" sz="1400" i="1" dirty="0"/>
                        <a:t>g</a:t>
                      </a:r>
                      <a:r>
                        <a:rPr lang="en-US" sz="1400" dirty="0"/>
                        <a:t>) + 5/2 O</a:t>
                      </a:r>
                      <a:r>
                        <a:rPr lang="en-US" sz="1400" baseline="-25000" dirty="0"/>
                        <a:t>2</a:t>
                      </a:r>
                      <a:r>
                        <a:rPr lang="en-US" sz="1400" dirty="0"/>
                        <a:t>(</a:t>
                      </a:r>
                      <a:r>
                        <a:rPr lang="en-US" sz="1400" i="1" dirty="0"/>
                        <a:t>g</a:t>
                      </a:r>
                      <a:r>
                        <a:rPr lang="en-US" sz="1400" dirty="0"/>
                        <a:t>) ⟶ 2CO</a:t>
                      </a:r>
                      <a:r>
                        <a:rPr lang="en-US" sz="1400" baseline="-25000" dirty="0"/>
                        <a:t>2</a:t>
                      </a:r>
                      <a:r>
                        <a:rPr lang="en-US" sz="1400" dirty="0"/>
                        <a:t>(</a:t>
                      </a:r>
                      <a:r>
                        <a:rPr lang="en-US" sz="1400" i="1" dirty="0"/>
                        <a:t>g</a:t>
                      </a:r>
                      <a:r>
                        <a:rPr lang="en-US" sz="1400" dirty="0"/>
                        <a:t>) + H</a:t>
                      </a:r>
                      <a:r>
                        <a:rPr lang="en-US" sz="1400" baseline="-25000" dirty="0"/>
                        <a:t>2</a:t>
                      </a:r>
                      <a:r>
                        <a:rPr lang="en-US" sz="1400" dirty="0"/>
                        <a:t>O(</a:t>
                      </a:r>
                      <a:r>
                        <a:rPr lang="en-US" sz="1400" i="1" dirty="0"/>
                        <a:t>l</a:t>
                      </a:r>
                      <a:r>
                        <a:rPr lang="en-US" sz="1400"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−1301.1</a:t>
                      </a:r>
                    </a:p>
                  </a:txBody>
                  <a:tcPr/>
                </a:tc>
                <a:extLst>
                  <a:ext uri="{0D108BD9-81ED-4DB2-BD59-A6C34878D82A}">
                    <a16:rowId xmlns:a16="http://schemas.microsoft.com/office/drawing/2014/main" val="10007"/>
                  </a:ext>
                </a:extLst>
              </a:tr>
              <a:tr h="461369">
                <a:tc>
                  <a:txBody>
                    <a:bodyPr/>
                    <a:lstStyle/>
                    <a:p>
                      <a:pPr algn="ctr"/>
                      <a:r>
                        <a:rPr lang="en-US" sz="1400" dirty="0"/>
                        <a:t>ethanol</a:t>
                      </a:r>
                    </a:p>
                  </a:txBody>
                  <a:tcPr/>
                </a:tc>
                <a:tc>
                  <a:txBody>
                    <a:bodyPr/>
                    <a:lstStyle/>
                    <a:p>
                      <a:pPr algn="ctr"/>
                      <a:r>
                        <a:rPr lang="en-US" sz="1400" dirty="0"/>
                        <a:t>C</a:t>
                      </a:r>
                      <a:r>
                        <a:rPr lang="en-US" sz="1400" baseline="-25000" dirty="0"/>
                        <a:t>2</a:t>
                      </a:r>
                      <a:r>
                        <a:rPr lang="en-US" sz="1400" dirty="0"/>
                        <a:t>H</a:t>
                      </a:r>
                      <a:r>
                        <a:rPr lang="en-US" sz="1400" baseline="-25000" dirty="0"/>
                        <a:t>5</a:t>
                      </a:r>
                      <a:r>
                        <a:rPr lang="en-US" sz="1400" dirty="0"/>
                        <a:t>OH(</a:t>
                      </a:r>
                      <a:r>
                        <a:rPr lang="en-US" sz="1400" i="1" dirty="0"/>
                        <a:t>l</a:t>
                      </a:r>
                      <a:r>
                        <a:rPr lang="en-US" sz="1400" dirty="0"/>
                        <a:t>) + 3O</a:t>
                      </a:r>
                      <a:r>
                        <a:rPr lang="en-US" sz="1400" baseline="-25000" dirty="0"/>
                        <a:t>2</a:t>
                      </a:r>
                      <a:r>
                        <a:rPr lang="en-US" sz="1400" dirty="0"/>
                        <a:t>(</a:t>
                      </a:r>
                      <a:r>
                        <a:rPr lang="en-US" sz="1400" i="1" dirty="0"/>
                        <a:t>g</a:t>
                      </a:r>
                      <a:r>
                        <a:rPr lang="en-US" sz="1400" dirty="0"/>
                        <a:t>) ⟶ 2CO</a:t>
                      </a:r>
                      <a:r>
                        <a:rPr lang="en-US" sz="1400" baseline="-25000" dirty="0"/>
                        <a:t>2</a:t>
                      </a:r>
                      <a:r>
                        <a:rPr lang="en-US" sz="1400" dirty="0"/>
                        <a:t>(</a:t>
                      </a:r>
                      <a:r>
                        <a:rPr lang="en-US" sz="1400" i="1" dirty="0"/>
                        <a:t>g</a:t>
                      </a:r>
                      <a:r>
                        <a:rPr lang="en-US" sz="1400" dirty="0"/>
                        <a:t>) + 3H</a:t>
                      </a:r>
                      <a:r>
                        <a:rPr lang="en-US" sz="1400" baseline="-25000" dirty="0"/>
                        <a:t>2</a:t>
                      </a:r>
                      <a:r>
                        <a:rPr lang="en-US" sz="1400" dirty="0"/>
                        <a:t>O(</a:t>
                      </a:r>
                      <a:r>
                        <a:rPr lang="en-US" sz="1400" i="1" dirty="0"/>
                        <a:t>l</a:t>
                      </a:r>
                      <a:r>
                        <a:rPr lang="en-US" sz="1400" dirty="0"/>
                        <a:t>)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−1366.8</a:t>
                      </a:r>
                    </a:p>
                  </a:txBody>
                  <a:tcPr/>
                </a:tc>
                <a:extLst>
                  <a:ext uri="{0D108BD9-81ED-4DB2-BD59-A6C34878D82A}">
                    <a16:rowId xmlns:a16="http://schemas.microsoft.com/office/drawing/2014/main" val="10008"/>
                  </a:ext>
                </a:extLst>
              </a:tr>
              <a:tr h="461369">
                <a:tc>
                  <a:txBody>
                    <a:bodyPr/>
                    <a:lstStyle/>
                    <a:p>
                      <a:pPr algn="ctr"/>
                      <a:r>
                        <a:rPr lang="en-US" sz="1400" dirty="0"/>
                        <a:t>methanol</a:t>
                      </a:r>
                    </a:p>
                  </a:txBody>
                  <a:tcPr/>
                </a:tc>
                <a:tc>
                  <a:txBody>
                    <a:bodyPr/>
                    <a:lstStyle/>
                    <a:p>
                      <a:pPr algn="ctr"/>
                      <a:r>
                        <a:rPr lang="en-US" sz="1400" dirty="0"/>
                        <a:t>CH</a:t>
                      </a:r>
                      <a:r>
                        <a:rPr lang="en-US" sz="1400" baseline="-25000" dirty="0"/>
                        <a:t>3</a:t>
                      </a:r>
                      <a:r>
                        <a:rPr lang="en-US" sz="1400" dirty="0"/>
                        <a:t>OH(</a:t>
                      </a:r>
                      <a:r>
                        <a:rPr lang="en-US" sz="1400" i="1" dirty="0"/>
                        <a:t>l</a:t>
                      </a:r>
                      <a:r>
                        <a:rPr lang="en-US" sz="1400" dirty="0"/>
                        <a:t>) + 3/2 O</a:t>
                      </a:r>
                      <a:r>
                        <a:rPr lang="en-US" sz="1400" baseline="-25000" dirty="0"/>
                        <a:t>2</a:t>
                      </a:r>
                      <a:r>
                        <a:rPr lang="en-US" sz="1400" dirty="0"/>
                        <a:t>(</a:t>
                      </a:r>
                      <a:r>
                        <a:rPr lang="en-US" sz="1400" i="1" dirty="0"/>
                        <a:t>g</a:t>
                      </a:r>
                      <a:r>
                        <a:rPr lang="en-US" sz="1400" dirty="0"/>
                        <a:t>) ⟶ CO</a:t>
                      </a:r>
                      <a:r>
                        <a:rPr lang="en-US" sz="1400" baseline="-25000" dirty="0"/>
                        <a:t>2</a:t>
                      </a:r>
                      <a:r>
                        <a:rPr lang="en-US" sz="1400" dirty="0"/>
                        <a:t>(</a:t>
                      </a:r>
                      <a:r>
                        <a:rPr lang="en-US" sz="1400" i="1" dirty="0"/>
                        <a:t>g</a:t>
                      </a:r>
                      <a:r>
                        <a:rPr lang="en-US" sz="1400" dirty="0"/>
                        <a:t>) + 2H</a:t>
                      </a:r>
                      <a:r>
                        <a:rPr lang="en-US" sz="1400" baseline="-25000" dirty="0"/>
                        <a:t>2</a:t>
                      </a:r>
                      <a:r>
                        <a:rPr lang="en-US" sz="1400" dirty="0"/>
                        <a:t>O(</a:t>
                      </a:r>
                      <a:r>
                        <a:rPr lang="en-US" sz="1400" i="1" dirty="0"/>
                        <a:t>l</a:t>
                      </a:r>
                      <a:r>
                        <a:rPr lang="en-US" sz="1400" dirty="0"/>
                        <a: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−726.1</a:t>
                      </a:r>
                    </a:p>
                  </a:txBody>
                  <a:tcPr/>
                </a:tc>
                <a:extLst>
                  <a:ext uri="{0D108BD9-81ED-4DB2-BD59-A6C34878D82A}">
                    <a16:rowId xmlns:a16="http://schemas.microsoft.com/office/drawing/2014/main" val="10009"/>
                  </a:ext>
                </a:extLst>
              </a:tr>
              <a:tr h="443824">
                <a:tc>
                  <a:txBody>
                    <a:bodyPr/>
                    <a:lstStyle/>
                    <a:p>
                      <a:pPr algn="ctr"/>
                      <a:r>
                        <a:rPr lang="en-US" sz="1400" dirty="0"/>
                        <a:t>isooctane</a:t>
                      </a:r>
                    </a:p>
                  </a:txBody>
                  <a:tcPr/>
                </a:tc>
                <a:tc>
                  <a:txBody>
                    <a:bodyPr/>
                    <a:lstStyle/>
                    <a:p>
                      <a:pPr algn="ctr"/>
                      <a:r>
                        <a:rPr lang="en-US" sz="1400" dirty="0"/>
                        <a:t>C</a:t>
                      </a:r>
                      <a:r>
                        <a:rPr lang="en-US" sz="1400" baseline="-25000" dirty="0"/>
                        <a:t>8</a:t>
                      </a:r>
                      <a:r>
                        <a:rPr lang="en-US" sz="1400" dirty="0"/>
                        <a:t>H</a:t>
                      </a:r>
                      <a:r>
                        <a:rPr lang="en-US" sz="1400" baseline="-25000" dirty="0"/>
                        <a:t>18</a:t>
                      </a:r>
                      <a:r>
                        <a:rPr lang="en-US" sz="1400" dirty="0"/>
                        <a:t>(</a:t>
                      </a:r>
                      <a:r>
                        <a:rPr lang="en-US" sz="1400" i="1" dirty="0"/>
                        <a:t>l</a:t>
                      </a:r>
                      <a:r>
                        <a:rPr lang="en-US" sz="1400" dirty="0"/>
                        <a:t>) + 25/2 O</a:t>
                      </a:r>
                      <a:r>
                        <a:rPr lang="en-US" sz="1400" baseline="-25000" dirty="0"/>
                        <a:t>2</a:t>
                      </a:r>
                      <a:r>
                        <a:rPr lang="en-US" sz="1400" dirty="0"/>
                        <a:t>(</a:t>
                      </a:r>
                      <a:r>
                        <a:rPr lang="en-US" sz="1400" i="1" dirty="0"/>
                        <a:t>g</a:t>
                      </a:r>
                      <a:r>
                        <a:rPr lang="en-US" sz="1400" dirty="0"/>
                        <a:t>) ⟶ 8CO</a:t>
                      </a:r>
                      <a:r>
                        <a:rPr lang="en-US" sz="1400" baseline="-25000" dirty="0"/>
                        <a:t>2</a:t>
                      </a:r>
                      <a:r>
                        <a:rPr lang="en-US" sz="1400" dirty="0"/>
                        <a:t>(</a:t>
                      </a:r>
                      <a:r>
                        <a:rPr lang="en-US" sz="1400" i="1" dirty="0"/>
                        <a:t>g</a:t>
                      </a:r>
                      <a:r>
                        <a:rPr lang="en-US" sz="1400" dirty="0"/>
                        <a:t>) + 9H</a:t>
                      </a:r>
                      <a:r>
                        <a:rPr lang="en-US" sz="1400" baseline="-25000" dirty="0"/>
                        <a:t>2</a:t>
                      </a:r>
                      <a:r>
                        <a:rPr lang="en-US" sz="1400" dirty="0"/>
                        <a:t>O(</a:t>
                      </a:r>
                      <a:r>
                        <a:rPr lang="en-US" sz="1400" i="1" dirty="0"/>
                        <a:t>l</a:t>
                      </a:r>
                      <a:r>
                        <a:rPr lang="en-US" sz="1400" dirty="0"/>
                        <a:t>)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t>−5461</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2733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Conservation of Energy</a:t>
            </a:r>
          </a:p>
        </p:txBody>
      </p:sp>
      <p:sp>
        <p:nvSpPr>
          <p:cNvPr id="3" name="Content Placeholder 2"/>
          <p:cNvSpPr>
            <a:spLocks noGrp="1"/>
          </p:cNvSpPr>
          <p:nvPr>
            <p:ph idx="1"/>
          </p:nvPr>
        </p:nvSpPr>
        <p:spPr/>
        <p:txBody>
          <a:bodyPr/>
          <a:lstStyle/>
          <a:p>
            <a:r>
              <a:rPr lang="en-US" dirty="0"/>
              <a:t> </a:t>
            </a:r>
            <a:r>
              <a:rPr lang="en-US" b="1" dirty="0"/>
              <a:t>Law of conservation of energy: </a:t>
            </a:r>
            <a:r>
              <a:rPr lang="en-US" dirty="0"/>
              <a:t>During a chemical or physical change, energy can be neither created nor destroyed, although its form can change. </a:t>
            </a:r>
          </a:p>
          <a:p>
            <a:endParaRPr lang="en-US" dirty="0"/>
          </a:p>
        </p:txBody>
      </p:sp>
    </p:spTree>
    <p:extLst>
      <p:ext uri="{BB962C8B-B14F-4D97-AF65-F5344CB8AC3E}">
        <p14:creationId xmlns:p14="http://schemas.microsoft.com/office/powerpoint/2010/main" val="429494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5.21</a:t>
            </a:r>
          </a:p>
        </p:txBody>
      </p:sp>
      <p:pic>
        <p:nvPicPr>
          <p:cNvPr id="2" name="Figure Legend" descr="A picture shows a large ball of fire burning on a road. A fire truck and fireman are shown in the fore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960" r="19960"/>
          <a:stretch>
            <a:fillRect/>
          </a:stretch>
        </p:blipFill>
        <p:spPr/>
      </p:pic>
      <p:sp>
        <p:nvSpPr>
          <p:cNvPr id="7" name="Figure"/>
          <p:cNvSpPr>
            <a:spLocks noGrp="1"/>
          </p:cNvSpPr>
          <p:nvPr>
            <p:ph type="body" sz="quarter" idx="14"/>
          </p:nvPr>
        </p:nvSpPr>
        <p:spPr/>
        <p:txBody>
          <a:bodyPr>
            <a:normAutofit/>
          </a:bodyPr>
          <a:lstStyle/>
          <a:p>
            <a:pPr marL="0" indent="0">
              <a:buNone/>
            </a:pPr>
            <a:r>
              <a:rPr lang="en-US" sz="1600" dirty="0"/>
              <a:t>The combustion of gasoline is very exothermic. (credit: modification of work by </a:t>
            </a:r>
            <a:r>
              <a:rPr lang="cs-CZ" sz="1600" dirty="0"/>
              <a:t>“</a:t>
            </a:r>
            <a:r>
              <a:rPr lang="cs-CZ" sz="1600" dirty="0" err="1"/>
              <a:t>AlexEagle</a:t>
            </a:r>
            <a:r>
              <a:rPr lang="cs-CZ" sz="1600" dirty="0"/>
              <a:t>”/</a:t>
            </a:r>
            <a:r>
              <a:rPr lang="cs-CZ" sz="1600" dirty="0" err="1"/>
              <a:t>Flickr</a:t>
            </a:r>
            <a:r>
              <a:rPr lang="cs-CZ" sz="1600" dirty="0"/>
              <a:t>)</a:t>
            </a:r>
            <a:endParaRPr lang="en-US" sz="1600" dirty="0"/>
          </a:p>
        </p:txBody>
      </p:sp>
    </p:spTree>
    <p:extLst>
      <p:ext uri="{BB962C8B-B14F-4D97-AF65-F5344CB8AC3E}">
        <p14:creationId xmlns:p14="http://schemas.microsoft.com/office/powerpoint/2010/main" val="975741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5.10</a:t>
            </a:r>
          </a:p>
        </p:txBody>
      </p:sp>
      <p:sp>
        <p:nvSpPr>
          <p:cNvPr id="3" name="Content Placeholder 2"/>
          <p:cNvSpPr>
            <a:spLocks noGrp="1"/>
          </p:cNvSpPr>
          <p:nvPr>
            <p:ph idx="1"/>
          </p:nvPr>
        </p:nvSpPr>
        <p:spPr/>
        <p:txBody>
          <a:bodyPr/>
          <a:lstStyle/>
          <a:p>
            <a:r>
              <a:rPr lang="en-US" dirty="0"/>
              <a:t>As Figure 5.21 suggests, the combustion of gasoline is a highly exothermic process. Let us determine the approximate amount of heat produced by burning 1.00 L of gasoline, assuming the enthalpy of combustion of gasoline is the same as that of isooctane, a common component of gasoline. The density of isooctane is 0.692 g/</a:t>
            </a:r>
            <a:r>
              <a:rPr lang="en-US" dirty="0" err="1"/>
              <a:t>mL.</a:t>
            </a:r>
            <a:endParaRPr lang="en-US" dirty="0"/>
          </a:p>
          <a:p>
            <a:endParaRPr lang="en-US" dirty="0"/>
          </a:p>
        </p:txBody>
      </p:sp>
    </p:spTree>
    <p:extLst>
      <p:ext uri="{BB962C8B-B14F-4D97-AF65-F5344CB8AC3E}">
        <p14:creationId xmlns:p14="http://schemas.microsoft.com/office/powerpoint/2010/main" val="39452741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5.10</a:t>
            </a:r>
          </a:p>
        </p:txBody>
      </p:sp>
      <p:sp>
        <p:nvSpPr>
          <p:cNvPr id="3" name="Content Placeholder 2"/>
          <p:cNvSpPr>
            <a:spLocks noGrp="1"/>
          </p:cNvSpPr>
          <p:nvPr>
            <p:ph idx="1"/>
          </p:nvPr>
        </p:nvSpPr>
        <p:spPr/>
        <p:txBody>
          <a:bodyPr/>
          <a:lstStyle/>
          <a:p>
            <a:r>
              <a:rPr lang="en-US" dirty="0"/>
              <a:t>Starting with a known amount (1.00 L of isooctane), we can perform conversions between units until we arrive at the desired amount of heat or energy. The enthalpy of combustion of isooctane provides one of the necessary conversions. Table 5.2 gives this value as −5460 kJ per 1 mole of isooctane (C</a:t>
            </a:r>
            <a:r>
              <a:rPr lang="en-US" baseline="-25000" dirty="0"/>
              <a:t>8</a:t>
            </a:r>
            <a:r>
              <a:rPr lang="en-US" dirty="0"/>
              <a:t>H</a:t>
            </a:r>
            <a:r>
              <a:rPr lang="en-US" baseline="-25000" dirty="0"/>
              <a:t>18</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72833184"/>
              </p:ext>
            </p:extLst>
          </p:nvPr>
        </p:nvGraphicFramePr>
        <p:xfrm>
          <a:off x="424117" y="3142082"/>
          <a:ext cx="8315846" cy="589723"/>
        </p:xfrm>
        <a:graphic>
          <a:graphicData uri="http://schemas.openxmlformats.org/presentationml/2006/ole">
            <mc:AlternateContent xmlns:mc="http://schemas.openxmlformats.org/markup-compatibility/2006">
              <mc:Choice xmlns:v="urn:schemas-microsoft-com:vml" Requires="v">
                <p:oleObj spid="_x0000_s23577" name="Equation" r:id="rId3" imgW="6083280" imgH="431640" progId="Equation.DSMT4">
                  <p:embed/>
                </p:oleObj>
              </mc:Choice>
              <mc:Fallback>
                <p:oleObj name="Equation" r:id="rId3" imgW="6083280" imgH="431640" progId="Equation.DSMT4">
                  <p:embed/>
                  <p:pic>
                    <p:nvPicPr>
                      <p:cNvPr id="0" name="Object 2"/>
                      <p:cNvPicPr>
                        <a:picLocks noChangeAspect="1" noChangeArrowheads="1"/>
                      </p:cNvPicPr>
                      <p:nvPr/>
                    </p:nvPicPr>
                    <p:blipFill>
                      <a:blip r:embed="rId4"/>
                      <a:srcRect/>
                      <a:stretch>
                        <a:fillRect/>
                      </a:stretch>
                    </p:blipFill>
                    <p:spPr bwMode="auto">
                      <a:xfrm>
                        <a:off x="424117" y="3142082"/>
                        <a:ext cx="8315846" cy="589723"/>
                      </a:xfrm>
                      <a:prstGeom prst="rect">
                        <a:avLst/>
                      </a:prstGeom>
                      <a:noFill/>
                      <a:ln>
                        <a:noFill/>
                      </a:ln>
                    </p:spPr>
                  </p:pic>
                </p:oleObj>
              </mc:Fallback>
            </mc:AlternateContent>
          </a:graphicData>
        </a:graphic>
      </p:graphicFrame>
      <p:cxnSp>
        <p:nvCxnSpPr>
          <p:cNvPr id="6" name="Straight Connector 5"/>
          <p:cNvCxnSpPr/>
          <p:nvPr/>
        </p:nvCxnSpPr>
        <p:spPr>
          <a:xfrm flipH="1">
            <a:off x="806824" y="3391786"/>
            <a:ext cx="649836"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160703" y="3528266"/>
            <a:ext cx="649836"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288294" y="3242030"/>
            <a:ext cx="649836"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617364" y="3520277"/>
            <a:ext cx="731352"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5024406" y="3197756"/>
            <a:ext cx="731352"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332210" y="3523821"/>
            <a:ext cx="731352"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3844191" y="3242030"/>
            <a:ext cx="649836" cy="922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156687" y="3520277"/>
            <a:ext cx="649836" cy="13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756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5.22</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5"/>
                </a:solidFill>
              </a:rPr>
              <a:t>(a) Tiny algal organisms can be (b) grown in large quantities and eventually (c) turned into a useful fuel such as biodiesel. (credit a: modification of work by Micah </a:t>
            </a:r>
            <a:r>
              <a:rPr lang="en-US" sz="1600" dirty="0" err="1">
                <a:solidFill>
                  <a:schemeClr val="accent5"/>
                </a:solidFill>
              </a:rPr>
              <a:t>Sittig</a:t>
            </a:r>
            <a:r>
              <a:rPr lang="en-US" sz="1600" dirty="0">
                <a:solidFill>
                  <a:schemeClr val="accent5"/>
                </a:solidFill>
              </a:rPr>
              <a:t>; credit b: modification of work by Robert </a:t>
            </a:r>
            <a:r>
              <a:rPr lang="en-US" sz="1600" dirty="0" err="1">
                <a:solidFill>
                  <a:schemeClr val="accent5"/>
                </a:solidFill>
              </a:rPr>
              <a:t>Kerton</a:t>
            </a:r>
            <a:r>
              <a:rPr lang="en-US" sz="1600" dirty="0">
                <a:solidFill>
                  <a:schemeClr val="accent5"/>
                </a:solidFill>
              </a:rPr>
              <a:t>; credit c: modification </a:t>
            </a:r>
            <a:r>
              <a:rPr lang="en-US" sz="1600" dirty="0"/>
              <a:t>of work by John F. Williams)</a:t>
            </a:r>
          </a:p>
        </p:txBody>
      </p:sp>
      <p:pic>
        <p:nvPicPr>
          <p:cNvPr id="9" name="Figure" descr="Three pictures are shown and labeled a, b, and c. Picture a shows a microscopic view of algal organisms. They are brown, multipart strands and net-like structures on a background of light violet. Picture b shows five large tubs full of a brown liquid containing these algal organisms. Picture c depicts a cylinder full of green liquid in the foreground and a poster in the background that has the title “From Field to Fleet.”">
            <a:extLst>
              <a:ext uri="{FF2B5EF4-FFF2-40B4-BE49-F238E27FC236}">
                <a16:creationId xmlns:a16="http://schemas.microsoft.com/office/drawing/2014/main" id="{CE73AE4A-A990-4FF9-BB74-827470979E0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284" b="-11284"/>
          <a:stretch>
            <a:fillRect/>
          </a:stretch>
        </p:blipFill>
        <p:spPr>
          <a:xfrm>
            <a:off x="457199" y="1122386"/>
            <a:ext cx="8062913" cy="3500071"/>
          </a:xfrm>
        </p:spPr>
      </p:pic>
    </p:spTree>
    <p:extLst>
      <p:ext uri="{BB962C8B-B14F-4D97-AF65-F5344CB8AC3E}">
        <p14:creationId xmlns:p14="http://schemas.microsoft.com/office/powerpoint/2010/main" val="3276238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5.23</a:t>
            </a:r>
          </a:p>
        </p:txBody>
      </p:sp>
      <p:sp>
        <p:nvSpPr>
          <p:cNvPr id="7" name="Figure Legend"/>
          <p:cNvSpPr>
            <a:spLocks noGrp="1"/>
          </p:cNvSpPr>
          <p:nvPr>
            <p:ph type="body" sz="quarter" idx="14"/>
          </p:nvPr>
        </p:nvSpPr>
        <p:spPr/>
        <p:txBody>
          <a:bodyPr>
            <a:normAutofit/>
          </a:bodyPr>
          <a:lstStyle/>
          <a:p>
            <a:pPr marL="0" indent="0">
              <a:buNone/>
            </a:pPr>
            <a:r>
              <a:rPr lang="en-US" sz="1600" dirty="0"/>
              <a:t>Algae convert sunlight and carbon dioxide into oil that is harvested, extracted, purified, and transformed into a variety of renewable fuels.</a:t>
            </a:r>
          </a:p>
        </p:txBody>
      </p:sp>
      <p:pic>
        <p:nvPicPr>
          <p:cNvPr id="9" name="Figure" descr="A flowchart is shown that contains pictures and words. Reading from left to right, the terms “Grow,” “Harvest,” “Extract,” “Process and purify,” and “Jet fuel gasoline diesel” are shown with right-facing arrows in between each. Above each term, respectively, are diagrams of three containers, three cylinders lying side-by-side, a pyramid-like container with liquid inside, a factory, and a fuel pump. In the space above all of the diagrams and to the left of the images is a diagram of the sun.">
            <a:extLst>
              <a:ext uri="{FF2B5EF4-FFF2-40B4-BE49-F238E27FC236}">
                <a16:creationId xmlns:a16="http://schemas.microsoft.com/office/drawing/2014/main" id="{060604DC-4E9F-435E-9711-AD87896818F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41" b="-9941"/>
          <a:stretch>
            <a:fillRect/>
          </a:stretch>
        </p:blipFill>
        <p:spPr>
          <a:xfrm>
            <a:off x="457199" y="1122386"/>
            <a:ext cx="8062913" cy="3500071"/>
          </a:xfrm>
        </p:spPr>
      </p:pic>
    </p:spTree>
    <p:extLst>
      <p:ext uri="{BB962C8B-B14F-4D97-AF65-F5344CB8AC3E}">
        <p14:creationId xmlns:p14="http://schemas.microsoft.com/office/powerpoint/2010/main" val="30813968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Enthalpy of Formation</a:t>
            </a:r>
          </a:p>
        </p:txBody>
      </p:sp>
      <p:sp>
        <p:nvSpPr>
          <p:cNvPr id="3" name="Content Placeholder 2"/>
          <p:cNvSpPr>
            <a:spLocks noGrp="1"/>
          </p:cNvSpPr>
          <p:nvPr>
            <p:ph idx="1"/>
          </p:nvPr>
        </p:nvSpPr>
        <p:spPr>
          <a:xfrm>
            <a:off x="628650" y="955965"/>
            <a:ext cx="7886700" cy="4934472"/>
          </a:xfrm>
        </p:spPr>
        <p:txBody>
          <a:bodyPr/>
          <a:lstStyle/>
          <a:p>
            <a:r>
              <a:rPr lang="en-US" b="1" dirty="0">
                <a:solidFill>
                  <a:schemeClr val="accent5"/>
                </a:solidFill>
                <a:cs typeface="MS PGothic" pitchFamily="34" charset="-128"/>
              </a:rPr>
              <a:t>Standard enthalpy of formation (</a:t>
            </a:r>
            <a:r>
              <a:rPr lang="el-GR" b="1" dirty="0">
                <a:solidFill>
                  <a:schemeClr val="accent5"/>
                </a:solidFill>
                <a:latin typeface="Lucida Grande" pitchFamily="-110" charset="0"/>
                <a:ea typeface="Arial" pitchFamily="-110" charset="0"/>
                <a:cs typeface="Arial" pitchFamily="-110" charset="0"/>
              </a:rPr>
              <a:t>Δ</a:t>
            </a:r>
            <a:r>
              <a:rPr lang="en-US" b="1" i="1" dirty="0" err="1">
                <a:solidFill>
                  <a:schemeClr val="accent5"/>
                </a:solidFill>
                <a:ea typeface="Arial" pitchFamily="-110" charset="0"/>
                <a:cs typeface="Arial" pitchFamily="-110" charset="0"/>
              </a:rPr>
              <a:t>H</a:t>
            </a:r>
            <a:r>
              <a:rPr lang="en-US" b="1" dirty="0" err="1">
                <a:solidFill>
                  <a:schemeClr val="accent5"/>
                </a:solidFill>
                <a:ea typeface="Arial" pitchFamily="-110" charset="0"/>
                <a:cs typeface="Arial" pitchFamily="-110" charset="0"/>
              </a:rPr>
              <a:t>°</a:t>
            </a:r>
            <a:r>
              <a:rPr lang="en-US" b="1" baseline="-25000" dirty="0" err="1">
                <a:solidFill>
                  <a:schemeClr val="accent5"/>
                </a:solidFill>
                <a:ea typeface="Arial" pitchFamily="-110" charset="0"/>
                <a:cs typeface="Arial" pitchFamily="-110" charset="0"/>
              </a:rPr>
              <a:t>f</a:t>
            </a:r>
            <a:r>
              <a:rPr lang="en-US" b="1" dirty="0">
                <a:solidFill>
                  <a:schemeClr val="accent5"/>
                </a:solidFill>
                <a:ea typeface="Arial" pitchFamily="-110" charset="0"/>
                <a:cs typeface="Arial" pitchFamily="-110" charset="0"/>
              </a:rPr>
              <a:t>) </a:t>
            </a:r>
            <a:r>
              <a:rPr lang="en-US" dirty="0"/>
              <a:t>is an enthalpy change for a reaction in which </a:t>
            </a:r>
            <a:r>
              <a:rPr lang="en-US" i="1" dirty="0"/>
              <a:t>exactly 1 mole </a:t>
            </a:r>
            <a:r>
              <a:rPr lang="en-US" dirty="0"/>
              <a:t>of a pure substance is formed from its constituent free elements in their most stable states under standard state conditions.</a:t>
            </a:r>
          </a:p>
          <a:p>
            <a:endParaRPr lang="en-US" dirty="0"/>
          </a:p>
          <a:p>
            <a:r>
              <a:rPr lang="en-US" dirty="0"/>
              <a:t> For example, </a:t>
            </a:r>
            <a:r>
              <a:rPr lang="el-GR" dirty="0">
                <a:latin typeface="Lucida Grande" pitchFamily="-110" charset="0"/>
                <a:ea typeface="Arial" pitchFamily="-110" charset="0"/>
                <a:cs typeface="Arial" pitchFamily="-110" charset="0"/>
              </a:rPr>
              <a:t>Δ</a:t>
            </a:r>
            <a:r>
              <a:rPr lang="en-US" i="1" dirty="0" err="1">
                <a:ea typeface="Arial" pitchFamily="-110" charset="0"/>
                <a:cs typeface="Arial" pitchFamily="-110" charset="0"/>
              </a:rPr>
              <a:t>H</a:t>
            </a:r>
            <a:r>
              <a:rPr lang="en-US" dirty="0" err="1">
                <a:ea typeface="Arial" pitchFamily="-110" charset="0"/>
                <a:cs typeface="Arial" pitchFamily="-110" charset="0"/>
              </a:rPr>
              <a:t>°</a:t>
            </a:r>
            <a:r>
              <a:rPr lang="en-US" baseline="-25000" dirty="0" err="1">
                <a:ea typeface="Arial" pitchFamily="-110" charset="0"/>
                <a:cs typeface="Arial" pitchFamily="-110" charset="0"/>
              </a:rPr>
              <a:t>f</a:t>
            </a:r>
            <a:r>
              <a:rPr lang="en-US" baseline="-25000" dirty="0">
                <a:ea typeface="Arial" pitchFamily="-110" charset="0"/>
                <a:cs typeface="Arial" pitchFamily="-110" charset="0"/>
              </a:rPr>
              <a:t> </a:t>
            </a:r>
            <a:r>
              <a:rPr lang="en-US" dirty="0"/>
              <a:t>of CO</a:t>
            </a:r>
            <a:r>
              <a:rPr lang="en-US" baseline="-25000" dirty="0"/>
              <a:t>2</a:t>
            </a:r>
            <a:r>
              <a:rPr lang="en-US" dirty="0"/>
              <a:t>(</a:t>
            </a:r>
            <a:r>
              <a:rPr lang="en-US" i="1" dirty="0"/>
              <a:t>g</a:t>
            </a:r>
            <a:r>
              <a:rPr lang="en-US" dirty="0"/>
              <a:t>) is −393.5 kJ/mol. </a:t>
            </a:r>
          </a:p>
          <a:p>
            <a:pPr>
              <a:buClrTx/>
            </a:pPr>
            <a:endParaRPr lang="en-US" dirty="0"/>
          </a:p>
          <a:p>
            <a:pPr marL="0" indent="0" algn="ctr">
              <a:buNone/>
            </a:pPr>
            <a:r>
              <a:rPr lang="en-US" dirty="0"/>
              <a:t>C(</a:t>
            </a:r>
            <a:r>
              <a:rPr lang="en-US" i="1" dirty="0"/>
              <a:t>s</a:t>
            </a:r>
            <a:r>
              <a:rPr lang="en-US" dirty="0"/>
              <a:t>)  +  O</a:t>
            </a:r>
            <a:r>
              <a:rPr lang="en-US" baseline="-25000" dirty="0"/>
              <a:t>2</a:t>
            </a:r>
            <a:r>
              <a:rPr lang="en-US" dirty="0"/>
              <a:t>(</a:t>
            </a:r>
            <a:r>
              <a:rPr lang="en-US" i="1" dirty="0"/>
              <a:t>g</a:t>
            </a:r>
            <a:r>
              <a:rPr lang="en-US" dirty="0"/>
              <a:t>)  ⟶  CO</a:t>
            </a:r>
            <a:r>
              <a:rPr lang="en-US" baseline="-25000" dirty="0"/>
              <a:t>2</a:t>
            </a:r>
            <a:r>
              <a:rPr lang="en-US" dirty="0"/>
              <a:t>(</a:t>
            </a:r>
            <a:r>
              <a:rPr lang="en-US" i="1" dirty="0"/>
              <a:t>g</a:t>
            </a:r>
            <a:r>
              <a:rPr lang="en-US" dirty="0"/>
              <a:t>)      </a:t>
            </a:r>
            <a:r>
              <a:rPr lang="el-GR" dirty="0">
                <a:latin typeface="Lucida Grande" pitchFamily="-110" charset="0"/>
                <a:ea typeface="Arial" pitchFamily="-110" charset="0"/>
                <a:cs typeface="Arial" pitchFamily="-110" charset="0"/>
              </a:rPr>
              <a:t>Δ</a:t>
            </a:r>
            <a:r>
              <a:rPr lang="en-US" i="1" dirty="0" err="1">
                <a:ea typeface="Arial" pitchFamily="-110" charset="0"/>
                <a:cs typeface="Arial" pitchFamily="-110" charset="0"/>
              </a:rPr>
              <a:t>H</a:t>
            </a:r>
            <a:r>
              <a:rPr lang="en-US" dirty="0" err="1">
                <a:ea typeface="Arial" pitchFamily="-110" charset="0"/>
                <a:cs typeface="Arial" pitchFamily="-110" charset="0"/>
              </a:rPr>
              <a:t>°</a:t>
            </a:r>
            <a:r>
              <a:rPr lang="en-US" baseline="-25000" dirty="0" err="1">
                <a:ea typeface="Arial" pitchFamily="-110" charset="0"/>
                <a:cs typeface="Arial" pitchFamily="-110" charset="0"/>
              </a:rPr>
              <a:t>f</a:t>
            </a:r>
            <a:r>
              <a:rPr lang="en-US" baseline="-25000" dirty="0">
                <a:ea typeface="Arial" pitchFamily="-110" charset="0"/>
                <a:cs typeface="Arial" pitchFamily="-110" charset="0"/>
              </a:rPr>
              <a:t>  </a:t>
            </a:r>
            <a:r>
              <a:rPr lang="en-US" dirty="0"/>
              <a:t>=  </a:t>
            </a:r>
            <a:r>
              <a:rPr lang="el-GR" dirty="0">
                <a:latin typeface="Lucida Grande" pitchFamily="-110" charset="0"/>
                <a:ea typeface="Arial" pitchFamily="-110" charset="0"/>
                <a:cs typeface="Arial" pitchFamily="-110" charset="0"/>
              </a:rPr>
              <a:t>Δ</a:t>
            </a:r>
            <a:r>
              <a:rPr lang="en-US" i="1" dirty="0">
                <a:ea typeface="Arial" pitchFamily="-110" charset="0"/>
                <a:cs typeface="Arial" pitchFamily="-110" charset="0"/>
              </a:rPr>
              <a:t>H</a:t>
            </a:r>
            <a:r>
              <a:rPr lang="en-US" dirty="0">
                <a:ea typeface="Arial" pitchFamily="-110" charset="0"/>
                <a:cs typeface="Arial" pitchFamily="-110" charset="0"/>
              </a:rPr>
              <a:t>°</a:t>
            </a:r>
            <a:r>
              <a:rPr lang="en-US" dirty="0"/>
              <a:t> = −393.5kJ</a:t>
            </a:r>
          </a:p>
          <a:p>
            <a:endParaRPr lang="en-US" dirty="0"/>
          </a:p>
          <a:p>
            <a:r>
              <a:rPr lang="en-US" dirty="0"/>
              <a:t> By definition, the standard enthalpy of formation of an element in its most stable form is equal to zero under standard conditions.</a:t>
            </a:r>
          </a:p>
          <a:p>
            <a:endParaRPr lang="en-US" dirty="0"/>
          </a:p>
        </p:txBody>
      </p:sp>
    </p:spTree>
    <p:extLst>
      <p:ext uri="{BB962C8B-B14F-4D97-AF65-F5344CB8AC3E}">
        <p14:creationId xmlns:p14="http://schemas.microsoft.com/office/powerpoint/2010/main" val="39095791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5.12</a:t>
            </a:r>
          </a:p>
        </p:txBody>
      </p:sp>
      <p:sp>
        <p:nvSpPr>
          <p:cNvPr id="3" name="Content Placeholder 2"/>
          <p:cNvSpPr>
            <a:spLocks noGrp="1"/>
          </p:cNvSpPr>
          <p:nvPr>
            <p:ph idx="1"/>
          </p:nvPr>
        </p:nvSpPr>
        <p:spPr>
          <a:xfrm>
            <a:off x="628650" y="955965"/>
            <a:ext cx="7886700" cy="4551700"/>
          </a:xfrm>
        </p:spPr>
        <p:txBody>
          <a:bodyPr>
            <a:normAutofit/>
          </a:bodyPr>
          <a:lstStyle/>
          <a:p>
            <a:r>
              <a:rPr lang="en-US" dirty="0"/>
              <a:t>Write the heat of formation reaction equations for:</a:t>
            </a:r>
          </a:p>
          <a:p>
            <a:pPr marL="342900" lvl="1" indent="0">
              <a:buNone/>
            </a:pPr>
            <a:r>
              <a:rPr lang="en-US" dirty="0"/>
              <a:t>(a) C</a:t>
            </a:r>
            <a:r>
              <a:rPr lang="en-US" baseline="-25000" dirty="0"/>
              <a:t>2</a:t>
            </a:r>
            <a:r>
              <a:rPr lang="en-US" dirty="0"/>
              <a:t>H</a:t>
            </a:r>
            <a:r>
              <a:rPr lang="en-US" baseline="-25000" dirty="0"/>
              <a:t>5</a:t>
            </a:r>
            <a:r>
              <a:rPr lang="en-US" dirty="0"/>
              <a:t>OH(</a:t>
            </a:r>
            <a:r>
              <a:rPr lang="en-US" i="1" dirty="0"/>
              <a:t>l</a:t>
            </a:r>
            <a:r>
              <a:rPr lang="en-US" dirty="0"/>
              <a:t>)</a:t>
            </a:r>
          </a:p>
          <a:p>
            <a:pPr marL="342900" lvl="1" indent="0">
              <a:buNone/>
            </a:pPr>
            <a:r>
              <a:rPr lang="en-US" dirty="0"/>
              <a:t>(b) Ca</a:t>
            </a:r>
            <a:r>
              <a:rPr lang="en-US" baseline="-25000" dirty="0"/>
              <a:t>3</a:t>
            </a:r>
            <a:r>
              <a:rPr lang="en-US" dirty="0"/>
              <a:t>(PO</a:t>
            </a:r>
            <a:r>
              <a:rPr lang="en-US" baseline="-25000" dirty="0"/>
              <a:t>4</a:t>
            </a:r>
            <a:r>
              <a:rPr lang="en-US" dirty="0"/>
              <a:t>)</a:t>
            </a:r>
            <a:r>
              <a:rPr lang="en-US" baseline="-25000" dirty="0"/>
              <a:t>2</a:t>
            </a:r>
            <a:r>
              <a:rPr lang="en-US" dirty="0"/>
              <a:t>(</a:t>
            </a:r>
            <a:r>
              <a:rPr lang="en-US" i="1" dirty="0"/>
              <a:t>s</a:t>
            </a:r>
            <a:r>
              <a:rPr lang="en-US" dirty="0"/>
              <a:t>)</a:t>
            </a:r>
          </a:p>
          <a:p>
            <a:endParaRPr lang="en-US" dirty="0"/>
          </a:p>
          <a:p>
            <a:r>
              <a:rPr lang="en-US" dirty="0"/>
              <a:t>Remembering that </a:t>
            </a:r>
            <a:r>
              <a:rPr lang="el-GR" dirty="0">
                <a:latin typeface="Lucida Grande" pitchFamily="-110" charset="0"/>
                <a:ea typeface="Arial" pitchFamily="-110" charset="0"/>
                <a:cs typeface="Arial" pitchFamily="-110" charset="0"/>
              </a:rPr>
              <a:t>Δ</a:t>
            </a:r>
            <a:r>
              <a:rPr lang="en-US" i="1" dirty="0" err="1">
                <a:ea typeface="Arial" pitchFamily="-110" charset="0"/>
                <a:cs typeface="Arial" pitchFamily="-110" charset="0"/>
              </a:rPr>
              <a:t>H</a:t>
            </a:r>
            <a:r>
              <a:rPr lang="en-US" dirty="0" err="1">
                <a:ea typeface="Arial" pitchFamily="-110" charset="0"/>
                <a:cs typeface="Arial" pitchFamily="-110" charset="0"/>
              </a:rPr>
              <a:t>°</a:t>
            </a:r>
            <a:r>
              <a:rPr lang="en-US" baseline="-25000" dirty="0" err="1">
                <a:ea typeface="Arial" pitchFamily="-110" charset="0"/>
                <a:cs typeface="Arial" pitchFamily="-110" charset="0"/>
              </a:rPr>
              <a:t>f</a:t>
            </a:r>
            <a:r>
              <a:rPr lang="en-US" baseline="-25000" dirty="0">
                <a:ea typeface="Arial" pitchFamily="-110" charset="0"/>
                <a:cs typeface="Arial" pitchFamily="-110" charset="0"/>
              </a:rPr>
              <a:t> </a:t>
            </a:r>
            <a:r>
              <a:rPr lang="en-US" dirty="0"/>
              <a:t> reaction equations are for forming 1 mole of the compound from its constituent elements under standard conditions, we have:</a:t>
            </a:r>
          </a:p>
          <a:p>
            <a:pPr marL="342900" lvl="1" indent="0">
              <a:buNone/>
            </a:pPr>
            <a:r>
              <a:rPr lang="en-US" dirty="0"/>
              <a:t>(a) 2C(</a:t>
            </a:r>
            <a:r>
              <a:rPr lang="en-US" i="1" dirty="0" err="1"/>
              <a:t>s</a:t>
            </a:r>
            <a:r>
              <a:rPr lang="en-US" dirty="0" err="1"/>
              <a:t>,graphite</a:t>
            </a:r>
            <a:r>
              <a:rPr lang="en-US" dirty="0"/>
              <a:t>)  +  3H</a:t>
            </a:r>
            <a:r>
              <a:rPr lang="en-US" baseline="-25000" dirty="0"/>
              <a:t>2</a:t>
            </a:r>
            <a:r>
              <a:rPr lang="en-US" dirty="0"/>
              <a:t>(</a:t>
            </a:r>
            <a:r>
              <a:rPr lang="en-US" i="1" dirty="0"/>
              <a:t>g</a:t>
            </a:r>
            <a:r>
              <a:rPr lang="en-US" dirty="0"/>
              <a:t>)  +  ½ O</a:t>
            </a:r>
            <a:r>
              <a:rPr lang="en-US" baseline="-25000" dirty="0"/>
              <a:t>2</a:t>
            </a:r>
            <a:r>
              <a:rPr lang="en-US" dirty="0"/>
              <a:t>(</a:t>
            </a:r>
            <a:r>
              <a:rPr lang="en-US" i="1" dirty="0"/>
              <a:t>g</a:t>
            </a:r>
            <a:r>
              <a:rPr lang="en-US" dirty="0"/>
              <a:t>)  ⟶  C</a:t>
            </a:r>
            <a:r>
              <a:rPr lang="en-US" baseline="-25000" dirty="0"/>
              <a:t>2</a:t>
            </a:r>
            <a:r>
              <a:rPr lang="en-US" dirty="0"/>
              <a:t>H</a:t>
            </a:r>
            <a:r>
              <a:rPr lang="en-US" baseline="-25000" dirty="0"/>
              <a:t>5</a:t>
            </a:r>
            <a:r>
              <a:rPr lang="en-US" dirty="0"/>
              <a:t>OH(</a:t>
            </a:r>
            <a:r>
              <a:rPr lang="en-US" i="1" dirty="0"/>
              <a:t>l</a:t>
            </a:r>
            <a:r>
              <a:rPr lang="en-US" dirty="0"/>
              <a:t>)</a:t>
            </a:r>
          </a:p>
          <a:p>
            <a:pPr marL="342900" lvl="1" indent="0">
              <a:buNone/>
            </a:pPr>
            <a:r>
              <a:rPr lang="en-US" dirty="0"/>
              <a:t>(b) 3Ca(</a:t>
            </a:r>
            <a:r>
              <a:rPr lang="en-US" i="1" dirty="0"/>
              <a:t>s</a:t>
            </a:r>
            <a:r>
              <a:rPr lang="en-US" dirty="0"/>
              <a:t>)  +  ½ P</a:t>
            </a:r>
            <a:r>
              <a:rPr lang="en-US" baseline="-25000" dirty="0"/>
              <a:t>4</a:t>
            </a:r>
            <a:r>
              <a:rPr lang="en-US" dirty="0"/>
              <a:t>(</a:t>
            </a:r>
            <a:r>
              <a:rPr lang="en-US" i="1" dirty="0"/>
              <a:t>s</a:t>
            </a:r>
            <a:r>
              <a:rPr lang="en-US" dirty="0"/>
              <a:t>)  +  4O</a:t>
            </a:r>
            <a:r>
              <a:rPr lang="en-US" baseline="-25000" dirty="0"/>
              <a:t>2</a:t>
            </a:r>
            <a:r>
              <a:rPr lang="en-US" dirty="0"/>
              <a:t>(</a:t>
            </a:r>
            <a:r>
              <a:rPr lang="en-US" i="1" dirty="0"/>
              <a:t>g</a:t>
            </a:r>
            <a:r>
              <a:rPr lang="en-US" dirty="0"/>
              <a:t>)  ⟶  Ca</a:t>
            </a:r>
            <a:r>
              <a:rPr lang="en-US" baseline="-25000" dirty="0"/>
              <a:t>3</a:t>
            </a:r>
            <a:r>
              <a:rPr lang="en-US" dirty="0"/>
              <a:t>(PO</a:t>
            </a:r>
            <a:r>
              <a:rPr lang="en-US" baseline="-25000" dirty="0"/>
              <a:t>4</a:t>
            </a:r>
            <a:r>
              <a:rPr lang="en-US" dirty="0"/>
              <a:t>)</a:t>
            </a:r>
            <a:r>
              <a:rPr lang="en-US" baseline="-25000" dirty="0"/>
              <a:t>2</a:t>
            </a:r>
            <a:r>
              <a:rPr lang="en-US" dirty="0"/>
              <a:t>(</a:t>
            </a:r>
            <a:r>
              <a:rPr lang="en-US" i="1" dirty="0"/>
              <a:t>s</a:t>
            </a:r>
            <a:r>
              <a:rPr lang="en-US" dirty="0"/>
              <a:t>)</a:t>
            </a:r>
          </a:p>
          <a:p>
            <a:pPr marL="342900" lvl="1" indent="0">
              <a:buNone/>
            </a:pPr>
            <a:endParaRPr lang="en-US" sz="2100" dirty="0"/>
          </a:p>
          <a:p>
            <a:r>
              <a:rPr lang="en-US" dirty="0"/>
              <a:t>Note: The standard state of carbon is graphite, and phosphorus exists as P</a:t>
            </a:r>
            <a:r>
              <a:rPr lang="en-US" baseline="-25000" dirty="0"/>
              <a:t>4</a:t>
            </a:r>
            <a:r>
              <a:rPr lang="en-US" dirty="0"/>
              <a:t>.</a:t>
            </a:r>
          </a:p>
          <a:p>
            <a:endParaRPr lang="en-US" dirty="0"/>
          </a:p>
        </p:txBody>
      </p:sp>
    </p:spTree>
    <p:extLst>
      <p:ext uri="{BB962C8B-B14F-4D97-AF65-F5344CB8AC3E}">
        <p14:creationId xmlns:p14="http://schemas.microsoft.com/office/powerpoint/2010/main" val="14472170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a:t>
            </a:r>
          </a:p>
        </p:txBody>
      </p:sp>
      <p:sp>
        <p:nvSpPr>
          <p:cNvPr id="3" name="Content Placeholder 2"/>
          <p:cNvSpPr>
            <a:spLocks noGrp="1"/>
          </p:cNvSpPr>
          <p:nvPr>
            <p:ph idx="1"/>
          </p:nvPr>
        </p:nvSpPr>
        <p:spPr>
          <a:xfrm>
            <a:off x="628650" y="955965"/>
            <a:ext cx="7886700" cy="4860044"/>
          </a:xfrm>
        </p:spPr>
        <p:txBody>
          <a:bodyPr/>
          <a:lstStyle/>
          <a:p>
            <a:r>
              <a:rPr lang="en-US" dirty="0"/>
              <a:t>There are two ways to determine the amount of heat involved in a chemical change: </a:t>
            </a:r>
          </a:p>
          <a:p>
            <a:pPr lvl="1"/>
            <a:r>
              <a:rPr lang="en-US" dirty="0"/>
              <a:t>Measure it experimentally.</a:t>
            </a:r>
          </a:p>
          <a:p>
            <a:pPr lvl="1"/>
            <a:r>
              <a:rPr lang="en-US" dirty="0"/>
              <a:t>Calculate it from other experimentally determined enthalpy changes. </a:t>
            </a:r>
          </a:p>
          <a:p>
            <a:endParaRPr lang="en-US" dirty="0"/>
          </a:p>
          <a:p>
            <a:r>
              <a:rPr lang="en-US" dirty="0"/>
              <a:t> Some reactions are difficult, if not impossible, to investigate and make accurate measurements experimentally.</a:t>
            </a:r>
          </a:p>
          <a:p>
            <a:endParaRPr lang="en-US" dirty="0"/>
          </a:p>
          <a:p>
            <a:r>
              <a:rPr lang="en-US" dirty="0"/>
              <a:t> For these reactions, the amount of heat involved must be calculated, usually using </a:t>
            </a:r>
            <a:r>
              <a:rPr lang="en-US" b="1" dirty="0"/>
              <a:t>Hess’s law</a:t>
            </a:r>
            <a:r>
              <a:rPr lang="en-US" dirty="0"/>
              <a:t>.</a:t>
            </a:r>
          </a:p>
          <a:p>
            <a:endParaRPr lang="en-US" dirty="0"/>
          </a:p>
        </p:txBody>
      </p:sp>
    </p:spTree>
    <p:extLst>
      <p:ext uri="{BB962C8B-B14F-4D97-AF65-F5344CB8AC3E}">
        <p14:creationId xmlns:p14="http://schemas.microsoft.com/office/powerpoint/2010/main" val="5946704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a:t>
            </a:r>
          </a:p>
        </p:txBody>
      </p:sp>
      <p:sp>
        <p:nvSpPr>
          <p:cNvPr id="3" name="Content Placeholder 2"/>
          <p:cNvSpPr>
            <a:spLocks noGrp="1"/>
          </p:cNvSpPr>
          <p:nvPr>
            <p:ph idx="1"/>
          </p:nvPr>
        </p:nvSpPr>
        <p:spPr/>
        <p:txBody>
          <a:bodyPr/>
          <a:lstStyle/>
          <a:p>
            <a:r>
              <a:rPr lang="en-US" b="1" dirty="0"/>
              <a:t>Hess’s law: </a:t>
            </a:r>
            <a:r>
              <a:rPr lang="en-US" dirty="0"/>
              <a:t>If a process can be written as the sum of several stepwise processes, the enthalpy change of the total process equals the sum of the enthalpy changes of the various steps.</a:t>
            </a:r>
          </a:p>
          <a:p>
            <a:endParaRPr lang="en-US" dirty="0"/>
          </a:p>
          <a:p>
            <a:r>
              <a:rPr lang="en-US" dirty="0"/>
              <a:t>Hess’s law is valid because enthalpy is a state function.</a:t>
            </a:r>
          </a:p>
          <a:p>
            <a:endParaRPr lang="en-US" dirty="0"/>
          </a:p>
          <a:p>
            <a:r>
              <a:rPr lang="en-US" dirty="0"/>
              <a:t>Enthalpy changes depend only on where a chemical process starts and ends, not on the path it takes from start to finish.</a:t>
            </a:r>
          </a:p>
          <a:p>
            <a:endParaRPr lang="en-US" dirty="0"/>
          </a:p>
        </p:txBody>
      </p:sp>
    </p:spTree>
    <p:extLst>
      <p:ext uri="{BB962C8B-B14F-4D97-AF65-F5344CB8AC3E}">
        <p14:creationId xmlns:p14="http://schemas.microsoft.com/office/powerpoint/2010/main" val="35996994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a:t>
            </a:r>
          </a:p>
        </p:txBody>
      </p:sp>
      <p:sp>
        <p:nvSpPr>
          <p:cNvPr id="3" name="Content Placeholder 2"/>
          <p:cNvSpPr>
            <a:spLocks noGrp="1"/>
          </p:cNvSpPr>
          <p:nvPr>
            <p:ph idx="1"/>
          </p:nvPr>
        </p:nvSpPr>
        <p:spPr/>
        <p:txBody>
          <a:bodyPr/>
          <a:lstStyle/>
          <a:p>
            <a:r>
              <a:rPr lang="en-US" dirty="0"/>
              <a:t>For example, we can think of the reaction of carbon with oxygen to form carbon dioxide as occurring either directly or by a two-step process. </a:t>
            </a:r>
          </a:p>
          <a:p>
            <a:endParaRPr lang="en-US" dirty="0"/>
          </a:p>
          <a:p>
            <a:r>
              <a:rPr lang="en-US" dirty="0"/>
              <a:t> The direct process is written:</a:t>
            </a:r>
          </a:p>
          <a:p>
            <a:pPr marL="0" indent="0" algn="ctr">
              <a:buNone/>
            </a:pPr>
            <a:r>
              <a:rPr lang="en-US" sz="2000" dirty="0"/>
              <a:t>C(</a:t>
            </a:r>
            <a:r>
              <a:rPr lang="en-US" sz="2000" i="1" dirty="0"/>
              <a:t>s</a:t>
            </a:r>
            <a:r>
              <a:rPr lang="en-US" sz="2000" dirty="0"/>
              <a:t>)  +  O</a:t>
            </a:r>
            <a:r>
              <a:rPr lang="en-US" sz="2000" baseline="-25000" dirty="0"/>
              <a:t>2</a:t>
            </a:r>
            <a:r>
              <a:rPr lang="en-US" sz="2000" dirty="0"/>
              <a:t>(</a:t>
            </a:r>
            <a:r>
              <a:rPr lang="en-US" sz="2000" i="1" dirty="0"/>
              <a:t>g</a:t>
            </a:r>
            <a:r>
              <a:rPr lang="en-US" sz="2000" dirty="0"/>
              <a:t>)  ⟶  CO</a:t>
            </a:r>
            <a:r>
              <a:rPr lang="en-US" sz="2000" baseline="-25000" dirty="0"/>
              <a:t>2</a:t>
            </a:r>
            <a:r>
              <a:rPr lang="en-US" sz="2000" dirty="0"/>
              <a:t>(</a:t>
            </a:r>
            <a:r>
              <a:rPr lang="en-US" sz="2000" i="1" dirty="0"/>
              <a:t>g</a:t>
            </a:r>
            <a:r>
              <a:rPr lang="en-US" sz="2000" dirty="0"/>
              <a:t>) 	    </a:t>
            </a:r>
            <a:r>
              <a:rPr lang="el-GR" sz="2000" dirty="0">
                <a:latin typeface="Lucida Grande" pitchFamily="-110" charset="0"/>
                <a:ea typeface="Arial" pitchFamily="-110" charset="0"/>
                <a:cs typeface="Arial" pitchFamily="-110" charset="0"/>
              </a:rPr>
              <a:t>Δ</a:t>
            </a:r>
            <a:r>
              <a:rPr lang="en-US" sz="2000" i="1" dirty="0">
                <a:ea typeface="Arial" pitchFamily="-110" charset="0"/>
                <a:cs typeface="Arial" pitchFamily="-110" charset="0"/>
              </a:rPr>
              <a:t>H</a:t>
            </a:r>
            <a:r>
              <a:rPr lang="en-US" sz="2000" dirty="0">
                <a:ea typeface="Arial" pitchFamily="-110" charset="0"/>
                <a:cs typeface="Arial" pitchFamily="-110" charset="0"/>
              </a:rPr>
              <a:t>°</a:t>
            </a:r>
            <a:r>
              <a:rPr lang="en-US" sz="2000" dirty="0"/>
              <a:t> = −394 kJ</a:t>
            </a:r>
          </a:p>
          <a:p>
            <a:pPr marL="0" indent="0">
              <a:buNone/>
            </a:pPr>
            <a:endParaRPr lang="en-US" dirty="0"/>
          </a:p>
          <a:p>
            <a:endParaRPr lang="en-US" dirty="0"/>
          </a:p>
        </p:txBody>
      </p:sp>
    </p:spTree>
    <p:extLst>
      <p:ext uri="{BB962C8B-B14F-4D97-AF65-F5344CB8AC3E}">
        <p14:creationId xmlns:p14="http://schemas.microsoft.com/office/powerpoint/2010/main" val="263796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Energy and Temperature</a:t>
            </a:r>
          </a:p>
        </p:txBody>
      </p:sp>
      <p:sp>
        <p:nvSpPr>
          <p:cNvPr id="3" name="Content Placeholder 2"/>
          <p:cNvSpPr>
            <a:spLocks noGrp="1"/>
          </p:cNvSpPr>
          <p:nvPr>
            <p:ph idx="1"/>
          </p:nvPr>
        </p:nvSpPr>
        <p:spPr/>
        <p:txBody>
          <a:bodyPr/>
          <a:lstStyle/>
          <a:p>
            <a:r>
              <a:rPr lang="en-US" b="1" dirty="0"/>
              <a:t>Thermal energy </a:t>
            </a:r>
            <a:r>
              <a:rPr lang="en-US" dirty="0"/>
              <a:t>is a type of kinetic energy (KE) associated with the random motion of atoms and molecules.</a:t>
            </a:r>
          </a:p>
          <a:p>
            <a:endParaRPr lang="en-US" dirty="0"/>
          </a:p>
          <a:p>
            <a:r>
              <a:rPr lang="en-US" b="1" dirty="0"/>
              <a:t>Temperature</a:t>
            </a:r>
            <a:r>
              <a:rPr lang="en-US" dirty="0"/>
              <a:t> is a quantitative measure of “hot” or “cold.”</a:t>
            </a:r>
          </a:p>
          <a:p>
            <a:endParaRPr lang="en-US" dirty="0"/>
          </a:p>
          <a:p>
            <a:r>
              <a:rPr lang="en-US" i="1" dirty="0"/>
              <a:t>Fast</a:t>
            </a:r>
            <a:r>
              <a:rPr lang="en-US" dirty="0"/>
              <a:t> moving molecules </a:t>
            </a:r>
            <a:r>
              <a:rPr lang="en-US" dirty="0">
                <a:sym typeface="Wingdings" panose="05000000000000000000" pitchFamily="2" charset="2"/>
              </a:rPr>
              <a:t> </a:t>
            </a:r>
            <a:r>
              <a:rPr lang="en-US" dirty="0"/>
              <a:t>High thermal energy </a:t>
            </a:r>
            <a:r>
              <a:rPr lang="en-US" dirty="0">
                <a:sym typeface="Wingdings" panose="05000000000000000000" pitchFamily="2" charset="2"/>
              </a:rPr>
              <a:t> </a:t>
            </a:r>
            <a:r>
              <a:rPr lang="en-US" dirty="0"/>
              <a:t>“Hot”</a:t>
            </a:r>
          </a:p>
          <a:p>
            <a:endParaRPr lang="en-US" dirty="0"/>
          </a:p>
          <a:p>
            <a:r>
              <a:rPr lang="en-US" i="1" dirty="0"/>
              <a:t>Slow</a:t>
            </a:r>
            <a:r>
              <a:rPr lang="en-US" dirty="0"/>
              <a:t> moving molecules</a:t>
            </a:r>
            <a:r>
              <a:rPr lang="en-US" dirty="0">
                <a:sym typeface="Wingdings" panose="05000000000000000000" pitchFamily="2" charset="2"/>
              </a:rPr>
              <a:t> </a:t>
            </a:r>
            <a:r>
              <a:rPr lang="en-US" dirty="0"/>
              <a:t> Low thermal energy</a:t>
            </a:r>
            <a:r>
              <a:rPr lang="en-US" dirty="0">
                <a:sym typeface="Wingdings" panose="05000000000000000000" pitchFamily="2" charset="2"/>
              </a:rPr>
              <a:t> </a:t>
            </a:r>
            <a:r>
              <a:rPr lang="en-US" dirty="0"/>
              <a:t> “Cold”</a:t>
            </a:r>
          </a:p>
          <a:p>
            <a:endParaRPr lang="en-US" dirty="0"/>
          </a:p>
        </p:txBody>
      </p:sp>
    </p:spTree>
    <p:extLst>
      <p:ext uri="{BB962C8B-B14F-4D97-AF65-F5344CB8AC3E}">
        <p14:creationId xmlns:p14="http://schemas.microsoft.com/office/powerpoint/2010/main" val="12790959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a:t>
            </a:r>
          </a:p>
        </p:txBody>
      </p:sp>
      <p:sp>
        <p:nvSpPr>
          <p:cNvPr id="3" name="Content Placeholder 2"/>
          <p:cNvSpPr>
            <a:spLocks noGrp="1"/>
          </p:cNvSpPr>
          <p:nvPr>
            <p:ph idx="1"/>
          </p:nvPr>
        </p:nvSpPr>
        <p:spPr>
          <a:xfrm>
            <a:off x="628650" y="955965"/>
            <a:ext cx="7886700" cy="5040798"/>
          </a:xfrm>
        </p:spPr>
        <p:txBody>
          <a:bodyPr/>
          <a:lstStyle/>
          <a:p>
            <a:r>
              <a:rPr lang="en-US" dirty="0"/>
              <a:t>In the two-step process:</a:t>
            </a:r>
          </a:p>
          <a:p>
            <a:pPr lvl="1"/>
            <a:r>
              <a:rPr lang="en-US" dirty="0"/>
              <a:t>First carbon monoxide is formed.</a:t>
            </a:r>
          </a:p>
          <a:p>
            <a:pPr lvl="1"/>
            <a:r>
              <a:rPr lang="en-US" dirty="0"/>
              <a:t>Then, carbon monoxide reacts further to form carbon dioxide.</a:t>
            </a:r>
          </a:p>
          <a:p>
            <a:pPr lvl="1"/>
            <a:endParaRPr lang="en-US" dirty="0"/>
          </a:p>
          <a:p>
            <a:pPr>
              <a:buClr>
                <a:schemeClr val="tx1"/>
              </a:buClr>
            </a:pPr>
            <a:r>
              <a:rPr lang="en-US" b="1" dirty="0"/>
              <a:t>Step 1:     </a:t>
            </a:r>
            <a:r>
              <a:rPr lang="en-US" dirty="0"/>
              <a:t>C(</a:t>
            </a:r>
            <a:r>
              <a:rPr lang="en-US" i="1" dirty="0"/>
              <a:t>s</a:t>
            </a:r>
            <a:r>
              <a:rPr lang="en-US" dirty="0"/>
              <a:t>)  +  ½ O</a:t>
            </a:r>
            <a:r>
              <a:rPr lang="en-US" baseline="-25000" dirty="0"/>
              <a:t>2</a:t>
            </a:r>
            <a:r>
              <a:rPr lang="en-US" dirty="0"/>
              <a:t>(</a:t>
            </a:r>
            <a:r>
              <a:rPr lang="en-US" i="1" dirty="0"/>
              <a:t>g</a:t>
            </a:r>
            <a:r>
              <a:rPr lang="en-US" dirty="0"/>
              <a:t>)  ⟶  CO(</a:t>
            </a:r>
            <a:r>
              <a:rPr lang="en-US" i="1" dirty="0"/>
              <a:t>g</a:t>
            </a:r>
            <a:r>
              <a:rPr lang="en-US" dirty="0"/>
              <a:t>)	                    </a:t>
            </a:r>
            <a:r>
              <a:rPr lang="el-GR" sz="2400" dirty="0">
                <a:latin typeface="Lucida Grande" pitchFamily="-110" charset="0"/>
                <a:ea typeface="Arial" pitchFamily="-110" charset="0"/>
                <a:cs typeface="Arial" pitchFamily="-110" charset="0"/>
              </a:rPr>
              <a:t>Δ</a:t>
            </a:r>
            <a:r>
              <a:rPr lang="en-US" sz="2400" i="1" dirty="0">
                <a:ea typeface="Arial" pitchFamily="-110" charset="0"/>
                <a:cs typeface="Arial" pitchFamily="-110" charset="0"/>
              </a:rPr>
              <a:t>H</a:t>
            </a:r>
            <a:r>
              <a:rPr lang="en-US" sz="2400" dirty="0">
                <a:ea typeface="Arial" pitchFamily="-110" charset="0"/>
                <a:cs typeface="Arial" pitchFamily="-110" charset="0"/>
              </a:rPr>
              <a:t>°</a:t>
            </a:r>
            <a:r>
              <a:rPr lang="en-US" dirty="0"/>
              <a:t> = −111 kJ</a:t>
            </a:r>
          </a:p>
          <a:p>
            <a:pPr>
              <a:buClr>
                <a:schemeClr val="tx1"/>
              </a:buClr>
            </a:pPr>
            <a:r>
              <a:rPr lang="en-US" b="1" dirty="0"/>
              <a:t>Step 2:     </a:t>
            </a:r>
            <a:r>
              <a:rPr lang="en-US" dirty="0"/>
              <a:t>CO(</a:t>
            </a:r>
            <a:r>
              <a:rPr lang="en-US" i="1" dirty="0"/>
              <a:t>g</a:t>
            </a:r>
            <a:r>
              <a:rPr lang="en-US" dirty="0"/>
              <a:t>)  +  ½ O</a:t>
            </a:r>
            <a:r>
              <a:rPr lang="en-US" baseline="-25000" dirty="0"/>
              <a:t>2</a:t>
            </a:r>
            <a:r>
              <a:rPr lang="en-US" dirty="0"/>
              <a:t>(</a:t>
            </a:r>
            <a:r>
              <a:rPr lang="en-US" i="1" dirty="0"/>
              <a:t>g</a:t>
            </a:r>
            <a:r>
              <a:rPr lang="en-US" dirty="0"/>
              <a:t>)  ⟶  CO</a:t>
            </a:r>
            <a:r>
              <a:rPr lang="en-US" baseline="-25000" dirty="0"/>
              <a:t>2</a:t>
            </a:r>
            <a:r>
              <a:rPr lang="en-US" dirty="0"/>
              <a:t>(</a:t>
            </a:r>
            <a:r>
              <a:rPr lang="en-US" i="1" dirty="0"/>
              <a:t>g</a:t>
            </a:r>
            <a:r>
              <a:rPr lang="en-US" dirty="0"/>
              <a:t>)	        </a:t>
            </a:r>
            <a:r>
              <a:rPr lang="el-GR" sz="2400" dirty="0">
                <a:latin typeface="Lucida Grande" pitchFamily="-110" charset="0"/>
                <a:ea typeface="Arial" pitchFamily="-110" charset="0"/>
                <a:cs typeface="Arial" pitchFamily="-110" charset="0"/>
              </a:rPr>
              <a:t>Δ</a:t>
            </a:r>
            <a:r>
              <a:rPr lang="en-US" sz="2400" i="1" dirty="0">
                <a:ea typeface="Arial" pitchFamily="-110" charset="0"/>
                <a:cs typeface="Arial" pitchFamily="-110" charset="0"/>
              </a:rPr>
              <a:t>H</a:t>
            </a:r>
            <a:r>
              <a:rPr lang="en-US" sz="2400" dirty="0">
                <a:ea typeface="Arial" pitchFamily="-110" charset="0"/>
                <a:cs typeface="Arial" pitchFamily="-110" charset="0"/>
              </a:rPr>
              <a:t>°</a:t>
            </a:r>
            <a:r>
              <a:rPr lang="en-US" sz="2400" dirty="0"/>
              <a:t> </a:t>
            </a:r>
            <a:r>
              <a:rPr lang="en-US" dirty="0"/>
              <a:t>= −283 kJ</a:t>
            </a:r>
          </a:p>
          <a:p>
            <a:pPr>
              <a:buClr>
                <a:schemeClr val="tx1"/>
              </a:buClr>
            </a:pPr>
            <a:endParaRPr lang="en-US" dirty="0"/>
          </a:p>
          <a:p>
            <a:pPr>
              <a:buClr>
                <a:schemeClr val="tx1"/>
              </a:buClr>
            </a:pPr>
            <a:r>
              <a:rPr lang="en-US" b="1" dirty="0"/>
              <a:t>Sum: </a:t>
            </a:r>
            <a:r>
              <a:rPr lang="en-US" dirty="0"/>
              <a:t>C(</a:t>
            </a:r>
            <a:r>
              <a:rPr lang="en-US" i="1" dirty="0"/>
              <a:t>s</a:t>
            </a:r>
            <a:r>
              <a:rPr lang="en-US" dirty="0"/>
              <a:t>) + ½ O</a:t>
            </a:r>
            <a:r>
              <a:rPr lang="en-US" baseline="-25000" dirty="0"/>
              <a:t>2</a:t>
            </a:r>
            <a:r>
              <a:rPr lang="en-US" dirty="0"/>
              <a:t>(</a:t>
            </a:r>
            <a:r>
              <a:rPr lang="en-US" i="1" dirty="0"/>
              <a:t>g</a:t>
            </a:r>
            <a:r>
              <a:rPr lang="en-US" dirty="0"/>
              <a:t>) + CO(</a:t>
            </a:r>
            <a:r>
              <a:rPr lang="en-US" i="1" dirty="0"/>
              <a:t>g</a:t>
            </a:r>
            <a:r>
              <a:rPr lang="en-US" dirty="0"/>
              <a:t>) + ½ O</a:t>
            </a:r>
            <a:r>
              <a:rPr lang="en-US" baseline="-25000" dirty="0"/>
              <a:t>2</a:t>
            </a:r>
            <a:r>
              <a:rPr lang="en-US" dirty="0"/>
              <a:t>(</a:t>
            </a:r>
            <a:r>
              <a:rPr lang="en-US" i="1" dirty="0"/>
              <a:t>g</a:t>
            </a:r>
            <a:r>
              <a:rPr lang="en-US" dirty="0"/>
              <a:t>) ⟶ CO(</a:t>
            </a:r>
            <a:r>
              <a:rPr lang="en-US" i="1" dirty="0"/>
              <a:t>g</a:t>
            </a:r>
            <a:r>
              <a:rPr lang="en-US" dirty="0"/>
              <a:t>) + CO</a:t>
            </a:r>
            <a:r>
              <a:rPr lang="en-US" baseline="-25000" dirty="0"/>
              <a:t>2</a:t>
            </a:r>
            <a:r>
              <a:rPr lang="en-US" dirty="0"/>
              <a:t>(</a:t>
            </a:r>
            <a:r>
              <a:rPr lang="en-US" i="1" dirty="0"/>
              <a:t>g</a:t>
            </a:r>
            <a:r>
              <a:rPr lang="en-US" dirty="0"/>
              <a:t>)</a:t>
            </a:r>
          </a:p>
          <a:p>
            <a:pPr>
              <a:buClr>
                <a:schemeClr val="tx1"/>
              </a:buClr>
            </a:pPr>
            <a:endParaRPr lang="en-US" dirty="0"/>
          </a:p>
          <a:p>
            <a:pPr>
              <a:buClr>
                <a:schemeClr val="tx1"/>
              </a:buClr>
            </a:pPr>
            <a:r>
              <a:rPr lang="en-US" b="1" dirty="0"/>
              <a:t>Net Change: </a:t>
            </a:r>
            <a:r>
              <a:rPr lang="en-US" dirty="0"/>
              <a:t>C(</a:t>
            </a:r>
            <a:r>
              <a:rPr lang="en-US" i="1" dirty="0"/>
              <a:t>s</a:t>
            </a:r>
            <a:r>
              <a:rPr lang="en-US" dirty="0"/>
              <a:t>) + O</a:t>
            </a:r>
            <a:r>
              <a:rPr lang="en-US" baseline="-25000" dirty="0"/>
              <a:t>2</a:t>
            </a:r>
            <a:r>
              <a:rPr lang="en-US" dirty="0"/>
              <a:t>(</a:t>
            </a:r>
            <a:r>
              <a:rPr lang="en-US" i="1" dirty="0"/>
              <a:t>g</a:t>
            </a:r>
            <a:r>
              <a:rPr lang="en-US" dirty="0"/>
              <a:t>)  ⟶ CO</a:t>
            </a:r>
            <a:r>
              <a:rPr lang="en-US" baseline="-25000" dirty="0"/>
              <a:t>2</a:t>
            </a:r>
            <a:r>
              <a:rPr lang="en-US" dirty="0"/>
              <a:t>(</a:t>
            </a:r>
            <a:r>
              <a:rPr lang="en-US" i="1" dirty="0"/>
              <a:t>g</a:t>
            </a:r>
            <a:r>
              <a:rPr lang="en-US" dirty="0"/>
              <a:t>)</a:t>
            </a:r>
          </a:p>
          <a:p>
            <a:endParaRPr lang="en-US" dirty="0"/>
          </a:p>
        </p:txBody>
      </p:sp>
    </p:spTree>
    <p:extLst>
      <p:ext uri="{BB962C8B-B14F-4D97-AF65-F5344CB8AC3E}">
        <p14:creationId xmlns:p14="http://schemas.microsoft.com/office/powerpoint/2010/main" val="28519349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a:t>
            </a:r>
          </a:p>
        </p:txBody>
      </p:sp>
      <p:sp>
        <p:nvSpPr>
          <p:cNvPr id="3" name="Content Placeholder 2"/>
          <p:cNvSpPr>
            <a:spLocks noGrp="1"/>
          </p:cNvSpPr>
          <p:nvPr>
            <p:ph idx="1"/>
          </p:nvPr>
        </p:nvSpPr>
        <p:spPr>
          <a:xfrm>
            <a:off x="628650" y="955965"/>
            <a:ext cx="7886700" cy="4339049"/>
          </a:xfrm>
        </p:spPr>
        <p:txBody>
          <a:bodyPr/>
          <a:lstStyle/>
          <a:p>
            <a:r>
              <a:rPr lang="en-US" dirty="0"/>
              <a:t> According to Hess’s law, the enthalpy change of the reaction will equal the sum of the enthalpy changes of the steps. </a:t>
            </a:r>
          </a:p>
          <a:p>
            <a:endParaRPr lang="en-US" dirty="0"/>
          </a:p>
          <a:p>
            <a:r>
              <a:rPr lang="en-US" dirty="0"/>
              <a:t> The enthalpy change of the entire two-step reaction:</a:t>
            </a:r>
          </a:p>
          <a:p>
            <a:endParaRPr lang="en-US" dirty="0"/>
          </a:p>
          <a:p>
            <a:endParaRPr lang="en-US" dirty="0"/>
          </a:p>
          <a:p>
            <a:endParaRPr lang="en-US" dirty="0"/>
          </a:p>
          <a:p>
            <a:r>
              <a:rPr lang="en-US" dirty="0"/>
              <a:t> We see that Δ</a:t>
            </a:r>
            <a:r>
              <a:rPr lang="en-US" i="1" dirty="0"/>
              <a:t>H</a:t>
            </a:r>
            <a:r>
              <a:rPr lang="en-US" dirty="0"/>
              <a:t> of the overall reaction is the same whether it occurs in one step or two.</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977742"/>
              </p:ext>
            </p:extLst>
          </p:nvPr>
        </p:nvGraphicFramePr>
        <p:xfrm>
          <a:off x="1625600" y="2747963"/>
          <a:ext cx="5710238" cy="558800"/>
        </p:xfrm>
        <a:graphic>
          <a:graphicData uri="http://schemas.openxmlformats.org/presentationml/2006/ole">
            <mc:AlternateContent xmlns:mc="http://schemas.openxmlformats.org/markup-compatibility/2006">
              <mc:Choice xmlns:v="urn:schemas-microsoft-com:vml" Requires="v">
                <p:oleObj spid="_x0000_s25622" name="Equation" r:id="rId3" imgW="2463480" imgH="241200" progId="Equation.DSMT4">
                  <p:embed/>
                </p:oleObj>
              </mc:Choice>
              <mc:Fallback>
                <p:oleObj name="Equation" r:id="rId3" imgW="2463480" imgH="241200" progId="Equation.DSMT4">
                  <p:embed/>
                  <p:pic>
                    <p:nvPicPr>
                      <p:cNvPr id="0" name="Object 2"/>
                      <p:cNvPicPr>
                        <a:picLocks noChangeAspect="1" noChangeArrowheads="1"/>
                      </p:cNvPicPr>
                      <p:nvPr/>
                    </p:nvPicPr>
                    <p:blipFill>
                      <a:blip r:embed="rId4"/>
                      <a:srcRect/>
                      <a:stretch>
                        <a:fillRect/>
                      </a:stretch>
                    </p:blipFill>
                    <p:spPr bwMode="auto">
                      <a:xfrm>
                        <a:off x="1625600" y="2747963"/>
                        <a:ext cx="57102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27300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5.24</a:t>
            </a:r>
          </a:p>
        </p:txBody>
      </p:sp>
      <p:sp>
        <p:nvSpPr>
          <p:cNvPr id="7" name="Figure Legend"/>
          <p:cNvSpPr>
            <a:spLocks noGrp="1"/>
          </p:cNvSpPr>
          <p:nvPr>
            <p:ph type="body" sz="quarter" idx="14"/>
          </p:nvPr>
        </p:nvSpPr>
        <p:spPr>
          <a:xfrm>
            <a:off x="457200" y="5220585"/>
            <a:ext cx="8062912" cy="1041991"/>
          </a:xfrm>
        </p:spPr>
        <p:txBody>
          <a:bodyPr>
            <a:normAutofit/>
          </a:bodyPr>
          <a:lstStyle/>
          <a:p>
            <a:pPr marL="0" indent="0">
              <a:buNone/>
            </a:pPr>
            <a:r>
              <a:rPr lang="en-US" sz="1600" dirty="0"/>
              <a:t>The formation of CO</a:t>
            </a:r>
            <a:r>
              <a:rPr lang="en-US" sz="1600" baseline="-25000" dirty="0"/>
              <a:t>2</a:t>
            </a:r>
            <a:r>
              <a:rPr lang="en-US" sz="1600" dirty="0"/>
              <a:t>(</a:t>
            </a:r>
            <a:r>
              <a:rPr lang="en-US" sz="1600" i="1" dirty="0"/>
              <a:t>g</a:t>
            </a:r>
            <a:r>
              <a:rPr lang="en-US" sz="1600" dirty="0"/>
              <a:t>) from its elements can be thought of as occurring in two steps, which sum to the overall reaction, as described by Hess’s law. The horizontal blue lines represent enthalpies. For an exothermic process, the products are at lower enthalpy than are the reactants.</a:t>
            </a:r>
          </a:p>
        </p:txBody>
      </p:sp>
      <p:pic>
        <p:nvPicPr>
          <p:cNvPr id="28674" name="Picture 2" descr="A diagram is shown. A long arrow faces upward on the left with the phrase “H increasing.” A horizontal line at the bottom of the diagram is shown with the formula “C O subscript 2 (g)” below it. A horizontal line at the top of the diagram has the formulas “C (s) + O subscript 2 (g)” above it. The top and bottom lines are connected by a downward facing arrow with the value “Δ H = –394 k J” written beside it. Below and to the right of the top horizontal line is a second horizontal line with the equations “C O (g) + one half O subscript 2 (g)” above it. This line and the bottom line are connected by a downward facing arrow with the value “Δ H = –283 k J” written beside it. The same line and the top line are connected by a downward facing arrow with the value “Δ H = –111 k J” written beside it. There are three brackets to the right of the diagram. The first bracket runs from the top horizontal line to the second horizontal line. It is labeled, “Enthalpy of reactants.” The second bracket runs from the second horizontal line to the bottom horizontal line. It is labeled, “Enthalpy of products.” Both of these brackets are included in the third bracket which runs from the top to the bottom of the diagram. It is labeled, “Enthalpy change of exothermic reaction in 1 or 2 step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1236" y="975289"/>
            <a:ext cx="7166345" cy="394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6802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 and Enthalpies of Formation</a:t>
            </a:r>
          </a:p>
        </p:txBody>
      </p:sp>
      <p:sp>
        <p:nvSpPr>
          <p:cNvPr id="3" name="Content Placeholder 2"/>
          <p:cNvSpPr>
            <a:spLocks noGrp="1"/>
          </p:cNvSpPr>
          <p:nvPr>
            <p:ph idx="1"/>
          </p:nvPr>
        </p:nvSpPr>
        <p:spPr/>
        <p:txBody>
          <a:bodyPr>
            <a:normAutofit/>
          </a:bodyPr>
          <a:lstStyle/>
          <a:p>
            <a:r>
              <a:rPr lang="en-US" dirty="0"/>
              <a:t>We also can use Hess’s law to determine the enthalpy change of any reaction if the corresponding enthalpies of formation of the reactants and products are available. </a:t>
            </a:r>
          </a:p>
          <a:p>
            <a:endParaRPr lang="en-US" dirty="0"/>
          </a:p>
          <a:p>
            <a:r>
              <a:rPr lang="en-US" dirty="0"/>
              <a:t> The stepwise reactions we consider are: </a:t>
            </a:r>
          </a:p>
          <a:p>
            <a:pPr lvl="1"/>
            <a:r>
              <a:rPr lang="en-US" dirty="0"/>
              <a:t>(</a:t>
            </a:r>
            <a:r>
              <a:rPr lang="en-US" dirty="0" err="1"/>
              <a:t>i</a:t>
            </a:r>
            <a:r>
              <a:rPr lang="en-US" dirty="0"/>
              <a:t>) decompositions of the reactants into their component elements (for which the enthalpy changes are proportional to the negative of the enthalpies of formation of the reactants), followed by </a:t>
            </a:r>
          </a:p>
          <a:p>
            <a:pPr lvl="1"/>
            <a:endParaRPr lang="en-US" dirty="0"/>
          </a:p>
          <a:p>
            <a:pPr lvl="1"/>
            <a:r>
              <a:rPr lang="en-US" dirty="0"/>
              <a:t>(ii) </a:t>
            </a:r>
            <a:r>
              <a:rPr lang="en-US" dirty="0" err="1"/>
              <a:t>recombinations</a:t>
            </a:r>
            <a:r>
              <a:rPr lang="en-US" dirty="0"/>
              <a:t> of the elements to give the products (with the enthalpy changes proportional to the enthalpies of formation of the products). </a:t>
            </a:r>
          </a:p>
          <a:p>
            <a:endParaRPr lang="en-US" dirty="0"/>
          </a:p>
        </p:txBody>
      </p:sp>
    </p:spTree>
    <p:extLst>
      <p:ext uri="{BB962C8B-B14F-4D97-AF65-F5344CB8AC3E}">
        <p14:creationId xmlns:p14="http://schemas.microsoft.com/office/powerpoint/2010/main" val="23917480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Hess’s Law and Enthalpies of Formation</a:t>
            </a:r>
          </a:p>
        </p:txBody>
      </p:sp>
      <p:sp>
        <p:nvSpPr>
          <p:cNvPr id="3" name="Content Placeholder 2"/>
          <p:cNvSpPr>
            <a:spLocks noGrp="1"/>
          </p:cNvSpPr>
          <p:nvPr>
            <p:ph idx="1"/>
          </p:nvPr>
        </p:nvSpPr>
        <p:spPr>
          <a:xfrm>
            <a:off x="628650" y="955965"/>
            <a:ext cx="7886700" cy="4647393"/>
          </a:xfrm>
        </p:spPr>
        <p:txBody>
          <a:bodyPr>
            <a:normAutofit/>
          </a:bodyPr>
          <a:lstStyle/>
          <a:p>
            <a:r>
              <a:rPr lang="en-US" dirty="0"/>
              <a:t>The standard enthalpy change of the overall reaction, therefore, is equal to:</a:t>
            </a:r>
          </a:p>
          <a:p>
            <a:pPr lvl="1"/>
            <a:r>
              <a:rPr lang="en-US" dirty="0"/>
              <a:t>(ii) the sum of the standard enthalpies of formation of all the products </a:t>
            </a:r>
          </a:p>
          <a:p>
            <a:pPr lvl="1"/>
            <a:r>
              <a:rPr lang="en-US" dirty="0"/>
              <a:t>plus (</a:t>
            </a:r>
            <a:r>
              <a:rPr lang="en-US" dirty="0" err="1"/>
              <a:t>i</a:t>
            </a:r>
            <a:r>
              <a:rPr lang="en-US" dirty="0"/>
              <a:t>) the sum of the negatives of the standard enthalpies of formation of the reactants. </a:t>
            </a:r>
          </a:p>
          <a:p>
            <a:endParaRPr lang="en-US" dirty="0"/>
          </a:p>
          <a:p>
            <a:r>
              <a:rPr lang="en-US" dirty="0"/>
              <a:t> This is usually rearranged slightly to be written as follows:</a:t>
            </a:r>
          </a:p>
          <a:p>
            <a:endParaRPr lang="en-US" dirty="0"/>
          </a:p>
          <a:p>
            <a:endParaRPr lang="en-US" dirty="0"/>
          </a:p>
          <a:p>
            <a:endParaRPr lang="en-US" dirty="0"/>
          </a:p>
          <a:p>
            <a:r>
              <a:rPr lang="en-US" dirty="0"/>
              <a:t> With ∑ representing “the sum of” and </a:t>
            </a:r>
            <a:r>
              <a:rPr lang="en-US" i="1" dirty="0"/>
              <a:t>n</a:t>
            </a:r>
            <a:r>
              <a:rPr lang="en-US" dirty="0"/>
              <a:t> representing the stoichiometric coefficients.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4164941"/>
              </p:ext>
            </p:extLst>
          </p:nvPr>
        </p:nvGraphicFramePr>
        <p:xfrm>
          <a:off x="1002341" y="3616364"/>
          <a:ext cx="7067772" cy="489998"/>
        </p:xfrm>
        <a:graphic>
          <a:graphicData uri="http://schemas.openxmlformats.org/presentationml/2006/ole">
            <mc:AlternateContent xmlns:mc="http://schemas.openxmlformats.org/markup-compatibility/2006">
              <mc:Choice xmlns:v="urn:schemas-microsoft-com:vml" Requires="v">
                <p:oleObj spid="_x0000_s26645" name="Equation" r:id="rId3" imgW="3657600" imgH="253800" progId="Equation.DSMT4">
                  <p:embed/>
                </p:oleObj>
              </mc:Choice>
              <mc:Fallback>
                <p:oleObj name="Equation" r:id="rId3" imgW="365760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341" y="3616364"/>
                        <a:ext cx="7067772" cy="48999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712785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5.15</a:t>
            </a:r>
          </a:p>
        </p:txBody>
      </p:sp>
      <p:sp>
        <p:nvSpPr>
          <p:cNvPr id="3" name="Content Placeholder 2"/>
          <p:cNvSpPr>
            <a:spLocks noGrp="1"/>
          </p:cNvSpPr>
          <p:nvPr>
            <p:ph idx="1"/>
          </p:nvPr>
        </p:nvSpPr>
        <p:spPr>
          <a:xfrm>
            <a:off x="628650" y="955965"/>
            <a:ext cx="7886700" cy="4243356"/>
          </a:xfrm>
        </p:spPr>
        <p:txBody>
          <a:bodyPr/>
          <a:lstStyle/>
          <a:p>
            <a:r>
              <a:rPr lang="en-US" dirty="0"/>
              <a:t>What is the standard enthalpy change for the reaction:</a:t>
            </a:r>
          </a:p>
          <a:p>
            <a:pPr marL="0" indent="0" algn="ctr">
              <a:buNone/>
            </a:pPr>
            <a:r>
              <a:rPr lang="en-US" dirty="0"/>
              <a:t>3NO</a:t>
            </a:r>
            <a:r>
              <a:rPr lang="en-US" baseline="-25000" dirty="0"/>
              <a:t>2</a:t>
            </a:r>
            <a:r>
              <a:rPr lang="en-US" dirty="0"/>
              <a:t>(</a:t>
            </a:r>
            <a:r>
              <a:rPr lang="en-US" i="1" dirty="0"/>
              <a:t>g</a:t>
            </a:r>
            <a:r>
              <a:rPr lang="en-US" dirty="0"/>
              <a:t>)  +  H</a:t>
            </a:r>
            <a:r>
              <a:rPr lang="en-US" baseline="-25000" dirty="0"/>
              <a:t>2</a:t>
            </a:r>
            <a:r>
              <a:rPr lang="en-US" dirty="0"/>
              <a:t>O(</a:t>
            </a:r>
            <a:r>
              <a:rPr lang="en-US" i="1" dirty="0"/>
              <a:t>l</a:t>
            </a:r>
            <a:r>
              <a:rPr lang="en-US" dirty="0"/>
              <a:t>)  ⟶  2HNO</a:t>
            </a:r>
            <a:r>
              <a:rPr lang="en-US" baseline="-25000" dirty="0"/>
              <a:t>3</a:t>
            </a:r>
            <a:r>
              <a:rPr lang="en-US" dirty="0"/>
              <a:t>(</a:t>
            </a:r>
            <a:r>
              <a:rPr lang="en-US" i="1" dirty="0" err="1"/>
              <a:t>aq</a:t>
            </a:r>
            <a:r>
              <a:rPr lang="en-US" dirty="0"/>
              <a:t>)  +  NO(</a:t>
            </a:r>
            <a:r>
              <a:rPr lang="en-US" i="1" dirty="0"/>
              <a:t>g</a:t>
            </a:r>
            <a:r>
              <a:rPr lang="en-US" dirty="0"/>
              <a:t>)   Δ</a:t>
            </a:r>
            <a:r>
              <a:rPr lang="en-US" i="1" dirty="0"/>
              <a:t>H</a:t>
            </a:r>
            <a:r>
              <a:rPr lang="en-US" dirty="0"/>
              <a:t>° = ?</a:t>
            </a:r>
          </a:p>
          <a:p>
            <a:r>
              <a:rPr lang="en-US" dirty="0"/>
              <a:t>Use the special form of Hess’s law given previously and the enthalpy of formation values found in Appendix G:</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92111740"/>
              </p:ext>
            </p:extLst>
          </p:nvPr>
        </p:nvGraphicFramePr>
        <p:xfrm>
          <a:off x="552450" y="2833687"/>
          <a:ext cx="8001000" cy="2828925"/>
        </p:xfrm>
        <a:graphic>
          <a:graphicData uri="http://schemas.openxmlformats.org/presentationml/2006/ole">
            <mc:AlternateContent xmlns:mc="http://schemas.openxmlformats.org/markup-compatibility/2006">
              <mc:Choice xmlns:v="urn:schemas-microsoft-com:vml" Requires="v">
                <p:oleObj spid="_x0000_s27670" name="Equation" r:id="rId3" imgW="4025880" imgH="1422360" progId="Equation.DSMT4">
                  <p:embed/>
                </p:oleObj>
              </mc:Choice>
              <mc:Fallback>
                <p:oleObj name="Equation" r:id="rId3" imgW="4025880" imgH="1422360" progId="Equation.DSMT4">
                  <p:embed/>
                  <p:pic>
                    <p:nvPicPr>
                      <p:cNvPr id="0" name="Object 2"/>
                      <p:cNvPicPr>
                        <a:picLocks noChangeAspect="1" noChangeArrowheads="1"/>
                      </p:cNvPicPr>
                      <p:nvPr/>
                    </p:nvPicPr>
                    <p:blipFill>
                      <a:blip r:embed="rId4"/>
                      <a:srcRect/>
                      <a:stretch>
                        <a:fillRect/>
                      </a:stretch>
                    </p:blipFill>
                    <p:spPr bwMode="auto">
                      <a:xfrm>
                        <a:off x="552450" y="2833687"/>
                        <a:ext cx="8001000" cy="2828925"/>
                      </a:xfrm>
                      <a:prstGeom prst="rect">
                        <a:avLst/>
                      </a:prstGeom>
                      <a:noFill/>
                      <a:ln>
                        <a:noFill/>
                      </a:ln>
                    </p:spPr>
                  </p:pic>
                </p:oleObj>
              </mc:Fallback>
            </mc:AlternateContent>
          </a:graphicData>
        </a:graphic>
      </p:graphicFrame>
      <p:cxnSp>
        <p:nvCxnSpPr>
          <p:cNvPr id="6" name="Straight Connector 5"/>
          <p:cNvCxnSpPr/>
          <p:nvPr/>
        </p:nvCxnSpPr>
        <p:spPr>
          <a:xfrm flipH="1">
            <a:off x="1350335" y="3657600"/>
            <a:ext cx="1733107" cy="2764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316667" y="4713767"/>
            <a:ext cx="1373370" cy="1382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404884" y="3710763"/>
            <a:ext cx="1314893" cy="1913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5110718" y="4687185"/>
            <a:ext cx="1314892" cy="1913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3359891" y="4928633"/>
            <a:ext cx="616686" cy="1001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668234" y="4028410"/>
            <a:ext cx="616686" cy="1001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7329379" y="4005815"/>
            <a:ext cx="616686" cy="1001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116728" y="4924202"/>
            <a:ext cx="616686" cy="1001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4562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590656346"/>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1064</TotalTime>
  <Words>6240</Words>
  <Application>Microsoft Macintosh PowerPoint</Application>
  <PresentationFormat>On-screen Show (4:3)</PresentationFormat>
  <Paragraphs>577</Paragraphs>
  <Slides>96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3" baseType="lpstr">
      <vt:lpstr>Arial</vt:lpstr>
      <vt:lpstr>Calibri</vt:lpstr>
      <vt:lpstr>Calibri Light</vt:lpstr>
      <vt:lpstr>Lucida Grande</vt:lpstr>
      <vt:lpstr>Symbol</vt:lpstr>
      <vt:lpstr>Office Theme</vt:lpstr>
      <vt:lpstr>Equation</vt:lpstr>
      <vt:lpstr>PowerPoint Presentation</vt:lpstr>
      <vt:lpstr>Chapter Outline</vt:lpstr>
      <vt:lpstr>Figure 5.1</vt:lpstr>
      <vt:lpstr>Energy Basics</vt:lpstr>
      <vt:lpstr>Figure 5.2</vt:lpstr>
      <vt:lpstr>PowerPoint Presentation</vt:lpstr>
      <vt:lpstr>Figure 5.3</vt:lpstr>
      <vt:lpstr>Law of Conservation of Energy</vt:lpstr>
      <vt:lpstr>Thermal Energy and Temperature</vt:lpstr>
      <vt:lpstr>Figure 5.4</vt:lpstr>
      <vt:lpstr>Figure 5.5</vt:lpstr>
      <vt:lpstr>Heat</vt:lpstr>
      <vt:lpstr>Figure 5.6</vt:lpstr>
      <vt:lpstr>Exothermic and Endothermic Processes </vt:lpstr>
      <vt:lpstr>Figure 5.7</vt:lpstr>
      <vt:lpstr>Heat Units</vt:lpstr>
      <vt:lpstr>Heat Units</vt:lpstr>
      <vt:lpstr>Heat Capacity</vt:lpstr>
      <vt:lpstr>Specific Heat Capacity</vt:lpstr>
      <vt:lpstr>Figure 5.8</vt:lpstr>
      <vt:lpstr>Table 5.1 Specific Heats of Common Substances at 25 °C and 1 bar</vt:lpstr>
      <vt:lpstr>Calculating Heat</vt:lpstr>
      <vt:lpstr>Example 5.1</vt:lpstr>
      <vt:lpstr>Figure 5.9</vt:lpstr>
      <vt:lpstr>Figure 5.10</vt:lpstr>
      <vt:lpstr>Learning Objectives</vt:lpstr>
      <vt:lpstr>Calorimetry</vt:lpstr>
      <vt:lpstr>System and Surroundings</vt:lpstr>
      <vt:lpstr>Calorimeter</vt:lpstr>
      <vt:lpstr>Figure 5.11</vt:lpstr>
      <vt:lpstr>Calorimeter</vt:lpstr>
      <vt:lpstr>Figure 5.12</vt:lpstr>
      <vt:lpstr>Figure 5.13</vt:lpstr>
      <vt:lpstr>Calorimetry Principles</vt:lpstr>
      <vt:lpstr>Calorimetry Principles</vt:lpstr>
      <vt:lpstr>Figure 5.14</vt:lpstr>
      <vt:lpstr>Example 5.3</vt:lpstr>
      <vt:lpstr>Example 5.3</vt:lpstr>
      <vt:lpstr>Example 5.3</vt:lpstr>
      <vt:lpstr>Example 5.3</vt:lpstr>
      <vt:lpstr>Calorimetry Principles</vt:lpstr>
      <vt:lpstr>Calorimetry Principles</vt:lpstr>
      <vt:lpstr>Example 5.5</vt:lpstr>
      <vt:lpstr>Example 5.5</vt:lpstr>
      <vt:lpstr>Example 5.5</vt:lpstr>
      <vt:lpstr>Example 5.5</vt:lpstr>
      <vt:lpstr>Example 5.5</vt:lpstr>
      <vt:lpstr>Figure 5.15</vt:lpstr>
      <vt:lpstr>Figure 5.16</vt:lpstr>
      <vt:lpstr>Bomb Calorimeter</vt:lpstr>
      <vt:lpstr>Figure 5.17</vt:lpstr>
      <vt:lpstr>Whole-Body Calorimeter</vt:lpstr>
      <vt:lpstr>Figure 5.18</vt:lpstr>
      <vt:lpstr>Learning Objectives</vt:lpstr>
      <vt:lpstr>Enthalpy</vt:lpstr>
      <vt:lpstr>Internal Energy</vt:lpstr>
      <vt:lpstr>Internal Energy</vt:lpstr>
      <vt:lpstr>Figure 5.19</vt:lpstr>
      <vt:lpstr>Work</vt:lpstr>
      <vt:lpstr>Internal Energy, Work, and Heat Example</vt:lpstr>
      <vt:lpstr>Work</vt:lpstr>
      <vt:lpstr>Figure 5.20</vt:lpstr>
      <vt:lpstr>Enthalpy (H)</vt:lpstr>
      <vt:lpstr>Enthalpy Change (DH)</vt:lpstr>
      <vt:lpstr>Enthalpy Change (DH)</vt:lpstr>
      <vt:lpstr>Enthalpy Change (DH)</vt:lpstr>
      <vt:lpstr>Thermochemical Equations</vt:lpstr>
      <vt:lpstr>Conventions of Thermochemical Equations</vt:lpstr>
      <vt:lpstr>Conventions of Thermochemical Equations</vt:lpstr>
      <vt:lpstr>Conventions of Thermochemical Equations</vt:lpstr>
      <vt:lpstr>Example 5.9</vt:lpstr>
      <vt:lpstr>Example 5.9</vt:lpstr>
      <vt:lpstr>Example 5.9</vt:lpstr>
      <vt:lpstr>Standard State</vt:lpstr>
      <vt:lpstr>Standard State Change in Enthalpy</vt:lpstr>
      <vt:lpstr>Standard State Change in Enthalpy</vt:lpstr>
      <vt:lpstr>Standard Enthalpy of Combustion</vt:lpstr>
      <vt:lpstr>Standard Enthalpy of Combustion</vt:lpstr>
      <vt:lpstr>Table 5.2 Standard Molar Enthalpies of Combustion</vt:lpstr>
      <vt:lpstr>Figure 5.21</vt:lpstr>
      <vt:lpstr>Example 5.10</vt:lpstr>
      <vt:lpstr>Example 5.10</vt:lpstr>
      <vt:lpstr>Figure 5.22</vt:lpstr>
      <vt:lpstr>Figure 5.23</vt:lpstr>
      <vt:lpstr>Standard Enthalpy of Formation</vt:lpstr>
      <vt:lpstr>Example 5.12</vt:lpstr>
      <vt:lpstr>Hess’s Law</vt:lpstr>
      <vt:lpstr>Hess’s Law</vt:lpstr>
      <vt:lpstr>Hess’s Law</vt:lpstr>
      <vt:lpstr>Hess’s Law</vt:lpstr>
      <vt:lpstr>Hess’s Law</vt:lpstr>
      <vt:lpstr>Figure 5.24</vt:lpstr>
      <vt:lpstr>Hess’s Law and Enthalpies of Formation</vt:lpstr>
      <vt:lpstr>Hess’s Law and Enthalpies of Formation</vt:lpstr>
      <vt:lpstr>Example 5.15</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5 - Thermochemistry</dc:title>
  <dc:creator>Spuddy McSpare</dc:creator>
  <cp:lastModifiedBy>M5</cp:lastModifiedBy>
  <cp:revision>223</cp:revision>
  <dcterms:created xsi:type="dcterms:W3CDTF">2012-06-04T02:13:36Z</dcterms:created>
  <dcterms:modified xsi:type="dcterms:W3CDTF">2022-01-23T05:47:00Z</dcterms:modified>
</cp:coreProperties>
</file>