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21" r:id="rId1"/>
  </p:sldMasterIdLst>
  <p:notesMasterIdLst>
    <p:notesMasterId r:id="rId160"/>
  </p:notesMasterIdLst>
  <p:handoutMasterIdLst>
    <p:handoutMasterId r:id="rId161"/>
  </p:handoutMasterIdLst>
  <p:sldIdLst>
    <p:sldId id="256" r:id="rId2"/>
    <p:sldId id="331" r:id="rId3"/>
    <p:sldId id="297" r:id="rId4"/>
    <p:sldId id="332" r:id="rId5"/>
    <p:sldId id="334" r:id="rId6"/>
    <p:sldId id="335" r:id="rId7"/>
    <p:sldId id="338" r:id="rId8"/>
    <p:sldId id="339" r:id="rId9"/>
    <p:sldId id="340" r:id="rId10"/>
    <p:sldId id="446" r:id="rId11"/>
    <p:sldId id="447" r:id="rId12"/>
    <p:sldId id="277" r:id="rId13"/>
    <p:sldId id="341" r:id="rId14"/>
    <p:sldId id="296" r:id="rId15"/>
    <p:sldId id="342" r:id="rId16"/>
    <p:sldId id="343" r:id="rId17"/>
    <p:sldId id="295" r:id="rId18"/>
    <p:sldId id="294" r:id="rId19"/>
    <p:sldId id="344" r:id="rId20"/>
    <p:sldId id="293" r:id="rId21"/>
    <p:sldId id="345" r:id="rId22"/>
    <p:sldId id="292" r:id="rId23"/>
    <p:sldId id="346" r:id="rId24"/>
    <p:sldId id="347" r:id="rId25"/>
    <p:sldId id="348" r:id="rId26"/>
    <p:sldId id="291" r:id="rId27"/>
    <p:sldId id="349" r:id="rId28"/>
    <p:sldId id="298" r:id="rId29"/>
    <p:sldId id="350" r:id="rId30"/>
    <p:sldId id="290" r:id="rId31"/>
    <p:sldId id="351" r:id="rId32"/>
    <p:sldId id="352" r:id="rId33"/>
    <p:sldId id="353" r:id="rId34"/>
    <p:sldId id="354" r:id="rId35"/>
    <p:sldId id="355" r:id="rId36"/>
    <p:sldId id="356" r:id="rId37"/>
    <p:sldId id="289" r:id="rId38"/>
    <p:sldId id="357" r:id="rId39"/>
    <p:sldId id="358" r:id="rId40"/>
    <p:sldId id="359" r:id="rId41"/>
    <p:sldId id="288" r:id="rId42"/>
    <p:sldId id="360" r:id="rId43"/>
    <p:sldId id="299" r:id="rId44"/>
    <p:sldId id="361" r:id="rId45"/>
    <p:sldId id="362" r:id="rId46"/>
    <p:sldId id="363" r:id="rId47"/>
    <p:sldId id="364" r:id="rId48"/>
    <p:sldId id="365" r:id="rId49"/>
    <p:sldId id="366" r:id="rId50"/>
    <p:sldId id="367" r:id="rId51"/>
    <p:sldId id="368" r:id="rId52"/>
    <p:sldId id="369" r:id="rId53"/>
    <p:sldId id="370" r:id="rId54"/>
    <p:sldId id="287" r:id="rId55"/>
    <p:sldId id="371" r:id="rId56"/>
    <p:sldId id="372" r:id="rId57"/>
    <p:sldId id="286" r:id="rId58"/>
    <p:sldId id="373" r:id="rId59"/>
    <p:sldId id="374" r:id="rId60"/>
    <p:sldId id="375" r:id="rId61"/>
    <p:sldId id="376" r:id="rId62"/>
    <p:sldId id="377" r:id="rId63"/>
    <p:sldId id="378" r:id="rId64"/>
    <p:sldId id="379" r:id="rId65"/>
    <p:sldId id="380" r:id="rId66"/>
    <p:sldId id="285" r:id="rId67"/>
    <p:sldId id="381" r:id="rId68"/>
    <p:sldId id="382" r:id="rId69"/>
    <p:sldId id="383" r:id="rId70"/>
    <p:sldId id="300" r:id="rId71"/>
    <p:sldId id="384" r:id="rId72"/>
    <p:sldId id="385" r:id="rId73"/>
    <p:sldId id="283" r:id="rId74"/>
    <p:sldId id="386" r:id="rId75"/>
    <p:sldId id="387" r:id="rId76"/>
    <p:sldId id="388" r:id="rId77"/>
    <p:sldId id="389" r:id="rId78"/>
    <p:sldId id="390" r:id="rId79"/>
    <p:sldId id="391" r:id="rId80"/>
    <p:sldId id="392" r:id="rId81"/>
    <p:sldId id="393" r:id="rId82"/>
    <p:sldId id="394" r:id="rId83"/>
    <p:sldId id="301" r:id="rId84"/>
    <p:sldId id="395" r:id="rId85"/>
    <p:sldId id="396" r:id="rId86"/>
    <p:sldId id="397" r:id="rId87"/>
    <p:sldId id="398" r:id="rId88"/>
    <p:sldId id="399" r:id="rId89"/>
    <p:sldId id="281" r:id="rId90"/>
    <p:sldId id="400" r:id="rId91"/>
    <p:sldId id="329" r:id="rId92"/>
    <p:sldId id="448" r:id="rId93"/>
    <p:sldId id="449" r:id="rId94"/>
    <p:sldId id="450" r:id="rId95"/>
    <p:sldId id="451" r:id="rId96"/>
    <p:sldId id="304" r:id="rId97"/>
    <p:sldId id="405" r:id="rId98"/>
    <p:sldId id="452" r:id="rId99"/>
    <p:sldId id="303" r:id="rId100"/>
    <p:sldId id="406" r:id="rId101"/>
    <p:sldId id="407" r:id="rId102"/>
    <p:sldId id="408" r:id="rId103"/>
    <p:sldId id="411" r:id="rId104"/>
    <p:sldId id="410" r:id="rId105"/>
    <p:sldId id="412" r:id="rId106"/>
    <p:sldId id="302" r:id="rId107"/>
    <p:sldId id="453" r:id="rId108"/>
    <p:sldId id="330" r:id="rId109"/>
    <p:sldId id="413" r:id="rId110"/>
    <p:sldId id="309" r:id="rId111"/>
    <p:sldId id="308" r:id="rId112"/>
    <p:sldId id="454" r:id="rId113"/>
    <p:sldId id="455" r:id="rId114"/>
    <p:sldId id="456" r:id="rId115"/>
    <p:sldId id="457" r:id="rId116"/>
    <p:sldId id="414" r:id="rId117"/>
    <p:sldId id="319" r:id="rId118"/>
    <p:sldId id="415" r:id="rId119"/>
    <p:sldId id="318" r:id="rId120"/>
    <p:sldId id="416" r:id="rId121"/>
    <p:sldId id="417" r:id="rId122"/>
    <p:sldId id="418" r:id="rId123"/>
    <p:sldId id="321" r:id="rId124"/>
    <p:sldId id="419" r:id="rId125"/>
    <p:sldId id="420" r:id="rId126"/>
    <p:sldId id="421" r:id="rId127"/>
    <p:sldId id="422" r:id="rId128"/>
    <p:sldId id="423" r:id="rId129"/>
    <p:sldId id="424" r:id="rId130"/>
    <p:sldId id="425" r:id="rId131"/>
    <p:sldId id="426" r:id="rId132"/>
    <p:sldId id="428" r:id="rId133"/>
    <p:sldId id="429" r:id="rId134"/>
    <p:sldId id="430" r:id="rId135"/>
    <p:sldId id="431" r:id="rId136"/>
    <p:sldId id="432" r:id="rId137"/>
    <p:sldId id="433" r:id="rId138"/>
    <p:sldId id="317" r:id="rId139"/>
    <p:sldId id="316" r:id="rId140"/>
    <p:sldId id="434" r:id="rId141"/>
    <p:sldId id="435" r:id="rId142"/>
    <p:sldId id="327" r:id="rId143"/>
    <p:sldId id="436" r:id="rId144"/>
    <p:sldId id="437" r:id="rId145"/>
    <p:sldId id="438" r:id="rId146"/>
    <p:sldId id="326" r:id="rId147"/>
    <p:sldId id="325" r:id="rId148"/>
    <p:sldId id="439" r:id="rId149"/>
    <p:sldId id="458" r:id="rId150"/>
    <p:sldId id="440" r:id="rId151"/>
    <p:sldId id="441" r:id="rId152"/>
    <p:sldId id="442" r:id="rId153"/>
    <p:sldId id="443" r:id="rId154"/>
    <p:sldId id="444" r:id="rId155"/>
    <p:sldId id="445" r:id="rId156"/>
    <p:sldId id="323" r:id="rId157"/>
    <p:sldId id="322" r:id="rId158"/>
    <p:sldId id="333" r:id="rId15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rah Evans" initials="SE" lastIdx="2" clrIdx="0"/>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D419"/>
    <a:srgbClr val="6CB255"/>
    <a:srgbClr val="212F62"/>
    <a:srgbClr val="72A510"/>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977" autoAdjust="0"/>
    <p:restoredTop sz="94552" autoAdjust="0"/>
  </p:normalViewPr>
  <p:slideViewPr>
    <p:cSldViewPr snapToGrid="0" snapToObjects="1">
      <p:cViewPr varScale="1">
        <p:scale>
          <a:sx n="72" d="100"/>
          <a:sy n="72" d="100"/>
        </p:scale>
        <p:origin x="348" y="72"/>
      </p:cViewPr>
      <p:guideLst>
        <p:guide orient="horz" pos="2160"/>
        <p:guide pos="2880"/>
      </p:guideLst>
    </p:cSldViewPr>
  </p:slideViewPr>
  <p:outlineViewPr>
    <p:cViewPr>
      <p:scale>
        <a:sx n="33" d="100"/>
        <a:sy n="33" d="100"/>
      </p:scale>
      <p:origin x="0" y="1322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notesMaster" Target="notesMasters/notesMaster1.xml"/><Relationship Id="rId165" Type="http://schemas.openxmlformats.org/officeDocument/2006/relationships/theme" Target="theme/theme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handoutMaster" Target="handoutMasters/handoutMaster1.xml"/><Relationship Id="rId16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16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commentAuthors" Target="commentAuthor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presProps" Target="presProp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image" Target="../media/image28.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image" Target="../media/image34.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8.png"/></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4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image" Target="../media/image1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8D041A-73BB-E643-A8C7-50D88C2F22F5}" type="datetimeFigureOut">
              <a:rPr lang="en-US" smtClean="0"/>
              <a:t>12/10/2021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6EFEC5-3018-A548-B247-453C6EC1EC1A}" type="slidenum">
              <a:rPr lang="en-US" smtClean="0"/>
              <a:t>‹#›</a:t>
            </a:fld>
            <a:endParaRPr lang="en-US"/>
          </a:p>
        </p:txBody>
      </p:sp>
    </p:spTree>
    <p:extLst>
      <p:ext uri="{BB962C8B-B14F-4D97-AF65-F5344CB8AC3E}">
        <p14:creationId xmlns:p14="http://schemas.microsoft.com/office/powerpoint/2010/main" val="13300572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928E0F-8BD2-4070-B50B-676467A2DE70}" type="datetimeFigureOut">
              <a:rPr lang="en-US" smtClean="0"/>
              <a:t>12/10/2021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D7C73D-4B40-4772-85DD-31D13EBA4BE5}" type="slidenum">
              <a:rPr lang="en-US" smtClean="0"/>
              <a:t>‹#›</a:t>
            </a:fld>
            <a:endParaRPr lang="en-US"/>
          </a:p>
        </p:txBody>
      </p:sp>
    </p:spTree>
    <p:extLst>
      <p:ext uri="{BB962C8B-B14F-4D97-AF65-F5344CB8AC3E}">
        <p14:creationId xmlns:p14="http://schemas.microsoft.com/office/powerpoint/2010/main" val="13046652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3000" y="498250"/>
            <a:ext cx="6858000" cy="1011237"/>
          </a:xfrm>
        </p:spPr>
        <p:txBody>
          <a:bodyPr anchor="b"/>
          <a:lstStyle>
            <a:lvl1pPr algn="ctr">
              <a:defRPr sz="4500"/>
            </a:lvl1pPr>
          </a:lstStyle>
          <a:p>
            <a:r>
              <a:rPr lang="en-US" dirty="0"/>
              <a:t>Title of the Book</a:t>
            </a:r>
          </a:p>
        </p:txBody>
      </p:sp>
      <p:sp>
        <p:nvSpPr>
          <p:cNvPr id="5" name="Footer Placeholder 4"/>
          <p:cNvSpPr>
            <a:spLocks noGrp="1"/>
          </p:cNvSpPr>
          <p:nvPr>
            <p:ph type="ftr" sz="quarter" idx="11"/>
          </p:nvPr>
        </p:nvSpPr>
        <p:spPr>
          <a:xfrm>
            <a:off x="1142999" y="6356350"/>
            <a:ext cx="6412424" cy="354416"/>
          </a:xfrm>
        </p:spPr>
        <p:txBody>
          <a:bodyPr/>
          <a:lstStyle/>
          <a:p>
            <a:endParaRPr lang="en-US"/>
          </a:p>
        </p:txBody>
      </p:sp>
      <p:sp>
        <p:nvSpPr>
          <p:cNvPr id="9" name="Picture Placeholder 8"/>
          <p:cNvSpPr>
            <a:spLocks noGrp="1"/>
          </p:cNvSpPr>
          <p:nvPr>
            <p:ph type="pic" sz="quarter" idx="13"/>
          </p:nvPr>
        </p:nvSpPr>
        <p:spPr>
          <a:xfrm>
            <a:off x="2987874" y="2390620"/>
            <a:ext cx="3168253" cy="3851130"/>
          </a:xfrm>
        </p:spPr>
        <p:txBody>
          <a:bodyPr>
            <a:normAutofit/>
          </a:bodyPr>
          <a:lstStyle>
            <a:lvl1pPr marL="0" indent="0">
              <a:buNone/>
              <a:defRPr sz="900"/>
            </a:lvl1pPr>
          </a:lstStyle>
          <a:p>
            <a:endParaRPr lang="en-US" dirty="0"/>
          </a:p>
        </p:txBody>
      </p:sp>
      <p:sp>
        <p:nvSpPr>
          <p:cNvPr id="10" name="Title 1"/>
          <p:cNvSpPr txBox="1">
            <a:spLocks/>
          </p:cNvSpPr>
          <p:nvPr userDrawn="1"/>
        </p:nvSpPr>
        <p:spPr>
          <a:xfrm>
            <a:off x="1142999" y="1509485"/>
            <a:ext cx="6858000" cy="672883"/>
          </a:xfrm>
          <a:prstGeom prst="rect">
            <a:avLst/>
          </a:prstGeom>
        </p:spPr>
        <p:txBody>
          <a:bodyPr vert="horz" lIns="68580" tIns="34290" rIns="68580" bIns="34290" rtlCol="0" anchor="b">
            <a:normAutofit lnSpcReduction="10000"/>
          </a:bodyPr>
          <a:lstStyle>
            <a:lvl1pPr algn="ctr" defTabSz="914400" rtl="0" eaLnBrk="1" latinLnBrk="0" hangingPunct="1">
              <a:lnSpc>
                <a:spcPct val="90000"/>
              </a:lnSpc>
              <a:spcBef>
                <a:spcPct val="0"/>
              </a:spcBef>
              <a:buNone/>
              <a:defRPr sz="6000" kern="1200">
                <a:solidFill>
                  <a:schemeClr val="accent6"/>
                </a:solidFill>
                <a:latin typeface="+mj-lt"/>
                <a:ea typeface="+mj-ea"/>
                <a:cs typeface="+mj-cs"/>
              </a:defRPr>
            </a:lvl1pPr>
          </a:lstStyle>
          <a:p>
            <a:endParaRPr lang="en-US" sz="4800" dirty="0">
              <a:solidFill>
                <a:schemeClr val="accent5"/>
              </a:solidFill>
            </a:endParaRPr>
          </a:p>
        </p:txBody>
      </p:sp>
      <p:sp>
        <p:nvSpPr>
          <p:cNvPr id="11" name="Text Placeholder 10"/>
          <p:cNvSpPr>
            <a:spLocks noGrp="1"/>
          </p:cNvSpPr>
          <p:nvPr>
            <p:ph type="body" sz="quarter" idx="14" hasCustomPrompt="1"/>
          </p:nvPr>
        </p:nvSpPr>
        <p:spPr>
          <a:xfrm>
            <a:off x="1143000" y="1509713"/>
            <a:ext cx="6858000" cy="443778"/>
          </a:xfrm>
        </p:spPr>
        <p:txBody>
          <a:bodyPr/>
          <a:lstStyle>
            <a:lvl1pPr marL="0" indent="0" algn="ctr">
              <a:buNone/>
              <a:defRPr baseline="0">
                <a:solidFill>
                  <a:schemeClr val="accent5"/>
                </a:solidFill>
              </a:defRPr>
            </a:lvl1pPr>
            <a:lvl2pPr marL="342900" indent="0" algn="ctr">
              <a:buNone/>
              <a:defRPr/>
            </a:lvl2pPr>
            <a:lvl3pPr marL="685800" indent="0" algn="ctr">
              <a:buNone/>
              <a:defRPr/>
            </a:lvl3pPr>
            <a:lvl4pPr marL="1028700" indent="0" algn="ctr">
              <a:buNone/>
              <a:defRPr/>
            </a:lvl4pPr>
            <a:lvl5pPr marL="1371600" indent="0" algn="ctr">
              <a:buNone/>
              <a:defRPr/>
            </a:lvl5pPr>
          </a:lstStyle>
          <a:p>
            <a:pPr lvl="0"/>
            <a:r>
              <a:rPr lang="en-US" dirty="0"/>
              <a:t>Chapter # CHAPTER TITLE</a:t>
            </a:r>
          </a:p>
        </p:txBody>
      </p:sp>
      <p:sp>
        <p:nvSpPr>
          <p:cNvPr id="12" name="TextBox 11"/>
          <p:cNvSpPr txBox="1"/>
          <p:nvPr userDrawn="1"/>
        </p:nvSpPr>
        <p:spPr>
          <a:xfrm>
            <a:off x="3164031" y="1946842"/>
            <a:ext cx="2815937" cy="461665"/>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200" dirty="0"/>
              <a:t>PowerPoint Image Slideshow</a:t>
            </a:r>
          </a:p>
          <a:p>
            <a:pPr algn="ctr"/>
            <a:endParaRPr lang="en-US" sz="1200" dirty="0"/>
          </a:p>
        </p:txBody>
      </p:sp>
    </p:spTree>
    <p:extLst>
      <p:ext uri="{BB962C8B-B14F-4D97-AF65-F5344CB8AC3E}">
        <p14:creationId xmlns:p14="http://schemas.microsoft.com/office/powerpoint/2010/main" val="2015920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365127"/>
            <a:ext cx="7886700" cy="424583"/>
          </a:xfrm>
        </p:spPr>
        <p:txBody>
          <a:bodyPr>
            <a:normAutofit/>
          </a:bodyPr>
          <a:lstStyle>
            <a:lvl1pPr>
              <a:defRPr sz="2100" b="1"/>
            </a:lvl1pPr>
          </a:lstStyle>
          <a:p>
            <a:r>
              <a:rPr lang="en-US" dirty="0"/>
              <a:t>Figure #.#</a:t>
            </a:r>
          </a:p>
        </p:txBody>
      </p:sp>
      <p:sp>
        <p:nvSpPr>
          <p:cNvPr id="3" name="Content Placeholder 2"/>
          <p:cNvSpPr>
            <a:spLocks noGrp="1"/>
          </p:cNvSpPr>
          <p:nvPr>
            <p:ph idx="1"/>
          </p:nvPr>
        </p:nvSpPr>
        <p:spPr>
          <a:xfrm>
            <a:off x="628650" y="955965"/>
            <a:ext cx="7886700" cy="379614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628650" y="6356351"/>
            <a:ext cx="7071014" cy="365125"/>
          </a:xfrm>
        </p:spPr>
        <p:txBody>
          <a:bodyPr/>
          <a:lstStyle/>
          <a:p>
            <a:endParaRPr lang="en-US"/>
          </a:p>
        </p:txBody>
      </p:sp>
      <p:sp>
        <p:nvSpPr>
          <p:cNvPr id="7" name="Content Placeholder 2"/>
          <p:cNvSpPr>
            <a:spLocks noGrp="1"/>
          </p:cNvSpPr>
          <p:nvPr>
            <p:ph idx="13" hasCustomPrompt="1"/>
          </p:nvPr>
        </p:nvSpPr>
        <p:spPr>
          <a:xfrm>
            <a:off x="628650" y="4918365"/>
            <a:ext cx="7886700" cy="1271731"/>
          </a:xfrm>
        </p:spPr>
        <p:txBody>
          <a:bodyPr>
            <a:normAutofit/>
          </a:bodyPr>
          <a:lstStyle>
            <a:lvl1pPr marL="0" indent="0">
              <a:buNone/>
              <a:defRPr sz="1200"/>
            </a:lvl1pPr>
          </a:lstStyle>
          <a:p>
            <a:pPr lvl="0"/>
            <a:r>
              <a:rPr lang="en-US" dirty="0"/>
              <a:t>Caption</a:t>
            </a:r>
          </a:p>
        </p:txBody>
      </p:sp>
    </p:spTree>
    <p:extLst>
      <p:ext uri="{BB962C8B-B14F-4D97-AF65-F5344CB8AC3E}">
        <p14:creationId xmlns:p14="http://schemas.microsoft.com/office/powerpoint/2010/main" val="38055225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365126"/>
            <a:ext cx="7886700" cy="466148"/>
          </a:xfrm>
        </p:spPr>
        <p:txBody>
          <a:bodyPr>
            <a:normAutofit/>
          </a:bodyPr>
          <a:lstStyle>
            <a:lvl1pPr>
              <a:defRPr sz="2100" b="1"/>
            </a:lvl1pPr>
          </a:lstStyle>
          <a:p>
            <a:r>
              <a:rPr lang="en-US" dirty="0"/>
              <a:t>Figure #.#</a:t>
            </a:r>
          </a:p>
        </p:txBody>
      </p:sp>
      <p:sp>
        <p:nvSpPr>
          <p:cNvPr id="3" name="Content Placeholder 2"/>
          <p:cNvSpPr>
            <a:spLocks noGrp="1"/>
          </p:cNvSpPr>
          <p:nvPr>
            <p:ph sz="half" idx="1"/>
          </p:nvPr>
        </p:nvSpPr>
        <p:spPr>
          <a:xfrm>
            <a:off x="628650" y="1010661"/>
            <a:ext cx="3886200" cy="5166302"/>
          </a:xfrm>
        </p:spPr>
        <p:txBody>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010661"/>
            <a:ext cx="3886200" cy="516630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a:xfrm>
            <a:off x="628650" y="6356351"/>
            <a:ext cx="7060623" cy="365125"/>
          </a:xfrm>
        </p:spPr>
        <p:txBody>
          <a:bodyPr/>
          <a:lstStyle/>
          <a:p>
            <a:endParaRPr lang="en-US"/>
          </a:p>
        </p:txBody>
      </p:sp>
    </p:spTree>
    <p:extLst>
      <p:ext uri="{BB962C8B-B14F-4D97-AF65-F5344CB8AC3E}">
        <p14:creationId xmlns:p14="http://schemas.microsoft.com/office/powerpoint/2010/main" val="3176962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s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365126"/>
            <a:ext cx="7886700" cy="535420"/>
          </a:xfrm>
        </p:spPr>
        <p:txBody>
          <a:bodyPr>
            <a:normAutofit/>
          </a:bodyPr>
          <a:lstStyle>
            <a:lvl1pPr>
              <a:defRPr sz="2100" b="1" baseline="0"/>
            </a:lvl1pPr>
          </a:lstStyle>
          <a:p>
            <a:r>
              <a:rPr lang="en-US" dirty="0"/>
              <a:t>Figure #.#</a:t>
            </a:r>
          </a:p>
        </p:txBody>
      </p:sp>
      <p:sp>
        <p:nvSpPr>
          <p:cNvPr id="4" name="Footer Placeholder 3"/>
          <p:cNvSpPr>
            <a:spLocks noGrp="1"/>
          </p:cNvSpPr>
          <p:nvPr>
            <p:ph type="ftr" sz="quarter" idx="11"/>
          </p:nvPr>
        </p:nvSpPr>
        <p:spPr>
          <a:xfrm>
            <a:off x="73152" y="6205729"/>
            <a:ext cx="7635240" cy="442595"/>
          </a:xfrm>
        </p:spPr>
        <p:txBody>
          <a:bodyPr/>
          <a:lstStyle/>
          <a:p>
            <a:pPr algn="l"/>
            <a:r>
              <a:rPr lang="en-US" dirty="0"/>
              <a:t>This </a:t>
            </a:r>
            <a:r>
              <a:rPr lang="en-US" dirty="0" err="1"/>
              <a:t>OpenStax</a:t>
            </a:r>
            <a:r>
              <a:rPr lang="en-US" dirty="0"/>
              <a:t> ancillary resource is © Rice University under a CC BY 4.0 International license; it may be reproduced or modified but must be attributed to </a:t>
            </a:r>
            <a:r>
              <a:rPr lang="en-US" dirty="0" err="1"/>
              <a:t>OpenStax</a:t>
            </a:r>
            <a:r>
              <a:rPr lang="en-US" dirty="0"/>
              <a:t>, Rice University and any changes must be noted.</a:t>
            </a:r>
          </a:p>
        </p:txBody>
      </p:sp>
      <p:sp>
        <p:nvSpPr>
          <p:cNvPr id="7" name="Content Placeholder 6"/>
          <p:cNvSpPr>
            <a:spLocks noGrp="1"/>
          </p:cNvSpPr>
          <p:nvPr>
            <p:ph sz="quarter" idx="12"/>
          </p:nvPr>
        </p:nvSpPr>
        <p:spPr>
          <a:xfrm>
            <a:off x="628650" y="1011383"/>
            <a:ext cx="7886700" cy="325581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6"/>
          <p:cNvSpPr>
            <a:spLocks noGrp="1"/>
          </p:cNvSpPr>
          <p:nvPr>
            <p:ph sz="quarter" idx="13" hasCustomPrompt="1"/>
          </p:nvPr>
        </p:nvSpPr>
        <p:spPr>
          <a:xfrm>
            <a:off x="628650" y="4378038"/>
            <a:ext cx="7886700" cy="1627909"/>
          </a:xfrm>
        </p:spPr>
        <p:txBody>
          <a:bodyPr>
            <a:normAutofit/>
          </a:bodyPr>
          <a:lstStyle>
            <a:lvl1pPr marL="0" indent="0">
              <a:buNone/>
              <a:defRPr sz="1200"/>
            </a:lvl1pPr>
          </a:lstStyle>
          <a:p>
            <a:pPr lvl="0"/>
            <a:r>
              <a:rPr lang="en-US" dirty="0"/>
              <a:t>Caption</a:t>
            </a:r>
          </a:p>
        </p:txBody>
      </p:sp>
    </p:spTree>
    <p:extLst>
      <p:ext uri="{BB962C8B-B14F-4D97-AF65-F5344CB8AC3E}">
        <p14:creationId xmlns:p14="http://schemas.microsoft.com/office/powerpoint/2010/main" val="36118426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172201"/>
            <a:ext cx="3429000" cy="304800"/>
          </a:xfrm>
          <a:prstGeom prst="rect">
            <a:avLst/>
          </a:prstGeom>
        </p:spPr>
        <p:txBody>
          <a:bodyPr/>
          <a:lstStyle/>
          <a:p>
            <a:fld id="{009E219F-4CA9-4C66-BC7E-B069CC42FA5B}" type="datetime4">
              <a:rPr lang="en-US" smtClean="0"/>
              <a:t>December 10, 2021</a:t>
            </a:fld>
            <a:endParaRPr lang="en-US" dirty="0"/>
          </a:p>
        </p:txBody>
      </p:sp>
      <p:sp>
        <p:nvSpPr>
          <p:cNvPr id="5" name="Footer Placeholder 4"/>
          <p:cNvSpPr>
            <a:spLocks noGrp="1"/>
          </p:cNvSpPr>
          <p:nvPr>
            <p:ph type="ftr" sz="quarter" idx="11"/>
          </p:nvPr>
        </p:nvSpPr>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endParaRPr lang="en-US" dirty="0"/>
          </a:p>
        </p:txBody>
      </p:sp>
      <p:sp>
        <p:nvSpPr>
          <p:cNvPr id="8" name="Title 1"/>
          <p:cNvSpPr txBox="1">
            <a:spLocks/>
          </p:cNvSpPr>
          <p:nvPr userDrawn="1"/>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3500" dirty="0"/>
              <a:t>College Physics</a:t>
            </a:r>
          </a:p>
          <a:p>
            <a:pPr algn="ctr"/>
            <a:endParaRPr lang="en-US" sz="1800" cap="none" dirty="0">
              <a:solidFill>
                <a:schemeClr val="accent3">
                  <a:lumMod val="20000"/>
                  <a:lumOff val="80000"/>
                </a:schemeClr>
              </a:solidFill>
              <a:latin typeface="+mn-lt"/>
            </a:endParaRPr>
          </a:p>
          <a:p>
            <a:pPr algn="ctr"/>
            <a:r>
              <a:rPr lang="en-US" sz="2000" b="1" cap="none" dirty="0">
                <a:solidFill>
                  <a:srgbClr val="212F62"/>
                </a:solidFill>
                <a:latin typeface="+mn-lt"/>
              </a:rPr>
              <a:t>Chapter # Chapter Title</a:t>
            </a:r>
          </a:p>
          <a:p>
            <a:pPr algn="ctr"/>
            <a:r>
              <a:rPr lang="en-US" sz="1600" cap="none" dirty="0">
                <a:solidFill>
                  <a:schemeClr val="tx1"/>
                </a:solidFill>
                <a:latin typeface="+mn-lt"/>
              </a:rPr>
              <a:t>PowerPoint Image Slideshow</a:t>
            </a:r>
          </a:p>
        </p:txBody>
      </p:sp>
      <p:pic>
        <p:nvPicPr>
          <p:cNvPr id="9" name="Picture 8" descr="medium_covers_Page_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62758" y="2517424"/>
            <a:ext cx="2010682" cy="2603836"/>
          </a:xfrm>
          <a:prstGeom prst="rect">
            <a:avLst/>
          </a:prstGeom>
          <a:effectLst>
            <a:reflection blurRad="6350" stA="52000" endA="300" endPos="35000" dir="5400000" sy="-100000" algn="bl" rotWithShape="0"/>
          </a:effectLst>
          <a:scene3d>
            <a:camera prst="obliqueTopLeft"/>
            <a:lightRig rig="threePt" dir="t"/>
          </a:scene3d>
        </p:spPr>
      </p:pic>
      <p:pic>
        <p:nvPicPr>
          <p:cNvPr id="6" name="Picture 5">
            <a:extLst>
              <a:ext uri="{FF2B5EF4-FFF2-40B4-BE49-F238E27FC236}">
                <a16:creationId xmlns="" xmlns:a16="http://schemas.microsoft.com/office/drawing/2014/main" id="{48F70538-BD78-4072-97B2-CB8CD18F0703}"/>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017183" y="365986"/>
            <a:ext cx="1829055" cy="447737"/>
          </a:xfrm>
          <a:prstGeom prst="rect">
            <a:avLst/>
          </a:prstGeom>
        </p:spPr>
      </p:pic>
    </p:spTree>
    <p:extLst>
      <p:ext uri="{BB962C8B-B14F-4D97-AF65-F5344CB8AC3E}">
        <p14:creationId xmlns:p14="http://schemas.microsoft.com/office/powerpoint/2010/main" val="24022578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Click to edit</a:t>
            </a:r>
          </a:p>
        </p:txBody>
      </p:sp>
      <p:sp>
        <p:nvSpPr>
          <p:cNvPr id="5" name="Date Placeholder 4"/>
          <p:cNvSpPr>
            <a:spLocks noGrp="1"/>
          </p:cNvSpPr>
          <p:nvPr>
            <p:ph type="dt" sz="half" idx="10"/>
          </p:nvPr>
        </p:nvSpPr>
        <p:spPr>
          <a:xfrm>
            <a:off x="457200" y="6172201"/>
            <a:ext cx="3429000" cy="304800"/>
          </a:xfrm>
          <a:prstGeom prst="rect">
            <a:avLst/>
          </a:prstGeom>
        </p:spPr>
        <p:txBody>
          <a:bodyPr/>
          <a:lstStyle/>
          <a:p>
            <a:fld id="{79297838-3BAD-4175-A602-F0486F71D5A4}" type="datetime4">
              <a:rPr lang="en-US" smtClean="0"/>
              <a:t>December 10, 2021</a:t>
            </a:fld>
            <a:endParaRPr lang="en-US"/>
          </a:p>
        </p:txBody>
      </p:sp>
      <p:sp>
        <p:nvSpPr>
          <p:cNvPr id="6" name="Footer Placeholder 5"/>
          <p:cNvSpPr>
            <a:spLocks noGrp="1"/>
          </p:cNvSpPr>
          <p:nvPr>
            <p:ph type="ftr" sz="quarter" idx="11"/>
          </p:nvPr>
        </p:nvSpPr>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endParaRPr lang="en-US" dirty="0"/>
          </a:p>
        </p:txBody>
      </p:sp>
      <p:sp>
        <p:nvSpPr>
          <p:cNvPr id="7" name="Slide Number Placeholder 6"/>
          <p:cNvSpPr>
            <a:spLocks noGrp="1"/>
          </p:cNvSpPr>
          <p:nvPr>
            <p:ph type="sldNum" sz="quarter" idx="12"/>
          </p:nvPr>
        </p:nvSpPr>
        <p:spPr>
          <a:xfrm rot="16200000">
            <a:off x="8044814" y="683895"/>
            <a:ext cx="1315721" cy="365125"/>
          </a:xfrm>
          <a:prstGeom prst="rect">
            <a:avLst/>
          </a:prstGeom>
        </p:spPr>
        <p:txBody>
          <a:bodyPr/>
          <a:lstStyle/>
          <a:p>
            <a:fld id="{F38DF745-7D3F-47F4-83A3-874385CFAA69}" type="slidenum">
              <a:rPr lang="en-US" smtClean="0"/>
              <a:pPr/>
              <a:t>‹#›</a:t>
            </a:fld>
            <a:endParaRPr lang="en-US"/>
          </a:p>
        </p:txBody>
      </p:sp>
      <p:sp>
        <p:nvSpPr>
          <p:cNvPr id="9" name="Picture Placeholder 8"/>
          <p:cNvSpPr>
            <a:spLocks noGrp="1"/>
          </p:cNvSpPr>
          <p:nvPr>
            <p:ph type="pic" sz="quarter" idx="13"/>
          </p:nvPr>
        </p:nvSpPr>
        <p:spPr>
          <a:xfrm>
            <a:off x="457199" y="1107618"/>
            <a:ext cx="4031619" cy="4607689"/>
          </a:xfrm>
        </p:spPr>
        <p:txBody>
          <a:bodyPr/>
          <a:lstStyle/>
          <a:p>
            <a:endParaRPr lang="en-US" dirty="0"/>
          </a:p>
        </p:txBody>
      </p:sp>
      <p:sp>
        <p:nvSpPr>
          <p:cNvPr id="11" name="Text Placeholder 10"/>
          <p:cNvSpPr>
            <a:spLocks noGrp="1"/>
          </p:cNvSpPr>
          <p:nvPr>
            <p:ph type="body" sz="quarter" idx="14"/>
          </p:nvPr>
        </p:nvSpPr>
        <p:spPr>
          <a:xfrm>
            <a:off x="4606925" y="1107618"/>
            <a:ext cx="3913188" cy="4607382"/>
          </a:xfr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 xmlns:a16="http://schemas.microsoft.com/office/drawing/2014/main" id="{41165285-8FF5-49DE-A002-268EFCF99A84}"/>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017183" y="365986"/>
            <a:ext cx="1829055" cy="447737"/>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172201"/>
            <a:ext cx="3429000" cy="304800"/>
          </a:xfrm>
          <a:prstGeom prst="rect">
            <a:avLst/>
          </a:prstGeom>
        </p:spPr>
        <p:txBody>
          <a:bodyPr/>
          <a:lstStyle/>
          <a:p>
            <a:fld id="{9280286A-DF79-4D73-996D-7B480636F6EA}" type="datetime4">
              <a:rPr lang="en-US" smtClean="0"/>
              <a:t>December 10, 2021</a:t>
            </a:fld>
            <a:endParaRPr lang="en-US"/>
          </a:p>
        </p:txBody>
      </p:sp>
      <p:sp>
        <p:nvSpPr>
          <p:cNvPr id="5" name="Footer Placeholder 4"/>
          <p:cNvSpPr>
            <a:spLocks noGrp="1"/>
          </p:cNvSpPr>
          <p:nvPr>
            <p:ph type="ftr" sz="quarter" idx="11"/>
          </p:nvPr>
        </p:nvSpPr>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endParaRPr lang="en-US" dirty="0"/>
          </a:p>
        </p:txBody>
      </p:sp>
      <p:sp>
        <p:nvSpPr>
          <p:cNvPr id="6" name="Slide Number Placeholder 5"/>
          <p:cNvSpPr>
            <a:spLocks noGrp="1"/>
          </p:cNvSpPr>
          <p:nvPr>
            <p:ph type="sldNum" sz="quarter" idx="12"/>
          </p:nvPr>
        </p:nvSpPr>
        <p:spPr>
          <a:xfrm rot="16200000">
            <a:off x="8044814" y="683895"/>
            <a:ext cx="1315721" cy="365125"/>
          </a:xfrm>
          <a:prstGeom prst="rect">
            <a:avLst/>
          </a:prstGeom>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a:t>Click to edit</a:t>
            </a:r>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a:extLst>
              <a:ext uri="{FF2B5EF4-FFF2-40B4-BE49-F238E27FC236}">
                <a16:creationId xmlns="" xmlns:a16="http://schemas.microsoft.com/office/drawing/2014/main" id="{5C8A79C6-7E47-4237-AA34-C0D1B18F15F8}"/>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017183" y="365986"/>
            <a:ext cx="1829055" cy="447737"/>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a:xfrm>
            <a:off x="457200" y="6172201"/>
            <a:ext cx="3429000" cy="304800"/>
          </a:xfrm>
          <a:prstGeom prst="rect">
            <a:avLst/>
          </a:prstGeom>
        </p:spPr>
        <p:txBody>
          <a:bodyPr/>
          <a:lstStyle/>
          <a:p>
            <a:fld id="{F15605C9-6729-44A9-B0A4-E76D09FBBCC4}" type="datetime4">
              <a:rPr lang="en-US" smtClean="0"/>
              <a:t>December 10, 2021</a:t>
            </a:fld>
            <a:endParaRPr lang="en-US"/>
          </a:p>
        </p:txBody>
      </p:sp>
      <p:sp>
        <p:nvSpPr>
          <p:cNvPr id="6" name="Footer Placeholder 5"/>
          <p:cNvSpPr>
            <a:spLocks noGrp="1"/>
          </p:cNvSpPr>
          <p:nvPr>
            <p:ph type="ftr" sz="quarter" idx="11"/>
          </p:nvPr>
        </p:nvSpPr>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endParaRPr lang="en-US" dirty="0"/>
          </a:p>
        </p:txBody>
      </p:sp>
      <p:sp>
        <p:nvSpPr>
          <p:cNvPr id="7" name="Slide Number Placeholder 6"/>
          <p:cNvSpPr>
            <a:spLocks noGrp="1"/>
          </p:cNvSpPr>
          <p:nvPr>
            <p:ph type="sldNum" sz="quarter" idx="12"/>
          </p:nvPr>
        </p:nvSpPr>
        <p:spPr>
          <a:xfrm rot="16200000">
            <a:off x="8044814" y="683895"/>
            <a:ext cx="1315721" cy="365125"/>
          </a:xfrm>
          <a:prstGeom prst="rect">
            <a:avLst/>
          </a:prstGeom>
        </p:spPr>
        <p:txBody>
          <a:bodyPr/>
          <a:lstStyle/>
          <a:p>
            <a:fld id="{F38DF745-7D3F-47F4-83A3-874385CFAA69}" type="slidenum">
              <a:rPr lang="en-US" smtClean="0"/>
              <a:pPr/>
              <a:t>‹#›</a:t>
            </a:fld>
            <a:endParaRPr lang="en-US"/>
          </a:p>
        </p:txBody>
      </p:sp>
      <p:sp>
        <p:nvSpPr>
          <p:cNvPr id="9" name="Title 1"/>
          <p:cNvSpPr>
            <a:spLocks noGrp="1"/>
          </p:cNvSpPr>
          <p:nvPr>
            <p:ph type="title"/>
          </p:nvPr>
        </p:nvSpPr>
        <p:spPr>
          <a:xfrm>
            <a:off x="457200" y="241326"/>
            <a:ext cx="8062912" cy="659535"/>
          </a:xfrm>
        </p:spPr>
        <p:txBody>
          <a:bodyPr/>
          <a:lstStyle/>
          <a:p>
            <a:r>
              <a:rPr lang="en-US" dirty="0"/>
              <a:t>Click to edit</a:t>
            </a:r>
          </a:p>
        </p:txBody>
      </p:sp>
      <p:pic>
        <p:nvPicPr>
          <p:cNvPr id="8" name="Picture 7">
            <a:extLst>
              <a:ext uri="{FF2B5EF4-FFF2-40B4-BE49-F238E27FC236}">
                <a16:creationId xmlns="" xmlns:a16="http://schemas.microsoft.com/office/drawing/2014/main" id="{6B99664D-997C-4B6B-9B40-FD8EB9DF0C5C}"/>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017183" y="365986"/>
            <a:ext cx="1829055" cy="447737"/>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434975"/>
          </a:xfrm>
          <a:prstGeom prst="rect">
            <a:avLst/>
          </a:prstGeom>
        </p:spPr>
        <p:txBody>
          <a:bodyPr vert="horz" lIns="91440" tIns="45720" rIns="91440" bIns="45720" rtlCol="0" anchor="ctr">
            <a:normAutofit/>
          </a:bodyPr>
          <a:lstStyle/>
          <a:p>
            <a:r>
              <a:rPr lang="en-US"/>
              <a:t>Figure #.#</a:t>
            </a:r>
            <a:endParaRPr lang="en-US" dirty="0"/>
          </a:p>
        </p:txBody>
      </p:sp>
      <p:sp>
        <p:nvSpPr>
          <p:cNvPr id="3" name="Text Placeholder 2"/>
          <p:cNvSpPr>
            <a:spLocks noGrp="1"/>
          </p:cNvSpPr>
          <p:nvPr>
            <p:ph type="body" idx="1"/>
          </p:nvPr>
        </p:nvSpPr>
        <p:spPr>
          <a:xfrm>
            <a:off x="628650" y="990601"/>
            <a:ext cx="7886700" cy="521913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628650" y="6356351"/>
            <a:ext cx="78867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pic>
        <p:nvPicPr>
          <p:cNvPr id="6" name="Picture 5">
            <a:extLst>
              <a:ext uri="{FF2B5EF4-FFF2-40B4-BE49-F238E27FC236}">
                <a16:creationId xmlns="" xmlns:a16="http://schemas.microsoft.com/office/drawing/2014/main" id="{34236272-CC77-470E-B57A-4E2B8FC61B82}"/>
              </a:ext>
            </a:extLst>
          </p:cNvPr>
          <p:cNvPicPr>
            <a:picLocks noChangeAspect="1"/>
          </p:cNvPicPr>
          <p:nvPr userDrawn="1"/>
        </p:nvPicPr>
        <p:blipFill>
          <a:blip r:embed="rId10" cstate="email">
            <a:extLst>
              <a:ext uri="{28A0092B-C50C-407E-A947-70E740481C1C}">
                <a14:useLocalDpi xmlns:a14="http://schemas.microsoft.com/office/drawing/2010/main" val="0"/>
              </a:ext>
            </a:extLst>
          </a:blip>
          <a:stretch>
            <a:fillRect/>
          </a:stretch>
        </p:blipFill>
        <p:spPr>
          <a:xfrm>
            <a:off x="7017183" y="365986"/>
            <a:ext cx="1829055" cy="447737"/>
          </a:xfrm>
          <a:prstGeom prst="rect">
            <a:avLst/>
          </a:prstGeom>
        </p:spPr>
      </p:pic>
    </p:spTree>
    <p:extLst>
      <p:ext uri="{BB962C8B-B14F-4D97-AF65-F5344CB8AC3E}">
        <p14:creationId xmlns:p14="http://schemas.microsoft.com/office/powerpoint/2010/main" val="2611947767"/>
      </p:ext>
    </p:extLst>
  </p:cSld>
  <p:clrMap bg1="lt1" tx1="dk1" bg2="lt2" tx2="dk2" accent1="accent1" accent2="accent2" accent3="accent3" accent4="accent4" accent5="accent5" accent6="accent6" hlink="hlink" folHlink="folHlink"/>
  <p:sldLayoutIdLst>
    <p:sldLayoutId id="2147483922" r:id="rId1"/>
    <p:sldLayoutId id="2147483923" r:id="rId2"/>
    <p:sldLayoutId id="2147483924" r:id="rId3"/>
    <p:sldLayoutId id="2147483925" r:id="rId4"/>
    <p:sldLayoutId id="2147483926" r:id="rId5"/>
    <p:sldLayoutId id="2147483916" r:id="rId6"/>
    <p:sldLayoutId id="2147483914" r:id="rId7"/>
    <p:sldLayoutId id="2147483920" r:id="rId8"/>
  </p:sldLayoutIdLst>
  <p:txStyles>
    <p:titleStyle>
      <a:lvl1pPr algn="l" defTabSz="685800" rtl="0" eaLnBrk="1" latinLnBrk="0" hangingPunct="1">
        <a:lnSpc>
          <a:spcPct val="90000"/>
        </a:lnSpc>
        <a:spcBef>
          <a:spcPct val="0"/>
        </a:spcBef>
        <a:buNone/>
        <a:defRPr sz="2100" b="1" kern="1200">
          <a:solidFill>
            <a:schemeClr val="accent6"/>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accent3"/>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accent5"/>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accent2"/>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accent4"/>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image" Target="../media/image54.jpg"/><Relationship Id="rId1" Type="http://schemas.openxmlformats.org/officeDocument/2006/relationships/slideLayout" Target="../slideLayouts/slideLayout2.xml"/><Relationship Id="rId4" Type="http://schemas.openxmlformats.org/officeDocument/2006/relationships/image" Target="../media/image56.jpeg"/></Relationships>
</file>

<file path=ppt/slides/_rels/slide114.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60.jp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image" Target="../media/image65.jpg"/><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7.emf"/></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image" Target="../media/image70.jpg"/><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8.wmf"/></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oleObject" Target="../embeddings/oleObject3.bin"/><Relationship Id="rId7"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7.emf"/><Relationship Id="rId5" Type="http://schemas.openxmlformats.org/officeDocument/2006/relationships/oleObject" Target="../embeddings/oleObject4.bin"/><Relationship Id="rId4" Type="http://schemas.openxmlformats.org/officeDocument/2006/relationships/image" Target="../media/image16.wmf"/></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9.wmf"/></Relationships>
</file>

<file path=ppt/slides/_rels/slide3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21.w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24.wmf"/></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25.em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26.emf"/></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27.emf"/></Relationships>
</file>

<file path=ppt/slides/_rels/slide53.xml.rels><?xml version="1.0" encoding="UTF-8" standalone="yes"?>
<Relationships xmlns="http://schemas.openxmlformats.org/package/2006/relationships"><Relationship Id="rId8" Type="http://schemas.openxmlformats.org/officeDocument/2006/relationships/image" Target="../media/image30.emf"/><Relationship Id="rId3" Type="http://schemas.openxmlformats.org/officeDocument/2006/relationships/oleObject" Target="../embeddings/oleObject12.bin"/><Relationship Id="rId7"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29.emf"/><Relationship Id="rId5" Type="http://schemas.openxmlformats.org/officeDocument/2006/relationships/oleObject" Target="../embeddings/oleObject13.bin"/><Relationship Id="rId4" Type="http://schemas.openxmlformats.org/officeDocument/2006/relationships/image" Target="../media/image28.emf"/></Relationships>
</file>

<file path=ppt/slides/_rels/slide5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image" Target="../media/image33.emf"/></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35.emf"/><Relationship Id="rId5" Type="http://schemas.openxmlformats.org/officeDocument/2006/relationships/oleObject" Target="../embeddings/oleObject17.bin"/><Relationship Id="rId4" Type="http://schemas.openxmlformats.org/officeDocument/2006/relationships/image" Target="../media/image34.w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image" Target="../media/image36.wmf"/></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14.vml"/><Relationship Id="rId4" Type="http://schemas.openxmlformats.org/officeDocument/2006/relationships/image" Target="../media/image38.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15.vml"/><Relationship Id="rId4" Type="http://schemas.openxmlformats.org/officeDocument/2006/relationships/image" Target="../media/image40.emf"/></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16.vml"/><Relationship Id="rId4" Type="http://schemas.openxmlformats.org/officeDocument/2006/relationships/image" Target="../media/image42.emf"/></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2.xml"/><Relationship Id="rId1" Type="http://schemas.openxmlformats.org/officeDocument/2006/relationships/vmlDrawing" Target="../drawings/vmlDrawing17.vml"/><Relationship Id="rId4" Type="http://schemas.openxmlformats.org/officeDocument/2006/relationships/image" Target="../media/image43.w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hapter Title"/>
          <p:cNvSpPr txBox="1">
            <a:spLocks/>
          </p:cNvSpPr>
          <p:nvPr/>
        </p:nvSpPr>
        <p:spPr>
          <a:xfrm>
            <a:off x="-9144" y="1605289"/>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2000" b="1" cap="none" dirty="0">
                <a:solidFill>
                  <a:srgbClr val="212F62"/>
                </a:solidFill>
                <a:latin typeface="+mn-lt"/>
              </a:rPr>
              <a:t>Chapter 6 </a:t>
            </a:r>
            <a:r>
              <a:rPr lang="en-US" sz="2000" b="1" dirty="0">
                <a:solidFill>
                  <a:srgbClr val="212F62"/>
                </a:solidFill>
                <a:latin typeface="+mn-lt"/>
              </a:rPr>
              <a:t>Electronic Structure and Periodic Properties</a:t>
            </a:r>
          </a:p>
          <a:p>
            <a:pPr algn="ctr"/>
            <a:r>
              <a:rPr lang="en-US" sz="2000" b="1" dirty="0">
                <a:solidFill>
                  <a:srgbClr val="212F62"/>
                </a:solidFill>
                <a:latin typeface="+mn-lt"/>
              </a:rPr>
              <a:t>of Elements</a:t>
            </a:r>
          </a:p>
          <a:p>
            <a:pPr algn="ctr"/>
            <a:r>
              <a:rPr lang="en-US" sz="1600" cap="none" dirty="0">
                <a:solidFill>
                  <a:schemeClr val="tx1"/>
                </a:solidFill>
                <a:latin typeface="+mn-lt"/>
              </a:rPr>
              <a:t>PowerPoint Image Slideshow</a:t>
            </a:r>
          </a:p>
        </p:txBody>
      </p:sp>
      <p:pic>
        <p:nvPicPr>
          <p:cNvPr id="6" name="Picture 5">
            <a:extLst>
              <a:ext uri="{FF2B5EF4-FFF2-40B4-BE49-F238E27FC236}">
                <a16:creationId xmlns="" xmlns:a16="http://schemas.microsoft.com/office/drawing/2014/main" id="{75603DC7-54E3-4910-A07D-50E8AC553924}"/>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017183" y="365986"/>
            <a:ext cx="1829055" cy="447737"/>
          </a:xfrm>
          <a:prstGeom prst="rect">
            <a:avLst/>
          </a:prstGeom>
        </p:spPr>
      </p:pic>
      <p:pic>
        <p:nvPicPr>
          <p:cNvPr id="8" name="Picture 3"/>
          <p:cNvPicPr>
            <a:picLocks noChangeAspect="1" noChangeArrowheads="1"/>
          </p:cNvPicPr>
          <p:nvPr/>
        </p:nvPicPr>
        <p:blipFill>
          <a:blip r:embed="rId3" cstate="email">
            <a:extLst>
              <a:ext uri="{28A0092B-C50C-407E-A947-70E740481C1C}">
                <a14:useLocalDpi xmlns:a14="http://schemas.microsoft.com/office/drawing/2010/main" val="0"/>
              </a:ext>
            </a:extLst>
          </a:blip>
          <a:stretch>
            <a:fillRect/>
          </a:stretch>
        </p:blipFill>
        <p:spPr bwMode="auto">
          <a:xfrm>
            <a:off x="3407965" y="2504061"/>
            <a:ext cx="2320268" cy="3002699"/>
          </a:xfrm>
          <a:prstGeom prst="rect">
            <a:avLst/>
          </a:prstGeom>
          <a:noFill/>
          <a:extLst>
            <a:ext uri="{909E8E84-426E-40DD-AFC4-6F175D3DCCD1}">
              <a14:hiddenFill xmlns:a14="http://schemas.microsoft.com/office/drawing/2010/main">
                <a:solidFill>
                  <a:srgbClr val="FFFFFF"/>
                </a:solidFill>
              </a14:hiddenFill>
            </a:ext>
          </a:extLst>
        </p:spPr>
      </p:pic>
      <p:sp>
        <p:nvSpPr>
          <p:cNvPr id="9" name="Title">
            <a:extLst>
              <a:ext uri="{FF2B5EF4-FFF2-40B4-BE49-F238E27FC236}">
                <a16:creationId xmlns="" xmlns:a16="http://schemas.microsoft.com/office/drawing/2014/main" id="{8D87A6D2-52E4-4725-A99C-8574BB6B565D}"/>
              </a:ext>
            </a:extLst>
          </p:cNvPr>
          <p:cNvSpPr txBox="1">
            <a:spLocks/>
          </p:cNvSpPr>
          <p:nvPr/>
        </p:nvSpPr>
        <p:spPr>
          <a:xfrm>
            <a:off x="0" y="938213"/>
            <a:ext cx="9144000" cy="493712"/>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2100" b="1" kern="1200">
                <a:solidFill>
                  <a:schemeClr val="accent6"/>
                </a:solidFill>
                <a:latin typeface="+mj-lt"/>
                <a:ea typeface="+mj-ea"/>
                <a:cs typeface="+mj-cs"/>
              </a:defRPr>
            </a:lvl1pPr>
          </a:lstStyle>
          <a:p>
            <a:pPr algn="ctr"/>
            <a:r>
              <a:rPr lang="en-US" sz="3600"/>
              <a:t/>
            </a:r>
            <a:br>
              <a:rPr lang="en-US" sz="3600"/>
            </a:br>
            <a:r>
              <a:rPr lang="en-US" sz="3600"/>
              <a:t>CHEMISTRY 2e</a:t>
            </a:r>
            <a:endParaRPr lang="en-US" sz="3600" dirty="0"/>
          </a:p>
        </p:txBody>
      </p:sp>
    </p:spTree>
    <p:extLst>
      <p:ext uri="{BB962C8B-B14F-4D97-AF65-F5344CB8AC3E}">
        <p14:creationId xmlns:p14="http://schemas.microsoft.com/office/powerpoint/2010/main" val="1322443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Frequency</a:t>
            </a:r>
          </a:p>
        </p:txBody>
      </p:sp>
      <p:sp>
        <p:nvSpPr>
          <p:cNvPr id="3" name="Content Placeholder 2"/>
          <p:cNvSpPr>
            <a:spLocks noGrp="1"/>
          </p:cNvSpPr>
          <p:nvPr>
            <p:ph idx="1"/>
          </p:nvPr>
        </p:nvSpPr>
        <p:spPr>
          <a:xfrm>
            <a:off x="628650" y="955965"/>
            <a:ext cx="7886700" cy="4455021"/>
          </a:xfrm>
        </p:spPr>
        <p:txBody>
          <a:bodyPr/>
          <a:lstStyle/>
          <a:p>
            <a:r>
              <a:rPr lang="en-US" dirty="0"/>
              <a:t>The unit for frequency, expressed as cycles per second (s</a:t>
            </a:r>
            <a:r>
              <a:rPr lang="en-US" baseline="30000" dirty="0"/>
              <a:t>−1</a:t>
            </a:r>
            <a:r>
              <a:rPr lang="en-US" dirty="0"/>
              <a:t>), is the </a:t>
            </a:r>
            <a:r>
              <a:rPr lang="en-US" b="1" dirty="0"/>
              <a:t>hertz (Hz)</a:t>
            </a:r>
            <a:r>
              <a:rPr lang="en-US" dirty="0"/>
              <a:t>.</a:t>
            </a:r>
            <a:r>
              <a:rPr lang="en-US" b="1" dirty="0"/>
              <a:t> </a:t>
            </a:r>
          </a:p>
          <a:p>
            <a:endParaRPr lang="en-US" dirty="0"/>
          </a:p>
          <a:p>
            <a:r>
              <a:rPr lang="en-US" dirty="0"/>
              <a:t> Common multiples of the hertz are often used.</a:t>
            </a:r>
          </a:p>
          <a:p>
            <a:pPr lvl="1">
              <a:buClr>
                <a:schemeClr val="tx1"/>
              </a:buClr>
            </a:pPr>
            <a:r>
              <a:rPr lang="en-US" dirty="0"/>
              <a:t>Megahertz, (1 MHz = 1 × 10</a:t>
            </a:r>
            <a:r>
              <a:rPr lang="en-US" baseline="30000" dirty="0"/>
              <a:t>6</a:t>
            </a:r>
            <a:r>
              <a:rPr lang="en-US" dirty="0"/>
              <a:t> Hz) </a:t>
            </a:r>
          </a:p>
          <a:p>
            <a:pPr lvl="1">
              <a:buClr>
                <a:schemeClr val="tx1"/>
              </a:buClr>
            </a:pPr>
            <a:r>
              <a:rPr lang="en-US" dirty="0"/>
              <a:t>Gigahertz (1 GHz = 1 × 10</a:t>
            </a:r>
            <a:r>
              <a:rPr lang="en-US" baseline="30000" dirty="0"/>
              <a:t>9</a:t>
            </a:r>
            <a:r>
              <a:rPr lang="en-US" dirty="0"/>
              <a:t> Hz)</a:t>
            </a:r>
            <a:endParaRPr lang="en-US" dirty="0">
              <a:ea typeface="Osaka" pitchFamily="-110" charset="-128"/>
              <a:cs typeface="Osaka" pitchFamily="-110" charset="-128"/>
            </a:endParaRPr>
          </a:p>
          <a:p>
            <a:endParaRPr lang="en-US" dirty="0"/>
          </a:p>
        </p:txBody>
      </p:sp>
    </p:spTree>
    <p:extLst>
      <p:ext uri="{BB962C8B-B14F-4D97-AF65-F5344CB8AC3E}">
        <p14:creationId xmlns:p14="http://schemas.microsoft.com/office/powerpoint/2010/main" val="202420939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Pauli Exclusion Principle</a:t>
            </a:r>
          </a:p>
        </p:txBody>
      </p:sp>
      <p:sp>
        <p:nvSpPr>
          <p:cNvPr id="3" name="Content Placeholder 2"/>
          <p:cNvSpPr>
            <a:spLocks noGrp="1"/>
          </p:cNvSpPr>
          <p:nvPr>
            <p:ph idx="1"/>
          </p:nvPr>
        </p:nvSpPr>
        <p:spPr>
          <a:xfrm>
            <a:off x="628650" y="955965"/>
            <a:ext cx="7886700" cy="4841520"/>
          </a:xfrm>
        </p:spPr>
        <p:txBody>
          <a:bodyPr/>
          <a:lstStyle/>
          <a:p>
            <a:r>
              <a:rPr lang="en-US" dirty="0"/>
              <a:t>An electron in an atom is completely described by four quantum numbers: </a:t>
            </a:r>
            <a:r>
              <a:rPr lang="en-US" i="1" dirty="0"/>
              <a:t>n</a:t>
            </a:r>
            <a:r>
              <a:rPr lang="en-US" dirty="0"/>
              <a:t>, </a:t>
            </a:r>
            <a:r>
              <a:rPr lang="en-US" i="1" dirty="0"/>
              <a:t>l</a:t>
            </a:r>
            <a:r>
              <a:rPr lang="en-US" dirty="0"/>
              <a:t>, </a:t>
            </a:r>
            <a:r>
              <a:rPr lang="en-US" i="1" dirty="0"/>
              <a:t>m</a:t>
            </a:r>
            <a:r>
              <a:rPr lang="en-US" i="1" baseline="-25000" dirty="0"/>
              <a:t>l</a:t>
            </a:r>
            <a:r>
              <a:rPr lang="en-US" dirty="0"/>
              <a:t>, and </a:t>
            </a:r>
            <a:r>
              <a:rPr lang="en-US" i="1" dirty="0" err="1"/>
              <a:t>m</a:t>
            </a:r>
            <a:r>
              <a:rPr lang="en-US" i="1" baseline="-25000" dirty="0" err="1"/>
              <a:t>s</a:t>
            </a:r>
            <a:r>
              <a:rPr lang="en-US" dirty="0" err="1"/>
              <a:t>.</a:t>
            </a:r>
            <a:endParaRPr lang="en-US" dirty="0"/>
          </a:p>
          <a:p>
            <a:endParaRPr lang="en-US" dirty="0"/>
          </a:p>
          <a:p>
            <a:r>
              <a:rPr lang="en-US" dirty="0"/>
              <a:t>Wolfgang Pauli, an Austrian physicist, formulated a general principle.</a:t>
            </a:r>
          </a:p>
          <a:p>
            <a:endParaRPr lang="en-US" dirty="0"/>
          </a:p>
          <a:p>
            <a:r>
              <a:rPr lang="en-US" b="1" dirty="0"/>
              <a:t>The Pauli Exclusion Principle: </a:t>
            </a:r>
            <a:r>
              <a:rPr lang="en-US" dirty="0"/>
              <a:t>No two electrons in the same atom can have exactly the same set of all four quantum numbers. </a:t>
            </a:r>
          </a:p>
          <a:p>
            <a:endParaRPr lang="en-US" dirty="0"/>
          </a:p>
        </p:txBody>
      </p:sp>
    </p:spTree>
    <p:extLst>
      <p:ext uri="{BB962C8B-B14F-4D97-AF65-F5344CB8AC3E}">
        <p14:creationId xmlns:p14="http://schemas.microsoft.com/office/powerpoint/2010/main" val="109980588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Pauli Exclusion Principle</a:t>
            </a:r>
          </a:p>
        </p:txBody>
      </p:sp>
      <p:sp>
        <p:nvSpPr>
          <p:cNvPr id="3" name="Content Placeholder 2"/>
          <p:cNvSpPr>
            <a:spLocks noGrp="1"/>
          </p:cNvSpPr>
          <p:nvPr>
            <p:ph idx="1"/>
          </p:nvPr>
        </p:nvSpPr>
        <p:spPr>
          <a:xfrm>
            <a:off x="628650" y="955965"/>
            <a:ext cx="7886700" cy="4973495"/>
          </a:xfrm>
        </p:spPr>
        <p:txBody>
          <a:bodyPr/>
          <a:lstStyle/>
          <a:p>
            <a:r>
              <a:rPr lang="en-US" dirty="0"/>
              <a:t>Electrons can share the same orbital (the same set of quantum numbers </a:t>
            </a:r>
            <a:r>
              <a:rPr lang="en-US" i="1" dirty="0"/>
              <a:t>n</a:t>
            </a:r>
            <a:r>
              <a:rPr lang="en-US" dirty="0"/>
              <a:t>, </a:t>
            </a:r>
            <a:r>
              <a:rPr lang="en-US" i="1" dirty="0"/>
              <a:t>l</a:t>
            </a:r>
            <a:r>
              <a:rPr lang="en-US" dirty="0"/>
              <a:t>, and </a:t>
            </a:r>
            <a:r>
              <a:rPr lang="en-US" i="1" dirty="0"/>
              <a:t>m</a:t>
            </a:r>
            <a:r>
              <a:rPr lang="en-US" i="1" baseline="-25000" dirty="0"/>
              <a:t>l</a:t>
            </a:r>
            <a:r>
              <a:rPr lang="en-US" dirty="0"/>
              <a:t>). </a:t>
            </a:r>
          </a:p>
          <a:p>
            <a:endParaRPr lang="en-US" dirty="0"/>
          </a:p>
          <a:p>
            <a:r>
              <a:rPr lang="en-US" dirty="0"/>
              <a:t>But only if they have different </a:t>
            </a:r>
            <a:r>
              <a:rPr lang="en-US" i="1" dirty="0" err="1"/>
              <a:t>m</a:t>
            </a:r>
            <a:r>
              <a:rPr lang="en-US" i="1" baseline="-25000" dirty="0" err="1"/>
              <a:t>s</a:t>
            </a:r>
            <a:r>
              <a:rPr lang="en-US" dirty="0"/>
              <a:t> numbers. </a:t>
            </a:r>
          </a:p>
          <a:p>
            <a:endParaRPr lang="en-US" dirty="0"/>
          </a:p>
          <a:p>
            <a:r>
              <a:rPr lang="en-US" dirty="0"/>
              <a:t>Since the spin quantum number can only have two values (± ½), no more than two electrons can occupy the same orbital.</a:t>
            </a:r>
          </a:p>
          <a:p>
            <a:endParaRPr lang="en-US" dirty="0"/>
          </a:p>
          <a:p>
            <a:r>
              <a:rPr lang="en-US" dirty="0"/>
              <a:t>If two electrons are located in the same orbital, they must have opposite spins. </a:t>
            </a:r>
          </a:p>
          <a:p>
            <a:endParaRPr lang="en-US" dirty="0"/>
          </a:p>
        </p:txBody>
      </p:sp>
    </p:spTree>
    <p:extLst>
      <p:ext uri="{BB962C8B-B14F-4D97-AF65-F5344CB8AC3E}">
        <p14:creationId xmlns:p14="http://schemas.microsoft.com/office/powerpoint/2010/main" val="264344095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Table 6.1 Quantum Numbers, Their Properties, and </a:t>
            </a:r>
            <a:br>
              <a:rPr lang="en-US" dirty="0"/>
            </a:br>
            <a:r>
              <a:rPr lang="en-US" dirty="0"/>
              <a:t>Significance</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070923324"/>
              </p:ext>
            </p:extLst>
          </p:nvPr>
        </p:nvGraphicFramePr>
        <p:xfrm>
          <a:off x="628650" y="955675"/>
          <a:ext cx="7886700" cy="2939245"/>
        </p:xfrm>
        <a:graphic>
          <a:graphicData uri="http://schemas.openxmlformats.org/drawingml/2006/table">
            <a:tbl>
              <a:tblPr firstRow="1" bandRow="1">
                <a:tableStyleId>{5940675A-B579-460E-94D1-54222C63F5DA}</a:tableStyleId>
              </a:tblPr>
              <a:tblGrid>
                <a:gridCol w="2246525">
                  <a:extLst>
                    <a:ext uri="{9D8B030D-6E8A-4147-A177-3AD203B41FA5}">
                      <a16:colId xmlns="" xmlns:a16="http://schemas.microsoft.com/office/drawing/2014/main" val="20000"/>
                    </a:ext>
                  </a:extLst>
                </a:gridCol>
                <a:gridCol w="1696825">
                  <a:extLst>
                    <a:ext uri="{9D8B030D-6E8A-4147-A177-3AD203B41FA5}">
                      <a16:colId xmlns="" xmlns:a16="http://schemas.microsoft.com/office/drawing/2014/main" val="20001"/>
                    </a:ext>
                  </a:extLst>
                </a:gridCol>
                <a:gridCol w="1971675">
                  <a:extLst>
                    <a:ext uri="{9D8B030D-6E8A-4147-A177-3AD203B41FA5}">
                      <a16:colId xmlns="" xmlns:a16="http://schemas.microsoft.com/office/drawing/2014/main" val="20002"/>
                    </a:ext>
                  </a:extLst>
                </a:gridCol>
                <a:gridCol w="1971675">
                  <a:extLst>
                    <a:ext uri="{9D8B030D-6E8A-4147-A177-3AD203B41FA5}">
                      <a16:colId xmlns="" xmlns:a16="http://schemas.microsoft.com/office/drawing/2014/main" val="20003"/>
                    </a:ext>
                  </a:extLst>
                </a:gridCol>
              </a:tblGrid>
              <a:tr h="370840">
                <a:tc>
                  <a:txBody>
                    <a:bodyPr/>
                    <a:lstStyle/>
                    <a:p>
                      <a:pPr algn="ctr"/>
                      <a:r>
                        <a:rPr lang="en-US" b="1" dirty="0"/>
                        <a:t>Name</a:t>
                      </a:r>
                    </a:p>
                  </a:txBody>
                  <a:tcPr/>
                </a:tc>
                <a:tc>
                  <a:txBody>
                    <a:bodyPr/>
                    <a:lstStyle/>
                    <a:p>
                      <a:pPr algn="ctr"/>
                      <a:r>
                        <a:rPr lang="en-US" b="1" dirty="0"/>
                        <a:t>Symbol</a:t>
                      </a:r>
                    </a:p>
                  </a:txBody>
                  <a:tcPr/>
                </a:tc>
                <a:tc>
                  <a:txBody>
                    <a:bodyPr/>
                    <a:lstStyle/>
                    <a:p>
                      <a:pPr algn="ctr"/>
                      <a:r>
                        <a:rPr lang="en-US" b="1" dirty="0"/>
                        <a:t>Allowed</a:t>
                      </a:r>
                      <a:r>
                        <a:rPr lang="en-US" b="1" baseline="0" dirty="0"/>
                        <a:t> Values</a:t>
                      </a:r>
                      <a:endParaRPr lang="en-US" b="1" dirty="0"/>
                    </a:p>
                  </a:txBody>
                  <a:tcPr/>
                </a:tc>
                <a:tc>
                  <a:txBody>
                    <a:bodyPr/>
                    <a:lstStyle/>
                    <a:p>
                      <a:pPr algn="ctr"/>
                      <a:r>
                        <a:rPr lang="en-US" b="1" dirty="0"/>
                        <a:t>Physical Meaning</a:t>
                      </a:r>
                    </a:p>
                  </a:txBody>
                  <a:tcPr/>
                </a:tc>
                <a:extLst>
                  <a:ext uri="{0D108BD9-81ED-4DB2-BD59-A6C34878D82A}">
                    <a16:rowId xmlns="" xmlns:a16="http://schemas.microsoft.com/office/drawing/2014/main" val="10000"/>
                  </a:ext>
                </a:extLst>
              </a:tr>
              <a:tr h="370840">
                <a:tc>
                  <a:txBody>
                    <a:bodyPr/>
                    <a:lstStyle/>
                    <a:p>
                      <a:pPr algn="ctr"/>
                      <a:r>
                        <a:rPr lang="en-US" dirty="0"/>
                        <a:t>principal</a:t>
                      </a:r>
                      <a:r>
                        <a:rPr lang="en-US" baseline="0" dirty="0"/>
                        <a:t> quantum number</a:t>
                      </a:r>
                      <a:endParaRPr lang="en-US" dirty="0"/>
                    </a:p>
                  </a:txBody>
                  <a:tcPr/>
                </a:tc>
                <a:tc>
                  <a:txBody>
                    <a:bodyPr/>
                    <a:lstStyle/>
                    <a:p>
                      <a:pPr algn="ctr"/>
                      <a:r>
                        <a:rPr lang="en-US" i="1" dirty="0"/>
                        <a:t>n</a:t>
                      </a:r>
                    </a:p>
                  </a:txBody>
                  <a:tcPr/>
                </a:tc>
                <a:tc>
                  <a:txBody>
                    <a:bodyPr/>
                    <a:lstStyle/>
                    <a:p>
                      <a:pPr algn="ctr"/>
                      <a:r>
                        <a:rPr lang="en-US" dirty="0"/>
                        <a:t>1, 2, 3, 4, …. </a:t>
                      </a:r>
                    </a:p>
                  </a:txBody>
                  <a:tcPr/>
                </a:tc>
                <a:tc>
                  <a:txBody>
                    <a:bodyPr/>
                    <a:lstStyle/>
                    <a:p>
                      <a:pPr algn="ctr"/>
                      <a:r>
                        <a:rPr lang="en-US" dirty="0"/>
                        <a:t>shell, the general region for</a:t>
                      </a:r>
                      <a:r>
                        <a:rPr lang="en-US" baseline="0" dirty="0"/>
                        <a:t> the value of energy for an electron in the orbital</a:t>
                      </a:r>
                      <a:endParaRPr lang="en-US" dirty="0"/>
                    </a:p>
                  </a:txBody>
                  <a:tcPr/>
                </a:tc>
                <a:extLst>
                  <a:ext uri="{0D108BD9-81ED-4DB2-BD59-A6C34878D82A}">
                    <a16:rowId xmlns="" xmlns:a16="http://schemas.microsoft.com/office/drawing/2014/main" val="10001"/>
                  </a:ext>
                </a:extLst>
              </a:tr>
              <a:tr h="474005">
                <a:tc>
                  <a:txBody>
                    <a:bodyPr/>
                    <a:lstStyle/>
                    <a:p>
                      <a:pPr algn="ctr"/>
                      <a:r>
                        <a:rPr lang="en-US" dirty="0"/>
                        <a:t>angular momentum quantum number</a:t>
                      </a:r>
                    </a:p>
                  </a:txBody>
                  <a:tcPr/>
                </a:tc>
                <a:tc>
                  <a:txBody>
                    <a:bodyPr/>
                    <a:lstStyle/>
                    <a:p>
                      <a:pPr algn="ctr"/>
                      <a:r>
                        <a:rPr lang="en-US" i="1" dirty="0">
                          <a:solidFill>
                            <a:srgbClr val="000000"/>
                          </a:solidFill>
                          <a:ea typeface="Osaka" pitchFamily="-110" charset="-128"/>
                          <a:cs typeface="Osaka" pitchFamily="-110" charset="-128"/>
                        </a:rPr>
                        <a:t>ℓ</a:t>
                      </a:r>
                      <a:endParaRPr lang="en-US" i="1" dirty="0"/>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350" b="0" i="0" u="none" strike="noStrike" kern="1200" baseline="0" dirty="0">
                          <a:solidFill>
                            <a:schemeClr val="tx1"/>
                          </a:solidFill>
                          <a:latin typeface="+mn-lt"/>
                          <a:ea typeface="+mn-ea"/>
                          <a:cs typeface="+mn-cs"/>
                        </a:rPr>
                        <a:t>      0 ≤ </a:t>
                      </a:r>
                      <a:r>
                        <a:rPr lang="en-US" i="1" dirty="0">
                          <a:solidFill>
                            <a:srgbClr val="000000"/>
                          </a:solidFill>
                          <a:ea typeface="Osaka" pitchFamily="-110" charset="-128"/>
                          <a:cs typeface="Osaka" pitchFamily="-110" charset="-128"/>
                        </a:rPr>
                        <a:t>ℓ</a:t>
                      </a:r>
                      <a:r>
                        <a:rPr lang="en-US" sz="1350" b="0" i="1" u="none" strike="noStrike" kern="1200" baseline="0" dirty="0">
                          <a:solidFill>
                            <a:schemeClr val="tx1"/>
                          </a:solidFill>
                          <a:latin typeface="+mn-lt"/>
                          <a:ea typeface="+mn-ea"/>
                          <a:cs typeface="+mn-cs"/>
                        </a:rPr>
                        <a:t> </a:t>
                      </a:r>
                      <a:r>
                        <a:rPr lang="en-US" sz="1350" b="0" i="0" u="none" strike="noStrike" kern="1200" baseline="0" dirty="0">
                          <a:solidFill>
                            <a:schemeClr val="tx1"/>
                          </a:solidFill>
                          <a:latin typeface="+mn-lt"/>
                          <a:ea typeface="+mn-ea"/>
                          <a:cs typeface="+mn-cs"/>
                        </a:rPr>
                        <a:t>≤ </a:t>
                      </a:r>
                      <a:r>
                        <a:rPr lang="en-US" sz="1350" b="0" i="1" u="none" strike="noStrike" kern="1200" baseline="0" dirty="0">
                          <a:solidFill>
                            <a:schemeClr val="tx1"/>
                          </a:solidFill>
                          <a:latin typeface="+mn-lt"/>
                          <a:ea typeface="+mn-ea"/>
                          <a:cs typeface="+mn-cs"/>
                        </a:rPr>
                        <a:t>n </a:t>
                      </a:r>
                      <a:r>
                        <a:rPr lang="en-US" sz="1350" b="0" i="0" u="none" strike="noStrike" kern="1200" baseline="0" dirty="0">
                          <a:solidFill>
                            <a:schemeClr val="tx1"/>
                          </a:solidFill>
                          <a:latin typeface="+mn-lt"/>
                          <a:ea typeface="+mn-ea"/>
                          <a:cs typeface="+mn-cs"/>
                        </a:rPr>
                        <a:t>–1</a:t>
                      </a:r>
                      <a:r>
                        <a:rPr lang="en-US" dirty="0"/>
                        <a:t>	</a:t>
                      </a:r>
                    </a:p>
                  </a:txBody>
                  <a:tcPr/>
                </a:tc>
                <a:tc>
                  <a:txBody>
                    <a:bodyPr/>
                    <a:lstStyle/>
                    <a:p>
                      <a:pPr algn="ctr"/>
                      <a:r>
                        <a:rPr lang="en-US" dirty="0"/>
                        <a:t>subshell, the shape</a:t>
                      </a:r>
                      <a:r>
                        <a:rPr lang="en-US" baseline="0" dirty="0"/>
                        <a:t> of the orbital</a:t>
                      </a:r>
                      <a:endParaRPr lang="en-US" dirty="0"/>
                    </a:p>
                  </a:txBody>
                  <a:tcPr/>
                </a:tc>
                <a:extLst>
                  <a:ext uri="{0D108BD9-81ED-4DB2-BD59-A6C34878D82A}">
                    <a16:rowId xmlns="" xmlns:a16="http://schemas.microsoft.com/office/drawing/2014/main" val="10002"/>
                  </a:ext>
                </a:extLst>
              </a:tr>
              <a:tr h="442425">
                <a:tc>
                  <a:txBody>
                    <a:bodyPr/>
                    <a:lstStyle/>
                    <a:p>
                      <a:pPr algn="ctr"/>
                      <a:r>
                        <a:rPr lang="en-US" dirty="0"/>
                        <a:t>magnetic quantum number</a:t>
                      </a:r>
                    </a:p>
                  </a:txBody>
                  <a:tcPr/>
                </a:tc>
                <a:tc>
                  <a:txBody>
                    <a:bodyPr/>
                    <a:lstStyle/>
                    <a:p>
                      <a:pPr algn="ctr"/>
                      <a:r>
                        <a:rPr lang="en-US" i="1" dirty="0"/>
                        <a:t>m</a:t>
                      </a:r>
                      <a:r>
                        <a:rPr lang="en-US" i="1" baseline="-25000" dirty="0"/>
                        <a:t>l</a:t>
                      </a:r>
                      <a:endParaRPr lang="en-US" i="1" dirty="0"/>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350" b="0" i="0" u="none" strike="noStrike" kern="1200" baseline="0" dirty="0">
                          <a:solidFill>
                            <a:schemeClr val="tx1"/>
                          </a:solidFill>
                          <a:latin typeface="+mn-lt"/>
                          <a:ea typeface="+mn-ea"/>
                          <a:cs typeface="+mn-cs"/>
                        </a:rPr>
                        <a:t>–</a:t>
                      </a:r>
                      <a:r>
                        <a:rPr lang="en-US" i="1" dirty="0">
                          <a:solidFill>
                            <a:srgbClr val="000000"/>
                          </a:solidFill>
                          <a:ea typeface="Osaka" pitchFamily="-110" charset="-128"/>
                          <a:cs typeface="Osaka" pitchFamily="-110" charset="-128"/>
                        </a:rPr>
                        <a:t>ℓ </a:t>
                      </a:r>
                      <a:r>
                        <a:rPr lang="en-US" sz="1350" b="0" i="0" u="none" strike="noStrike" kern="1200" baseline="0" dirty="0">
                          <a:solidFill>
                            <a:schemeClr val="tx1"/>
                          </a:solidFill>
                          <a:latin typeface="+mn-lt"/>
                          <a:ea typeface="+mn-ea"/>
                          <a:cs typeface="+mn-cs"/>
                        </a:rPr>
                        <a:t>≤ </a:t>
                      </a:r>
                      <a:r>
                        <a:rPr lang="en-US" sz="1350" b="0" i="1" u="none" strike="noStrike" kern="1200" baseline="0" dirty="0">
                          <a:solidFill>
                            <a:schemeClr val="tx1"/>
                          </a:solidFill>
                          <a:latin typeface="+mn-lt"/>
                          <a:ea typeface="+mn-ea"/>
                          <a:cs typeface="+mn-cs"/>
                        </a:rPr>
                        <a:t>m</a:t>
                      </a:r>
                      <a:r>
                        <a:rPr lang="en-US" sz="1350" b="0" i="1" u="none" strike="noStrike" kern="1200" baseline="-25000" dirty="0">
                          <a:solidFill>
                            <a:schemeClr val="tx1"/>
                          </a:solidFill>
                          <a:latin typeface="+mn-lt"/>
                          <a:ea typeface="+mn-ea"/>
                          <a:cs typeface="+mn-cs"/>
                        </a:rPr>
                        <a:t>l</a:t>
                      </a:r>
                      <a:r>
                        <a:rPr lang="en-US" sz="1350" b="0" i="1" u="none" strike="noStrike" kern="1200" baseline="0" dirty="0">
                          <a:solidFill>
                            <a:schemeClr val="tx1"/>
                          </a:solidFill>
                          <a:latin typeface="+mn-lt"/>
                          <a:ea typeface="+mn-ea"/>
                          <a:cs typeface="+mn-cs"/>
                        </a:rPr>
                        <a:t> </a:t>
                      </a:r>
                      <a:r>
                        <a:rPr lang="en-US" sz="1350" b="0" i="0" u="none" strike="noStrike" kern="1200" baseline="0" dirty="0">
                          <a:solidFill>
                            <a:schemeClr val="tx1"/>
                          </a:solidFill>
                          <a:latin typeface="+mn-lt"/>
                          <a:ea typeface="+mn-ea"/>
                          <a:cs typeface="+mn-cs"/>
                        </a:rPr>
                        <a:t>≤ </a:t>
                      </a:r>
                      <a:r>
                        <a:rPr lang="en-US" i="1" dirty="0">
                          <a:solidFill>
                            <a:srgbClr val="000000"/>
                          </a:solidFill>
                          <a:ea typeface="Osaka" pitchFamily="-110" charset="-128"/>
                          <a:cs typeface="Osaka" pitchFamily="-110" charset="-128"/>
                        </a:rPr>
                        <a:t>ℓ</a:t>
                      </a:r>
                      <a:endParaRPr lang="en-US" i="1" dirty="0"/>
                    </a:p>
                  </a:txBody>
                  <a:tcPr/>
                </a:tc>
                <a:tc>
                  <a:txBody>
                    <a:bodyPr/>
                    <a:lstStyle/>
                    <a:p>
                      <a:pPr algn="ctr"/>
                      <a:r>
                        <a:rPr lang="en-US" dirty="0"/>
                        <a:t>orientation of the orbital</a:t>
                      </a:r>
                    </a:p>
                  </a:txBody>
                  <a:tcPr/>
                </a:tc>
                <a:extLst>
                  <a:ext uri="{0D108BD9-81ED-4DB2-BD59-A6C34878D82A}">
                    <a16:rowId xmlns="" xmlns:a16="http://schemas.microsoft.com/office/drawing/2014/main" val="10003"/>
                  </a:ext>
                </a:extLst>
              </a:tr>
              <a:tr h="370840">
                <a:tc>
                  <a:txBody>
                    <a:bodyPr/>
                    <a:lstStyle/>
                    <a:p>
                      <a:pPr algn="ctr"/>
                      <a:r>
                        <a:rPr lang="en-US" dirty="0"/>
                        <a:t>spin quantum number</a:t>
                      </a:r>
                    </a:p>
                  </a:txBody>
                  <a:tcPr/>
                </a:tc>
                <a:tc>
                  <a:txBody>
                    <a:bodyPr/>
                    <a:lstStyle/>
                    <a:p>
                      <a:pPr algn="ctr"/>
                      <a:r>
                        <a:rPr lang="en-US" i="1" dirty="0" err="1"/>
                        <a:t>m</a:t>
                      </a:r>
                      <a:r>
                        <a:rPr lang="en-US" i="1" baseline="-25000" dirty="0" err="1"/>
                        <a:t>s</a:t>
                      </a:r>
                      <a:endParaRPr lang="en-US" i="1" dirty="0"/>
                    </a:p>
                  </a:txBody>
                  <a:tcPr/>
                </a:tc>
                <a:tc>
                  <a:txBody>
                    <a:bodyPr/>
                    <a:lstStyle/>
                    <a:p>
                      <a:pPr algn="ctr"/>
                      <a:r>
                        <a:rPr lang="en-US" dirty="0"/>
                        <a:t>+½ , </a:t>
                      </a:r>
                      <a:r>
                        <a:rPr lang="en-US" sz="1350" b="0" i="0" u="none" strike="noStrike" kern="1200" baseline="0" dirty="0">
                          <a:solidFill>
                            <a:schemeClr val="tx1"/>
                          </a:solidFill>
                          <a:latin typeface="+mn-lt"/>
                          <a:ea typeface="+mn-ea"/>
                          <a:cs typeface="+mn-cs"/>
                        </a:rPr>
                        <a:t>–</a:t>
                      </a:r>
                      <a:r>
                        <a:rPr lang="en-US" dirty="0"/>
                        <a:t>½ 	</a:t>
                      </a:r>
                    </a:p>
                  </a:txBody>
                  <a:tcPr/>
                </a:tc>
                <a:tc>
                  <a:txBody>
                    <a:bodyPr/>
                    <a:lstStyle/>
                    <a:p>
                      <a:pPr algn="ctr"/>
                      <a:r>
                        <a:rPr lang="en-US" dirty="0"/>
                        <a:t>direction of the intrinsic quantum</a:t>
                      </a:r>
                      <a:r>
                        <a:rPr lang="en-US" baseline="0" dirty="0"/>
                        <a:t> “spinning” of the electron</a:t>
                      </a:r>
                      <a:endParaRPr lang="en-US" dirty="0"/>
                    </a:p>
                  </a:txBody>
                  <a:tcPr/>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val="211613389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p:txBody>
          <a:bodyPr/>
          <a:lstStyle/>
          <a:p>
            <a:r>
              <a:rPr lang="en-US" dirty="0"/>
              <a:t>6.4 Electronic Structure of Atoms (Electron Configurations)</a:t>
            </a:r>
          </a:p>
          <a:p>
            <a:pPr lvl="1"/>
            <a:r>
              <a:rPr lang="en-US" dirty="0"/>
              <a:t>Derive the predicted ground-state electron configurations of atoms</a:t>
            </a:r>
          </a:p>
          <a:p>
            <a:pPr lvl="1"/>
            <a:r>
              <a:rPr lang="en-US" dirty="0"/>
              <a:t>Identify and explain exceptions to predicted electron configurations for atoms and ions</a:t>
            </a:r>
          </a:p>
          <a:p>
            <a:pPr lvl="1"/>
            <a:r>
              <a:rPr lang="en-US" dirty="0"/>
              <a:t>Relate electron configurations to element classifications in the periodic table</a:t>
            </a:r>
          </a:p>
        </p:txBody>
      </p:sp>
    </p:spTree>
    <p:extLst>
      <p:ext uri="{BB962C8B-B14F-4D97-AF65-F5344CB8AC3E}">
        <p14:creationId xmlns:p14="http://schemas.microsoft.com/office/powerpoint/2010/main" val="402037426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Electronic Structure of Atoms (Electron Configurations)</a:t>
            </a:r>
          </a:p>
        </p:txBody>
      </p:sp>
      <p:sp>
        <p:nvSpPr>
          <p:cNvPr id="3" name="Content Placeholder 2"/>
          <p:cNvSpPr>
            <a:spLocks noGrp="1"/>
          </p:cNvSpPr>
          <p:nvPr>
            <p:ph idx="1"/>
          </p:nvPr>
        </p:nvSpPr>
        <p:spPr/>
        <p:txBody>
          <a:bodyPr/>
          <a:lstStyle/>
          <a:p>
            <a:r>
              <a:rPr lang="en-US" dirty="0"/>
              <a:t>The energy of atomic orbitals increases as the principal quantum number, </a:t>
            </a:r>
            <a:r>
              <a:rPr lang="en-US" i="1" dirty="0"/>
              <a:t>n</a:t>
            </a:r>
            <a:r>
              <a:rPr lang="en-US" dirty="0"/>
              <a:t>, increases. </a:t>
            </a:r>
          </a:p>
          <a:p>
            <a:endParaRPr lang="en-US" dirty="0"/>
          </a:p>
          <a:p>
            <a:r>
              <a:rPr lang="en-US" dirty="0"/>
              <a:t>As the principal quantum number, </a:t>
            </a:r>
            <a:r>
              <a:rPr lang="en-US" i="1" dirty="0"/>
              <a:t>n</a:t>
            </a:r>
            <a:r>
              <a:rPr lang="en-US" dirty="0"/>
              <a:t>, increases, the size of the orbital increases and the electrons spend more time farther from the nucleus. </a:t>
            </a:r>
          </a:p>
          <a:p>
            <a:endParaRPr lang="en-US" dirty="0"/>
          </a:p>
          <a:p>
            <a:r>
              <a:rPr lang="en-US" dirty="0"/>
              <a:t>Thus, the attraction to the nucleus is weaker and the energy associated with the orbital is higher (less stabilized). </a:t>
            </a:r>
          </a:p>
        </p:txBody>
      </p:sp>
    </p:spTree>
    <p:extLst>
      <p:ext uri="{BB962C8B-B14F-4D97-AF65-F5344CB8AC3E}">
        <p14:creationId xmlns:p14="http://schemas.microsoft.com/office/powerpoint/2010/main" val="99702086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Orbital Energies and Atomic Structure</a:t>
            </a:r>
          </a:p>
        </p:txBody>
      </p:sp>
      <p:sp>
        <p:nvSpPr>
          <p:cNvPr id="3" name="Content Placeholder 2"/>
          <p:cNvSpPr>
            <a:spLocks noGrp="1"/>
          </p:cNvSpPr>
          <p:nvPr>
            <p:ph idx="1"/>
          </p:nvPr>
        </p:nvSpPr>
        <p:spPr>
          <a:xfrm>
            <a:off x="628650" y="955965"/>
            <a:ext cx="7886700" cy="4426740"/>
          </a:xfrm>
        </p:spPr>
        <p:txBody>
          <a:bodyPr/>
          <a:lstStyle/>
          <a:p>
            <a:r>
              <a:rPr lang="en-US" dirty="0"/>
              <a:t>In any atom with two or more electrons, the repulsion between the electrons makes energies of subshells with different values of </a:t>
            </a:r>
            <a:r>
              <a:rPr lang="en-US" i="1" dirty="0"/>
              <a:t>l </a:t>
            </a:r>
            <a:r>
              <a:rPr lang="en-US" dirty="0"/>
              <a:t>differ. </a:t>
            </a:r>
          </a:p>
          <a:p>
            <a:endParaRPr lang="en-US" dirty="0"/>
          </a:p>
          <a:p>
            <a:r>
              <a:rPr lang="en-US" dirty="0"/>
              <a:t> The energy of the orbitals increases within a shell in the order </a:t>
            </a:r>
            <a:r>
              <a:rPr lang="en-US" i="1" dirty="0"/>
              <a:t>s</a:t>
            </a:r>
            <a:r>
              <a:rPr lang="en-US" dirty="0"/>
              <a:t> &lt; </a:t>
            </a:r>
            <a:r>
              <a:rPr lang="en-US" i="1" dirty="0"/>
              <a:t>p</a:t>
            </a:r>
            <a:r>
              <a:rPr lang="en-US" dirty="0"/>
              <a:t> &lt; </a:t>
            </a:r>
            <a:r>
              <a:rPr lang="en-US" i="1" dirty="0"/>
              <a:t>d</a:t>
            </a:r>
            <a:r>
              <a:rPr lang="en-US" dirty="0"/>
              <a:t> &lt; </a:t>
            </a:r>
            <a:r>
              <a:rPr lang="en-US" i="1" dirty="0"/>
              <a:t>f</a:t>
            </a:r>
            <a:r>
              <a:rPr lang="en-US" dirty="0"/>
              <a:t>.</a:t>
            </a:r>
          </a:p>
          <a:p>
            <a:endParaRPr lang="en-US" dirty="0"/>
          </a:p>
          <a:p>
            <a:r>
              <a:rPr lang="en-US" dirty="0"/>
              <a:t> Electrons in atoms tend to fill low-energy orbitals first. </a:t>
            </a:r>
          </a:p>
          <a:p>
            <a:endParaRPr lang="en-US" dirty="0"/>
          </a:p>
        </p:txBody>
      </p:sp>
    </p:spTree>
    <p:extLst>
      <p:ext uri="{BB962C8B-B14F-4D97-AF65-F5344CB8AC3E}">
        <p14:creationId xmlns:p14="http://schemas.microsoft.com/office/powerpoint/2010/main" val="63271282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6.25</a:t>
            </a:r>
          </a:p>
        </p:txBody>
      </p:sp>
      <p:sp>
        <p:nvSpPr>
          <p:cNvPr id="7" name="Figure Legend"/>
          <p:cNvSpPr>
            <a:spLocks noGrp="1"/>
          </p:cNvSpPr>
          <p:nvPr>
            <p:ph idx="13"/>
          </p:nvPr>
        </p:nvSpPr>
        <p:spPr/>
        <p:txBody>
          <a:bodyPr>
            <a:normAutofit/>
          </a:bodyPr>
          <a:lstStyle/>
          <a:p>
            <a:r>
              <a:rPr lang="en-US" sz="1600" dirty="0"/>
              <a:t>Generalized energy-level diagram for atomic orbitals in an atom with two or more electrons (not to scale).</a:t>
            </a:r>
          </a:p>
        </p:txBody>
      </p:sp>
      <p:pic>
        <p:nvPicPr>
          <p:cNvPr id="28674" name="Picture 2" descr="A table entitled, “Subshell electron capacity,” is shown. Along the left side of the table, an upward pointing arrow labeled, “E,” is drawn. The table includes three columns. The first column is narrow and is labeled, “2.” The second is slightly wider and is labeled, “6.” The third is slightly wider yet and is labeled, “10.” The fourth is the widest and is labeled, “14.” The first column begins at the very bottom with a horizontal line segment labeled “1 s.” Evenly spaced line segments continue up to 7 s near the top of the column. In the second column, a horizontal dashed line segment labeled, “2 p,” appears at a level between the 2 s and 3 s levels. Similarly 3 p appears at a level between 3 s and 4 s, 4 p appears just below 5 s, 5 p appears just below 6 s, and 6 p appears just below 7 s. In the third column, a dashed line labeled, “3 d,” appears just below the level of 4 p. Similarly, 4 d appears just below 5 p and 5 d appears just below 6 p. Six d however appears above the levels of both 6 p and 7 s. The far right column entries begin with a dashed line labeled, “4 f,” positioned at a level just below 5 d. Similarly, a second dashed line segment appears just below the level of 6 d, which is labeled, “5 f.”"/>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45467" y="1102937"/>
            <a:ext cx="7291538" cy="37353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033424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Electron Configuration</a:t>
            </a:r>
          </a:p>
        </p:txBody>
      </p:sp>
      <p:sp>
        <p:nvSpPr>
          <p:cNvPr id="3" name="Content Placeholder 2"/>
          <p:cNvSpPr>
            <a:spLocks noGrp="1"/>
          </p:cNvSpPr>
          <p:nvPr>
            <p:ph idx="1"/>
          </p:nvPr>
        </p:nvSpPr>
        <p:spPr>
          <a:xfrm>
            <a:off x="628650" y="955965"/>
            <a:ext cx="7886700" cy="4445594"/>
          </a:xfrm>
        </p:spPr>
        <p:txBody>
          <a:bodyPr/>
          <a:lstStyle/>
          <a:p>
            <a:r>
              <a:rPr lang="en-US" dirty="0"/>
              <a:t>The arrangement of electrons in the orbitals of an atom is called the </a:t>
            </a:r>
            <a:r>
              <a:rPr lang="en-US" b="1" dirty="0"/>
              <a:t>electron configuration </a:t>
            </a:r>
            <a:r>
              <a:rPr lang="en-US" dirty="0"/>
              <a:t>of the atom. </a:t>
            </a:r>
          </a:p>
          <a:p>
            <a:endParaRPr lang="en-US" dirty="0"/>
          </a:p>
          <a:p>
            <a:r>
              <a:rPr lang="en-US" dirty="0"/>
              <a:t>An electron configuration consists of symbols that contain three pieces of information: </a:t>
            </a:r>
          </a:p>
          <a:p>
            <a:endParaRPr lang="en-US" dirty="0"/>
          </a:p>
          <a:p>
            <a:pPr marL="800100" lvl="1" indent="-457200">
              <a:buFont typeface="+mj-lt"/>
              <a:buAutoNum type="arabicParenR"/>
            </a:pPr>
            <a:r>
              <a:rPr lang="en-US" dirty="0"/>
              <a:t>The principal quantum shell, </a:t>
            </a:r>
            <a:r>
              <a:rPr lang="en-US" i="1" dirty="0"/>
              <a:t>n</a:t>
            </a:r>
            <a:r>
              <a:rPr lang="en-US" dirty="0"/>
              <a:t>. </a:t>
            </a:r>
          </a:p>
          <a:p>
            <a:pPr marL="800100" lvl="1" indent="-457200">
              <a:buFont typeface="+mj-lt"/>
              <a:buAutoNum type="arabicParenR"/>
            </a:pPr>
            <a:r>
              <a:rPr lang="en-US" dirty="0"/>
              <a:t>The letter that designates the orbital type (</a:t>
            </a:r>
            <a:r>
              <a:rPr lang="en-US" i="1" dirty="0"/>
              <a:t>l</a:t>
            </a:r>
            <a:r>
              <a:rPr lang="en-US" dirty="0"/>
              <a:t>).</a:t>
            </a:r>
          </a:p>
          <a:p>
            <a:pPr marL="800100" lvl="1" indent="-457200">
              <a:buFont typeface="+mj-lt"/>
              <a:buAutoNum type="arabicParenR"/>
            </a:pPr>
            <a:r>
              <a:rPr lang="en-US" dirty="0"/>
              <a:t>A superscript number that designates the number of electrons in that particular subshell.</a:t>
            </a:r>
          </a:p>
          <a:p>
            <a:endParaRPr lang="en-US" dirty="0"/>
          </a:p>
        </p:txBody>
      </p:sp>
    </p:spTree>
    <p:extLst>
      <p:ext uri="{BB962C8B-B14F-4D97-AF65-F5344CB8AC3E}">
        <p14:creationId xmlns:p14="http://schemas.microsoft.com/office/powerpoint/2010/main" val="2448668060"/>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6.26</a:t>
            </a:r>
          </a:p>
        </p:txBody>
      </p:sp>
      <p:pic>
        <p:nvPicPr>
          <p:cNvPr id="2" name="Figure" descr="A light blue hemisphere is labeled H. At a location about midway between the center and outer edge of the hemisphere, a small yellow-orange sphere is shown that is labeled with a negative sign. To the right of this diagram is the electron configuration 1 s superscript 1. The superscript is shown in a small yellow-orange circle. This superscript is labeled, “Number of electrons in subshell,” and the s is labeled, “Subshell.”"/>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628650" y="2100412"/>
            <a:ext cx="7886700" cy="1506238"/>
          </a:xfrm>
        </p:spPr>
      </p:pic>
      <p:sp>
        <p:nvSpPr>
          <p:cNvPr id="7" name="Figure Legend"/>
          <p:cNvSpPr>
            <a:spLocks noGrp="1"/>
          </p:cNvSpPr>
          <p:nvPr>
            <p:ph idx="13"/>
          </p:nvPr>
        </p:nvSpPr>
        <p:spPr/>
        <p:txBody>
          <a:bodyPr>
            <a:normAutofit/>
          </a:bodyPr>
          <a:lstStyle/>
          <a:p>
            <a:r>
              <a:rPr lang="en-US" sz="1600" dirty="0"/>
              <a:t>The diagram of an electron configuration specifies the subshell (</a:t>
            </a:r>
            <a:r>
              <a:rPr lang="en-US" sz="1600" i="1" dirty="0"/>
              <a:t>n </a:t>
            </a:r>
            <a:r>
              <a:rPr lang="en-US" sz="1600" dirty="0"/>
              <a:t>and </a:t>
            </a:r>
            <a:r>
              <a:rPr lang="en-US" sz="1600" i="1" dirty="0"/>
              <a:t>l </a:t>
            </a:r>
            <a:r>
              <a:rPr lang="en-US" sz="1600" dirty="0"/>
              <a:t>value, with letter symbol) and superscript number of electrons.</a:t>
            </a:r>
          </a:p>
        </p:txBody>
      </p:sp>
    </p:spTree>
    <p:extLst>
      <p:ext uri="{BB962C8B-B14F-4D97-AF65-F5344CB8AC3E}">
        <p14:creationId xmlns:p14="http://schemas.microsoft.com/office/powerpoint/2010/main" val="749889458"/>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t>
            </a:r>
            <a:r>
              <a:rPr lang="en-US" dirty="0" err="1"/>
              <a:t>Aufbau</a:t>
            </a:r>
            <a:r>
              <a:rPr lang="en-US" dirty="0"/>
              <a:t> Principle </a:t>
            </a:r>
          </a:p>
        </p:txBody>
      </p:sp>
      <p:sp>
        <p:nvSpPr>
          <p:cNvPr id="3" name="Content Placeholder 2"/>
          <p:cNvSpPr>
            <a:spLocks noGrp="1"/>
          </p:cNvSpPr>
          <p:nvPr>
            <p:ph idx="1"/>
          </p:nvPr>
        </p:nvSpPr>
        <p:spPr>
          <a:xfrm>
            <a:off x="628650" y="955965"/>
            <a:ext cx="7886700" cy="4784959"/>
          </a:xfrm>
        </p:spPr>
        <p:txBody>
          <a:bodyPr>
            <a:normAutofit/>
          </a:bodyPr>
          <a:lstStyle/>
          <a:p>
            <a:r>
              <a:rPr lang="en-US" dirty="0"/>
              <a:t>To determine the electron configuration for an atom we add a number of electrons equal to its atomic number. </a:t>
            </a:r>
          </a:p>
          <a:p>
            <a:endParaRPr lang="en-US" dirty="0"/>
          </a:p>
          <a:p>
            <a:r>
              <a:rPr lang="en-US" dirty="0"/>
              <a:t> Beginning with hydrogen, and continuing across the periods of the periodic table, we add one electron to the subshell of lowest available energy. </a:t>
            </a:r>
          </a:p>
          <a:p>
            <a:endParaRPr lang="en-US" dirty="0"/>
          </a:p>
          <a:p>
            <a:r>
              <a:rPr lang="en-US" dirty="0"/>
              <a:t> This procedure is called the </a:t>
            </a:r>
            <a:r>
              <a:rPr lang="en-US" b="1" dirty="0" err="1"/>
              <a:t>Aufbau</a:t>
            </a:r>
            <a:r>
              <a:rPr lang="en-US" b="1" dirty="0"/>
              <a:t> principle</a:t>
            </a:r>
            <a:r>
              <a:rPr lang="en-US" dirty="0"/>
              <a:t>, from the German word </a:t>
            </a:r>
            <a:r>
              <a:rPr lang="en-US" i="1" dirty="0" err="1"/>
              <a:t>Aufbau</a:t>
            </a:r>
            <a:r>
              <a:rPr lang="en-US" dirty="0"/>
              <a:t> (“to build up”). </a:t>
            </a:r>
          </a:p>
          <a:p>
            <a:endParaRPr lang="en-US" dirty="0"/>
          </a:p>
          <a:p>
            <a:r>
              <a:rPr lang="en-US" dirty="0"/>
              <a:t> When writing electron configurations and orbital diagrams keep in mind the Pauli Exclusion principle. </a:t>
            </a:r>
          </a:p>
          <a:p>
            <a:endParaRPr lang="en-US" dirty="0"/>
          </a:p>
        </p:txBody>
      </p:sp>
    </p:spTree>
    <p:extLst>
      <p:ext uri="{BB962C8B-B14F-4D97-AF65-F5344CB8AC3E}">
        <p14:creationId xmlns:p14="http://schemas.microsoft.com/office/powerpoint/2010/main" val="19077711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Wavelength, Frequency, and Speed</a:t>
            </a:r>
          </a:p>
        </p:txBody>
      </p:sp>
      <p:sp>
        <p:nvSpPr>
          <p:cNvPr id="3" name="Content Placeholder 2"/>
          <p:cNvSpPr>
            <a:spLocks noGrp="1"/>
          </p:cNvSpPr>
          <p:nvPr>
            <p:ph idx="1"/>
          </p:nvPr>
        </p:nvSpPr>
        <p:spPr>
          <a:xfrm>
            <a:off x="628650" y="955965"/>
            <a:ext cx="7886700" cy="4832093"/>
          </a:xfrm>
        </p:spPr>
        <p:txBody>
          <a:bodyPr/>
          <a:lstStyle/>
          <a:p>
            <a:r>
              <a:rPr lang="en-US" dirty="0"/>
              <a:t>The product of a wave's wavelength (</a:t>
            </a:r>
            <a:r>
              <a:rPr lang="en-US" i="1" dirty="0"/>
              <a:t>λ</a:t>
            </a:r>
            <a:r>
              <a:rPr lang="en-US" dirty="0"/>
              <a:t>) and its frequency (</a:t>
            </a:r>
            <a:r>
              <a:rPr lang="en-US" i="1" dirty="0"/>
              <a:t>ν</a:t>
            </a:r>
            <a:r>
              <a:rPr lang="en-US" dirty="0"/>
              <a:t>),</a:t>
            </a:r>
            <a:r>
              <a:rPr lang="en-US" i="1" dirty="0"/>
              <a:t> </a:t>
            </a:r>
            <a:r>
              <a:rPr lang="en-US" i="1" dirty="0" err="1"/>
              <a:t>λν</a:t>
            </a:r>
            <a:r>
              <a:rPr lang="en-US" dirty="0"/>
              <a:t>, is the speed of the wave. </a:t>
            </a:r>
          </a:p>
          <a:p>
            <a:endParaRPr lang="en-US" dirty="0"/>
          </a:p>
          <a:p>
            <a:r>
              <a:rPr lang="en-US" dirty="0"/>
              <a:t> Thus, for electromagnetic radiation in a vacuum:</a:t>
            </a:r>
          </a:p>
          <a:p>
            <a:pPr marL="0" indent="0">
              <a:buNone/>
            </a:pPr>
            <a:endParaRPr lang="en-US" dirty="0"/>
          </a:p>
          <a:p>
            <a:pPr marL="0" indent="0" algn="ctr">
              <a:buNone/>
            </a:pPr>
            <a:r>
              <a:rPr lang="en-US" i="1" dirty="0"/>
              <a:t>c</a:t>
            </a:r>
            <a:r>
              <a:rPr lang="en-US" dirty="0"/>
              <a:t> = 2.998 × </a:t>
            </a:r>
            <a:r>
              <a:rPr lang="en-US" sz="2000" dirty="0"/>
              <a:t>10</a:t>
            </a:r>
            <a:r>
              <a:rPr lang="en-US" sz="2000" baseline="30000" dirty="0"/>
              <a:t>8</a:t>
            </a:r>
            <a:r>
              <a:rPr lang="en-US" dirty="0"/>
              <a:t> m/s = </a:t>
            </a:r>
            <a:r>
              <a:rPr lang="en-US" i="1" dirty="0" err="1"/>
              <a:t>λν</a:t>
            </a:r>
            <a:endParaRPr lang="en-US" i="1" dirty="0"/>
          </a:p>
          <a:p>
            <a:endParaRPr lang="en-US" dirty="0"/>
          </a:p>
          <a:p>
            <a:r>
              <a:rPr lang="en-US" dirty="0"/>
              <a:t> Wavelength and frequency are </a:t>
            </a:r>
            <a:r>
              <a:rPr lang="en-US" i="1" dirty="0"/>
              <a:t>inversely proportional</a:t>
            </a:r>
            <a:r>
              <a:rPr lang="en-US" dirty="0"/>
              <a:t>:</a:t>
            </a:r>
          </a:p>
          <a:p>
            <a:pPr lvl="1"/>
            <a:r>
              <a:rPr lang="en-US" dirty="0"/>
              <a:t>As the wavelength increases, the frequency decreases and vice versa. </a:t>
            </a:r>
          </a:p>
          <a:p>
            <a:endParaRPr lang="en-US" dirty="0"/>
          </a:p>
        </p:txBody>
      </p:sp>
    </p:spTree>
    <p:extLst>
      <p:ext uri="{BB962C8B-B14F-4D97-AF65-F5344CB8AC3E}">
        <p14:creationId xmlns:p14="http://schemas.microsoft.com/office/powerpoint/2010/main" val="241497507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6.26</a:t>
            </a:r>
          </a:p>
        </p:txBody>
      </p:sp>
      <p:pic>
        <p:nvPicPr>
          <p:cNvPr id="2" name="Figure" descr="This figure includes a chart used to order the filling of electrons into atoms. At the top is a blue circle labeled “1 s.” In a row beneath this circle are 6 additional blue circles labeled “2 s” through “7 s.” A column to the right begins just right of 2 s and contains pink circles labeled 2 p through 7 p. A column to the right begins just right of 3 p and contains yellow circles labeled 3 d through 6 d. No circles are placed to the right of the 7 s and 7 p circles. A final column on the right begins right of 4 d. It includes grey circles labeled, “4 f” and, “5 f.” No circles are placed right of 6 d. Through these circles, arrows are included in the figure pointing down and to the left. The first arrow begins in the upper right and passes through 1 s. The second arrow begins just below and passes through 2 s. The third arrow passes through 2 p and 3 s. The fourth arrow passes through 3 p and 4 s. This pattern of parallel arrows pointing downward to the left continues through all circles completing the pattern 1 s 2 s 2 p 3 s 3 p 4 s 3 d 4 p 5 s 4 d 5 p 6 s 4 f 5 d 6 p 7 s 5 f 6 d 7 p."/>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2138362" y="1110456"/>
            <a:ext cx="4867275" cy="3486150"/>
          </a:xfrm>
        </p:spPr>
      </p:pic>
      <p:sp>
        <p:nvSpPr>
          <p:cNvPr id="7" name="Figure Legend"/>
          <p:cNvSpPr>
            <a:spLocks noGrp="1"/>
          </p:cNvSpPr>
          <p:nvPr>
            <p:ph idx="13"/>
          </p:nvPr>
        </p:nvSpPr>
        <p:spPr/>
        <p:txBody>
          <a:bodyPr>
            <a:normAutofit/>
          </a:bodyPr>
          <a:lstStyle/>
          <a:p>
            <a:r>
              <a:rPr lang="en-US" sz="1600" dirty="0"/>
              <a:t>This diagram depicts the energy order for atomic orbitals and is useful for deriving ground-state electron configurations.</a:t>
            </a:r>
          </a:p>
        </p:txBody>
      </p:sp>
    </p:spTree>
    <p:extLst>
      <p:ext uri="{BB962C8B-B14F-4D97-AF65-F5344CB8AC3E}">
        <p14:creationId xmlns:p14="http://schemas.microsoft.com/office/powerpoint/2010/main" val="207783327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6.27</a:t>
            </a:r>
          </a:p>
        </p:txBody>
      </p:sp>
      <p:sp>
        <p:nvSpPr>
          <p:cNvPr id="7" name="Figure Legend"/>
          <p:cNvSpPr>
            <a:spLocks noGrp="1"/>
          </p:cNvSpPr>
          <p:nvPr>
            <p:ph idx="13"/>
          </p:nvPr>
        </p:nvSpPr>
        <p:spPr>
          <a:xfrm>
            <a:off x="628650" y="5316718"/>
            <a:ext cx="7886700" cy="873378"/>
          </a:xfrm>
        </p:spPr>
        <p:txBody>
          <a:bodyPr>
            <a:normAutofit fontScale="92500" lnSpcReduction="10000"/>
          </a:bodyPr>
          <a:lstStyle/>
          <a:p>
            <a:r>
              <a:rPr lang="en-US" sz="1600" dirty="0"/>
              <a:t>This periodic table shows the electron configuration for </a:t>
            </a:r>
            <a:r>
              <a:rPr lang="en-US" sz="1600" dirty="0"/>
              <a:t>the valence subshells of atoms. </a:t>
            </a:r>
            <a:r>
              <a:rPr lang="en-US" sz="1600" dirty="0"/>
              <a:t>By “building up” from hydrogen, this table can be used to determine the electron configuration for </a:t>
            </a:r>
            <a:r>
              <a:rPr lang="en-US" sz="1600" dirty="0"/>
              <a:t>atoms of most elements in the periodic table (electron configurations of the lanthanides and actinides are not accurately predicted by this simple approach, see Figure 6.29).</a:t>
            </a:r>
            <a:endParaRPr lang="en-US" sz="1600" dirty="0"/>
          </a:p>
        </p:txBody>
      </p:sp>
      <p:pic>
        <p:nvPicPr>
          <p:cNvPr id="2" name="Picture 2" descr="In this figure, a periodic table is shown that is entitled, “Electron Configuration Table.” Beneath the table, a square for the element hydrogen is shown enlarged to provide detail. The element symbol, H, is placed in the upper left corner. In the upper right is the number of electrons, 1. The lower central portion of the element square contains the subshell, 1s. Helium and elements in groups 1 and 2 are shaded blue. In this region, the rows are labeled 1s through 7s moving down the table. Groups 3 through 12 are shaded orange, and the rows are labeled 3d through 6d moving down the table. Groups 13 through 18, except helium, are shaded pink and are labeled 2p through 6p moving down the table."/>
          <p:cNvPicPr>
            <a:picLocks noChangeAspect="1" noChangeArrowheads="1"/>
          </p:cNvPicPr>
          <p:nvPr/>
        </p:nvPicPr>
        <p:blipFill>
          <a:blip r:embed="rId2" cstate="email">
            <a:extLst>
              <a:ext uri="{28A0092B-C50C-407E-A947-70E740481C1C}">
                <a14:useLocalDpi xmlns:a14="http://schemas.microsoft.com/office/drawing/2010/main" val="0"/>
              </a:ext>
            </a:extLst>
          </a:blip>
          <a:stretch>
            <a:fillRect/>
          </a:stretch>
        </p:blipFill>
        <p:spPr bwMode="auto">
          <a:xfrm>
            <a:off x="2002421" y="1387020"/>
            <a:ext cx="5345172" cy="34808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0821894"/>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Electron Configurations and Orbital Diagrams</a:t>
            </a:r>
          </a:p>
        </p:txBody>
      </p:sp>
      <p:sp>
        <p:nvSpPr>
          <p:cNvPr id="3" name="Content Placeholder 2"/>
          <p:cNvSpPr>
            <a:spLocks noGrp="1"/>
          </p:cNvSpPr>
          <p:nvPr>
            <p:ph idx="1"/>
          </p:nvPr>
        </p:nvSpPr>
        <p:spPr>
          <a:xfrm>
            <a:off x="628650" y="955965"/>
            <a:ext cx="7886700" cy="4907507"/>
          </a:xfrm>
        </p:spPr>
        <p:txBody>
          <a:bodyPr/>
          <a:lstStyle/>
          <a:p>
            <a:pPr>
              <a:buClr>
                <a:schemeClr val="tx1"/>
              </a:buClr>
            </a:pPr>
            <a:r>
              <a:rPr lang="en-US" b="1" dirty="0">
                <a:solidFill>
                  <a:schemeClr val="accent5"/>
                </a:solidFill>
              </a:rPr>
              <a:t>Orbital diagrams </a:t>
            </a:r>
            <a:r>
              <a:rPr lang="en-US" dirty="0">
                <a:solidFill>
                  <a:schemeClr val="accent5"/>
                </a:solidFill>
              </a:rPr>
              <a:t>are pictorial representations of the electron configuration, showing the individual orbitals and the pairing arrangement of electrons.</a:t>
            </a:r>
          </a:p>
          <a:p>
            <a:pPr>
              <a:buClr>
                <a:schemeClr val="tx1"/>
              </a:buClr>
            </a:pPr>
            <a:endParaRPr lang="en-US" dirty="0">
              <a:solidFill>
                <a:schemeClr val="accent5"/>
              </a:solidFill>
            </a:endParaRPr>
          </a:p>
          <a:p>
            <a:pPr>
              <a:buClr>
                <a:schemeClr val="tx1"/>
              </a:buClr>
            </a:pPr>
            <a:endParaRPr lang="en-US" dirty="0">
              <a:solidFill>
                <a:schemeClr val="accent5"/>
              </a:solidFill>
            </a:endParaRPr>
          </a:p>
          <a:p>
            <a:pPr>
              <a:buClr>
                <a:schemeClr val="tx1"/>
              </a:buClr>
            </a:pPr>
            <a:endParaRPr lang="en-US" dirty="0">
              <a:solidFill>
                <a:schemeClr val="accent5"/>
              </a:solidFill>
            </a:endParaRPr>
          </a:p>
          <a:p>
            <a:pPr>
              <a:buClr>
                <a:schemeClr val="tx1"/>
              </a:buClr>
            </a:pPr>
            <a:endParaRPr lang="en-US" dirty="0">
              <a:solidFill>
                <a:schemeClr val="accent5"/>
              </a:solidFill>
            </a:endParaRPr>
          </a:p>
          <a:p>
            <a:pPr>
              <a:buClr>
                <a:schemeClr val="tx1"/>
              </a:buClr>
            </a:pPr>
            <a:endParaRPr lang="en-US" dirty="0">
              <a:solidFill>
                <a:schemeClr val="accent5"/>
              </a:solidFill>
            </a:endParaRPr>
          </a:p>
          <a:p>
            <a:pPr>
              <a:buClr>
                <a:schemeClr val="tx1"/>
              </a:buClr>
            </a:pPr>
            <a:endParaRPr lang="en-US" dirty="0">
              <a:solidFill>
                <a:schemeClr val="accent5"/>
              </a:solidFill>
            </a:endParaRPr>
          </a:p>
          <a:p>
            <a:pPr>
              <a:buClr>
                <a:schemeClr val="tx1"/>
              </a:buClr>
            </a:pPr>
            <a:endParaRPr lang="en-US" dirty="0">
              <a:solidFill>
                <a:schemeClr val="accent5"/>
              </a:solidFill>
            </a:endParaRPr>
          </a:p>
          <a:p>
            <a:pPr>
              <a:buClr>
                <a:schemeClr val="tx1"/>
              </a:buClr>
            </a:pPr>
            <a:r>
              <a:rPr lang="en-US" dirty="0">
                <a:solidFill>
                  <a:schemeClr val="accent5"/>
                </a:solidFill>
              </a:rPr>
              <a:t>An upward arrow represents and electron with </a:t>
            </a:r>
            <a:r>
              <a:rPr lang="en-US" dirty="0" err="1">
                <a:solidFill>
                  <a:schemeClr val="accent5"/>
                </a:solidFill>
              </a:rPr>
              <a:t>m</a:t>
            </a:r>
            <a:r>
              <a:rPr lang="en-US" baseline="-25000" dirty="0" err="1">
                <a:solidFill>
                  <a:schemeClr val="accent5"/>
                </a:solidFill>
              </a:rPr>
              <a:t>s</a:t>
            </a:r>
            <a:r>
              <a:rPr lang="en-US" dirty="0">
                <a:solidFill>
                  <a:schemeClr val="accent5"/>
                </a:solidFill>
              </a:rPr>
              <a:t> = + ½. </a:t>
            </a:r>
          </a:p>
          <a:p>
            <a:pPr>
              <a:buClr>
                <a:schemeClr val="tx1"/>
              </a:buClr>
            </a:pPr>
            <a:r>
              <a:rPr lang="en-US" dirty="0">
                <a:solidFill>
                  <a:schemeClr val="accent5"/>
                </a:solidFill>
              </a:rPr>
              <a:t> A downward arrow represents and electron with </a:t>
            </a:r>
            <a:r>
              <a:rPr lang="en-US" dirty="0" err="1">
                <a:solidFill>
                  <a:schemeClr val="accent5"/>
                </a:solidFill>
              </a:rPr>
              <a:t>m</a:t>
            </a:r>
            <a:r>
              <a:rPr lang="en-US" baseline="-25000" dirty="0" err="1">
                <a:solidFill>
                  <a:schemeClr val="accent5"/>
                </a:solidFill>
              </a:rPr>
              <a:t>s</a:t>
            </a:r>
            <a:r>
              <a:rPr lang="en-US" dirty="0">
                <a:solidFill>
                  <a:schemeClr val="accent5"/>
                </a:solidFill>
              </a:rPr>
              <a:t> = - ½. </a:t>
            </a:r>
          </a:p>
          <a:p>
            <a:endParaRPr lang="en-US" dirty="0"/>
          </a:p>
        </p:txBody>
      </p:sp>
      <p:pic>
        <p:nvPicPr>
          <p:cNvPr id="5" name="Figure" descr="In this figure, the element symbol H is followed by the electron configuration is 1 s superscript 1. An orbital diagram is provided that consists of a single square. The square is labeled below as, “1 s.” It contains a single upward pointing half arrow."/>
          <p:cNvPicPr>
            <a:picLocks noChangeAspect="1"/>
          </p:cNvPicPr>
          <p:nvPr/>
        </p:nvPicPr>
        <p:blipFill>
          <a:blip r:embed="rId2">
            <a:extLst>
              <a:ext uri="{28A0092B-C50C-407E-A947-70E740481C1C}">
                <a14:useLocalDpi xmlns:a14="http://schemas.microsoft.com/office/drawing/2010/main" val="0"/>
              </a:ext>
            </a:extLst>
          </a:blip>
          <a:srcRect t="-11878" b="-11878"/>
          <a:stretch>
            <a:fillRect/>
          </a:stretch>
        </p:blipFill>
        <p:spPr>
          <a:xfrm>
            <a:off x="1498862" y="1940952"/>
            <a:ext cx="5786339" cy="2511821"/>
          </a:xfrm>
          <a:prstGeom prst="rect">
            <a:avLst/>
          </a:prstGeom>
        </p:spPr>
      </p:pic>
    </p:spTree>
    <p:extLst>
      <p:ext uri="{BB962C8B-B14F-4D97-AF65-F5344CB8AC3E}">
        <p14:creationId xmlns:p14="http://schemas.microsoft.com/office/powerpoint/2010/main" val="582120366"/>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Electron Configurations and Orbital Diagrams</a:t>
            </a:r>
          </a:p>
        </p:txBody>
      </p:sp>
      <p:pic>
        <p:nvPicPr>
          <p:cNvPr id="5" name="Figure" descr="In this figure, the element symbol H e is followed by the electron configuration, “1 s superscript 2.” An orbital diagram is provided that consists of a single square. The square is labeled below as “1 s.” It contains a pair of half arrows: one pointing up and the other down."/>
          <p:cNvPicPr>
            <a:picLocks noChangeAspect="1"/>
          </p:cNvPicPr>
          <p:nvPr/>
        </p:nvPicPr>
        <p:blipFill>
          <a:blip r:embed="rId2">
            <a:extLst>
              <a:ext uri="{28A0092B-C50C-407E-A947-70E740481C1C}">
                <a14:useLocalDpi xmlns:a14="http://schemas.microsoft.com/office/drawing/2010/main" val="0"/>
              </a:ext>
            </a:extLst>
          </a:blip>
          <a:srcRect t="-11878" b="-11878"/>
          <a:stretch>
            <a:fillRect/>
          </a:stretch>
        </p:blipFill>
        <p:spPr>
          <a:xfrm>
            <a:off x="904973" y="876652"/>
            <a:ext cx="4155502" cy="1803883"/>
          </a:xfrm>
          <a:prstGeom prst="rect">
            <a:avLst/>
          </a:prstGeom>
        </p:spPr>
      </p:pic>
      <p:pic>
        <p:nvPicPr>
          <p:cNvPr id="6" name="Figure" descr="In this figure, the element symbol L i is followed by the electron configuration, “1 s superscript 2 2 s superscript 1.” An orbital diagram is provided that consists of two individual squares. The first square is labeled below as, “1 s.” The second square is similarly labeled, “2 s.” The first square contains a pair of half arrows: one pointing up and the other down. The second square contains a single upward pointing arrow."/>
          <p:cNvPicPr>
            <a:picLocks noChangeAspect="1"/>
          </p:cNvPicPr>
          <p:nvPr/>
        </p:nvPicPr>
        <p:blipFill>
          <a:blip r:embed="rId3">
            <a:extLst>
              <a:ext uri="{28A0092B-C50C-407E-A947-70E740481C1C}">
                <a14:useLocalDpi xmlns:a14="http://schemas.microsoft.com/office/drawing/2010/main" val="0"/>
              </a:ext>
            </a:extLst>
          </a:blip>
          <a:srcRect t="-73755" b="-73755"/>
          <a:stretch>
            <a:fillRect/>
          </a:stretch>
        </p:blipFill>
        <p:spPr>
          <a:xfrm>
            <a:off x="628650" y="1990669"/>
            <a:ext cx="6361374" cy="2761441"/>
          </a:xfrm>
          <a:prstGeom prst="rect">
            <a:avLst/>
          </a:prstGeom>
        </p:spPr>
      </p:pic>
      <p:pic>
        <p:nvPicPr>
          <p:cNvPr id="7" name="Figure" descr="In this figure, the element symbol B e is followed by the electron configuration, “1 s superscript 2 2 s superscript 2.” An orbital diagram is provided that consists of two individual squares. The first square is labeled below as, “1 s.” The second square is similarly labeled, “2 s.” Both squares contain a pair of half arrows: one pointing up and the other down."/>
          <p:cNvPicPr>
            <a:picLocks noChangeAspect="1"/>
          </p:cNvPicPr>
          <p:nvPr/>
        </p:nvPicPr>
        <p:blipFill>
          <a:blip r:embed="rId4" cstate="email">
            <a:extLst>
              <a:ext uri="{28A0092B-C50C-407E-A947-70E740481C1C}">
                <a14:useLocalDpi xmlns:a14="http://schemas.microsoft.com/office/drawing/2010/main" val="0"/>
              </a:ext>
            </a:extLst>
          </a:blip>
          <a:srcRect t="-73755" b="-73755"/>
          <a:stretch>
            <a:fillRect/>
          </a:stretch>
        </p:blipFill>
        <p:spPr>
          <a:xfrm>
            <a:off x="471340" y="3733570"/>
            <a:ext cx="5022768" cy="2180359"/>
          </a:xfrm>
          <a:prstGeom prst="rect">
            <a:avLst/>
          </a:prstGeom>
        </p:spPr>
      </p:pic>
    </p:spTree>
    <p:extLst>
      <p:ext uri="{BB962C8B-B14F-4D97-AF65-F5344CB8AC3E}">
        <p14:creationId xmlns:p14="http://schemas.microsoft.com/office/powerpoint/2010/main" val="377760508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Electron Configurations and Orbital Diagrams</a:t>
            </a:r>
          </a:p>
        </p:txBody>
      </p:sp>
      <p:sp>
        <p:nvSpPr>
          <p:cNvPr id="3" name="Content Placeholder 2"/>
          <p:cNvSpPr>
            <a:spLocks noGrp="1"/>
          </p:cNvSpPr>
          <p:nvPr>
            <p:ph idx="1"/>
          </p:nvPr>
        </p:nvSpPr>
        <p:spPr/>
        <p:txBody>
          <a:bodyPr/>
          <a:lstStyle/>
          <a:p>
            <a:endParaRPr lang="en-US" sz="2000" b="1" i="1" dirty="0">
              <a:solidFill>
                <a:srgbClr val="000090"/>
              </a:solidFill>
            </a:endParaRPr>
          </a:p>
          <a:p>
            <a:endParaRPr lang="en-US" sz="2000" b="1" i="1" dirty="0">
              <a:solidFill>
                <a:srgbClr val="000090"/>
              </a:solidFill>
            </a:endParaRPr>
          </a:p>
          <a:p>
            <a:endParaRPr lang="en-US" sz="2000" b="1" i="1" dirty="0">
              <a:solidFill>
                <a:srgbClr val="000090"/>
              </a:solidFill>
            </a:endParaRPr>
          </a:p>
          <a:p>
            <a:endParaRPr lang="en-US" sz="2000" b="1" i="1" dirty="0">
              <a:solidFill>
                <a:srgbClr val="000090"/>
              </a:solidFill>
            </a:endParaRPr>
          </a:p>
          <a:p>
            <a:endParaRPr lang="en-US" sz="2000" b="1" dirty="0">
              <a:solidFill>
                <a:schemeClr val="accent5"/>
              </a:solidFill>
            </a:endParaRPr>
          </a:p>
          <a:p>
            <a:r>
              <a:rPr lang="en-US" sz="2000" b="1" dirty="0">
                <a:solidFill>
                  <a:schemeClr val="accent5"/>
                </a:solidFill>
              </a:rPr>
              <a:t>Hund’s rule: </a:t>
            </a:r>
            <a:r>
              <a:rPr lang="en-US" sz="2000" dirty="0">
                <a:solidFill>
                  <a:schemeClr val="accent5"/>
                </a:solidFill>
              </a:rPr>
              <a:t>the lowest-energy configuration for an atom with electrons within a set of degenerate orbitals is that having the maximum number of unpaired electrons.</a:t>
            </a:r>
          </a:p>
          <a:p>
            <a:endParaRPr lang="en-US" dirty="0"/>
          </a:p>
        </p:txBody>
      </p:sp>
      <p:pic>
        <p:nvPicPr>
          <p:cNvPr id="5" name="Figure" descr="In this figure, the element symbol B is followed by the electron configuration, “1 s superscript 2 2 s superscript 2 2 p superscript 1.” The orbital diagram consists of two individual squares followed by 3 connected squares in a single row. The first square is labeled below as, “1 s.” The second is similarly labeled, “2 s.” The connected squares are labeled below as, “2 p.” All squares not connected contain a pair of half arrows: one pointing up and the other down. The first square in the group of 3 contains a single upward pointing arrow."/>
          <p:cNvPicPr>
            <a:picLocks noChangeAspect="1"/>
          </p:cNvPicPr>
          <p:nvPr/>
        </p:nvPicPr>
        <p:blipFill>
          <a:blip r:embed="rId2" cstate="email">
            <a:extLst>
              <a:ext uri="{28A0092B-C50C-407E-A947-70E740481C1C}">
                <a14:useLocalDpi xmlns:a14="http://schemas.microsoft.com/office/drawing/2010/main" val="0"/>
              </a:ext>
            </a:extLst>
          </a:blip>
          <a:srcRect t="-73755" b="-73755"/>
          <a:stretch>
            <a:fillRect/>
          </a:stretch>
        </p:blipFill>
        <p:spPr>
          <a:xfrm>
            <a:off x="1800520" y="632301"/>
            <a:ext cx="5239584" cy="2274478"/>
          </a:xfrm>
          <a:prstGeom prst="rect">
            <a:avLst/>
          </a:prstGeom>
        </p:spPr>
      </p:pic>
      <p:pic>
        <p:nvPicPr>
          <p:cNvPr id="6" name="Figure" descr="In this figure, the element symbol C is followed by the electron configuration, “1 s superscript 2 2 s superscript 2 2 p superscript 2.” The orbital diagram consists of two individual squares followed by 3 connected squares in a single row. The first blue square is labeled below as, “1 s.” The second is similarly labeled, “2 s.” The connected squares are labeled below as, “2 p.” All squares not connected to each other contain a pair of half arrows: one pointing up and the other down. The first two squares in the group of 3 each contain a single upward pointing arrow."/>
          <p:cNvPicPr>
            <a:picLocks noChangeAspect="1"/>
          </p:cNvPicPr>
          <p:nvPr/>
        </p:nvPicPr>
        <p:blipFill>
          <a:blip r:embed="rId3">
            <a:extLst>
              <a:ext uri="{28A0092B-C50C-407E-A947-70E740481C1C}">
                <a14:useLocalDpi xmlns:a14="http://schemas.microsoft.com/office/drawing/2010/main" val="0"/>
              </a:ext>
            </a:extLst>
          </a:blip>
          <a:srcRect t="-73755" b="-73755"/>
          <a:stretch>
            <a:fillRect/>
          </a:stretch>
        </p:blipFill>
        <p:spPr>
          <a:xfrm>
            <a:off x="1989055" y="3728251"/>
            <a:ext cx="6229399" cy="2704152"/>
          </a:xfrm>
          <a:prstGeom prst="rect">
            <a:avLst/>
          </a:prstGeom>
        </p:spPr>
      </p:pic>
    </p:spTree>
    <p:extLst>
      <p:ext uri="{BB962C8B-B14F-4D97-AF65-F5344CB8AC3E}">
        <p14:creationId xmlns:p14="http://schemas.microsoft.com/office/powerpoint/2010/main" val="390019073"/>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Electron Configurations and Orbital Diagrams</a:t>
            </a:r>
          </a:p>
        </p:txBody>
      </p:sp>
      <p:pic>
        <p:nvPicPr>
          <p:cNvPr id="5" name="Figure" descr="This figure includes electron configurations and orbital diagrams for four elements, N, O, F, and N e. Each diagram consists of two individual squares followed by 3 connected squares in a single row. The first square is labeled below as, “1 s.” The second is similarly labeled, “2 s.” The connected squares are labeled below as, “2 p.” All squares not connected to each other contain a pair of half arrows: one pointing up and the other down. For the element N, the electron configuration is 1 s superscript 2 2 s superscript 2 2 p superscript 3. Each of the squares in the group of 3 contains a single upward pointing arrow for this element. For the element O, the electron configuration is 1 s superscript 2 2 s superscript 2 2 p superscript 4. The first square in the group of 3 contains a pair of arrows and the last two squares contain single upward pointing arrows. For the element F, the electron configuration is 1 s superscript 2 2 s superscript 2 2 p superscript 5. The first two squares in the group of 3 each contain a pair of arrows and the last square contains a single upward pointing arrow. For the element N e, the electron configuration is 1 s superscript 2 2 s superscript 2 2 p superscript 6. The squares in the group of 3 each contains a pair of arrows."/>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2781300" y="1100931"/>
            <a:ext cx="3581400" cy="3505200"/>
          </a:xfrm>
        </p:spPr>
      </p:pic>
    </p:spTree>
    <p:extLst>
      <p:ext uri="{BB962C8B-B14F-4D97-AF65-F5344CB8AC3E}">
        <p14:creationId xmlns:p14="http://schemas.microsoft.com/office/powerpoint/2010/main" val="499042046"/>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Valence and Core Electrons</a:t>
            </a:r>
          </a:p>
        </p:txBody>
      </p:sp>
      <p:sp>
        <p:nvSpPr>
          <p:cNvPr id="3" name="Content Placeholder 2"/>
          <p:cNvSpPr>
            <a:spLocks noGrp="1"/>
          </p:cNvSpPr>
          <p:nvPr>
            <p:ph idx="1"/>
          </p:nvPr>
        </p:nvSpPr>
        <p:spPr>
          <a:xfrm>
            <a:off x="628650" y="955965"/>
            <a:ext cx="7886700" cy="4681264"/>
          </a:xfrm>
        </p:spPr>
        <p:txBody>
          <a:bodyPr/>
          <a:lstStyle/>
          <a:p>
            <a:pPr>
              <a:buClr>
                <a:schemeClr val="tx1"/>
              </a:buClr>
            </a:pPr>
            <a:r>
              <a:rPr lang="en-US" sz="2000" dirty="0">
                <a:solidFill>
                  <a:schemeClr val="accent5"/>
                </a:solidFill>
              </a:rPr>
              <a:t>The electrons occupying the orbital(s) in the outermost shell (highest value of </a:t>
            </a:r>
            <a:r>
              <a:rPr lang="en-US" sz="2000" i="1" dirty="0">
                <a:solidFill>
                  <a:schemeClr val="accent5"/>
                </a:solidFill>
              </a:rPr>
              <a:t>n</a:t>
            </a:r>
            <a:r>
              <a:rPr lang="en-US" sz="2000" dirty="0">
                <a:solidFill>
                  <a:schemeClr val="accent5"/>
                </a:solidFill>
              </a:rPr>
              <a:t>) are called </a:t>
            </a:r>
            <a:r>
              <a:rPr lang="en-US" sz="2000" b="1" dirty="0">
                <a:solidFill>
                  <a:schemeClr val="accent5"/>
                </a:solidFill>
              </a:rPr>
              <a:t>valence electrons. </a:t>
            </a:r>
          </a:p>
          <a:p>
            <a:pPr>
              <a:buClr>
                <a:schemeClr val="tx1"/>
              </a:buClr>
            </a:pPr>
            <a:endParaRPr lang="en-US" sz="2000" dirty="0">
              <a:solidFill>
                <a:schemeClr val="accent5"/>
              </a:solidFill>
            </a:endParaRPr>
          </a:p>
          <a:p>
            <a:pPr>
              <a:buClr>
                <a:schemeClr val="tx1"/>
              </a:buClr>
            </a:pPr>
            <a:r>
              <a:rPr lang="en-US" sz="2000" dirty="0">
                <a:solidFill>
                  <a:schemeClr val="accent5"/>
                </a:solidFill>
              </a:rPr>
              <a:t> The electrons occupying the inner shell orbitals are called </a:t>
            </a:r>
            <a:r>
              <a:rPr lang="en-US" sz="2000" b="1" dirty="0">
                <a:solidFill>
                  <a:schemeClr val="accent5"/>
                </a:solidFill>
              </a:rPr>
              <a:t>core electrons.  </a:t>
            </a:r>
          </a:p>
          <a:p>
            <a:pPr>
              <a:buClr>
                <a:schemeClr val="tx1"/>
              </a:buClr>
            </a:pPr>
            <a:endParaRPr lang="en-US" sz="2000" b="1" dirty="0">
              <a:solidFill>
                <a:schemeClr val="accent5"/>
              </a:solidFill>
            </a:endParaRPr>
          </a:p>
          <a:p>
            <a:pPr>
              <a:buClr>
                <a:schemeClr val="tx1"/>
              </a:buClr>
            </a:pPr>
            <a:r>
              <a:rPr lang="en-US" sz="2000" dirty="0">
                <a:solidFill>
                  <a:schemeClr val="accent5"/>
                </a:solidFill>
              </a:rPr>
              <a:t> The core electrons represent </a:t>
            </a:r>
            <a:r>
              <a:rPr lang="en-US" sz="2000" b="1" dirty="0">
                <a:solidFill>
                  <a:schemeClr val="accent5"/>
                </a:solidFill>
              </a:rPr>
              <a:t>noble gas electron configurations.</a:t>
            </a:r>
          </a:p>
          <a:p>
            <a:pPr>
              <a:buClr>
                <a:schemeClr val="tx1"/>
              </a:buClr>
            </a:pPr>
            <a:endParaRPr lang="en-US" sz="2000" dirty="0">
              <a:solidFill>
                <a:schemeClr val="accent5"/>
              </a:solidFill>
            </a:endParaRPr>
          </a:p>
          <a:p>
            <a:pPr>
              <a:buClr>
                <a:schemeClr val="tx1"/>
              </a:buClr>
            </a:pPr>
            <a:r>
              <a:rPr lang="en-US" sz="2000" dirty="0">
                <a:solidFill>
                  <a:schemeClr val="accent5"/>
                </a:solidFill>
              </a:rPr>
              <a:t> Electron configurations can be expressed in an abbreviated format by writing the noble gas that matches the core electron configuration, along with the valence electrons.</a:t>
            </a:r>
            <a:endParaRPr lang="en-US" sz="2000" b="1" dirty="0">
              <a:solidFill>
                <a:schemeClr val="accent5"/>
              </a:solidFill>
            </a:endParaRPr>
          </a:p>
          <a:p>
            <a:endParaRPr lang="en-US" dirty="0"/>
          </a:p>
        </p:txBody>
      </p:sp>
    </p:spTree>
    <p:extLst>
      <p:ext uri="{BB962C8B-B14F-4D97-AF65-F5344CB8AC3E}">
        <p14:creationId xmlns:p14="http://schemas.microsoft.com/office/powerpoint/2010/main" val="1786538444"/>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6.28</a:t>
            </a:r>
          </a:p>
        </p:txBody>
      </p:sp>
      <p:sp>
        <p:nvSpPr>
          <p:cNvPr id="7" name="Figure Legend"/>
          <p:cNvSpPr>
            <a:spLocks noGrp="1"/>
          </p:cNvSpPr>
          <p:nvPr>
            <p:ph idx="13"/>
          </p:nvPr>
        </p:nvSpPr>
        <p:spPr/>
        <p:txBody>
          <a:bodyPr>
            <a:normAutofit/>
          </a:bodyPr>
          <a:lstStyle/>
          <a:p>
            <a:r>
              <a:rPr lang="en-US" sz="1600" dirty="0"/>
              <a:t>A core-abbreviated electron configuration (right) replaces the core electrons with the noble gas symbol whose configuration matches the core electron configuration of the other element.</a:t>
            </a:r>
          </a:p>
        </p:txBody>
      </p:sp>
      <p:pic>
        <p:nvPicPr>
          <p:cNvPr id="9" name="Figure" descr="This figure includes the element symbol N a, followed by the electron configuration for the element. The first part of the electron configuration, 1 s superscript 2 2 s superscript 2 2 p superscript 6, is shaded in purple and is labeled, “core electrons.” The last portion, 3 s superscript 1, is shaded orange and is labeled, “valence electron.” To the right of this configuration is the word “Abbreviation” followed by [ N e ] 3 s superscript 1."/>
          <p:cNvPicPr>
            <a:picLocks noChangeAspect="1"/>
          </p:cNvPicPr>
          <p:nvPr/>
        </p:nvPicPr>
        <p:blipFill>
          <a:blip r:embed="rId2">
            <a:extLst>
              <a:ext uri="{28A0092B-C50C-407E-A947-70E740481C1C}">
                <a14:useLocalDpi xmlns:a14="http://schemas.microsoft.com/office/drawing/2010/main" val="0"/>
              </a:ext>
            </a:extLst>
          </a:blip>
          <a:srcRect t="-77100" b="-77100"/>
          <a:stretch>
            <a:fillRect/>
          </a:stretch>
        </p:blipFill>
        <p:spPr>
          <a:xfrm>
            <a:off x="457199" y="1122386"/>
            <a:ext cx="8062913" cy="3500071"/>
          </a:xfrm>
          <a:prstGeom prst="rect">
            <a:avLst/>
          </a:prstGeom>
        </p:spPr>
      </p:pic>
    </p:spTree>
    <p:extLst>
      <p:ext uri="{BB962C8B-B14F-4D97-AF65-F5344CB8AC3E}">
        <p14:creationId xmlns:p14="http://schemas.microsoft.com/office/powerpoint/2010/main" val="1095641399"/>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Abbreviated Electron Configurations</a:t>
            </a:r>
          </a:p>
        </p:txBody>
      </p:sp>
      <p:sp>
        <p:nvSpPr>
          <p:cNvPr id="3" name="Content Placeholder 2"/>
          <p:cNvSpPr>
            <a:spLocks noGrp="1"/>
          </p:cNvSpPr>
          <p:nvPr>
            <p:ph idx="1"/>
          </p:nvPr>
        </p:nvSpPr>
        <p:spPr>
          <a:xfrm>
            <a:off x="628650" y="955965"/>
            <a:ext cx="7886700" cy="4832093"/>
          </a:xfrm>
        </p:spPr>
        <p:txBody>
          <a:bodyPr>
            <a:normAutofit/>
          </a:bodyPr>
          <a:lstStyle/>
          <a:p>
            <a:pPr>
              <a:buClr>
                <a:schemeClr val="tx1"/>
              </a:buClr>
            </a:pPr>
            <a:r>
              <a:rPr lang="en-US" dirty="0">
                <a:solidFill>
                  <a:schemeClr val="accent5"/>
                </a:solidFill>
              </a:rPr>
              <a:t>Abbreviated electron configurations emphasize the similarity of the configurations of elements in the same group.</a:t>
            </a:r>
          </a:p>
          <a:p>
            <a:pPr>
              <a:buClr>
                <a:schemeClr val="tx1"/>
              </a:buClr>
            </a:pPr>
            <a:r>
              <a:rPr lang="en-US" b="1" i="1" dirty="0">
                <a:solidFill>
                  <a:schemeClr val="accent5"/>
                </a:solidFill>
              </a:rPr>
              <a:t> </a:t>
            </a:r>
            <a:r>
              <a:rPr lang="en-US" b="1" dirty="0">
                <a:solidFill>
                  <a:schemeClr val="accent5"/>
                </a:solidFill>
              </a:rPr>
              <a:t>Group 1:</a:t>
            </a:r>
          </a:p>
          <a:p>
            <a:pPr lvl="1">
              <a:buClr>
                <a:schemeClr val="tx1"/>
              </a:buClr>
            </a:pPr>
            <a:r>
              <a:rPr lang="en-US" dirty="0"/>
              <a:t>Li: [He]2s</a:t>
            </a:r>
            <a:r>
              <a:rPr lang="en-US" baseline="30000" dirty="0"/>
              <a:t>1</a:t>
            </a:r>
          </a:p>
          <a:p>
            <a:pPr lvl="1">
              <a:buClr>
                <a:schemeClr val="tx1"/>
              </a:buClr>
            </a:pPr>
            <a:r>
              <a:rPr lang="en-US" dirty="0"/>
              <a:t>Na: [Ne]3s</a:t>
            </a:r>
            <a:r>
              <a:rPr lang="en-US" baseline="30000" dirty="0"/>
              <a:t>1</a:t>
            </a:r>
          </a:p>
          <a:p>
            <a:pPr lvl="1">
              <a:buClr>
                <a:schemeClr val="tx1"/>
              </a:buClr>
            </a:pPr>
            <a:r>
              <a:rPr lang="en-US" dirty="0"/>
              <a:t>K: [</a:t>
            </a:r>
            <a:r>
              <a:rPr lang="en-US" dirty="0" err="1"/>
              <a:t>Ar</a:t>
            </a:r>
            <a:r>
              <a:rPr lang="en-US" dirty="0"/>
              <a:t>]4s</a:t>
            </a:r>
            <a:r>
              <a:rPr lang="en-US" baseline="30000" dirty="0"/>
              <a:t>1</a:t>
            </a:r>
          </a:p>
          <a:p>
            <a:pPr lvl="1">
              <a:buClr>
                <a:schemeClr val="tx1"/>
              </a:buClr>
              <a:buNone/>
            </a:pPr>
            <a:endParaRPr lang="en-US" sz="2100" b="1" i="1" dirty="0"/>
          </a:p>
          <a:p>
            <a:pPr>
              <a:buClr>
                <a:schemeClr val="tx1"/>
              </a:buClr>
            </a:pPr>
            <a:r>
              <a:rPr lang="en-US" b="1" i="1" dirty="0">
                <a:solidFill>
                  <a:schemeClr val="accent5"/>
                </a:solidFill>
              </a:rPr>
              <a:t> </a:t>
            </a:r>
            <a:r>
              <a:rPr lang="en-US" b="1" dirty="0">
                <a:solidFill>
                  <a:schemeClr val="accent5"/>
                </a:solidFill>
              </a:rPr>
              <a:t>Group 2:</a:t>
            </a:r>
          </a:p>
          <a:p>
            <a:pPr lvl="1">
              <a:buClr>
                <a:schemeClr val="tx1"/>
              </a:buClr>
            </a:pPr>
            <a:r>
              <a:rPr lang="en-US" dirty="0"/>
              <a:t>Be: [He]2s</a:t>
            </a:r>
            <a:r>
              <a:rPr lang="en-US" baseline="30000" dirty="0"/>
              <a:t>2</a:t>
            </a:r>
            <a:endParaRPr lang="en-US" dirty="0"/>
          </a:p>
          <a:p>
            <a:pPr lvl="1">
              <a:buClr>
                <a:schemeClr val="tx1"/>
              </a:buClr>
            </a:pPr>
            <a:r>
              <a:rPr lang="en-US" dirty="0"/>
              <a:t>Mg: [Ne]3s</a:t>
            </a:r>
            <a:r>
              <a:rPr lang="en-US" baseline="30000" dirty="0"/>
              <a:t>2</a:t>
            </a:r>
          </a:p>
          <a:p>
            <a:pPr lvl="1">
              <a:buClr>
                <a:schemeClr val="tx1"/>
              </a:buClr>
            </a:pPr>
            <a:r>
              <a:rPr lang="en-US" dirty="0"/>
              <a:t>Ca: [</a:t>
            </a:r>
            <a:r>
              <a:rPr lang="en-US" dirty="0" err="1"/>
              <a:t>Ar</a:t>
            </a:r>
            <a:r>
              <a:rPr lang="en-US" dirty="0"/>
              <a:t>]4s</a:t>
            </a:r>
            <a:r>
              <a:rPr lang="en-US" baseline="30000" dirty="0"/>
              <a:t>2</a:t>
            </a:r>
            <a:endParaRPr lang="en-US" dirty="0"/>
          </a:p>
          <a:p>
            <a:endParaRPr lang="en-US" dirty="0"/>
          </a:p>
        </p:txBody>
      </p:sp>
    </p:spTree>
    <p:extLst>
      <p:ext uri="{BB962C8B-B14F-4D97-AF65-F5344CB8AC3E}">
        <p14:creationId xmlns:p14="http://schemas.microsoft.com/office/powerpoint/2010/main" val="482710463"/>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6.29</a:t>
            </a:r>
          </a:p>
        </p:txBody>
      </p:sp>
      <p:sp>
        <p:nvSpPr>
          <p:cNvPr id="7" name="Figure Legend"/>
          <p:cNvSpPr>
            <a:spLocks noGrp="1"/>
          </p:cNvSpPr>
          <p:nvPr>
            <p:ph idx="13"/>
          </p:nvPr>
        </p:nvSpPr>
        <p:spPr>
          <a:xfrm>
            <a:off x="628650" y="5316718"/>
            <a:ext cx="7886700" cy="873378"/>
          </a:xfrm>
        </p:spPr>
        <p:txBody>
          <a:bodyPr>
            <a:normAutofit/>
          </a:bodyPr>
          <a:lstStyle/>
          <a:p>
            <a:r>
              <a:rPr lang="en-US" sz="1600" dirty="0"/>
              <a:t>This version of the periodic table shows the outer-shell electron configuration of each element. Note that down each group, the configuration is often similar.</a:t>
            </a:r>
          </a:p>
        </p:txBody>
      </p:sp>
      <p:pic>
        <p:nvPicPr>
          <p:cNvPr id="19458" name="Picture 2" descr="A periodic table, entitled, “Electron Configuration Table” is shown. The table includes the outer electron configuration information, atomic numbers, and element symbols for all elements. A square for the element hydrogen is pulled out beneath the table to provide detail. The blue shaded square includes the atomic number in the upper left corner, which is 1, the element symbol, H in the upper right corner, and the outer electron configuration in the lower, central portion of the square. For H, this is 1 s superscript 1."/>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780131" y="955965"/>
            <a:ext cx="5394537" cy="42159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37128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6.2</a:t>
            </a:r>
          </a:p>
        </p:txBody>
      </p:sp>
      <p:sp>
        <p:nvSpPr>
          <p:cNvPr id="7" name="Figure Legend"/>
          <p:cNvSpPr>
            <a:spLocks noGrp="1"/>
          </p:cNvSpPr>
          <p:nvPr>
            <p:ph idx="13"/>
          </p:nvPr>
        </p:nvSpPr>
        <p:spPr/>
        <p:txBody>
          <a:bodyPr>
            <a:normAutofit/>
          </a:bodyPr>
          <a:lstStyle/>
          <a:p>
            <a:r>
              <a:rPr lang="en-US" sz="1600" dirty="0"/>
              <a:t>One-dimensional sinusoidal waves show the relationship among wavelength, frequency, and speed. The wave with the shortest wavelength has the highest frequency. Amplitude is one-half the height of the wave from peak to trough.</a:t>
            </a:r>
          </a:p>
        </p:txBody>
      </p:sp>
      <p:pic>
        <p:nvPicPr>
          <p:cNvPr id="21506" name="Picture 2" descr="This figure includes 5 one-dimensional sinusoidal waves in two columns. The column on the left includes three waves, and the column on the right includes two waves. In each column, dashed vertical line segments extend down the left and right sides of the column. A right pointing arrow extends from the left dashed line to the right dashed line in both columns and is labeled,“Distance traveled in 1 second.” The waves all begin on the left side at a crest. The wave at the upper left shows 3 peaks to the right of the starting point. A bracket labeled,“lambda subscript 1,” extends upward from the second and third peaks. Beneath this wave is the label,“nu subscript 1 equals 4 cycles per second equals 3 hertz.” The wave below has six peaks to the right of the starting point with a bracket similarly connecting the third and fourth peaks which is labeled,“lambda subscript 2.” Beneath this wave is the label,“nu subscript 2 equals 8 cycles per second equals 6 hertz” The third wave in the column has twelve peaks to the right of the starting point with a bracket similarly connecting the seventh and eighth peaks which is labeled,“lambda subscript 3.” Beneath this wave is the label,“nu subscript 3 equals 12 cycles per second equals 12 hertz.” All waves in this column appear to have the same vertical distance from peak to trough. In the second column, the two waves are similarly shown, but lack the lambda labels. The top wave in this column has a greater vertical distance between the peaks and troughs and is labeled,“Higher amplitude.” The wave beneath it has a lesser distance between the peaks and troughs and is labeled,“Lower amplitude.”"/>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006311" y="1255336"/>
            <a:ext cx="6889064" cy="33543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9996947"/>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Electron Configurations</a:t>
            </a:r>
          </a:p>
        </p:txBody>
      </p:sp>
      <p:sp>
        <p:nvSpPr>
          <p:cNvPr id="3" name="Content Placeholder 2"/>
          <p:cNvSpPr>
            <a:spLocks noGrp="1"/>
          </p:cNvSpPr>
          <p:nvPr>
            <p:ph idx="1"/>
          </p:nvPr>
        </p:nvSpPr>
        <p:spPr>
          <a:xfrm>
            <a:off x="628650" y="955965"/>
            <a:ext cx="7886700" cy="4266484"/>
          </a:xfrm>
        </p:spPr>
        <p:txBody>
          <a:bodyPr>
            <a:normAutofit/>
          </a:bodyPr>
          <a:lstStyle/>
          <a:p>
            <a:pPr>
              <a:buClr>
                <a:schemeClr val="tx1"/>
              </a:buClr>
            </a:pPr>
            <a:r>
              <a:rPr lang="en-US" dirty="0">
                <a:solidFill>
                  <a:schemeClr val="accent5"/>
                </a:solidFill>
              </a:rPr>
              <a:t>Beginning with the </a:t>
            </a:r>
            <a:r>
              <a:rPr lang="en-US" b="1" dirty="0">
                <a:solidFill>
                  <a:schemeClr val="accent5"/>
                </a:solidFill>
              </a:rPr>
              <a:t>transition metal </a:t>
            </a:r>
            <a:r>
              <a:rPr lang="en-US" dirty="0">
                <a:solidFill>
                  <a:schemeClr val="accent5"/>
                </a:solidFill>
              </a:rPr>
              <a:t>scandium (atomic number 21), additional electrons are added successively to the 3</a:t>
            </a:r>
            <a:r>
              <a:rPr lang="en-US" i="1" dirty="0">
                <a:solidFill>
                  <a:schemeClr val="accent5"/>
                </a:solidFill>
              </a:rPr>
              <a:t>d</a:t>
            </a:r>
            <a:r>
              <a:rPr lang="en-US" dirty="0">
                <a:solidFill>
                  <a:schemeClr val="accent5"/>
                </a:solidFill>
              </a:rPr>
              <a:t> subshell. </a:t>
            </a:r>
          </a:p>
          <a:p>
            <a:pPr>
              <a:buClr>
                <a:schemeClr val="tx1"/>
              </a:buClr>
            </a:pPr>
            <a:endParaRPr lang="en-US" dirty="0">
              <a:solidFill>
                <a:schemeClr val="accent5"/>
              </a:solidFill>
            </a:endParaRPr>
          </a:p>
          <a:p>
            <a:pPr>
              <a:buClr>
                <a:schemeClr val="tx1"/>
              </a:buClr>
            </a:pPr>
            <a:r>
              <a:rPr lang="en-US" dirty="0">
                <a:solidFill>
                  <a:schemeClr val="accent5"/>
                </a:solidFill>
              </a:rPr>
              <a:t> </a:t>
            </a:r>
            <a:r>
              <a:rPr lang="en-US" i="1" dirty="0">
                <a:solidFill>
                  <a:schemeClr val="accent5"/>
                </a:solidFill>
              </a:rPr>
              <a:t>d</a:t>
            </a:r>
            <a:r>
              <a:rPr lang="en-US" dirty="0">
                <a:solidFill>
                  <a:schemeClr val="accent5"/>
                </a:solidFill>
              </a:rPr>
              <a:t> subshells are filled to capacity with 10 electrons. </a:t>
            </a:r>
          </a:p>
          <a:p>
            <a:pPr lvl="1">
              <a:buClr>
                <a:schemeClr val="tx1"/>
              </a:buClr>
            </a:pPr>
            <a:r>
              <a:rPr lang="en-US" dirty="0"/>
              <a:t>For </a:t>
            </a:r>
            <a:r>
              <a:rPr lang="en-US" i="1" dirty="0"/>
              <a:t>l</a:t>
            </a:r>
            <a:r>
              <a:rPr lang="en-US" dirty="0"/>
              <a:t> = 2 [</a:t>
            </a:r>
            <a:r>
              <a:rPr lang="en-US" i="1" dirty="0"/>
              <a:t>d</a:t>
            </a:r>
            <a:r>
              <a:rPr lang="en-US" dirty="0"/>
              <a:t> orbitals], there are 2</a:t>
            </a:r>
            <a:r>
              <a:rPr lang="en-US" i="1" dirty="0"/>
              <a:t>l</a:t>
            </a:r>
            <a:r>
              <a:rPr lang="en-US" dirty="0"/>
              <a:t> + 1 = 5 values of </a:t>
            </a:r>
            <a:r>
              <a:rPr lang="en-US" i="1" dirty="0"/>
              <a:t>m</a:t>
            </a:r>
            <a:r>
              <a:rPr lang="en-US" i="1" baseline="-25000" dirty="0"/>
              <a:t>l</a:t>
            </a:r>
            <a:r>
              <a:rPr lang="en-US" dirty="0"/>
              <a:t>.</a:t>
            </a:r>
          </a:p>
          <a:p>
            <a:pPr lvl="1">
              <a:buClr>
                <a:schemeClr val="tx1"/>
              </a:buClr>
            </a:pPr>
            <a:r>
              <a:rPr lang="en-US" dirty="0"/>
              <a:t>Five </a:t>
            </a:r>
            <a:r>
              <a:rPr lang="en-US" i="1" dirty="0"/>
              <a:t>d</a:t>
            </a:r>
            <a:r>
              <a:rPr lang="en-US" dirty="0"/>
              <a:t> orbitals have a combined capacity of 10 electrons.</a:t>
            </a:r>
          </a:p>
          <a:p>
            <a:pPr>
              <a:buClr>
                <a:schemeClr val="tx1"/>
              </a:buClr>
            </a:pPr>
            <a:endParaRPr lang="en-US" dirty="0">
              <a:solidFill>
                <a:schemeClr val="accent5"/>
              </a:solidFill>
            </a:endParaRPr>
          </a:p>
          <a:p>
            <a:pPr>
              <a:buClr>
                <a:schemeClr val="tx1"/>
              </a:buClr>
            </a:pPr>
            <a:r>
              <a:rPr lang="en-US" dirty="0">
                <a:solidFill>
                  <a:schemeClr val="accent5"/>
                </a:solidFill>
              </a:rPr>
              <a:t> After the 3</a:t>
            </a:r>
            <a:r>
              <a:rPr lang="en-US" i="1" dirty="0">
                <a:solidFill>
                  <a:schemeClr val="accent5"/>
                </a:solidFill>
              </a:rPr>
              <a:t>d</a:t>
            </a:r>
            <a:r>
              <a:rPr lang="en-US" dirty="0">
                <a:solidFill>
                  <a:schemeClr val="accent5"/>
                </a:solidFill>
              </a:rPr>
              <a:t> subshell is filled, electrons are next added to the 4</a:t>
            </a:r>
            <a:r>
              <a:rPr lang="en-US" i="1" dirty="0">
                <a:solidFill>
                  <a:schemeClr val="accent5"/>
                </a:solidFill>
              </a:rPr>
              <a:t>p </a:t>
            </a:r>
            <a:r>
              <a:rPr lang="en-US" dirty="0">
                <a:solidFill>
                  <a:schemeClr val="accent5"/>
                </a:solidFill>
              </a:rPr>
              <a:t>subshell. </a:t>
            </a:r>
          </a:p>
          <a:p>
            <a:endParaRPr lang="en-US" dirty="0"/>
          </a:p>
        </p:txBody>
      </p:sp>
    </p:spTree>
    <p:extLst>
      <p:ext uri="{BB962C8B-B14F-4D97-AF65-F5344CB8AC3E}">
        <p14:creationId xmlns:p14="http://schemas.microsoft.com/office/powerpoint/2010/main" val="106834094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Electron Configurations</a:t>
            </a:r>
          </a:p>
        </p:txBody>
      </p:sp>
      <p:sp>
        <p:nvSpPr>
          <p:cNvPr id="3" name="Content Placeholder 2"/>
          <p:cNvSpPr>
            <a:spLocks noGrp="1"/>
          </p:cNvSpPr>
          <p:nvPr>
            <p:ph idx="1"/>
          </p:nvPr>
        </p:nvSpPr>
        <p:spPr>
          <a:xfrm>
            <a:off x="628650" y="955965"/>
            <a:ext cx="7886700" cy="4926361"/>
          </a:xfrm>
        </p:spPr>
        <p:txBody>
          <a:bodyPr>
            <a:normAutofit/>
          </a:bodyPr>
          <a:lstStyle/>
          <a:p>
            <a:pPr>
              <a:buClr>
                <a:schemeClr val="tx1"/>
              </a:buClr>
            </a:pPr>
            <a:r>
              <a:rPr lang="en-US" dirty="0">
                <a:solidFill>
                  <a:schemeClr val="accent5"/>
                </a:solidFill>
              </a:rPr>
              <a:t>For the two periods of </a:t>
            </a:r>
            <a:r>
              <a:rPr lang="en-US" b="1" dirty="0">
                <a:solidFill>
                  <a:schemeClr val="accent5"/>
                </a:solidFill>
              </a:rPr>
              <a:t>inner transition metals</a:t>
            </a:r>
            <a:r>
              <a:rPr lang="en-US" dirty="0">
                <a:solidFill>
                  <a:schemeClr val="accent5"/>
                </a:solidFill>
              </a:rPr>
              <a:t>, lanthanum (La) through lutetium (Lu) and actinium (Ac) through lawrencium (</a:t>
            </a:r>
            <a:r>
              <a:rPr lang="en-US" dirty="0" err="1">
                <a:solidFill>
                  <a:schemeClr val="accent5"/>
                </a:solidFill>
              </a:rPr>
              <a:t>Lr</a:t>
            </a:r>
            <a:r>
              <a:rPr lang="en-US" dirty="0">
                <a:solidFill>
                  <a:schemeClr val="accent5"/>
                </a:solidFill>
              </a:rPr>
              <a:t>).</a:t>
            </a:r>
          </a:p>
          <a:p>
            <a:pPr>
              <a:buClr>
                <a:schemeClr val="tx1"/>
              </a:buClr>
            </a:pPr>
            <a:endParaRPr lang="en-US" dirty="0">
              <a:solidFill>
                <a:schemeClr val="accent5"/>
              </a:solidFill>
            </a:endParaRPr>
          </a:p>
          <a:p>
            <a:pPr lvl="1">
              <a:buClr>
                <a:schemeClr val="tx1"/>
              </a:buClr>
            </a:pPr>
            <a:r>
              <a:rPr lang="en-US" dirty="0"/>
              <a:t>Electrons are added to an </a:t>
            </a:r>
            <a:r>
              <a:rPr lang="en-US" i="1" dirty="0"/>
              <a:t>f</a:t>
            </a:r>
            <a:r>
              <a:rPr lang="en-US" dirty="0"/>
              <a:t> subshell.</a:t>
            </a:r>
          </a:p>
          <a:p>
            <a:pPr lvl="1">
              <a:buClr>
                <a:schemeClr val="tx1"/>
              </a:buClr>
              <a:buNone/>
            </a:pPr>
            <a:endParaRPr lang="en-US" dirty="0"/>
          </a:p>
          <a:p>
            <a:pPr lvl="1">
              <a:buClr>
                <a:schemeClr val="tx1"/>
              </a:buClr>
            </a:pPr>
            <a:r>
              <a:rPr lang="en-US" dirty="0"/>
              <a:t>For </a:t>
            </a:r>
            <a:r>
              <a:rPr lang="en-US" i="1" dirty="0"/>
              <a:t>l</a:t>
            </a:r>
            <a:r>
              <a:rPr lang="en-US" dirty="0"/>
              <a:t> = 3 [</a:t>
            </a:r>
            <a:r>
              <a:rPr lang="en-US" i="1" dirty="0"/>
              <a:t>f</a:t>
            </a:r>
            <a:r>
              <a:rPr lang="en-US" dirty="0"/>
              <a:t> orbitals], there are 2</a:t>
            </a:r>
            <a:r>
              <a:rPr lang="en-US" i="1" dirty="0"/>
              <a:t>l</a:t>
            </a:r>
            <a:r>
              <a:rPr lang="en-US" dirty="0"/>
              <a:t> + 1 = 7 values of </a:t>
            </a:r>
            <a:r>
              <a:rPr lang="en-US" i="1" dirty="0"/>
              <a:t>m</a:t>
            </a:r>
            <a:r>
              <a:rPr lang="en-US" i="1" baseline="-25000" dirty="0"/>
              <a:t>l</a:t>
            </a:r>
            <a:r>
              <a:rPr lang="en-US" dirty="0"/>
              <a:t>.</a:t>
            </a:r>
          </a:p>
          <a:p>
            <a:pPr lvl="1">
              <a:buClr>
                <a:schemeClr val="tx1"/>
              </a:buClr>
              <a:buNone/>
            </a:pPr>
            <a:endParaRPr lang="en-US" dirty="0"/>
          </a:p>
          <a:p>
            <a:pPr lvl="1">
              <a:buClr>
                <a:schemeClr val="tx1"/>
              </a:buClr>
            </a:pPr>
            <a:r>
              <a:rPr lang="en-US" dirty="0"/>
              <a:t>Seven </a:t>
            </a:r>
            <a:r>
              <a:rPr lang="en-US" i="1" dirty="0"/>
              <a:t>f</a:t>
            </a:r>
            <a:r>
              <a:rPr lang="en-US" dirty="0"/>
              <a:t> orbitals have a combined capacity of 14 electrons.</a:t>
            </a:r>
          </a:p>
        </p:txBody>
      </p:sp>
    </p:spTree>
    <p:extLst>
      <p:ext uri="{BB962C8B-B14F-4D97-AF65-F5344CB8AC3E}">
        <p14:creationId xmlns:p14="http://schemas.microsoft.com/office/powerpoint/2010/main" val="4065161130"/>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Electron Configuration Exceptions </a:t>
            </a:r>
          </a:p>
        </p:txBody>
      </p:sp>
      <p:sp>
        <p:nvSpPr>
          <p:cNvPr id="3" name="Content Placeholder 2"/>
          <p:cNvSpPr>
            <a:spLocks noGrp="1"/>
          </p:cNvSpPr>
          <p:nvPr>
            <p:ph idx="1"/>
          </p:nvPr>
        </p:nvSpPr>
        <p:spPr>
          <a:xfrm>
            <a:off x="628650" y="955965"/>
            <a:ext cx="7886700" cy="5171458"/>
          </a:xfrm>
        </p:spPr>
        <p:txBody>
          <a:bodyPr/>
          <a:lstStyle/>
          <a:p>
            <a:r>
              <a:rPr lang="en-US" dirty="0"/>
              <a:t>There are some exceptions to the order of filling subshells.</a:t>
            </a:r>
          </a:p>
          <a:p>
            <a:endParaRPr lang="en-US" dirty="0"/>
          </a:p>
          <a:p>
            <a:r>
              <a:rPr lang="en-US" dirty="0"/>
              <a:t> Examples: Cu and Cr</a:t>
            </a:r>
          </a:p>
          <a:p>
            <a:pPr lvl="1"/>
            <a:r>
              <a:rPr lang="en-US" dirty="0"/>
              <a:t>There is stability associated with a half-filled or fully filled d subshell.</a:t>
            </a:r>
          </a:p>
          <a:p>
            <a:pPr lvl="1"/>
            <a:r>
              <a:rPr lang="en-US" dirty="0"/>
              <a:t>An electron shifts from the 4s into the 3d subshell to achieve this stability. </a:t>
            </a:r>
          </a:p>
          <a:p>
            <a:pPr lvl="1">
              <a:buClr>
                <a:schemeClr val="tx1"/>
              </a:buClr>
            </a:pPr>
            <a:r>
              <a:rPr lang="en-US" dirty="0"/>
              <a:t>Cu:</a:t>
            </a:r>
          </a:p>
          <a:p>
            <a:pPr lvl="2">
              <a:buClr>
                <a:schemeClr val="tx1"/>
              </a:buClr>
            </a:pPr>
            <a:r>
              <a:rPr lang="en-US" sz="1800" dirty="0">
                <a:solidFill>
                  <a:schemeClr val="accent5"/>
                </a:solidFill>
              </a:rPr>
              <a:t>Expect: [</a:t>
            </a:r>
            <a:r>
              <a:rPr lang="en-US" sz="1800" dirty="0" err="1">
                <a:solidFill>
                  <a:schemeClr val="accent5"/>
                </a:solidFill>
              </a:rPr>
              <a:t>Ar</a:t>
            </a:r>
            <a:r>
              <a:rPr lang="en-US" sz="1800" dirty="0">
                <a:solidFill>
                  <a:schemeClr val="accent5"/>
                </a:solidFill>
              </a:rPr>
              <a:t>]4s</a:t>
            </a:r>
            <a:r>
              <a:rPr lang="en-US" sz="1800" baseline="30000" dirty="0">
                <a:solidFill>
                  <a:schemeClr val="accent5"/>
                </a:solidFill>
              </a:rPr>
              <a:t>2</a:t>
            </a:r>
            <a:r>
              <a:rPr lang="en-US" sz="1800" dirty="0">
                <a:solidFill>
                  <a:schemeClr val="accent5"/>
                </a:solidFill>
              </a:rPr>
              <a:t>3d</a:t>
            </a:r>
            <a:r>
              <a:rPr lang="en-US" sz="1800" baseline="30000" dirty="0">
                <a:solidFill>
                  <a:schemeClr val="accent5"/>
                </a:solidFill>
              </a:rPr>
              <a:t>9</a:t>
            </a:r>
          </a:p>
          <a:p>
            <a:pPr lvl="2">
              <a:buClr>
                <a:schemeClr val="tx1"/>
              </a:buClr>
            </a:pPr>
            <a:r>
              <a:rPr lang="en-US" sz="1800" dirty="0">
                <a:solidFill>
                  <a:schemeClr val="accent5"/>
                </a:solidFill>
              </a:rPr>
              <a:t>Actual: [</a:t>
            </a:r>
            <a:r>
              <a:rPr lang="en-US" sz="1800" dirty="0" err="1">
                <a:solidFill>
                  <a:schemeClr val="accent5"/>
                </a:solidFill>
              </a:rPr>
              <a:t>Ar</a:t>
            </a:r>
            <a:r>
              <a:rPr lang="en-US" sz="1800" dirty="0">
                <a:solidFill>
                  <a:schemeClr val="accent5"/>
                </a:solidFill>
              </a:rPr>
              <a:t>]4s</a:t>
            </a:r>
            <a:r>
              <a:rPr lang="en-US" sz="1800" baseline="30000" dirty="0">
                <a:solidFill>
                  <a:schemeClr val="accent5"/>
                </a:solidFill>
              </a:rPr>
              <a:t>1</a:t>
            </a:r>
            <a:r>
              <a:rPr lang="en-US" sz="1800" dirty="0">
                <a:solidFill>
                  <a:schemeClr val="accent5"/>
                </a:solidFill>
              </a:rPr>
              <a:t>3d</a:t>
            </a:r>
            <a:r>
              <a:rPr lang="en-US" sz="1800" baseline="30000" dirty="0">
                <a:solidFill>
                  <a:schemeClr val="accent5"/>
                </a:solidFill>
              </a:rPr>
              <a:t>10</a:t>
            </a:r>
            <a:endParaRPr lang="en-US" sz="1800" dirty="0">
              <a:solidFill>
                <a:schemeClr val="accent5"/>
              </a:solidFill>
            </a:endParaRPr>
          </a:p>
          <a:p>
            <a:pPr lvl="1">
              <a:buClr>
                <a:schemeClr val="tx1"/>
              </a:buClr>
            </a:pPr>
            <a:r>
              <a:rPr lang="en-US" dirty="0"/>
              <a:t>Cr</a:t>
            </a:r>
          </a:p>
          <a:p>
            <a:pPr lvl="2">
              <a:buClr>
                <a:schemeClr val="tx1"/>
              </a:buClr>
            </a:pPr>
            <a:r>
              <a:rPr lang="en-US" sz="1800" dirty="0">
                <a:solidFill>
                  <a:schemeClr val="accent5"/>
                </a:solidFill>
              </a:rPr>
              <a:t>Expect: [</a:t>
            </a:r>
            <a:r>
              <a:rPr lang="en-US" sz="1800" dirty="0" err="1">
                <a:solidFill>
                  <a:schemeClr val="accent5"/>
                </a:solidFill>
              </a:rPr>
              <a:t>Ar</a:t>
            </a:r>
            <a:r>
              <a:rPr lang="en-US" sz="1800" dirty="0">
                <a:solidFill>
                  <a:schemeClr val="accent5"/>
                </a:solidFill>
              </a:rPr>
              <a:t>]4s</a:t>
            </a:r>
            <a:r>
              <a:rPr lang="en-US" sz="1800" baseline="30000" dirty="0">
                <a:solidFill>
                  <a:schemeClr val="accent5"/>
                </a:solidFill>
              </a:rPr>
              <a:t>2</a:t>
            </a:r>
            <a:r>
              <a:rPr lang="en-US" sz="1800" dirty="0">
                <a:solidFill>
                  <a:schemeClr val="accent5"/>
                </a:solidFill>
              </a:rPr>
              <a:t>3d</a:t>
            </a:r>
            <a:r>
              <a:rPr lang="en-US" sz="1800" baseline="30000" dirty="0">
                <a:solidFill>
                  <a:schemeClr val="accent5"/>
                </a:solidFill>
              </a:rPr>
              <a:t>4</a:t>
            </a:r>
          </a:p>
          <a:p>
            <a:pPr lvl="2">
              <a:buClr>
                <a:schemeClr val="tx1"/>
              </a:buClr>
            </a:pPr>
            <a:r>
              <a:rPr lang="en-US" sz="1800" dirty="0">
                <a:solidFill>
                  <a:schemeClr val="accent5"/>
                </a:solidFill>
              </a:rPr>
              <a:t>Actual: [</a:t>
            </a:r>
            <a:r>
              <a:rPr lang="en-US" sz="1800" dirty="0" err="1">
                <a:solidFill>
                  <a:schemeClr val="accent5"/>
                </a:solidFill>
              </a:rPr>
              <a:t>Ar</a:t>
            </a:r>
            <a:r>
              <a:rPr lang="en-US" sz="1800" dirty="0">
                <a:solidFill>
                  <a:schemeClr val="accent5"/>
                </a:solidFill>
              </a:rPr>
              <a:t>]4s</a:t>
            </a:r>
            <a:r>
              <a:rPr lang="en-US" sz="1800" baseline="30000" dirty="0">
                <a:solidFill>
                  <a:schemeClr val="accent5"/>
                </a:solidFill>
              </a:rPr>
              <a:t>1</a:t>
            </a:r>
            <a:r>
              <a:rPr lang="en-US" sz="1800" dirty="0">
                <a:solidFill>
                  <a:schemeClr val="accent5"/>
                </a:solidFill>
              </a:rPr>
              <a:t>3d</a:t>
            </a:r>
            <a:r>
              <a:rPr lang="en-US" sz="1800" baseline="30000" dirty="0">
                <a:solidFill>
                  <a:schemeClr val="accent5"/>
                </a:solidFill>
              </a:rPr>
              <a:t>5</a:t>
            </a:r>
            <a:endParaRPr lang="en-US" sz="1800" dirty="0">
              <a:solidFill>
                <a:schemeClr val="accent5"/>
              </a:solidFill>
            </a:endParaRPr>
          </a:p>
          <a:p>
            <a:pPr lvl="1"/>
            <a:endParaRPr lang="en-US" dirty="0"/>
          </a:p>
          <a:p>
            <a:endParaRPr lang="en-US" dirty="0"/>
          </a:p>
        </p:txBody>
      </p:sp>
    </p:spTree>
    <p:extLst>
      <p:ext uri="{BB962C8B-B14F-4D97-AF65-F5344CB8AC3E}">
        <p14:creationId xmlns:p14="http://schemas.microsoft.com/office/powerpoint/2010/main" val="1470643414"/>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xample Number"/>
          <p:cNvSpPr>
            <a:spLocks noGrp="1"/>
          </p:cNvSpPr>
          <p:nvPr>
            <p:ph type="title"/>
          </p:nvPr>
        </p:nvSpPr>
        <p:spPr/>
        <p:txBody>
          <a:bodyPr/>
          <a:lstStyle/>
          <a:p>
            <a:r>
              <a:rPr lang="en-US" dirty="0"/>
              <a:t>Example 6.10</a:t>
            </a:r>
          </a:p>
        </p:txBody>
      </p:sp>
      <p:pic>
        <p:nvPicPr>
          <p:cNvPr id="2" name="Figure" descr="This figure provides the electron configuration 1 s superscript 2 2 s superscript 2 2 p superscript 6 3 s superscript 2 3 p superscript 3. It includes a diagram with two individual squares followed by 3 connected squares, a single square, and another connected group of 3 squares all in a single row. The first square is labeled below as, “1 s.” The second is similarly labeled, “2 s.” The first group of connected squares is labeled below as, “2 p.” The square that follows is labeled, “3 s,” and the final group of three squares is labeled, “3 p.” All squares except the last group of three squares has a pair of half arrows: one pointing up and the other down. Each of the squares in the last group of 3 contains a single upward pointing arrow."/>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628650" y="2408008"/>
            <a:ext cx="7886700" cy="900011"/>
          </a:xfrm>
        </p:spPr>
      </p:pic>
      <p:sp>
        <p:nvSpPr>
          <p:cNvPr id="7" name="Figure Legend" hidden="1"/>
          <p:cNvSpPr>
            <a:spLocks noGrp="1"/>
          </p:cNvSpPr>
          <p:nvPr>
            <p:ph idx="13"/>
          </p:nvPr>
        </p:nvSpPr>
        <p:spPr/>
        <p:txBody>
          <a:bodyPr>
            <a:normAutofit/>
          </a:bodyPr>
          <a:lstStyle/>
          <a:p>
            <a:endParaRPr lang="en-US" sz="1600" dirty="0"/>
          </a:p>
        </p:txBody>
      </p:sp>
    </p:spTree>
    <p:extLst>
      <p:ext uri="{BB962C8B-B14F-4D97-AF65-F5344CB8AC3E}">
        <p14:creationId xmlns:p14="http://schemas.microsoft.com/office/powerpoint/2010/main" val="1582373033"/>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Electron Configurations and the Periodic Table </a:t>
            </a:r>
          </a:p>
        </p:txBody>
      </p:sp>
      <p:sp>
        <p:nvSpPr>
          <p:cNvPr id="3" name="Content Placeholder 2"/>
          <p:cNvSpPr>
            <a:spLocks noGrp="1"/>
          </p:cNvSpPr>
          <p:nvPr>
            <p:ph idx="1"/>
          </p:nvPr>
        </p:nvSpPr>
        <p:spPr>
          <a:xfrm>
            <a:off x="628650" y="955965"/>
            <a:ext cx="7886700" cy="4832093"/>
          </a:xfrm>
        </p:spPr>
        <p:txBody>
          <a:bodyPr/>
          <a:lstStyle/>
          <a:p>
            <a:r>
              <a:rPr lang="en-US" dirty="0"/>
              <a:t>The periodic table arranges atoms so that elements with the same chemical and physical properties are in the same group. </a:t>
            </a:r>
          </a:p>
          <a:p>
            <a:endParaRPr lang="en-US" dirty="0"/>
          </a:p>
          <a:p>
            <a:r>
              <a:rPr lang="en-US" i="1" dirty="0"/>
              <a:t>Elements in the same group have similar valence electron configurations. </a:t>
            </a:r>
          </a:p>
          <a:p>
            <a:endParaRPr lang="en-US" dirty="0"/>
          </a:p>
          <a:p>
            <a:r>
              <a:rPr lang="en-US" dirty="0"/>
              <a:t>Valence electrons play the most important role in chemical reactions.</a:t>
            </a:r>
          </a:p>
          <a:p>
            <a:endParaRPr lang="en-US" dirty="0"/>
          </a:p>
          <a:p>
            <a:r>
              <a:rPr lang="en-US" dirty="0"/>
              <a:t>This describes why elements in the same group have similar chemical reactivity. </a:t>
            </a:r>
          </a:p>
          <a:p>
            <a:endParaRPr lang="en-US" dirty="0"/>
          </a:p>
        </p:txBody>
      </p:sp>
    </p:spTree>
    <p:extLst>
      <p:ext uri="{BB962C8B-B14F-4D97-AF65-F5344CB8AC3E}">
        <p14:creationId xmlns:p14="http://schemas.microsoft.com/office/powerpoint/2010/main" val="2651585739"/>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Electron Configurations and the Periodic Table </a:t>
            </a:r>
          </a:p>
        </p:txBody>
      </p:sp>
      <p:sp>
        <p:nvSpPr>
          <p:cNvPr id="3" name="Content Placeholder 2"/>
          <p:cNvSpPr>
            <a:spLocks noGrp="1"/>
          </p:cNvSpPr>
          <p:nvPr>
            <p:ph idx="1"/>
          </p:nvPr>
        </p:nvSpPr>
        <p:spPr>
          <a:xfrm>
            <a:off x="628650" y="955965"/>
            <a:ext cx="7886700" cy="4530435"/>
          </a:xfrm>
        </p:spPr>
        <p:txBody>
          <a:bodyPr/>
          <a:lstStyle/>
          <a:p>
            <a:pPr>
              <a:buClr>
                <a:schemeClr val="tx1"/>
              </a:buClr>
            </a:pPr>
            <a:r>
              <a:rPr lang="en-US" b="1" dirty="0">
                <a:solidFill>
                  <a:schemeClr val="accent5"/>
                </a:solidFill>
              </a:rPr>
              <a:t>Main group elements or</a:t>
            </a:r>
            <a:r>
              <a:rPr lang="en-US" dirty="0">
                <a:solidFill>
                  <a:schemeClr val="accent5"/>
                </a:solidFill>
              </a:rPr>
              <a:t> </a:t>
            </a:r>
            <a:r>
              <a:rPr lang="en-US" b="1" dirty="0">
                <a:solidFill>
                  <a:schemeClr val="accent5"/>
                </a:solidFill>
              </a:rPr>
              <a:t>representative elements</a:t>
            </a:r>
            <a:r>
              <a:rPr lang="en-US" dirty="0">
                <a:solidFill>
                  <a:schemeClr val="accent5"/>
                </a:solidFill>
              </a:rPr>
              <a:t> are those in which the last electron added enters an </a:t>
            </a:r>
            <a:r>
              <a:rPr lang="en-US" i="1" dirty="0">
                <a:solidFill>
                  <a:schemeClr val="accent5"/>
                </a:solidFill>
              </a:rPr>
              <a:t>s</a:t>
            </a:r>
            <a:r>
              <a:rPr lang="en-US" dirty="0">
                <a:solidFill>
                  <a:schemeClr val="accent5"/>
                </a:solidFill>
              </a:rPr>
              <a:t> or a </a:t>
            </a:r>
            <a:r>
              <a:rPr lang="en-US" i="1" dirty="0">
                <a:solidFill>
                  <a:schemeClr val="accent5"/>
                </a:solidFill>
              </a:rPr>
              <a:t>p</a:t>
            </a:r>
            <a:r>
              <a:rPr lang="en-US" dirty="0">
                <a:solidFill>
                  <a:schemeClr val="accent5"/>
                </a:solidFill>
              </a:rPr>
              <a:t> orbital in the outermost shell.</a:t>
            </a:r>
          </a:p>
          <a:p>
            <a:pPr>
              <a:buClr>
                <a:schemeClr val="tx1"/>
              </a:buClr>
            </a:pPr>
            <a:endParaRPr lang="en-US" dirty="0">
              <a:solidFill>
                <a:schemeClr val="accent5"/>
              </a:solidFill>
            </a:endParaRPr>
          </a:p>
          <a:p>
            <a:pPr>
              <a:buClr>
                <a:schemeClr val="tx1"/>
              </a:buClr>
            </a:pPr>
            <a:r>
              <a:rPr lang="en-US" dirty="0"/>
              <a:t>The valence electrons for main group elements are those with the highest </a:t>
            </a:r>
            <a:r>
              <a:rPr lang="en-US" i="1" dirty="0"/>
              <a:t>n</a:t>
            </a:r>
            <a:r>
              <a:rPr lang="en-US" dirty="0"/>
              <a:t> level.</a:t>
            </a:r>
          </a:p>
          <a:p>
            <a:pPr lvl="1">
              <a:buClr>
                <a:schemeClr val="tx1"/>
              </a:buClr>
            </a:pPr>
            <a:endParaRPr lang="en-US" sz="2100" dirty="0"/>
          </a:p>
          <a:p>
            <a:pPr>
              <a:buClr>
                <a:schemeClr val="tx1"/>
              </a:buClr>
            </a:pPr>
            <a:r>
              <a:rPr lang="en-US" dirty="0"/>
              <a:t>Example: Gallium (Ga): [</a:t>
            </a:r>
            <a:r>
              <a:rPr lang="en-US" dirty="0" err="1"/>
              <a:t>Ar</a:t>
            </a:r>
            <a:r>
              <a:rPr lang="en-US" dirty="0"/>
              <a:t>]4s</a:t>
            </a:r>
            <a:r>
              <a:rPr lang="en-US" baseline="30000" dirty="0"/>
              <a:t>2</a:t>
            </a:r>
            <a:r>
              <a:rPr lang="en-US" dirty="0"/>
              <a:t>3d</a:t>
            </a:r>
            <a:r>
              <a:rPr lang="en-US" baseline="30000" dirty="0"/>
              <a:t>10</a:t>
            </a:r>
            <a:r>
              <a:rPr lang="en-US" dirty="0"/>
              <a:t>4p</a:t>
            </a:r>
            <a:r>
              <a:rPr lang="en-US" baseline="30000" dirty="0"/>
              <a:t>1</a:t>
            </a:r>
            <a:endParaRPr lang="en-US" dirty="0"/>
          </a:p>
          <a:p>
            <a:pPr lvl="1">
              <a:buClr>
                <a:schemeClr val="tx1"/>
              </a:buClr>
            </a:pPr>
            <a:r>
              <a:rPr lang="en-US" dirty="0">
                <a:solidFill>
                  <a:schemeClr val="accent5"/>
                </a:solidFill>
              </a:rPr>
              <a:t>Ga has three valence electrons (4s</a:t>
            </a:r>
            <a:r>
              <a:rPr lang="en-US" baseline="30000" dirty="0">
                <a:solidFill>
                  <a:schemeClr val="accent5"/>
                </a:solidFill>
              </a:rPr>
              <a:t>2 </a:t>
            </a:r>
            <a:r>
              <a:rPr lang="en-US" dirty="0">
                <a:solidFill>
                  <a:schemeClr val="accent5"/>
                </a:solidFill>
              </a:rPr>
              <a:t>and 4p</a:t>
            </a:r>
            <a:r>
              <a:rPr lang="en-US" baseline="30000" dirty="0">
                <a:solidFill>
                  <a:schemeClr val="accent5"/>
                </a:solidFill>
              </a:rPr>
              <a:t>1</a:t>
            </a:r>
            <a:r>
              <a:rPr lang="en-US" dirty="0">
                <a:solidFill>
                  <a:schemeClr val="accent5"/>
                </a:solidFill>
              </a:rPr>
              <a:t>).</a:t>
            </a:r>
          </a:p>
          <a:p>
            <a:pPr lvl="1">
              <a:buClr>
                <a:schemeClr val="tx1"/>
              </a:buClr>
            </a:pPr>
            <a:r>
              <a:rPr lang="en-US" dirty="0">
                <a:solidFill>
                  <a:schemeClr val="accent5"/>
                </a:solidFill>
              </a:rPr>
              <a:t>The completely filled </a:t>
            </a:r>
            <a:r>
              <a:rPr lang="en-US" i="1" dirty="0">
                <a:solidFill>
                  <a:schemeClr val="accent5"/>
                </a:solidFill>
              </a:rPr>
              <a:t>3d</a:t>
            </a:r>
            <a:r>
              <a:rPr lang="en-US" dirty="0">
                <a:solidFill>
                  <a:schemeClr val="accent5"/>
                </a:solidFill>
              </a:rPr>
              <a:t> orbitals count as core, not valence electrons.</a:t>
            </a:r>
          </a:p>
        </p:txBody>
      </p:sp>
    </p:spTree>
    <p:extLst>
      <p:ext uri="{BB962C8B-B14F-4D97-AF65-F5344CB8AC3E}">
        <p14:creationId xmlns:p14="http://schemas.microsoft.com/office/powerpoint/2010/main" val="3329553706"/>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Electron Configurations and the Periodic Table </a:t>
            </a:r>
          </a:p>
        </p:txBody>
      </p:sp>
      <p:sp>
        <p:nvSpPr>
          <p:cNvPr id="3" name="Content Placeholder 2"/>
          <p:cNvSpPr>
            <a:spLocks noGrp="1"/>
          </p:cNvSpPr>
          <p:nvPr>
            <p:ph idx="1"/>
          </p:nvPr>
        </p:nvSpPr>
        <p:spPr>
          <a:xfrm>
            <a:off x="628650" y="955965"/>
            <a:ext cx="7886700" cy="5162031"/>
          </a:xfrm>
        </p:spPr>
        <p:txBody>
          <a:bodyPr/>
          <a:lstStyle/>
          <a:p>
            <a:r>
              <a:rPr lang="en-US" b="1" dirty="0"/>
              <a:t>Transition elements or transition metals </a:t>
            </a:r>
            <a:r>
              <a:rPr lang="en-US" dirty="0"/>
              <a:t>are metallic elements in which the last electron added enters a</a:t>
            </a:r>
            <a:r>
              <a:rPr lang="en-US" i="1" dirty="0"/>
              <a:t> d </a:t>
            </a:r>
            <a:r>
              <a:rPr lang="en-US" dirty="0"/>
              <a:t>orbital. </a:t>
            </a:r>
          </a:p>
          <a:p>
            <a:endParaRPr lang="en-US" dirty="0"/>
          </a:p>
          <a:p>
            <a:r>
              <a:rPr lang="en-US" dirty="0"/>
              <a:t>The valence electrons (those added after the last noble gas configuration) in these elements include the </a:t>
            </a:r>
            <a:r>
              <a:rPr lang="en-US" i="1" dirty="0"/>
              <a:t>ns</a:t>
            </a:r>
            <a:r>
              <a:rPr lang="en-US" dirty="0"/>
              <a:t> and (</a:t>
            </a:r>
            <a:r>
              <a:rPr lang="en-US" i="1" dirty="0"/>
              <a:t>n</a:t>
            </a:r>
            <a:r>
              <a:rPr lang="en-US" dirty="0"/>
              <a:t> – 1)</a:t>
            </a:r>
            <a:r>
              <a:rPr lang="en-US" i="1" dirty="0"/>
              <a:t>d</a:t>
            </a:r>
            <a:r>
              <a:rPr lang="en-US" dirty="0"/>
              <a:t> electrons. </a:t>
            </a:r>
          </a:p>
          <a:p>
            <a:endParaRPr lang="en-US" dirty="0"/>
          </a:p>
          <a:p>
            <a:r>
              <a:rPr lang="en-US" dirty="0"/>
              <a:t>Example: Vanadium (V): </a:t>
            </a:r>
            <a:r>
              <a:rPr lang="en-US" dirty="0">
                <a:solidFill>
                  <a:schemeClr val="tx1"/>
                </a:solidFill>
              </a:rPr>
              <a:t>[</a:t>
            </a:r>
            <a:r>
              <a:rPr lang="en-US" dirty="0" err="1">
                <a:solidFill>
                  <a:schemeClr val="tx1"/>
                </a:solidFill>
              </a:rPr>
              <a:t>Ar</a:t>
            </a:r>
            <a:r>
              <a:rPr lang="en-US" dirty="0">
                <a:solidFill>
                  <a:schemeClr val="tx1"/>
                </a:solidFill>
              </a:rPr>
              <a:t>]4s</a:t>
            </a:r>
            <a:r>
              <a:rPr lang="en-US" baseline="30000" dirty="0">
                <a:solidFill>
                  <a:schemeClr val="tx1"/>
                </a:solidFill>
              </a:rPr>
              <a:t>2</a:t>
            </a:r>
            <a:r>
              <a:rPr lang="en-US" dirty="0">
                <a:solidFill>
                  <a:schemeClr val="tx1"/>
                </a:solidFill>
              </a:rPr>
              <a:t>3d</a:t>
            </a:r>
            <a:r>
              <a:rPr lang="en-US" baseline="30000" dirty="0">
                <a:solidFill>
                  <a:schemeClr val="tx1"/>
                </a:solidFill>
              </a:rPr>
              <a:t>3</a:t>
            </a:r>
            <a:endParaRPr lang="en-US" dirty="0">
              <a:solidFill>
                <a:schemeClr val="tx1"/>
              </a:solidFill>
            </a:endParaRPr>
          </a:p>
          <a:p>
            <a:pPr lvl="1">
              <a:buClr>
                <a:schemeClr val="tx1"/>
              </a:buClr>
            </a:pPr>
            <a:r>
              <a:rPr lang="en-US" dirty="0">
                <a:solidFill>
                  <a:schemeClr val="accent5"/>
                </a:solidFill>
              </a:rPr>
              <a:t>V has five valence electrons (4s</a:t>
            </a:r>
            <a:r>
              <a:rPr lang="en-US" baseline="30000" dirty="0">
                <a:solidFill>
                  <a:schemeClr val="accent5"/>
                </a:solidFill>
              </a:rPr>
              <a:t>2 </a:t>
            </a:r>
            <a:r>
              <a:rPr lang="en-US" dirty="0">
                <a:solidFill>
                  <a:schemeClr val="accent5"/>
                </a:solidFill>
              </a:rPr>
              <a:t>and 3d</a:t>
            </a:r>
            <a:r>
              <a:rPr lang="en-US" baseline="30000" dirty="0">
                <a:solidFill>
                  <a:schemeClr val="accent5"/>
                </a:solidFill>
              </a:rPr>
              <a:t>3</a:t>
            </a:r>
            <a:r>
              <a:rPr lang="en-US" dirty="0">
                <a:solidFill>
                  <a:schemeClr val="accent5"/>
                </a:solidFill>
              </a:rPr>
              <a:t>).</a:t>
            </a:r>
          </a:p>
          <a:p>
            <a:endParaRPr lang="en-US" dirty="0"/>
          </a:p>
        </p:txBody>
      </p:sp>
    </p:spTree>
    <p:extLst>
      <p:ext uri="{BB962C8B-B14F-4D97-AF65-F5344CB8AC3E}">
        <p14:creationId xmlns:p14="http://schemas.microsoft.com/office/powerpoint/2010/main" val="2015876963"/>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Electron Configurations and the Periodic Table </a:t>
            </a:r>
          </a:p>
        </p:txBody>
      </p:sp>
      <p:sp>
        <p:nvSpPr>
          <p:cNvPr id="3" name="Content Placeholder 2"/>
          <p:cNvSpPr>
            <a:spLocks noGrp="1"/>
          </p:cNvSpPr>
          <p:nvPr>
            <p:ph idx="1"/>
          </p:nvPr>
        </p:nvSpPr>
        <p:spPr>
          <a:xfrm>
            <a:off x="628650" y="955965"/>
            <a:ext cx="7886700" cy="4690691"/>
          </a:xfrm>
        </p:spPr>
        <p:txBody>
          <a:bodyPr/>
          <a:lstStyle/>
          <a:p>
            <a:pPr>
              <a:buClr>
                <a:schemeClr val="tx1"/>
              </a:buClr>
            </a:pPr>
            <a:r>
              <a:rPr lang="en-US" b="1" dirty="0">
                <a:solidFill>
                  <a:schemeClr val="accent5"/>
                </a:solidFill>
              </a:rPr>
              <a:t>Inner transition elements </a:t>
            </a:r>
            <a:r>
              <a:rPr lang="en-US" dirty="0">
                <a:solidFill>
                  <a:schemeClr val="accent5"/>
                </a:solidFill>
              </a:rPr>
              <a:t>are metallic elements in which the last electron added occupies an </a:t>
            </a:r>
            <a:r>
              <a:rPr lang="en-US" i="1" dirty="0">
                <a:solidFill>
                  <a:schemeClr val="accent5"/>
                </a:solidFill>
              </a:rPr>
              <a:t>f</a:t>
            </a:r>
            <a:r>
              <a:rPr lang="en-US" dirty="0">
                <a:solidFill>
                  <a:schemeClr val="accent5"/>
                </a:solidFill>
              </a:rPr>
              <a:t> orbital. </a:t>
            </a:r>
          </a:p>
          <a:p>
            <a:pPr>
              <a:buClr>
                <a:schemeClr val="tx1"/>
              </a:buClr>
            </a:pPr>
            <a:endParaRPr lang="en-US" dirty="0">
              <a:solidFill>
                <a:schemeClr val="accent5"/>
              </a:solidFill>
            </a:endParaRPr>
          </a:p>
          <a:p>
            <a:pPr>
              <a:buClr>
                <a:schemeClr val="tx1"/>
              </a:buClr>
            </a:pPr>
            <a:r>
              <a:rPr lang="en-US" dirty="0"/>
              <a:t>The valence electrons (those added after the last noble gas configuration) in these elements include the </a:t>
            </a:r>
            <a:r>
              <a:rPr lang="en-US" i="1" dirty="0"/>
              <a:t>ns, </a:t>
            </a:r>
            <a:r>
              <a:rPr lang="en-US" dirty="0"/>
              <a:t>(</a:t>
            </a:r>
            <a:r>
              <a:rPr lang="en-US" i="1" dirty="0"/>
              <a:t>n</a:t>
            </a:r>
            <a:r>
              <a:rPr lang="en-US" dirty="0"/>
              <a:t> – 2)</a:t>
            </a:r>
            <a:r>
              <a:rPr lang="en-US" i="1" dirty="0"/>
              <a:t>f, </a:t>
            </a:r>
            <a:r>
              <a:rPr lang="en-US" dirty="0"/>
              <a:t>and if present the (</a:t>
            </a:r>
            <a:r>
              <a:rPr lang="en-US" i="1" dirty="0"/>
              <a:t>n</a:t>
            </a:r>
            <a:r>
              <a:rPr lang="en-US" dirty="0"/>
              <a:t> – 1)</a:t>
            </a:r>
            <a:r>
              <a:rPr lang="en-US" i="1" dirty="0"/>
              <a:t>d </a:t>
            </a:r>
            <a:r>
              <a:rPr lang="en-US" dirty="0"/>
              <a:t>subshells.</a:t>
            </a:r>
          </a:p>
          <a:p>
            <a:pPr lvl="1">
              <a:buClr>
                <a:schemeClr val="tx1"/>
              </a:buClr>
              <a:buNone/>
            </a:pPr>
            <a:endParaRPr lang="en-US" sz="2100" b="1" dirty="0"/>
          </a:p>
          <a:p>
            <a:pPr>
              <a:buClr>
                <a:schemeClr val="tx1"/>
              </a:buClr>
            </a:pPr>
            <a:r>
              <a:rPr lang="en-US" dirty="0"/>
              <a:t>Example: Promethium (Pm): [</a:t>
            </a:r>
            <a:r>
              <a:rPr lang="en-US" dirty="0" err="1"/>
              <a:t>Ar</a:t>
            </a:r>
            <a:r>
              <a:rPr lang="en-US" dirty="0"/>
              <a:t>]6s</a:t>
            </a:r>
            <a:r>
              <a:rPr lang="en-US" baseline="30000" dirty="0"/>
              <a:t>2</a:t>
            </a:r>
            <a:r>
              <a:rPr lang="en-US" dirty="0"/>
              <a:t>4f</a:t>
            </a:r>
            <a:r>
              <a:rPr lang="en-US" baseline="30000" dirty="0"/>
              <a:t>5</a:t>
            </a:r>
            <a:endParaRPr lang="en-US" dirty="0"/>
          </a:p>
          <a:p>
            <a:pPr lvl="1">
              <a:buClr>
                <a:schemeClr val="tx1"/>
              </a:buClr>
            </a:pPr>
            <a:r>
              <a:rPr lang="en-US" dirty="0">
                <a:solidFill>
                  <a:schemeClr val="accent5"/>
                </a:solidFill>
              </a:rPr>
              <a:t>Pm has seven valence electrons (6s</a:t>
            </a:r>
            <a:r>
              <a:rPr lang="en-US" baseline="30000" dirty="0">
                <a:solidFill>
                  <a:schemeClr val="accent5"/>
                </a:solidFill>
              </a:rPr>
              <a:t>2 </a:t>
            </a:r>
            <a:r>
              <a:rPr lang="en-US" dirty="0">
                <a:solidFill>
                  <a:schemeClr val="accent5"/>
                </a:solidFill>
              </a:rPr>
              <a:t>and 4f</a:t>
            </a:r>
            <a:r>
              <a:rPr lang="en-US" baseline="30000" dirty="0">
                <a:solidFill>
                  <a:schemeClr val="accent5"/>
                </a:solidFill>
              </a:rPr>
              <a:t>5</a:t>
            </a:r>
            <a:r>
              <a:rPr lang="en-US" dirty="0">
                <a:solidFill>
                  <a:schemeClr val="accent5"/>
                </a:solidFill>
              </a:rPr>
              <a:t>).</a:t>
            </a:r>
          </a:p>
        </p:txBody>
      </p:sp>
    </p:spTree>
    <p:extLst>
      <p:ext uri="{BB962C8B-B14F-4D97-AF65-F5344CB8AC3E}">
        <p14:creationId xmlns:p14="http://schemas.microsoft.com/office/powerpoint/2010/main" val="2800903612"/>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Electron Configurations of Ions</a:t>
            </a:r>
          </a:p>
        </p:txBody>
      </p:sp>
      <p:sp>
        <p:nvSpPr>
          <p:cNvPr id="3" name="Content Placeholder 2"/>
          <p:cNvSpPr>
            <a:spLocks noGrp="1"/>
          </p:cNvSpPr>
          <p:nvPr>
            <p:ph idx="1"/>
          </p:nvPr>
        </p:nvSpPr>
        <p:spPr>
          <a:xfrm>
            <a:off x="628650" y="955965"/>
            <a:ext cx="7886700" cy="5039482"/>
          </a:xfrm>
        </p:spPr>
        <p:txBody>
          <a:bodyPr/>
          <a:lstStyle/>
          <a:p>
            <a:r>
              <a:rPr lang="en-US" dirty="0"/>
              <a:t>Recall, ions are formed when atoms gain or lose electrons.</a:t>
            </a:r>
          </a:p>
          <a:p>
            <a:endParaRPr lang="en-US" dirty="0"/>
          </a:p>
          <a:p>
            <a:r>
              <a:rPr lang="en-US" dirty="0"/>
              <a:t>A </a:t>
            </a:r>
            <a:r>
              <a:rPr lang="en-US" b="1" dirty="0"/>
              <a:t>cation</a:t>
            </a:r>
            <a:r>
              <a:rPr lang="en-US" dirty="0"/>
              <a:t> (positively charged ion) forms when one or more electrons are removed from an atom. </a:t>
            </a:r>
          </a:p>
          <a:p>
            <a:endParaRPr lang="en-US" dirty="0"/>
          </a:p>
          <a:p>
            <a:pPr lvl="1"/>
            <a:r>
              <a:rPr lang="en-US" dirty="0"/>
              <a:t>For </a:t>
            </a:r>
            <a:r>
              <a:rPr lang="en-US" i="1" dirty="0"/>
              <a:t>main group elements</a:t>
            </a:r>
            <a:r>
              <a:rPr lang="en-US" dirty="0"/>
              <a:t>, the electrons that were added last are the first electrons removed. </a:t>
            </a:r>
          </a:p>
          <a:p>
            <a:pPr lvl="1"/>
            <a:endParaRPr lang="en-US" dirty="0"/>
          </a:p>
          <a:p>
            <a:pPr lvl="1"/>
            <a:r>
              <a:rPr lang="en-US" dirty="0"/>
              <a:t>For </a:t>
            </a:r>
            <a:r>
              <a:rPr lang="en-US" i="1" dirty="0"/>
              <a:t>transition metals and inner transition metals</a:t>
            </a:r>
            <a:r>
              <a:rPr lang="en-US" dirty="0"/>
              <a:t>, the highest ns electrons are lost first, and then the (</a:t>
            </a:r>
            <a:r>
              <a:rPr lang="en-US" i="1" dirty="0"/>
              <a:t>n</a:t>
            </a:r>
            <a:r>
              <a:rPr lang="en-US" dirty="0"/>
              <a:t> – 1)d or (</a:t>
            </a:r>
            <a:r>
              <a:rPr lang="en-US" i="1" dirty="0"/>
              <a:t>n</a:t>
            </a:r>
            <a:r>
              <a:rPr lang="en-US" dirty="0"/>
              <a:t> – 2)f electrons are removed.</a:t>
            </a:r>
          </a:p>
          <a:p>
            <a:endParaRPr lang="en-US" dirty="0"/>
          </a:p>
        </p:txBody>
      </p:sp>
    </p:spTree>
    <p:extLst>
      <p:ext uri="{BB962C8B-B14F-4D97-AF65-F5344CB8AC3E}">
        <p14:creationId xmlns:p14="http://schemas.microsoft.com/office/powerpoint/2010/main" val="2273883198"/>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Electron Configurations of Ions</a:t>
            </a:r>
          </a:p>
        </p:txBody>
      </p:sp>
      <p:sp>
        <p:nvSpPr>
          <p:cNvPr id="3" name="Content Placeholder 2"/>
          <p:cNvSpPr>
            <a:spLocks noGrp="1"/>
          </p:cNvSpPr>
          <p:nvPr>
            <p:ph idx="1"/>
          </p:nvPr>
        </p:nvSpPr>
        <p:spPr>
          <a:xfrm>
            <a:off x="628650" y="955965"/>
            <a:ext cx="7886700" cy="4992348"/>
          </a:xfrm>
        </p:spPr>
        <p:txBody>
          <a:bodyPr/>
          <a:lstStyle/>
          <a:p>
            <a:r>
              <a:rPr lang="en-US" dirty="0"/>
              <a:t>An </a:t>
            </a:r>
            <a:r>
              <a:rPr lang="en-US" b="1" dirty="0"/>
              <a:t>anion </a:t>
            </a:r>
            <a:r>
              <a:rPr lang="en-US" dirty="0"/>
              <a:t>(negatively charged ion) forms when one or more electrons are added to a parent atom. </a:t>
            </a:r>
          </a:p>
          <a:p>
            <a:pPr lvl="1"/>
            <a:r>
              <a:rPr lang="en-US" dirty="0"/>
              <a:t>The electrons are added in the order predicted by the </a:t>
            </a:r>
            <a:r>
              <a:rPr lang="en-US" dirty="0" err="1"/>
              <a:t>Aufbau</a:t>
            </a:r>
            <a:r>
              <a:rPr lang="en-US" dirty="0"/>
              <a:t> principle.</a:t>
            </a:r>
          </a:p>
          <a:p>
            <a:endParaRPr lang="en-US" dirty="0"/>
          </a:p>
        </p:txBody>
      </p:sp>
    </p:spTree>
    <p:extLst>
      <p:ext uri="{BB962C8B-B14F-4D97-AF65-F5344CB8AC3E}">
        <p14:creationId xmlns:p14="http://schemas.microsoft.com/office/powerpoint/2010/main" val="924437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Electromagnetic Spectrum</a:t>
            </a:r>
          </a:p>
        </p:txBody>
      </p:sp>
      <p:sp>
        <p:nvSpPr>
          <p:cNvPr id="3" name="Content Placeholder 2"/>
          <p:cNvSpPr>
            <a:spLocks noGrp="1"/>
          </p:cNvSpPr>
          <p:nvPr>
            <p:ph idx="1"/>
          </p:nvPr>
        </p:nvSpPr>
        <p:spPr/>
        <p:txBody>
          <a:bodyPr/>
          <a:lstStyle/>
          <a:p>
            <a:r>
              <a:rPr lang="en-US" dirty="0"/>
              <a:t>The </a:t>
            </a:r>
            <a:r>
              <a:rPr lang="en-US" b="1" dirty="0"/>
              <a:t>electromagnetic spectrum </a:t>
            </a:r>
            <a:r>
              <a:rPr lang="en-US" dirty="0"/>
              <a:t>is the range of all types of electromagnetic radiation.</a:t>
            </a:r>
          </a:p>
          <a:p>
            <a:endParaRPr lang="en-US" dirty="0"/>
          </a:p>
          <a:p>
            <a:r>
              <a:rPr lang="en-US" dirty="0"/>
              <a:t>Visible light makes up only a small portion of the electromagnetic spectrum. </a:t>
            </a:r>
          </a:p>
          <a:p>
            <a:endParaRPr lang="en-US" dirty="0"/>
          </a:p>
          <a:p>
            <a:r>
              <a:rPr lang="en-US" dirty="0"/>
              <a:t>Each of the various colors of visible light has specific frequencies and wavelengths associated with them. </a:t>
            </a:r>
          </a:p>
          <a:p>
            <a:endParaRPr lang="en-US" dirty="0"/>
          </a:p>
        </p:txBody>
      </p:sp>
    </p:spTree>
    <p:extLst>
      <p:ext uri="{BB962C8B-B14F-4D97-AF65-F5344CB8AC3E}">
        <p14:creationId xmlns:p14="http://schemas.microsoft.com/office/powerpoint/2010/main" val="1086942546"/>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6.11</a:t>
            </a:r>
          </a:p>
        </p:txBody>
      </p:sp>
      <p:sp>
        <p:nvSpPr>
          <p:cNvPr id="3" name="Content Placeholder 2"/>
          <p:cNvSpPr>
            <a:spLocks noGrp="1"/>
          </p:cNvSpPr>
          <p:nvPr>
            <p:ph idx="1"/>
          </p:nvPr>
        </p:nvSpPr>
        <p:spPr>
          <a:xfrm>
            <a:off x="628650" y="955965"/>
            <a:ext cx="7886700" cy="5030056"/>
          </a:xfrm>
        </p:spPr>
        <p:txBody>
          <a:bodyPr/>
          <a:lstStyle/>
          <a:p>
            <a:pPr marL="0" indent="0">
              <a:buNone/>
            </a:pPr>
            <a:r>
              <a:rPr lang="en-US" sz="2000" b="1" dirty="0"/>
              <a:t>Predicting Electron Configurations of Ions</a:t>
            </a:r>
            <a:endParaRPr lang="en-US" sz="2000" dirty="0"/>
          </a:p>
          <a:p>
            <a:r>
              <a:rPr lang="en-US" sz="2000" dirty="0"/>
              <a:t>What is the electron configuration of:</a:t>
            </a:r>
          </a:p>
          <a:p>
            <a:pPr marL="0" indent="0">
              <a:buNone/>
            </a:pPr>
            <a:r>
              <a:rPr lang="en-US" sz="2000" dirty="0"/>
              <a:t>(a) Na</a:t>
            </a:r>
            <a:r>
              <a:rPr lang="en-US" sz="2000" baseline="30000" dirty="0"/>
              <a:t>+</a:t>
            </a:r>
            <a:endParaRPr lang="en-US" sz="2000" dirty="0"/>
          </a:p>
          <a:p>
            <a:pPr marL="0" indent="0">
              <a:buNone/>
            </a:pPr>
            <a:r>
              <a:rPr lang="en-US" sz="2000" dirty="0"/>
              <a:t>(b) P</a:t>
            </a:r>
            <a:r>
              <a:rPr lang="en-US" sz="2000" baseline="30000" dirty="0"/>
              <a:t>3–</a:t>
            </a:r>
            <a:endParaRPr lang="en-US" sz="2000" dirty="0"/>
          </a:p>
          <a:p>
            <a:pPr marL="0" indent="0">
              <a:buNone/>
            </a:pPr>
            <a:r>
              <a:rPr lang="en-US" sz="2000" dirty="0"/>
              <a:t>(c) Al</a:t>
            </a:r>
            <a:r>
              <a:rPr lang="en-US" sz="2000" baseline="30000" dirty="0"/>
              <a:t>2+</a:t>
            </a:r>
            <a:endParaRPr lang="en-US" sz="2000" dirty="0"/>
          </a:p>
          <a:p>
            <a:pPr marL="0" indent="0">
              <a:buNone/>
            </a:pPr>
            <a:r>
              <a:rPr lang="en-US" sz="2000" dirty="0"/>
              <a:t>(d) Fe</a:t>
            </a:r>
            <a:r>
              <a:rPr lang="en-US" sz="2000" baseline="30000" dirty="0"/>
              <a:t>2+</a:t>
            </a:r>
            <a:endParaRPr lang="en-US" sz="2000" dirty="0"/>
          </a:p>
          <a:p>
            <a:pPr marL="0" indent="0">
              <a:buNone/>
            </a:pPr>
            <a:r>
              <a:rPr lang="en-US" sz="2000" dirty="0"/>
              <a:t>(e) Sm</a:t>
            </a:r>
            <a:r>
              <a:rPr lang="en-US" sz="2000" baseline="30000" dirty="0"/>
              <a:t>3+</a:t>
            </a:r>
          </a:p>
          <a:p>
            <a:endParaRPr lang="en-US" sz="2000" baseline="30000" dirty="0"/>
          </a:p>
          <a:p>
            <a:r>
              <a:rPr lang="en-US" sz="2000" dirty="0"/>
              <a:t>First, write out the electron configuration for the parent atom, and then add or remove the appropriate number of electrons from the correct orbital(s). </a:t>
            </a:r>
          </a:p>
        </p:txBody>
      </p:sp>
    </p:spTree>
    <p:extLst>
      <p:ext uri="{BB962C8B-B14F-4D97-AF65-F5344CB8AC3E}">
        <p14:creationId xmlns:p14="http://schemas.microsoft.com/office/powerpoint/2010/main" val="2618255396"/>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6.11</a:t>
            </a:r>
          </a:p>
        </p:txBody>
      </p:sp>
      <p:sp>
        <p:nvSpPr>
          <p:cNvPr id="3" name="Content Placeholder 2"/>
          <p:cNvSpPr>
            <a:spLocks noGrp="1"/>
          </p:cNvSpPr>
          <p:nvPr>
            <p:ph idx="1"/>
          </p:nvPr>
        </p:nvSpPr>
        <p:spPr>
          <a:xfrm>
            <a:off x="628650" y="955964"/>
            <a:ext cx="7886700" cy="5510823"/>
          </a:xfrm>
        </p:spPr>
        <p:txBody>
          <a:bodyPr>
            <a:normAutofit fontScale="92500" lnSpcReduction="10000"/>
          </a:bodyPr>
          <a:lstStyle/>
          <a:p>
            <a:pPr marL="457200" indent="-457200">
              <a:buAutoNum type="alphaLcParenBoth"/>
            </a:pPr>
            <a:r>
              <a:rPr lang="en-US" sz="2000" dirty="0"/>
              <a:t>Na: 1</a:t>
            </a:r>
            <a:r>
              <a:rPr lang="en-US" sz="2000" i="1" dirty="0"/>
              <a:t>s</a:t>
            </a:r>
            <a:r>
              <a:rPr lang="en-US" sz="2000" baseline="30000" dirty="0"/>
              <a:t>2</a:t>
            </a:r>
            <a:r>
              <a:rPr lang="en-US" sz="2000" dirty="0"/>
              <a:t>2</a:t>
            </a:r>
            <a:r>
              <a:rPr lang="en-US" sz="2000" i="1" dirty="0"/>
              <a:t>s</a:t>
            </a:r>
            <a:r>
              <a:rPr lang="en-US" sz="2000" baseline="30000" dirty="0"/>
              <a:t>2</a:t>
            </a:r>
            <a:r>
              <a:rPr lang="en-US" sz="2000" dirty="0"/>
              <a:t>2</a:t>
            </a:r>
            <a:r>
              <a:rPr lang="en-US" sz="2000" i="1" dirty="0"/>
              <a:t>p</a:t>
            </a:r>
            <a:r>
              <a:rPr lang="en-US" sz="2000" baseline="30000" dirty="0"/>
              <a:t>6</a:t>
            </a:r>
            <a:r>
              <a:rPr lang="en-US" sz="2000" dirty="0"/>
              <a:t>3</a:t>
            </a:r>
            <a:r>
              <a:rPr lang="en-US" sz="2000" i="1" dirty="0"/>
              <a:t>s</a:t>
            </a:r>
            <a:r>
              <a:rPr lang="en-US" sz="2000" baseline="30000" dirty="0"/>
              <a:t>1</a:t>
            </a:r>
            <a:r>
              <a:rPr lang="en-US" sz="2000" dirty="0"/>
              <a:t>. Sodium loses one electron. </a:t>
            </a:r>
          </a:p>
          <a:p>
            <a:pPr marL="0" indent="0" algn="ctr">
              <a:buNone/>
            </a:pPr>
            <a:r>
              <a:rPr lang="en-US" sz="2000" dirty="0"/>
              <a:t>Na</a:t>
            </a:r>
            <a:r>
              <a:rPr lang="en-US" sz="2000" baseline="30000" dirty="0"/>
              <a:t>+</a:t>
            </a:r>
            <a:r>
              <a:rPr lang="en-US" sz="2000" dirty="0"/>
              <a:t>: 1</a:t>
            </a:r>
            <a:r>
              <a:rPr lang="en-US" sz="2000" i="1" dirty="0"/>
              <a:t>s</a:t>
            </a:r>
            <a:r>
              <a:rPr lang="en-US" sz="2000" baseline="30000" dirty="0"/>
              <a:t>2</a:t>
            </a:r>
            <a:r>
              <a:rPr lang="en-US" sz="2000" dirty="0"/>
              <a:t>2</a:t>
            </a:r>
            <a:r>
              <a:rPr lang="en-US" sz="2000" i="1" dirty="0"/>
              <a:t>s</a:t>
            </a:r>
            <a:r>
              <a:rPr lang="en-US" sz="2000" baseline="30000" dirty="0"/>
              <a:t>2</a:t>
            </a:r>
            <a:r>
              <a:rPr lang="en-US" sz="2000" dirty="0"/>
              <a:t>2</a:t>
            </a:r>
            <a:r>
              <a:rPr lang="en-US" sz="2000" i="1" dirty="0"/>
              <a:t>p</a:t>
            </a:r>
            <a:r>
              <a:rPr lang="en-US" sz="2000" baseline="30000" dirty="0"/>
              <a:t>6</a:t>
            </a:r>
            <a:endParaRPr lang="en-US" sz="2000" dirty="0"/>
          </a:p>
          <a:p>
            <a:pPr marL="457200" indent="-457200">
              <a:buAutoNum type="alphaLcParenBoth"/>
            </a:pPr>
            <a:endParaRPr lang="en-US" sz="2000" dirty="0"/>
          </a:p>
          <a:p>
            <a:pPr marL="457200" indent="-457200">
              <a:buFont typeface="Wingdings" panose="05000000000000000000" pitchFamily="2" charset="2"/>
              <a:buAutoNum type="alphaLcParenBoth" startAt="2"/>
            </a:pPr>
            <a:r>
              <a:rPr lang="en-US" sz="2000" dirty="0"/>
              <a:t>P: 1</a:t>
            </a:r>
            <a:r>
              <a:rPr lang="en-US" sz="2000" i="1" dirty="0"/>
              <a:t>s</a:t>
            </a:r>
            <a:r>
              <a:rPr lang="en-US" sz="2000" baseline="30000" dirty="0"/>
              <a:t>2</a:t>
            </a:r>
            <a:r>
              <a:rPr lang="en-US" sz="2000" dirty="0"/>
              <a:t>2</a:t>
            </a:r>
            <a:r>
              <a:rPr lang="en-US" sz="2000" i="1" dirty="0"/>
              <a:t>s</a:t>
            </a:r>
            <a:r>
              <a:rPr lang="en-US" sz="2000" baseline="30000" dirty="0"/>
              <a:t>2</a:t>
            </a:r>
            <a:r>
              <a:rPr lang="en-US" sz="2000" dirty="0"/>
              <a:t>2</a:t>
            </a:r>
            <a:r>
              <a:rPr lang="en-US" sz="2000" i="1" dirty="0"/>
              <a:t>p</a:t>
            </a:r>
            <a:r>
              <a:rPr lang="en-US" sz="2000" baseline="30000" dirty="0"/>
              <a:t>6</a:t>
            </a:r>
            <a:r>
              <a:rPr lang="en-US" sz="2000" dirty="0"/>
              <a:t>3</a:t>
            </a:r>
            <a:r>
              <a:rPr lang="en-US" sz="2000" i="1" dirty="0"/>
              <a:t>s</a:t>
            </a:r>
            <a:r>
              <a:rPr lang="en-US" sz="2000" baseline="30000" dirty="0"/>
              <a:t>2</a:t>
            </a:r>
            <a:r>
              <a:rPr lang="en-US" sz="2000" dirty="0"/>
              <a:t>3</a:t>
            </a:r>
            <a:r>
              <a:rPr lang="en-US" sz="2000" i="1" dirty="0"/>
              <a:t>p</a:t>
            </a:r>
            <a:r>
              <a:rPr lang="en-US" sz="2000" baseline="30000" dirty="0"/>
              <a:t>3</a:t>
            </a:r>
            <a:r>
              <a:rPr lang="en-US" sz="2000" dirty="0"/>
              <a:t>. Phosphorus gains three electrons. </a:t>
            </a:r>
          </a:p>
          <a:p>
            <a:pPr marL="0" indent="0" algn="ctr">
              <a:buNone/>
            </a:pPr>
            <a:r>
              <a:rPr lang="en-US" sz="2000" dirty="0"/>
              <a:t>P</a:t>
            </a:r>
            <a:r>
              <a:rPr lang="en-US" sz="2000" baseline="30000" dirty="0"/>
              <a:t>3−</a:t>
            </a:r>
            <a:r>
              <a:rPr lang="en-US" sz="2000" dirty="0"/>
              <a:t>: 1</a:t>
            </a:r>
            <a:r>
              <a:rPr lang="en-US" sz="2000" i="1" dirty="0"/>
              <a:t>s</a:t>
            </a:r>
            <a:r>
              <a:rPr lang="en-US" sz="2000" baseline="30000" dirty="0"/>
              <a:t>2</a:t>
            </a:r>
            <a:r>
              <a:rPr lang="en-US" sz="2000" dirty="0"/>
              <a:t>2</a:t>
            </a:r>
            <a:r>
              <a:rPr lang="en-US" sz="2000" i="1" dirty="0"/>
              <a:t>s</a:t>
            </a:r>
            <a:r>
              <a:rPr lang="en-US" sz="2000" baseline="30000" dirty="0"/>
              <a:t>2</a:t>
            </a:r>
            <a:r>
              <a:rPr lang="en-US" sz="2000" dirty="0"/>
              <a:t>2</a:t>
            </a:r>
            <a:r>
              <a:rPr lang="en-US" sz="2000" i="1" dirty="0"/>
              <a:t>p</a:t>
            </a:r>
            <a:r>
              <a:rPr lang="en-US" sz="2000" baseline="30000" dirty="0"/>
              <a:t>6</a:t>
            </a:r>
            <a:r>
              <a:rPr lang="en-US" sz="2000" dirty="0"/>
              <a:t>3</a:t>
            </a:r>
            <a:r>
              <a:rPr lang="en-US" sz="2000" i="1" dirty="0"/>
              <a:t>s</a:t>
            </a:r>
            <a:r>
              <a:rPr lang="en-US" sz="2000" baseline="30000" dirty="0"/>
              <a:t>2</a:t>
            </a:r>
            <a:r>
              <a:rPr lang="en-US" sz="2000" dirty="0"/>
              <a:t>3</a:t>
            </a:r>
            <a:r>
              <a:rPr lang="en-US" sz="2000" i="1" dirty="0"/>
              <a:t>p</a:t>
            </a:r>
            <a:r>
              <a:rPr lang="en-US" sz="2000" baseline="30000" dirty="0"/>
              <a:t>6</a:t>
            </a:r>
            <a:endParaRPr lang="en-US" sz="2000" dirty="0"/>
          </a:p>
          <a:p>
            <a:pPr marL="457200" indent="-457200">
              <a:buAutoNum type="alphaLcParenBoth"/>
            </a:pPr>
            <a:endParaRPr lang="en-US" sz="2000" dirty="0"/>
          </a:p>
          <a:p>
            <a:pPr marL="457200" indent="-457200">
              <a:buFont typeface="Wingdings" panose="05000000000000000000" pitchFamily="2" charset="2"/>
              <a:buAutoNum type="alphaLcParenBoth" startAt="3"/>
            </a:pPr>
            <a:r>
              <a:rPr lang="en-US" sz="2000" dirty="0"/>
              <a:t>Al: 1</a:t>
            </a:r>
            <a:r>
              <a:rPr lang="en-US" sz="2000" i="1" dirty="0"/>
              <a:t>s</a:t>
            </a:r>
            <a:r>
              <a:rPr lang="en-US" sz="2000" baseline="30000" dirty="0"/>
              <a:t>2</a:t>
            </a:r>
            <a:r>
              <a:rPr lang="en-US" sz="2000" dirty="0"/>
              <a:t>2</a:t>
            </a:r>
            <a:r>
              <a:rPr lang="en-US" sz="2000" i="1" dirty="0"/>
              <a:t>s</a:t>
            </a:r>
            <a:r>
              <a:rPr lang="en-US" sz="2000" baseline="30000" dirty="0"/>
              <a:t>2</a:t>
            </a:r>
            <a:r>
              <a:rPr lang="en-US" sz="2000" dirty="0"/>
              <a:t>2</a:t>
            </a:r>
            <a:r>
              <a:rPr lang="en-US" sz="2000" i="1" dirty="0"/>
              <a:t>p</a:t>
            </a:r>
            <a:r>
              <a:rPr lang="en-US" sz="2000" baseline="30000" dirty="0"/>
              <a:t>6</a:t>
            </a:r>
            <a:r>
              <a:rPr lang="en-US" sz="2000" dirty="0"/>
              <a:t>3</a:t>
            </a:r>
            <a:r>
              <a:rPr lang="en-US" sz="2000" i="1" dirty="0"/>
              <a:t>s</a:t>
            </a:r>
            <a:r>
              <a:rPr lang="en-US" sz="2000" baseline="30000" dirty="0"/>
              <a:t>2</a:t>
            </a:r>
            <a:r>
              <a:rPr lang="en-US" sz="2000" dirty="0"/>
              <a:t>3</a:t>
            </a:r>
            <a:r>
              <a:rPr lang="en-US" sz="2000" i="1" dirty="0"/>
              <a:t>p</a:t>
            </a:r>
            <a:r>
              <a:rPr lang="en-US" sz="2000" baseline="30000" dirty="0"/>
              <a:t>1</a:t>
            </a:r>
            <a:r>
              <a:rPr lang="en-US" sz="2000" dirty="0"/>
              <a:t>. Aluminum loses two electrons. </a:t>
            </a:r>
          </a:p>
          <a:p>
            <a:pPr marL="0" indent="0" algn="ctr">
              <a:buNone/>
            </a:pPr>
            <a:r>
              <a:rPr lang="en-US" sz="2000" dirty="0"/>
              <a:t>Al</a:t>
            </a:r>
            <a:r>
              <a:rPr lang="en-US" sz="2000" baseline="30000" dirty="0"/>
              <a:t>2+</a:t>
            </a:r>
            <a:r>
              <a:rPr lang="en-US" sz="2000" dirty="0"/>
              <a:t>: 1</a:t>
            </a:r>
            <a:r>
              <a:rPr lang="en-US" sz="2000" i="1" dirty="0"/>
              <a:t>s</a:t>
            </a:r>
            <a:r>
              <a:rPr lang="en-US" sz="2000" baseline="30000" dirty="0"/>
              <a:t>2</a:t>
            </a:r>
            <a:r>
              <a:rPr lang="en-US" sz="2000" dirty="0"/>
              <a:t>2</a:t>
            </a:r>
            <a:r>
              <a:rPr lang="en-US" sz="2000" i="1" dirty="0"/>
              <a:t>s</a:t>
            </a:r>
            <a:r>
              <a:rPr lang="en-US" sz="2000" baseline="30000" dirty="0"/>
              <a:t>2</a:t>
            </a:r>
            <a:r>
              <a:rPr lang="en-US" sz="2000" dirty="0"/>
              <a:t>2</a:t>
            </a:r>
            <a:r>
              <a:rPr lang="en-US" sz="2000" i="1" dirty="0"/>
              <a:t>p</a:t>
            </a:r>
            <a:r>
              <a:rPr lang="en-US" sz="2000" baseline="30000" dirty="0"/>
              <a:t>6</a:t>
            </a:r>
            <a:r>
              <a:rPr lang="en-US" sz="2000" dirty="0"/>
              <a:t>3</a:t>
            </a:r>
            <a:r>
              <a:rPr lang="en-US" sz="2000" i="1" dirty="0"/>
              <a:t>s</a:t>
            </a:r>
            <a:r>
              <a:rPr lang="en-US" sz="2000" baseline="30000" dirty="0"/>
              <a:t>1</a:t>
            </a:r>
          </a:p>
          <a:p>
            <a:pPr marL="457200" indent="-457200">
              <a:buAutoNum type="alphaLcParenBoth"/>
            </a:pPr>
            <a:endParaRPr lang="en-US" sz="2000" dirty="0"/>
          </a:p>
          <a:p>
            <a:pPr marL="457200" indent="-457200">
              <a:buFont typeface="Wingdings" panose="05000000000000000000" pitchFamily="2" charset="2"/>
              <a:buAutoNum type="alphaLcParenBoth" startAt="4"/>
            </a:pPr>
            <a:r>
              <a:rPr lang="en-US" sz="2000" dirty="0"/>
              <a:t>Fe: 1</a:t>
            </a:r>
            <a:r>
              <a:rPr lang="en-US" sz="2000" i="1" dirty="0"/>
              <a:t>s</a:t>
            </a:r>
            <a:r>
              <a:rPr lang="en-US" sz="2000" baseline="30000" dirty="0"/>
              <a:t>2</a:t>
            </a:r>
            <a:r>
              <a:rPr lang="en-US" sz="2000" dirty="0"/>
              <a:t>2</a:t>
            </a:r>
            <a:r>
              <a:rPr lang="en-US" sz="2000" i="1" dirty="0"/>
              <a:t>s</a:t>
            </a:r>
            <a:r>
              <a:rPr lang="en-US" sz="2000" baseline="30000" dirty="0"/>
              <a:t>2</a:t>
            </a:r>
            <a:r>
              <a:rPr lang="en-US" sz="2000" dirty="0"/>
              <a:t>2</a:t>
            </a:r>
            <a:r>
              <a:rPr lang="en-US" sz="2000" i="1" dirty="0"/>
              <a:t>p</a:t>
            </a:r>
            <a:r>
              <a:rPr lang="en-US" sz="2000" baseline="30000" dirty="0"/>
              <a:t>6</a:t>
            </a:r>
            <a:r>
              <a:rPr lang="en-US" sz="2000" dirty="0"/>
              <a:t>3</a:t>
            </a:r>
            <a:r>
              <a:rPr lang="en-US" sz="2000" i="1" dirty="0"/>
              <a:t>s</a:t>
            </a:r>
            <a:r>
              <a:rPr lang="en-US" sz="2000" baseline="30000" dirty="0"/>
              <a:t>2</a:t>
            </a:r>
            <a:r>
              <a:rPr lang="en-US" sz="2000" dirty="0"/>
              <a:t>3</a:t>
            </a:r>
            <a:r>
              <a:rPr lang="en-US" sz="2000" i="1" dirty="0"/>
              <a:t>p</a:t>
            </a:r>
            <a:r>
              <a:rPr lang="en-US" sz="2000" baseline="30000" dirty="0"/>
              <a:t>6</a:t>
            </a:r>
            <a:r>
              <a:rPr lang="en-US" sz="2000" dirty="0"/>
              <a:t>4</a:t>
            </a:r>
            <a:r>
              <a:rPr lang="en-US" sz="2000" i="1" dirty="0"/>
              <a:t>s</a:t>
            </a:r>
            <a:r>
              <a:rPr lang="en-US" sz="2000" baseline="30000" dirty="0"/>
              <a:t>2</a:t>
            </a:r>
            <a:r>
              <a:rPr lang="en-US" sz="2000" dirty="0"/>
              <a:t>3</a:t>
            </a:r>
            <a:r>
              <a:rPr lang="en-US" sz="2000" i="1" dirty="0"/>
              <a:t>d</a:t>
            </a:r>
            <a:r>
              <a:rPr lang="en-US" sz="2000" baseline="30000" dirty="0"/>
              <a:t>6</a:t>
            </a:r>
            <a:r>
              <a:rPr lang="en-US" sz="2000" dirty="0"/>
              <a:t>. Iron loses two electrons and, since it is a transition metal, they are removed from the 4</a:t>
            </a:r>
            <a:r>
              <a:rPr lang="en-US" sz="2000" i="1" dirty="0"/>
              <a:t>s</a:t>
            </a:r>
            <a:r>
              <a:rPr lang="en-US" sz="2000" dirty="0"/>
              <a:t> orbital. </a:t>
            </a:r>
          </a:p>
          <a:p>
            <a:pPr marL="0" indent="0" algn="ctr">
              <a:buNone/>
            </a:pPr>
            <a:r>
              <a:rPr lang="en-US" sz="2000" dirty="0"/>
              <a:t>Fe</a:t>
            </a:r>
            <a:r>
              <a:rPr lang="en-US" sz="2000" baseline="30000" dirty="0"/>
              <a:t>2+</a:t>
            </a:r>
            <a:r>
              <a:rPr lang="en-US" sz="2000" dirty="0"/>
              <a:t>: 1</a:t>
            </a:r>
            <a:r>
              <a:rPr lang="en-US" sz="2000" i="1" dirty="0"/>
              <a:t>s</a:t>
            </a:r>
            <a:r>
              <a:rPr lang="en-US" sz="2000" baseline="30000" dirty="0"/>
              <a:t>2</a:t>
            </a:r>
            <a:r>
              <a:rPr lang="en-US" sz="2000" dirty="0"/>
              <a:t>2</a:t>
            </a:r>
            <a:r>
              <a:rPr lang="en-US" sz="2000" i="1" dirty="0"/>
              <a:t>s</a:t>
            </a:r>
            <a:r>
              <a:rPr lang="en-US" sz="2000" baseline="30000" dirty="0"/>
              <a:t>2</a:t>
            </a:r>
            <a:r>
              <a:rPr lang="en-US" sz="2000" dirty="0"/>
              <a:t>2</a:t>
            </a:r>
            <a:r>
              <a:rPr lang="en-US" sz="2000" i="1" dirty="0"/>
              <a:t>p</a:t>
            </a:r>
            <a:r>
              <a:rPr lang="en-US" sz="2000" baseline="30000" dirty="0"/>
              <a:t>6</a:t>
            </a:r>
            <a:r>
              <a:rPr lang="en-US" sz="2000" dirty="0"/>
              <a:t>3</a:t>
            </a:r>
            <a:r>
              <a:rPr lang="en-US" sz="2000" i="1" dirty="0"/>
              <a:t>s</a:t>
            </a:r>
            <a:r>
              <a:rPr lang="en-US" sz="2000" baseline="30000" dirty="0"/>
              <a:t>2</a:t>
            </a:r>
            <a:r>
              <a:rPr lang="en-US" sz="2000" dirty="0"/>
              <a:t>3</a:t>
            </a:r>
            <a:r>
              <a:rPr lang="en-US" sz="2000" i="1" dirty="0"/>
              <a:t>p</a:t>
            </a:r>
            <a:r>
              <a:rPr lang="en-US" sz="2000" baseline="30000" dirty="0"/>
              <a:t>6</a:t>
            </a:r>
            <a:r>
              <a:rPr lang="en-US" sz="2000" dirty="0"/>
              <a:t>3</a:t>
            </a:r>
            <a:r>
              <a:rPr lang="en-US" sz="2000" i="1" dirty="0"/>
              <a:t>d</a:t>
            </a:r>
            <a:r>
              <a:rPr lang="en-US" sz="2000" baseline="30000" dirty="0"/>
              <a:t>6</a:t>
            </a:r>
          </a:p>
          <a:p>
            <a:pPr marL="0" indent="0" algn="ctr">
              <a:buNone/>
            </a:pPr>
            <a:endParaRPr lang="en-US" sz="2000" dirty="0"/>
          </a:p>
          <a:p>
            <a:pPr marL="457200" indent="-457200">
              <a:buFont typeface="Wingdings" panose="05000000000000000000" pitchFamily="2" charset="2"/>
              <a:buAutoNum type="alphaLcParenBoth" startAt="5"/>
            </a:pPr>
            <a:r>
              <a:rPr lang="en-US" sz="2000" dirty="0"/>
              <a:t>Sm: 1</a:t>
            </a:r>
            <a:r>
              <a:rPr lang="en-US" sz="2000" i="1" dirty="0"/>
              <a:t>s</a:t>
            </a:r>
            <a:r>
              <a:rPr lang="en-US" sz="2000" baseline="30000" dirty="0"/>
              <a:t>2</a:t>
            </a:r>
            <a:r>
              <a:rPr lang="en-US" sz="2000" dirty="0"/>
              <a:t>2</a:t>
            </a:r>
            <a:r>
              <a:rPr lang="en-US" sz="2000" i="1" dirty="0"/>
              <a:t>s</a:t>
            </a:r>
            <a:r>
              <a:rPr lang="en-US" sz="2000" baseline="30000" dirty="0"/>
              <a:t>2</a:t>
            </a:r>
            <a:r>
              <a:rPr lang="en-US" sz="2000" dirty="0"/>
              <a:t>2</a:t>
            </a:r>
            <a:r>
              <a:rPr lang="en-US" sz="2000" i="1" dirty="0"/>
              <a:t>p</a:t>
            </a:r>
            <a:r>
              <a:rPr lang="en-US" sz="2000" baseline="30000" dirty="0"/>
              <a:t>6</a:t>
            </a:r>
            <a:r>
              <a:rPr lang="en-US" sz="2000" dirty="0"/>
              <a:t>3</a:t>
            </a:r>
            <a:r>
              <a:rPr lang="en-US" sz="2000" i="1" dirty="0"/>
              <a:t>s</a:t>
            </a:r>
            <a:r>
              <a:rPr lang="en-US" sz="2000" baseline="30000" dirty="0"/>
              <a:t>2</a:t>
            </a:r>
            <a:r>
              <a:rPr lang="en-US" sz="2000" dirty="0"/>
              <a:t>3</a:t>
            </a:r>
            <a:r>
              <a:rPr lang="en-US" sz="2000" i="1" dirty="0"/>
              <a:t>p</a:t>
            </a:r>
            <a:r>
              <a:rPr lang="en-US" sz="2000" baseline="30000" dirty="0"/>
              <a:t>6</a:t>
            </a:r>
            <a:r>
              <a:rPr lang="en-US" sz="2000" dirty="0"/>
              <a:t>4</a:t>
            </a:r>
            <a:r>
              <a:rPr lang="en-US" sz="2000" i="1" dirty="0"/>
              <a:t>s</a:t>
            </a:r>
            <a:r>
              <a:rPr lang="en-US" sz="2000" baseline="30000" dirty="0"/>
              <a:t>2</a:t>
            </a:r>
            <a:r>
              <a:rPr lang="en-US" sz="2000" dirty="0"/>
              <a:t>3</a:t>
            </a:r>
            <a:r>
              <a:rPr lang="en-US" sz="2000" i="1" dirty="0"/>
              <a:t>d</a:t>
            </a:r>
            <a:r>
              <a:rPr lang="en-US" sz="2000" baseline="30000" dirty="0"/>
              <a:t>10</a:t>
            </a:r>
            <a:r>
              <a:rPr lang="en-US" sz="2000" dirty="0"/>
              <a:t>4</a:t>
            </a:r>
            <a:r>
              <a:rPr lang="en-US" sz="2000" i="1" dirty="0"/>
              <a:t>p</a:t>
            </a:r>
            <a:r>
              <a:rPr lang="en-US" sz="2000" baseline="30000" dirty="0"/>
              <a:t>6</a:t>
            </a:r>
            <a:r>
              <a:rPr lang="en-US" sz="2000" dirty="0"/>
              <a:t>5</a:t>
            </a:r>
            <a:r>
              <a:rPr lang="en-US" sz="2000" i="1" dirty="0"/>
              <a:t>s</a:t>
            </a:r>
            <a:r>
              <a:rPr lang="en-US" sz="2000" baseline="30000" dirty="0"/>
              <a:t>2</a:t>
            </a:r>
            <a:r>
              <a:rPr lang="en-US" sz="2000" dirty="0"/>
              <a:t>4</a:t>
            </a:r>
            <a:r>
              <a:rPr lang="en-US" sz="2000" i="1" dirty="0"/>
              <a:t>d</a:t>
            </a:r>
            <a:r>
              <a:rPr lang="en-US" sz="2000" baseline="30000" dirty="0"/>
              <a:t>10</a:t>
            </a:r>
            <a:r>
              <a:rPr lang="en-US" sz="2000" dirty="0"/>
              <a:t>5</a:t>
            </a:r>
            <a:r>
              <a:rPr lang="en-US" sz="2000" i="1" dirty="0"/>
              <a:t>p</a:t>
            </a:r>
            <a:r>
              <a:rPr lang="en-US" sz="2000" baseline="30000" dirty="0"/>
              <a:t>6</a:t>
            </a:r>
            <a:r>
              <a:rPr lang="en-US" sz="2000" dirty="0"/>
              <a:t>6</a:t>
            </a:r>
            <a:r>
              <a:rPr lang="en-US" sz="2000" i="1" dirty="0"/>
              <a:t>s</a:t>
            </a:r>
            <a:r>
              <a:rPr lang="en-US" sz="2000" baseline="30000" dirty="0"/>
              <a:t>2</a:t>
            </a:r>
            <a:r>
              <a:rPr lang="en-US" sz="2000" dirty="0"/>
              <a:t>4</a:t>
            </a:r>
            <a:r>
              <a:rPr lang="en-US" sz="2000" i="1" dirty="0"/>
              <a:t>f</a:t>
            </a:r>
            <a:r>
              <a:rPr lang="en-US" sz="2000" baseline="30000" dirty="0"/>
              <a:t>6</a:t>
            </a:r>
            <a:r>
              <a:rPr lang="en-US" sz="2000" dirty="0"/>
              <a:t>. Samarium loses three electrons. The first two will be lost from the 6</a:t>
            </a:r>
            <a:r>
              <a:rPr lang="en-US" sz="2000" i="1" dirty="0"/>
              <a:t>s</a:t>
            </a:r>
            <a:r>
              <a:rPr lang="en-US" sz="2000" dirty="0"/>
              <a:t> orbital, and the final one is removed from the 4</a:t>
            </a:r>
            <a:r>
              <a:rPr lang="en-US" sz="2000" i="1" dirty="0"/>
              <a:t>f</a:t>
            </a:r>
            <a:r>
              <a:rPr lang="en-US" sz="2000" dirty="0"/>
              <a:t> orbital. </a:t>
            </a:r>
          </a:p>
          <a:p>
            <a:pPr marL="0" indent="0" algn="ctr">
              <a:buNone/>
            </a:pPr>
            <a:r>
              <a:rPr lang="en-US" sz="2000" dirty="0"/>
              <a:t>Sm</a:t>
            </a:r>
            <a:r>
              <a:rPr lang="en-US" sz="2000" baseline="30000" dirty="0"/>
              <a:t>3+</a:t>
            </a:r>
            <a:r>
              <a:rPr lang="en-US" sz="2000" dirty="0"/>
              <a:t>: 1</a:t>
            </a:r>
            <a:r>
              <a:rPr lang="en-US" sz="2000" i="1" dirty="0"/>
              <a:t>s</a:t>
            </a:r>
            <a:r>
              <a:rPr lang="en-US" sz="2000" baseline="30000" dirty="0"/>
              <a:t>2</a:t>
            </a:r>
            <a:r>
              <a:rPr lang="en-US" sz="2000" dirty="0"/>
              <a:t>2</a:t>
            </a:r>
            <a:r>
              <a:rPr lang="en-US" sz="2000" i="1" dirty="0"/>
              <a:t>s</a:t>
            </a:r>
            <a:r>
              <a:rPr lang="en-US" sz="2000" baseline="30000" dirty="0"/>
              <a:t>2</a:t>
            </a:r>
            <a:r>
              <a:rPr lang="en-US" sz="2000" dirty="0"/>
              <a:t>2</a:t>
            </a:r>
            <a:r>
              <a:rPr lang="en-US" sz="2000" i="1" dirty="0"/>
              <a:t>p</a:t>
            </a:r>
            <a:r>
              <a:rPr lang="en-US" sz="2000" baseline="30000" dirty="0"/>
              <a:t>6</a:t>
            </a:r>
            <a:r>
              <a:rPr lang="en-US" sz="2000" dirty="0"/>
              <a:t>3</a:t>
            </a:r>
            <a:r>
              <a:rPr lang="en-US" sz="2000" i="1" dirty="0"/>
              <a:t>s</a:t>
            </a:r>
            <a:r>
              <a:rPr lang="en-US" sz="2000" baseline="30000" dirty="0"/>
              <a:t>2</a:t>
            </a:r>
            <a:r>
              <a:rPr lang="en-US" sz="2000" dirty="0"/>
              <a:t>3</a:t>
            </a:r>
            <a:r>
              <a:rPr lang="en-US" sz="2000" i="1" dirty="0"/>
              <a:t>p</a:t>
            </a:r>
            <a:r>
              <a:rPr lang="en-US" sz="2000" baseline="30000" dirty="0"/>
              <a:t>6</a:t>
            </a:r>
            <a:r>
              <a:rPr lang="en-US" sz="2000" dirty="0"/>
              <a:t>4</a:t>
            </a:r>
            <a:r>
              <a:rPr lang="en-US" sz="2000" i="1" dirty="0"/>
              <a:t>s</a:t>
            </a:r>
            <a:r>
              <a:rPr lang="en-US" sz="2000" baseline="30000" dirty="0"/>
              <a:t>2</a:t>
            </a:r>
            <a:r>
              <a:rPr lang="en-US" sz="2000" dirty="0"/>
              <a:t>3</a:t>
            </a:r>
            <a:r>
              <a:rPr lang="en-US" sz="2000" i="1" dirty="0"/>
              <a:t>d</a:t>
            </a:r>
            <a:r>
              <a:rPr lang="en-US" sz="2000" baseline="30000" dirty="0"/>
              <a:t>10</a:t>
            </a:r>
            <a:r>
              <a:rPr lang="en-US" sz="2000" dirty="0"/>
              <a:t>4</a:t>
            </a:r>
            <a:r>
              <a:rPr lang="en-US" sz="2000" i="1" dirty="0"/>
              <a:t>p</a:t>
            </a:r>
            <a:r>
              <a:rPr lang="en-US" sz="2000" baseline="30000" dirty="0"/>
              <a:t>6</a:t>
            </a:r>
            <a:r>
              <a:rPr lang="en-US" sz="2000" dirty="0"/>
              <a:t>5</a:t>
            </a:r>
            <a:r>
              <a:rPr lang="en-US" sz="2000" i="1" dirty="0"/>
              <a:t>s</a:t>
            </a:r>
            <a:r>
              <a:rPr lang="en-US" sz="2000" baseline="30000" dirty="0"/>
              <a:t>2</a:t>
            </a:r>
            <a:r>
              <a:rPr lang="en-US" sz="2000" dirty="0"/>
              <a:t>4</a:t>
            </a:r>
            <a:r>
              <a:rPr lang="en-US" sz="2000" i="1" dirty="0"/>
              <a:t>d</a:t>
            </a:r>
            <a:r>
              <a:rPr lang="en-US" sz="2000" baseline="30000" dirty="0"/>
              <a:t>10</a:t>
            </a:r>
            <a:r>
              <a:rPr lang="en-US" sz="2000" dirty="0"/>
              <a:t>5</a:t>
            </a:r>
            <a:r>
              <a:rPr lang="en-US" sz="2000" i="1" dirty="0"/>
              <a:t>p</a:t>
            </a:r>
            <a:r>
              <a:rPr lang="en-US" sz="2000" baseline="30000" dirty="0"/>
              <a:t>6</a:t>
            </a:r>
            <a:r>
              <a:rPr lang="en-US" sz="2000" dirty="0"/>
              <a:t>4</a:t>
            </a:r>
            <a:r>
              <a:rPr lang="en-US" sz="2000" i="1" dirty="0"/>
              <a:t>f</a:t>
            </a:r>
            <a:r>
              <a:rPr lang="en-US" sz="2000" baseline="30000" dirty="0"/>
              <a:t>5</a:t>
            </a:r>
            <a:endParaRPr lang="en-US" sz="2000" dirty="0"/>
          </a:p>
          <a:p>
            <a:endParaRPr lang="en-US" dirty="0"/>
          </a:p>
        </p:txBody>
      </p:sp>
    </p:spTree>
    <p:extLst>
      <p:ext uri="{BB962C8B-B14F-4D97-AF65-F5344CB8AC3E}">
        <p14:creationId xmlns:p14="http://schemas.microsoft.com/office/powerpoint/2010/main" val="3279122757"/>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a:xfrm>
            <a:off x="628650" y="955965"/>
            <a:ext cx="7886700" cy="4407887"/>
          </a:xfrm>
        </p:spPr>
        <p:txBody>
          <a:bodyPr/>
          <a:lstStyle/>
          <a:p>
            <a:r>
              <a:rPr lang="en-US" dirty="0"/>
              <a:t>6.5 Periodic Variations in Element Properties</a:t>
            </a:r>
          </a:p>
          <a:p>
            <a:pPr lvl="1"/>
            <a:r>
              <a:rPr lang="en-US" dirty="0"/>
              <a:t>Describe and explain the observed trends in atomic size, ionization energy, and electron affinity of the elements</a:t>
            </a:r>
          </a:p>
        </p:txBody>
      </p:sp>
    </p:spTree>
    <p:extLst>
      <p:ext uri="{BB962C8B-B14F-4D97-AF65-F5344CB8AC3E}">
        <p14:creationId xmlns:p14="http://schemas.microsoft.com/office/powerpoint/2010/main" val="3206649088"/>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Periodic Variations in Element Properties</a:t>
            </a:r>
          </a:p>
        </p:txBody>
      </p:sp>
      <p:sp>
        <p:nvSpPr>
          <p:cNvPr id="3" name="Content Placeholder 2"/>
          <p:cNvSpPr>
            <a:spLocks noGrp="1"/>
          </p:cNvSpPr>
          <p:nvPr>
            <p:ph idx="1"/>
          </p:nvPr>
        </p:nvSpPr>
        <p:spPr>
          <a:xfrm>
            <a:off x="628650" y="955965"/>
            <a:ext cx="7886700" cy="4238204"/>
          </a:xfrm>
        </p:spPr>
        <p:txBody>
          <a:bodyPr/>
          <a:lstStyle/>
          <a:p>
            <a:r>
              <a:rPr lang="en-US" dirty="0"/>
              <a:t>Many properties of the elements vary periodically as the electronic structure of the elements changes. </a:t>
            </a:r>
          </a:p>
          <a:p>
            <a:endParaRPr lang="en-US" dirty="0"/>
          </a:p>
          <a:p>
            <a:r>
              <a:rPr lang="en-US" dirty="0"/>
              <a:t> These properties govern the chemical behavior of elements. </a:t>
            </a:r>
          </a:p>
          <a:p>
            <a:endParaRPr lang="en-US" dirty="0"/>
          </a:p>
          <a:p>
            <a:r>
              <a:rPr lang="en-US" dirty="0"/>
              <a:t> These periodic properties include: </a:t>
            </a:r>
          </a:p>
          <a:p>
            <a:pPr marL="800100" lvl="1" indent="-457200">
              <a:buFont typeface="+mj-lt"/>
              <a:buAutoNum type="arabicParenR"/>
            </a:pPr>
            <a:r>
              <a:rPr lang="en-US" dirty="0"/>
              <a:t>Size (radius) of atoms and ions</a:t>
            </a:r>
          </a:p>
          <a:p>
            <a:pPr marL="800100" lvl="1" indent="-457200">
              <a:buFont typeface="+mj-lt"/>
              <a:buAutoNum type="arabicParenR"/>
            </a:pPr>
            <a:r>
              <a:rPr lang="en-US" dirty="0"/>
              <a:t>Ionization energies</a:t>
            </a:r>
          </a:p>
          <a:p>
            <a:pPr marL="800100" lvl="1" indent="-457200">
              <a:buFont typeface="+mj-lt"/>
              <a:buAutoNum type="arabicParenR"/>
            </a:pPr>
            <a:r>
              <a:rPr lang="en-US" dirty="0"/>
              <a:t>Electron affinities</a:t>
            </a:r>
          </a:p>
          <a:p>
            <a:endParaRPr lang="en-US" dirty="0"/>
          </a:p>
        </p:txBody>
      </p:sp>
    </p:spTree>
    <p:extLst>
      <p:ext uri="{BB962C8B-B14F-4D97-AF65-F5344CB8AC3E}">
        <p14:creationId xmlns:p14="http://schemas.microsoft.com/office/powerpoint/2010/main" val="322050845"/>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Variations in Covalent Radii</a:t>
            </a:r>
          </a:p>
        </p:txBody>
      </p:sp>
      <p:sp>
        <p:nvSpPr>
          <p:cNvPr id="3" name="Content Placeholder 2"/>
          <p:cNvSpPr>
            <a:spLocks noGrp="1"/>
          </p:cNvSpPr>
          <p:nvPr>
            <p:ph idx="1"/>
          </p:nvPr>
        </p:nvSpPr>
        <p:spPr>
          <a:xfrm>
            <a:off x="628650" y="955965"/>
            <a:ext cx="7886700" cy="4935788"/>
          </a:xfrm>
        </p:spPr>
        <p:txBody>
          <a:bodyPr/>
          <a:lstStyle/>
          <a:p>
            <a:r>
              <a:rPr lang="en-US" dirty="0"/>
              <a:t>The </a:t>
            </a:r>
            <a:r>
              <a:rPr lang="en-US" b="1" dirty="0"/>
              <a:t>covalent radius </a:t>
            </a:r>
            <a:r>
              <a:rPr lang="en-US" dirty="0"/>
              <a:t>is defined as one-half the distance between the nuclei of two identical atoms when they are joined by a covalent bond.  </a:t>
            </a:r>
          </a:p>
          <a:p>
            <a:endParaRPr lang="en-US" dirty="0"/>
          </a:p>
          <a:p>
            <a:r>
              <a:rPr lang="en-US" dirty="0"/>
              <a:t>Down a group:</a:t>
            </a:r>
          </a:p>
          <a:p>
            <a:pPr lvl="1"/>
            <a:r>
              <a:rPr lang="en-US" dirty="0"/>
              <a:t>The principal quantum number, n, increases by one for each element. </a:t>
            </a:r>
          </a:p>
          <a:p>
            <a:pPr lvl="1"/>
            <a:r>
              <a:rPr lang="en-US" dirty="0"/>
              <a:t>The electrons are added to a region of space that is increasingly farther from the nucleus. </a:t>
            </a:r>
          </a:p>
          <a:p>
            <a:pPr lvl="1"/>
            <a:r>
              <a:rPr lang="en-US" i="1" dirty="0"/>
              <a:t>The size of the atom (and its covalent radius) increases down a group.</a:t>
            </a:r>
            <a:r>
              <a:rPr lang="en-US" dirty="0"/>
              <a:t> </a:t>
            </a:r>
          </a:p>
          <a:p>
            <a:endParaRPr lang="en-US" dirty="0"/>
          </a:p>
        </p:txBody>
      </p:sp>
    </p:spTree>
    <p:extLst>
      <p:ext uri="{BB962C8B-B14F-4D97-AF65-F5344CB8AC3E}">
        <p14:creationId xmlns:p14="http://schemas.microsoft.com/office/powerpoint/2010/main" val="4013406593"/>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Effective Nuclear Charge</a:t>
            </a:r>
          </a:p>
        </p:txBody>
      </p:sp>
      <p:sp>
        <p:nvSpPr>
          <p:cNvPr id="3" name="Content Placeholder 2"/>
          <p:cNvSpPr>
            <a:spLocks noGrp="1"/>
          </p:cNvSpPr>
          <p:nvPr>
            <p:ph idx="1"/>
          </p:nvPr>
        </p:nvSpPr>
        <p:spPr>
          <a:xfrm>
            <a:off x="628650" y="955965"/>
            <a:ext cx="7886700" cy="4898080"/>
          </a:xfrm>
        </p:spPr>
        <p:txBody>
          <a:bodyPr/>
          <a:lstStyle/>
          <a:p>
            <a:pPr>
              <a:buClr>
                <a:schemeClr val="tx1"/>
              </a:buClr>
            </a:pPr>
            <a:r>
              <a:rPr lang="en-US" b="1" dirty="0">
                <a:solidFill>
                  <a:schemeClr val="accent5"/>
                </a:solidFill>
              </a:rPr>
              <a:t>Effective nuclear charge, </a:t>
            </a:r>
            <a:r>
              <a:rPr lang="en-US" b="1" i="1" dirty="0" err="1">
                <a:solidFill>
                  <a:schemeClr val="accent5"/>
                </a:solidFill>
              </a:rPr>
              <a:t>Z</a:t>
            </a:r>
            <a:r>
              <a:rPr lang="en-US" b="1" i="1" baseline="-25000" dirty="0" err="1">
                <a:solidFill>
                  <a:schemeClr val="accent5"/>
                </a:solidFill>
              </a:rPr>
              <a:t>eff</a:t>
            </a:r>
            <a:r>
              <a:rPr lang="en-US" b="1" i="1" dirty="0">
                <a:solidFill>
                  <a:schemeClr val="accent5"/>
                </a:solidFill>
              </a:rPr>
              <a:t>, </a:t>
            </a:r>
            <a:r>
              <a:rPr lang="en-US" dirty="0">
                <a:solidFill>
                  <a:schemeClr val="accent5"/>
                </a:solidFill>
              </a:rPr>
              <a:t>is the pull exerted on a specific electron by the nucleus, taking into account any electron–electron repulsions.</a:t>
            </a:r>
          </a:p>
          <a:p>
            <a:pPr>
              <a:buClr>
                <a:schemeClr val="tx1"/>
              </a:buClr>
            </a:pPr>
            <a:endParaRPr lang="en-US" b="1" i="1" dirty="0">
              <a:solidFill>
                <a:schemeClr val="accent5"/>
              </a:solidFill>
              <a:cs typeface="MS PGothic" pitchFamily="34" charset="-128"/>
            </a:endParaRPr>
          </a:p>
          <a:p>
            <a:pPr>
              <a:buClr>
                <a:schemeClr val="tx1"/>
              </a:buClr>
            </a:pPr>
            <a:r>
              <a:rPr lang="en-US" dirty="0">
                <a:solidFill>
                  <a:schemeClr val="accent5"/>
                </a:solidFill>
              </a:rPr>
              <a:t>For hydrogen, there is only one electron and so the nuclear charge (</a:t>
            </a:r>
            <a:r>
              <a:rPr lang="en-US" i="1" dirty="0">
                <a:solidFill>
                  <a:schemeClr val="accent5"/>
                </a:solidFill>
              </a:rPr>
              <a:t>Z</a:t>
            </a:r>
            <a:r>
              <a:rPr lang="en-US" dirty="0">
                <a:solidFill>
                  <a:schemeClr val="accent5"/>
                </a:solidFill>
              </a:rPr>
              <a:t>) and the effective nuclear charge (</a:t>
            </a:r>
            <a:r>
              <a:rPr lang="en-US" i="1" dirty="0" err="1">
                <a:solidFill>
                  <a:schemeClr val="accent5"/>
                </a:solidFill>
              </a:rPr>
              <a:t>Z</a:t>
            </a:r>
            <a:r>
              <a:rPr lang="en-US" baseline="-25000" dirty="0" err="1">
                <a:solidFill>
                  <a:schemeClr val="accent5"/>
                </a:solidFill>
              </a:rPr>
              <a:t>eff</a:t>
            </a:r>
            <a:r>
              <a:rPr lang="en-US" dirty="0">
                <a:solidFill>
                  <a:schemeClr val="accent5"/>
                </a:solidFill>
              </a:rPr>
              <a:t>) are equal. </a:t>
            </a:r>
          </a:p>
          <a:p>
            <a:pPr>
              <a:buClr>
                <a:schemeClr val="tx1"/>
              </a:buClr>
            </a:pPr>
            <a:endParaRPr lang="en-US" dirty="0">
              <a:solidFill>
                <a:schemeClr val="accent5"/>
              </a:solidFill>
            </a:endParaRPr>
          </a:p>
          <a:p>
            <a:pPr>
              <a:buClr>
                <a:schemeClr val="tx1"/>
              </a:buClr>
            </a:pPr>
            <a:r>
              <a:rPr lang="en-US" dirty="0">
                <a:solidFill>
                  <a:schemeClr val="accent5"/>
                </a:solidFill>
              </a:rPr>
              <a:t>For all other atoms, the electron of interest are partially </a:t>
            </a:r>
            <a:r>
              <a:rPr lang="en-US" i="1" dirty="0">
                <a:solidFill>
                  <a:schemeClr val="accent5"/>
                </a:solidFill>
              </a:rPr>
              <a:t>shielded</a:t>
            </a:r>
            <a:r>
              <a:rPr lang="en-US" dirty="0">
                <a:solidFill>
                  <a:schemeClr val="accent5"/>
                </a:solidFill>
              </a:rPr>
              <a:t> from the pull of the nucleus by the other electron(s) present. </a:t>
            </a:r>
            <a:endParaRPr lang="en-US" b="1" i="1" dirty="0">
              <a:solidFill>
                <a:schemeClr val="accent5"/>
              </a:solidFill>
              <a:cs typeface="MS PGothic" pitchFamily="34" charset="-128"/>
            </a:endParaRPr>
          </a:p>
          <a:p>
            <a:endParaRPr lang="en-US" dirty="0"/>
          </a:p>
        </p:txBody>
      </p:sp>
    </p:spTree>
    <p:extLst>
      <p:ext uri="{BB962C8B-B14F-4D97-AF65-F5344CB8AC3E}">
        <p14:creationId xmlns:p14="http://schemas.microsoft.com/office/powerpoint/2010/main" val="1068501133"/>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Effective Nuclear Charge</a:t>
            </a:r>
          </a:p>
        </p:txBody>
      </p:sp>
      <p:sp>
        <p:nvSpPr>
          <p:cNvPr id="3" name="Content Placeholder 2"/>
          <p:cNvSpPr>
            <a:spLocks noGrp="1"/>
          </p:cNvSpPr>
          <p:nvPr>
            <p:ph idx="1"/>
          </p:nvPr>
        </p:nvSpPr>
        <p:spPr/>
        <p:txBody>
          <a:bodyPr/>
          <a:lstStyle/>
          <a:p>
            <a:pPr>
              <a:buClr>
                <a:schemeClr val="tx1"/>
              </a:buClr>
            </a:pPr>
            <a:r>
              <a:rPr lang="en-US" dirty="0">
                <a:solidFill>
                  <a:schemeClr val="accent5"/>
                </a:solidFill>
              </a:rPr>
              <a:t>Core electrons are adept at shielding, while electrons in the same valence shell do not block the nuclear attraction experienced by each other as efficiently. </a:t>
            </a:r>
          </a:p>
          <a:p>
            <a:pPr>
              <a:buClr>
                <a:schemeClr val="tx1"/>
              </a:buClr>
            </a:pPr>
            <a:endParaRPr lang="en-US" b="1" i="1" dirty="0">
              <a:solidFill>
                <a:schemeClr val="accent5"/>
              </a:solidFill>
              <a:cs typeface="MS PGothic" pitchFamily="34" charset="-128"/>
            </a:endParaRPr>
          </a:p>
          <a:p>
            <a:pPr>
              <a:buClr>
                <a:schemeClr val="tx1"/>
              </a:buClr>
            </a:pPr>
            <a:r>
              <a:rPr lang="en-US" dirty="0">
                <a:solidFill>
                  <a:schemeClr val="accent5"/>
                </a:solidFill>
              </a:rPr>
              <a:t>Each time we move from one element to the next across a period, </a:t>
            </a:r>
            <a:r>
              <a:rPr lang="en-US" i="1" dirty="0">
                <a:solidFill>
                  <a:schemeClr val="accent5"/>
                </a:solidFill>
              </a:rPr>
              <a:t>Z</a:t>
            </a:r>
            <a:r>
              <a:rPr lang="en-US" dirty="0">
                <a:solidFill>
                  <a:schemeClr val="accent5"/>
                </a:solidFill>
              </a:rPr>
              <a:t> increases by one, but the shielding increases only slightly due to electrons being added only to the valence shell.</a:t>
            </a:r>
          </a:p>
          <a:p>
            <a:pPr>
              <a:buClr>
                <a:schemeClr val="tx1"/>
              </a:buClr>
            </a:pPr>
            <a:endParaRPr lang="en-US" i="1" dirty="0">
              <a:solidFill>
                <a:schemeClr val="accent5"/>
              </a:solidFill>
            </a:endParaRPr>
          </a:p>
          <a:p>
            <a:pPr>
              <a:buClr>
                <a:schemeClr val="tx1"/>
              </a:buClr>
            </a:pPr>
            <a:r>
              <a:rPr lang="en-US" i="1" dirty="0" err="1">
                <a:solidFill>
                  <a:schemeClr val="accent5"/>
                </a:solidFill>
              </a:rPr>
              <a:t>Z</a:t>
            </a:r>
            <a:r>
              <a:rPr lang="en-US" i="1" baseline="-25000" dirty="0" err="1">
                <a:solidFill>
                  <a:schemeClr val="accent5"/>
                </a:solidFill>
              </a:rPr>
              <a:t>eff</a:t>
            </a:r>
            <a:r>
              <a:rPr lang="en-US" i="1" dirty="0">
                <a:solidFill>
                  <a:schemeClr val="accent5"/>
                </a:solidFill>
              </a:rPr>
              <a:t> increases as we move from left to right across a period. </a:t>
            </a:r>
          </a:p>
          <a:p>
            <a:endParaRPr lang="en-US" dirty="0"/>
          </a:p>
        </p:txBody>
      </p:sp>
    </p:spTree>
    <p:extLst>
      <p:ext uri="{BB962C8B-B14F-4D97-AF65-F5344CB8AC3E}">
        <p14:creationId xmlns:p14="http://schemas.microsoft.com/office/powerpoint/2010/main" val="3285749922"/>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Variations in Covalent Radii</a:t>
            </a:r>
          </a:p>
        </p:txBody>
      </p:sp>
      <p:sp>
        <p:nvSpPr>
          <p:cNvPr id="3" name="Content Placeholder 2"/>
          <p:cNvSpPr>
            <a:spLocks noGrp="1"/>
          </p:cNvSpPr>
          <p:nvPr>
            <p:ph idx="1"/>
          </p:nvPr>
        </p:nvSpPr>
        <p:spPr/>
        <p:txBody>
          <a:bodyPr/>
          <a:lstStyle/>
          <a:p>
            <a:r>
              <a:rPr lang="en-US" dirty="0"/>
              <a:t>Across a period:</a:t>
            </a:r>
          </a:p>
          <a:p>
            <a:endParaRPr lang="en-US" dirty="0"/>
          </a:p>
          <a:p>
            <a:pPr lvl="1"/>
            <a:r>
              <a:rPr lang="en-US" dirty="0"/>
              <a:t>A stronger pull (higher effective nuclear charge) is experienced by the outermost electrons, drawing them closer to the nucleus. </a:t>
            </a:r>
          </a:p>
          <a:p>
            <a:pPr lvl="1"/>
            <a:endParaRPr lang="en-US" dirty="0"/>
          </a:p>
          <a:p>
            <a:pPr lvl="1"/>
            <a:r>
              <a:rPr lang="en-US" i="1" dirty="0"/>
              <a:t>The size of the atom (and its covalent radius) decreases across a period</a:t>
            </a:r>
            <a:r>
              <a:rPr lang="en-US" dirty="0"/>
              <a:t>. </a:t>
            </a:r>
          </a:p>
          <a:p>
            <a:endParaRPr lang="en-US" dirty="0"/>
          </a:p>
        </p:txBody>
      </p:sp>
    </p:spTree>
    <p:extLst>
      <p:ext uri="{BB962C8B-B14F-4D97-AF65-F5344CB8AC3E}">
        <p14:creationId xmlns:p14="http://schemas.microsoft.com/office/powerpoint/2010/main" val="2042952071"/>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6.30</a:t>
            </a:r>
          </a:p>
        </p:txBody>
      </p:sp>
      <p:sp>
        <p:nvSpPr>
          <p:cNvPr id="7" name="Figure Legend"/>
          <p:cNvSpPr>
            <a:spLocks noGrp="1"/>
          </p:cNvSpPr>
          <p:nvPr>
            <p:ph idx="13"/>
          </p:nvPr>
        </p:nvSpPr>
        <p:spPr>
          <a:xfrm>
            <a:off x="628650" y="5128181"/>
            <a:ext cx="7886700" cy="1272619"/>
          </a:xfrm>
        </p:spPr>
        <p:txBody>
          <a:bodyPr>
            <a:normAutofit/>
          </a:bodyPr>
          <a:lstStyle/>
          <a:p>
            <a:r>
              <a:rPr lang="en-US" sz="1600" dirty="0"/>
              <a:t>(a) The radius of an atom is defined as one-half the distance between the nuclei in a molecule consisting of two identical atoms joined by a covalent bond. The atomic radius for the halogens increases down the group as </a:t>
            </a:r>
            <a:r>
              <a:rPr lang="en-US" sz="1600" i="1" dirty="0"/>
              <a:t>n </a:t>
            </a:r>
            <a:r>
              <a:rPr lang="en-US" sz="1600" dirty="0"/>
              <a:t>increases. (b) Covalent radii of the elements are shown to scale. The general trend is that radii increase down a group and decrease across a period.</a:t>
            </a:r>
          </a:p>
        </p:txBody>
      </p:sp>
      <p:pic>
        <p:nvPicPr>
          <p:cNvPr id="20482" name="Picture 2" descr="This figure has two parts: a and b. In figure a, 4 diatomic molecules are shown to illustrate the method of determining the atomic radius of an atom. The first model, in light green, is used to find the F atom radius. Two spheres are pushed very tightly together. The distance between the centers of the two atoms is indicated above the diagram with a double headed arrow labeled, “128 p m.” The endpoints of this arrow connect to line segments that extend to the atomic radii below. Beneath the molecule is the label, “F radius equals 128 p m divided by 2 equals 64 p m.” The next three models are similarly used to show the atomic radii of additional atoms. The second diatomic molecule is in a darker shade of green. The distance between the radii is 198 p m. Beneath the molecule is the label, “C l radius equals 198 p m divided by 2 equals 99 pm.” The third diatomic molecule is in red. The distance between the radii is 228 p m. Beneath the molecule is the label, “B r radius equals 228 p m divided by 2 equals 114 pm.” The fourth diatomic molecule is in purple. The distance between the radii is 266 p m. Beneath the molecule is the label, “I radius equals 266 p m divided by 2 equals 133 p m.” In figure b, a periodic table layout is used to compare relative sizes of atoms using green spheres. No spheres are provided for the noble or inert gas, group 18 elements. General trends noted are increasing circle size moving from top to bottom in a group, with a general tendency toward increasing atomic radii toward the lower left corner of the periodic table."/>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906685" y="955965"/>
            <a:ext cx="5135138" cy="4147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0499611"/>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6.31</a:t>
            </a:r>
          </a:p>
        </p:txBody>
      </p:sp>
      <p:sp>
        <p:nvSpPr>
          <p:cNvPr id="7" name="Figure Legend"/>
          <p:cNvSpPr>
            <a:spLocks noGrp="1"/>
          </p:cNvSpPr>
          <p:nvPr>
            <p:ph idx="13"/>
          </p:nvPr>
        </p:nvSpPr>
        <p:spPr>
          <a:xfrm>
            <a:off x="628650" y="5269584"/>
            <a:ext cx="7886700" cy="920512"/>
          </a:xfrm>
        </p:spPr>
        <p:txBody>
          <a:bodyPr>
            <a:normAutofit/>
          </a:bodyPr>
          <a:lstStyle/>
          <a:p>
            <a:r>
              <a:rPr lang="en-US" sz="1600" dirty="0"/>
              <a:t>Within each period, the trend in atomic radius decreases as </a:t>
            </a:r>
            <a:r>
              <a:rPr lang="en-US" sz="1600" i="1" dirty="0"/>
              <a:t>Z </a:t>
            </a:r>
            <a:r>
              <a:rPr lang="en-US" sz="1600" dirty="0"/>
              <a:t>increases; for example, from K to Kr. Within each group (e.g., the alkali metals shown in purple), the trend is that atomic radius increases as </a:t>
            </a:r>
            <a:r>
              <a:rPr lang="en-US" sz="1600" i="1" dirty="0"/>
              <a:t>Z </a:t>
            </a:r>
            <a:r>
              <a:rPr lang="en-US" sz="1600" dirty="0"/>
              <a:t>increases.</a:t>
            </a:r>
          </a:p>
        </p:txBody>
      </p:sp>
      <p:pic>
        <p:nvPicPr>
          <p:cNvPr id="30722" name="Picture 2" descr="This graph entitled, “Atomic Radii,” is labeled, “Atomic Number,” on the horizontal axis and, “Radius (p m),” on the vertical axis. Markings are provided every 10 units up to 60 on the horizontal axis beginning at zero. Vertical lines extend from the horizontal axis upward at each of these markings. The vertical axis begins at 0 and increases by 50’s up to 300. Horizontal lines are drawn across the graph at multiples of 50. A black jagged line connects the radii values for elements with atomic numbers 1 through 60 on the graph. Peaks are evident at the locations of the alkali metals: L i, N a, K, R b, and C s, at which points on the graph purple dots are placed and elements are labeled in purple. Similarly, minima exist at the locations of noble or inert gases: H e, N e, A r, K r, X e, and R n, at which points blue dots are placed and element symbols are provided in blue. The locations of period 4 and period 5 transition elements are provided with green dots. These points are clustered together in two locations on the graph which are circled in red and labeled accordingly. The green dots for the transition elements along with the line that connects them form a U shape on the graph within each of the red circles drawn. The atomic radii for the alkali metals in picometers are: L i 167, N a 190, K 243, R b 265, and C s 298. The atomic radii of the noble or inert gases included in the graph in picometers are: H e 31, N e 38, A r 71, K r 88, and X e 108."/>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574277" y="972540"/>
            <a:ext cx="5366208" cy="3945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86138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6.3</a:t>
            </a:r>
          </a:p>
        </p:txBody>
      </p:sp>
      <p:sp>
        <p:nvSpPr>
          <p:cNvPr id="7" name="Figure Legend"/>
          <p:cNvSpPr>
            <a:spLocks noGrp="1"/>
          </p:cNvSpPr>
          <p:nvPr>
            <p:ph idx="13"/>
          </p:nvPr>
        </p:nvSpPr>
        <p:spPr>
          <a:xfrm>
            <a:off x="628650" y="4918365"/>
            <a:ext cx="7886700" cy="1407021"/>
          </a:xfrm>
        </p:spPr>
        <p:txBody>
          <a:bodyPr>
            <a:normAutofit fontScale="85000" lnSpcReduction="20000"/>
          </a:bodyPr>
          <a:lstStyle/>
          <a:p>
            <a:r>
              <a:rPr lang="en-US" sz="1600" dirty="0"/>
              <a:t>Portions of the electromagnetic spectrum are shown in order of decreasing frequency and increasing wavelength. (credit “Cosmic ray": modification of work by NASA; credit “PET scan": modification of work by the National Institute of Health; credit “X-ray": modification of work by Dr. </a:t>
            </a:r>
            <a:r>
              <a:rPr lang="en-US" sz="1600" dirty="0" err="1"/>
              <a:t>Jochen</a:t>
            </a:r>
            <a:r>
              <a:rPr lang="en-US" sz="1600" dirty="0"/>
              <a:t> </a:t>
            </a:r>
            <a:r>
              <a:rPr lang="en-US" sz="1600" dirty="0" err="1"/>
              <a:t>Lengerke</a:t>
            </a:r>
            <a:r>
              <a:rPr lang="en-US" sz="1600" dirty="0"/>
              <a:t>; credit “Dental curing": modification of work by the Department of the Navy; credit “Night vision": modification of work by the Department of the Army; credit “Remote": modification of work by Emilian Robert </a:t>
            </a:r>
            <a:r>
              <a:rPr lang="en-US" sz="1600" dirty="0" err="1"/>
              <a:t>Vicol</a:t>
            </a:r>
            <a:r>
              <a:rPr lang="en-US" sz="1600" dirty="0"/>
              <a:t>; credit “Cell phone": modification of work by Brett Jordan; credit “Microwave oven": modification of work by Billy </a:t>
            </a:r>
            <a:r>
              <a:rPr lang="en-US" sz="1600" dirty="0" err="1"/>
              <a:t>Mabray</a:t>
            </a:r>
            <a:r>
              <a:rPr lang="en-US" sz="1600" dirty="0"/>
              <a:t>; credit “Ultrasound": modification of work by Jane Whitney; credit “AM radio": modification of work by Dave Clausen)</a:t>
            </a:r>
          </a:p>
        </p:txBody>
      </p:sp>
      <p:pic>
        <p:nvPicPr>
          <p:cNvPr id="18434" name="Picture 2" descr="The figure includes a portion of the electromagnetic spectrum which extends from gamma radiation at the far left through x-ray, ultraviolet, visible, infrared, terahertz, and microwave to broadcast and wireless radio at the far right. At the top of the figure, inside a grey box, are three arrows. The first points left and is labeled,“Increasing energy E.” A second arrow is placed just below the first which also points left and is labeled,“Increasing frequency nu.” A third arrow is placed just below which points right and is labeled,“Increasing wavelength lambda.” Inside the grey box near the bottom is a blue sinusoidal wave pattern that moves horizontally through the box. At the far left end, the waves are short and tightly packed. They gradually lengthen moving left to right across the figure, resulting in significantly longer waves at the right end of the diagram. Beneath the grey box are a variety of photos aligned above the names of the radiation types and a numerical scale that is labeled,“Wavelength lambda ( m ).” This scale runs from 10 superscript negative 12 meters under gamma radiation increasing by powers of ten to a value of 10 superscript 3 meters at the far right under broadcast and wireless radio. X-ray appears around 10 superscript negative 10 meters, ultraviolet appears in the 10 superscript negative 8 to 10 superscript negative 7 range, visible light appears between 10 superscript negative 7 and 10 superscript negative 6, infrared appears in the 10 superscript negative 6 to 10 superscript negative 5 range, teraherz appears in the 10 superscript negative 4 to 10 superscript negative 3 range, microwave infrared appears in the 10 superscript negative 2 to 10 superscript negative 1 range, and broadcast and wireless radio extend from 10 to 10 superscript 3 meters. Labels above the scale are placed to indicate 1 n m at 10 superscript negative 9 meters, 1 micron at 10 superscript negative 6 meters, 1 millimeter at 10 superscript negative 3 meters, 1 centimeter at 10 superscript negative 2 meters, and 1 foot between 10 superscript negative 1 meter and 10 superscript 0 meters. A variety of images are placed beneath the grey box and above the scale in the figure to provide examples of related applications that use the electromagnetic radiation in the range of the scale beneath each image. The photos on the left above gamma radiation show cosmic rays and a multicolor PET scan image of a brain. A black and white x-ray image of a hand appears above x-rays. An image of a patient undergoing dental work, with a blue light being directed into the patient's mouth is labeled,“dental curing,” and is shown above ultraviolet radiation. Between the ultraviolet and infrared labels is a narrow band of violet, indigo, blue, green, yellow, orange, and red colors in narrow, vertical strips. From this narrow band, two dashed lines extend a short distance above to the left and right of an image of the visible spectrum. The image, which is labeled,“visible light,” is just a broader version of the narrow bands of color in the label area. Above infrared are images of a television remote and a black and green night vision image. At the left end of the microwave region, a satellite radar image is shown. Just right of this and still above the microwave region are images of a cell phone, a wireless router that is labeled,“wireless data,” and a microwave oven. Above broadcast and wireless radio are two images. The left most image is a black and white medical ultrasound image. A wireless AM radio is positioned at the far right in the image, also above broadcast and wireless radio."/>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485131" y="967462"/>
            <a:ext cx="5943600" cy="383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4458441"/>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Variations in Ionic Radii </a:t>
            </a:r>
          </a:p>
        </p:txBody>
      </p:sp>
      <p:sp>
        <p:nvSpPr>
          <p:cNvPr id="3" name="Content Placeholder 2"/>
          <p:cNvSpPr>
            <a:spLocks noGrp="1"/>
          </p:cNvSpPr>
          <p:nvPr>
            <p:ph idx="1"/>
          </p:nvPr>
        </p:nvSpPr>
        <p:spPr/>
        <p:txBody>
          <a:bodyPr/>
          <a:lstStyle/>
          <a:p>
            <a:pPr>
              <a:buClr>
                <a:schemeClr val="tx1"/>
              </a:buClr>
            </a:pPr>
            <a:r>
              <a:rPr lang="en-US" b="1" dirty="0">
                <a:solidFill>
                  <a:schemeClr val="accent5"/>
                </a:solidFill>
              </a:rPr>
              <a:t>Ionic radius </a:t>
            </a:r>
            <a:r>
              <a:rPr lang="en-US" dirty="0">
                <a:solidFill>
                  <a:schemeClr val="accent5"/>
                </a:solidFill>
              </a:rPr>
              <a:t>is the measure used to describe the size of an ion. </a:t>
            </a:r>
          </a:p>
          <a:p>
            <a:pPr>
              <a:buClr>
                <a:schemeClr val="tx1"/>
              </a:buClr>
            </a:pPr>
            <a:endParaRPr lang="en-US" dirty="0">
              <a:solidFill>
                <a:schemeClr val="accent5"/>
              </a:solidFill>
            </a:endParaRPr>
          </a:p>
          <a:p>
            <a:pPr>
              <a:buClr>
                <a:schemeClr val="tx1"/>
              </a:buClr>
            </a:pPr>
            <a:r>
              <a:rPr lang="en-US" dirty="0">
                <a:solidFill>
                  <a:schemeClr val="accent5"/>
                </a:solidFill>
              </a:rPr>
              <a:t>A cation always has fewer electrons and the same number of protons as the parent atom.</a:t>
            </a:r>
          </a:p>
          <a:p>
            <a:pPr>
              <a:buClr>
                <a:schemeClr val="tx1"/>
              </a:buClr>
            </a:pPr>
            <a:endParaRPr lang="en-US" b="1" i="1" dirty="0">
              <a:solidFill>
                <a:schemeClr val="accent5"/>
              </a:solidFill>
              <a:cs typeface="MS PGothic" pitchFamily="34" charset="-128"/>
            </a:endParaRPr>
          </a:p>
          <a:p>
            <a:pPr>
              <a:buClr>
                <a:schemeClr val="tx1"/>
              </a:buClr>
            </a:pPr>
            <a:r>
              <a:rPr lang="en-US" dirty="0">
                <a:solidFill>
                  <a:schemeClr val="accent5"/>
                </a:solidFill>
              </a:rPr>
              <a:t>As electrons are removed from the outer valence shell, the remaining electrons experience a greater </a:t>
            </a:r>
            <a:r>
              <a:rPr lang="en-US" i="1" dirty="0" err="1">
                <a:solidFill>
                  <a:schemeClr val="accent5"/>
                </a:solidFill>
              </a:rPr>
              <a:t>Z</a:t>
            </a:r>
            <a:r>
              <a:rPr lang="en-US" baseline="-25000" dirty="0" err="1">
                <a:solidFill>
                  <a:schemeClr val="accent5"/>
                </a:solidFill>
              </a:rPr>
              <a:t>eff</a:t>
            </a:r>
            <a:r>
              <a:rPr lang="en-US" baseline="-25000" dirty="0">
                <a:solidFill>
                  <a:schemeClr val="accent5"/>
                </a:solidFill>
              </a:rPr>
              <a:t> </a:t>
            </a:r>
            <a:r>
              <a:rPr lang="en-US" dirty="0">
                <a:solidFill>
                  <a:schemeClr val="accent5"/>
                </a:solidFill>
              </a:rPr>
              <a:t>charge and are drawn even closer to the nucleus.</a:t>
            </a:r>
          </a:p>
          <a:p>
            <a:pPr>
              <a:buClr>
                <a:schemeClr val="tx1"/>
              </a:buClr>
            </a:pPr>
            <a:endParaRPr lang="en-US" dirty="0">
              <a:solidFill>
                <a:schemeClr val="accent5"/>
              </a:solidFill>
            </a:endParaRPr>
          </a:p>
          <a:p>
            <a:pPr>
              <a:buClr>
                <a:schemeClr val="tx1"/>
              </a:buClr>
            </a:pPr>
            <a:r>
              <a:rPr lang="en-US" i="1" dirty="0">
                <a:solidFill>
                  <a:schemeClr val="accent5"/>
                </a:solidFill>
              </a:rPr>
              <a:t>A cation is always smaller than the atom from which it is derived.</a:t>
            </a:r>
          </a:p>
          <a:p>
            <a:endParaRPr lang="en-US" dirty="0"/>
          </a:p>
        </p:txBody>
      </p:sp>
    </p:spTree>
    <p:extLst>
      <p:ext uri="{BB962C8B-B14F-4D97-AF65-F5344CB8AC3E}">
        <p14:creationId xmlns:p14="http://schemas.microsoft.com/office/powerpoint/2010/main" val="2525752887"/>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Variations in Ionic Radii </a:t>
            </a:r>
          </a:p>
        </p:txBody>
      </p:sp>
      <p:sp>
        <p:nvSpPr>
          <p:cNvPr id="3" name="Content Placeholder 2"/>
          <p:cNvSpPr>
            <a:spLocks noGrp="1"/>
          </p:cNvSpPr>
          <p:nvPr>
            <p:ph idx="1"/>
          </p:nvPr>
        </p:nvSpPr>
        <p:spPr/>
        <p:txBody>
          <a:bodyPr/>
          <a:lstStyle/>
          <a:p>
            <a:pPr>
              <a:buClr>
                <a:schemeClr val="tx1"/>
              </a:buClr>
            </a:pPr>
            <a:r>
              <a:rPr lang="en-US" dirty="0">
                <a:solidFill>
                  <a:schemeClr val="accent5"/>
                </a:solidFill>
              </a:rPr>
              <a:t>An anion always has more electrons and the same number of protons as the parent atom.</a:t>
            </a:r>
          </a:p>
          <a:p>
            <a:pPr>
              <a:buClr>
                <a:schemeClr val="tx1"/>
              </a:buClr>
            </a:pPr>
            <a:endParaRPr lang="en-US" dirty="0">
              <a:solidFill>
                <a:schemeClr val="accent5"/>
              </a:solidFill>
            </a:endParaRPr>
          </a:p>
          <a:p>
            <a:pPr>
              <a:buClr>
                <a:schemeClr val="tx1"/>
              </a:buClr>
            </a:pPr>
            <a:r>
              <a:rPr lang="en-US" dirty="0">
                <a:solidFill>
                  <a:schemeClr val="accent5"/>
                </a:solidFill>
              </a:rPr>
              <a:t>This results in a greater repulsion among the electrons and a decrease in </a:t>
            </a:r>
            <a:r>
              <a:rPr lang="en-US" i="1" dirty="0" err="1">
                <a:solidFill>
                  <a:schemeClr val="accent5"/>
                </a:solidFill>
              </a:rPr>
              <a:t>Z</a:t>
            </a:r>
            <a:r>
              <a:rPr lang="en-US" baseline="-25000" dirty="0" err="1">
                <a:solidFill>
                  <a:schemeClr val="accent5"/>
                </a:solidFill>
              </a:rPr>
              <a:t>eff</a:t>
            </a:r>
            <a:r>
              <a:rPr lang="en-US" dirty="0">
                <a:solidFill>
                  <a:schemeClr val="accent5"/>
                </a:solidFill>
              </a:rPr>
              <a:t>. </a:t>
            </a:r>
          </a:p>
          <a:p>
            <a:pPr>
              <a:buClr>
                <a:schemeClr val="tx1"/>
              </a:buClr>
            </a:pPr>
            <a:endParaRPr lang="en-US" dirty="0">
              <a:solidFill>
                <a:schemeClr val="accent5"/>
              </a:solidFill>
            </a:endParaRPr>
          </a:p>
          <a:p>
            <a:pPr>
              <a:buClr>
                <a:schemeClr val="tx1"/>
              </a:buClr>
            </a:pPr>
            <a:r>
              <a:rPr lang="en-US" dirty="0">
                <a:solidFill>
                  <a:schemeClr val="accent5"/>
                </a:solidFill>
              </a:rPr>
              <a:t>This causes the valence electrons to be farther from the nucleus. </a:t>
            </a:r>
          </a:p>
          <a:p>
            <a:pPr>
              <a:buClr>
                <a:schemeClr val="tx1"/>
              </a:buClr>
            </a:pPr>
            <a:endParaRPr lang="en-US" dirty="0">
              <a:solidFill>
                <a:schemeClr val="accent5"/>
              </a:solidFill>
            </a:endParaRPr>
          </a:p>
          <a:p>
            <a:pPr>
              <a:buClr>
                <a:schemeClr val="tx1"/>
              </a:buClr>
            </a:pPr>
            <a:r>
              <a:rPr lang="en-US" i="1" dirty="0">
                <a:solidFill>
                  <a:schemeClr val="accent5"/>
                </a:solidFill>
              </a:rPr>
              <a:t>An anion is always larger than the atom from which it is derived.</a:t>
            </a:r>
          </a:p>
          <a:p>
            <a:endParaRPr lang="en-US" dirty="0"/>
          </a:p>
        </p:txBody>
      </p:sp>
    </p:spTree>
    <p:extLst>
      <p:ext uri="{BB962C8B-B14F-4D97-AF65-F5344CB8AC3E}">
        <p14:creationId xmlns:p14="http://schemas.microsoft.com/office/powerpoint/2010/main" val="1268060165"/>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6.32</a:t>
            </a:r>
          </a:p>
        </p:txBody>
      </p:sp>
      <p:sp>
        <p:nvSpPr>
          <p:cNvPr id="7" name="Figure Legend"/>
          <p:cNvSpPr>
            <a:spLocks noGrp="1"/>
          </p:cNvSpPr>
          <p:nvPr>
            <p:ph idx="13"/>
          </p:nvPr>
        </p:nvSpPr>
        <p:spPr/>
        <p:txBody>
          <a:bodyPr>
            <a:normAutofit/>
          </a:bodyPr>
          <a:lstStyle/>
          <a:p>
            <a:r>
              <a:rPr lang="en-US" sz="1600" dirty="0"/>
              <a:t>The radius for a </a:t>
            </a:r>
            <a:r>
              <a:rPr lang="en-US" sz="1600" dirty="0" err="1"/>
              <a:t>cation</a:t>
            </a:r>
            <a:r>
              <a:rPr lang="en-US" sz="1600" dirty="0"/>
              <a:t> is smaller than the parent atom (Al), due to the lost electrons; the radius for an anion is larger than the parent (S), due to the gained electrons.</a:t>
            </a:r>
          </a:p>
        </p:txBody>
      </p:sp>
      <p:pic>
        <p:nvPicPr>
          <p:cNvPr id="9" name="Figure" descr="The figure includes spheres in green to represent the relative sizes of A l and S atoms. The relatively large A l sphere in the upper left is labeled 118. The significantly smaller S sphere in the upper right is labeled 104. Beneath each of these spheres is a red sphere. The red sphere in the lower left is very small in comparison to the other spheres and is labeled, “A l superscript 3 plus 68.” The red sphere in the lower right is significantly larger than the other spheres and is labeled, “S superscript 2 negative 170. “"/>
          <p:cNvPicPr>
            <a:picLocks noChangeAspect="1"/>
          </p:cNvPicPr>
          <p:nvPr/>
        </p:nvPicPr>
        <p:blipFill>
          <a:blip r:embed="rId2">
            <a:extLst>
              <a:ext uri="{28A0092B-C50C-407E-A947-70E740481C1C}">
                <a14:useLocalDpi xmlns:a14="http://schemas.microsoft.com/office/drawing/2010/main" val="0"/>
              </a:ext>
            </a:extLst>
          </a:blip>
          <a:srcRect t="-105034" b="-105034"/>
          <a:stretch>
            <a:fillRect/>
          </a:stretch>
        </p:blipFill>
        <p:spPr>
          <a:xfrm>
            <a:off x="457199" y="1122386"/>
            <a:ext cx="8062913" cy="3500071"/>
          </a:xfrm>
          <a:prstGeom prst="rect">
            <a:avLst/>
          </a:prstGeom>
        </p:spPr>
      </p:pic>
    </p:spTree>
    <p:extLst>
      <p:ext uri="{BB962C8B-B14F-4D97-AF65-F5344CB8AC3E}">
        <p14:creationId xmlns:p14="http://schemas.microsoft.com/office/powerpoint/2010/main" val="3210653254"/>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Isoelectronic</a:t>
            </a:r>
          </a:p>
        </p:txBody>
      </p:sp>
      <p:sp>
        <p:nvSpPr>
          <p:cNvPr id="3" name="Content Placeholder 2"/>
          <p:cNvSpPr>
            <a:spLocks noGrp="1"/>
          </p:cNvSpPr>
          <p:nvPr>
            <p:ph idx="1"/>
          </p:nvPr>
        </p:nvSpPr>
        <p:spPr>
          <a:xfrm>
            <a:off x="628650" y="955965"/>
            <a:ext cx="7886700" cy="4568142"/>
          </a:xfrm>
        </p:spPr>
        <p:txBody>
          <a:bodyPr>
            <a:normAutofit/>
          </a:bodyPr>
          <a:lstStyle/>
          <a:p>
            <a:pPr>
              <a:buClr>
                <a:schemeClr val="tx1"/>
              </a:buClr>
            </a:pPr>
            <a:r>
              <a:rPr lang="en-US" dirty="0">
                <a:solidFill>
                  <a:schemeClr val="accent5"/>
                </a:solidFill>
              </a:rPr>
              <a:t>Atoms and ions that have the same electron configuration are said to be </a:t>
            </a:r>
            <a:r>
              <a:rPr lang="en-US" b="1" dirty="0">
                <a:solidFill>
                  <a:schemeClr val="accent5"/>
                </a:solidFill>
              </a:rPr>
              <a:t>isoelectronic</a:t>
            </a:r>
            <a:r>
              <a:rPr lang="en-US" dirty="0">
                <a:solidFill>
                  <a:schemeClr val="accent5"/>
                </a:solidFill>
              </a:rPr>
              <a:t>. </a:t>
            </a:r>
          </a:p>
          <a:p>
            <a:pPr>
              <a:buClr>
                <a:schemeClr val="tx1"/>
              </a:buClr>
            </a:pPr>
            <a:endParaRPr lang="en-US" dirty="0">
              <a:solidFill>
                <a:schemeClr val="accent5"/>
              </a:solidFill>
            </a:endParaRPr>
          </a:p>
          <a:p>
            <a:pPr>
              <a:buClr>
                <a:schemeClr val="tx1"/>
              </a:buClr>
            </a:pPr>
            <a:r>
              <a:rPr lang="en-US" dirty="0">
                <a:solidFill>
                  <a:schemeClr val="accent5"/>
                </a:solidFill>
              </a:rPr>
              <a:t>Examples of isoelectronic species:</a:t>
            </a:r>
          </a:p>
          <a:p>
            <a:pPr lvl="1">
              <a:buClr>
                <a:schemeClr val="tx1"/>
              </a:buClr>
            </a:pPr>
            <a:r>
              <a:rPr lang="en-US" dirty="0"/>
              <a:t>N</a:t>
            </a:r>
            <a:r>
              <a:rPr lang="en-US" baseline="30000" dirty="0"/>
              <a:t>3–</a:t>
            </a:r>
            <a:r>
              <a:rPr lang="en-US" dirty="0"/>
              <a:t>, O</a:t>
            </a:r>
            <a:r>
              <a:rPr lang="en-US" baseline="30000" dirty="0"/>
              <a:t>2–</a:t>
            </a:r>
            <a:r>
              <a:rPr lang="en-US" dirty="0"/>
              <a:t>, F</a:t>
            </a:r>
            <a:r>
              <a:rPr lang="en-US" baseline="30000" dirty="0"/>
              <a:t>–</a:t>
            </a:r>
            <a:r>
              <a:rPr lang="en-US" dirty="0"/>
              <a:t>, Ne, Na</a:t>
            </a:r>
            <a:r>
              <a:rPr lang="en-US" baseline="30000" dirty="0"/>
              <a:t>+</a:t>
            </a:r>
            <a:r>
              <a:rPr lang="en-US" dirty="0"/>
              <a:t>, Mg</a:t>
            </a:r>
            <a:r>
              <a:rPr lang="en-US" baseline="30000" dirty="0"/>
              <a:t>2+</a:t>
            </a:r>
            <a:r>
              <a:rPr lang="en-US" dirty="0"/>
              <a:t>, and Al</a:t>
            </a:r>
            <a:r>
              <a:rPr lang="en-US" baseline="30000" dirty="0"/>
              <a:t>3+</a:t>
            </a:r>
            <a:r>
              <a:rPr lang="en-US" dirty="0"/>
              <a:t> (1</a:t>
            </a:r>
            <a:r>
              <a:rPr lang="en-US" i="1" dirty="0"/>
              <a:t>s</a:t>
            </a:r>
            <a:r>
              <a:rPr lang="en-US" baseline="30000" dirty="0"/>
              <a:t>2</a:t>
            </a:r>
            <a:r>
              <a:rPr lang="en-US" dirty="0"/>
              <a:t>2</a:t>
            </a:r>
            <a:r>
              <a:rPr lang="en-US" i="1" dirty="0"/>
              <a:t>s</a:t>
            </a:r>
            <a:r>
              <a:rPr lang="en-US" baseline="30000" dirty="0"/>
              <a:t>2</a:t>
            </a:r>
            <a:r>
              <a:rPr lang="en-US" dirty="0"/>
              <a:t>2</a:t>
            </a:r>
            <a:r>
              <a:rPr lang="en-US" i="1" dirty="0"/>
              <a:t>p</a:t>
            </a:r>
            <a:r>
              <a:rPr lang="en-US" baseline="30000" dirty="0"/>
              <a:t>6</a:t>
            </a:r>
            <a:r>
              <a:rPr lang="en-US" dirty="0"/>
              <a:t>)</a:t>
            </a:r>
          </a:p>
          <a:p>
            <a:pPr lvl="1">
              <a:buClr>
                <a:schemeClr val="tx1"/>
              </a:buClr>
            </a:pPr>
            <a:r>
              <a:rPr lang="en-US" dirty="0"/>
              <a:t>P</a:t>
            </a:r>
            <a:r>
              <a:rPr lang="en-US" baseline="30000" dirty="0"/>
              <a:t>3–</a:t>
            </a:r>
            <a:r>
              <a:rPr lang="en-US" dirty="0"/>
              <a:t>, S</a:t>
            </a:r>
            <a:r>
              <a:rPr lang="en-US" baseline="30000" dirty="0"/>
              <a:t>2–</a:t>
            </a:r>
            <a:r>
              <a:rPr lang="en-US" dirty="0"/>
              <a:t>, Cl</a:t>
            </a:r>
            <a:r>
              <a:rPr lang="en-US" baseline="30000" dirty="0"/>
              <a:t>–</a:t>
            </a:r>
            <a:r>
              <a:rPr lang="en-US" dirty="0"/>
              <a:t>, </a:t>
            </a:r>
            <a:r>
              <a:rPr lang="en-US" dirty="0" err="1"/>
              <a:t>Ar</a:t>
            </a:r>
            <a:r>
              <a:rPr lang="en-US" dirty="0"/>
              <a:t>, K</a:t>
            </a:r>
            <a:r>
              <a:rPr lang="en-US" baseline="30000" dirty="0"/>
              <a:t>+</a:t>
            </a:r>
            <a:r>
              <a:rPr lang="en-US" dirty="0"/>
              <a:t>, Ca</a:t>
            </a:r>
            <a:r>
              <a:rPr lang="en-US" baseline="30000" dirty="0"/>
              <a:t>2+</a:t>
            </a:r>
            <a:r>
              <a:rPr lang="en-US" dirty="0"/>
              <a:t>, and Sc</a:t>
            </a:r>
            <a:r>
              <a:rPr lang="en-US" baseline="30000" dirty="0"/>
              <a:t>3+</a:t>
            </a:r>
            <a:r>
              <a:rPr lang="en-US" dirty="0"/>
              <a:t> ([Ne]3</a:t>
            </a:r>
            <a:r>
              <a:rPr lang="en-US" i="1" dirty="0"/>
              <a:t>s</a:t>
            </a:r>
            <a:r>
              <a:rPr lang="en-US" baseline="30000" dirty="0"/>
              <a:t>2</a:t>
            </a:r>
            <a:r>
              <a:rPr lang="en-US" dirty="0"/>
              <a:t>3</a:t>
            </a:r>
            <a:r>
              <a:rPr lang="en-US" i="1" dirty="0"/>
              <a:t>p</a:t>
            </a:r>
            <a:r>
              <a:rPr lang="en-US" baseline="30000" dirty="0"/>
              <a:t>6</a:t>
            </a:r>
            <a:r>
              <a:rPr lang="en-US" dirty="0"/>
              <a:t>)</a:t>
            </a:r>
          </a:p>
          <a:p>
            <a:pPr>
              <a:buClr>
                <a:schemeClr val="tx1"/>
              </a:buClr>
            </a:pPr>
            <a:endParaRPr lang="en-US" dirty="0">
              <a:solidFill>
                <a:schemeClr val="accent5"/>
              </a:solidFill>
            </a:endParaRPr>
          </a:p>
          <a:p>
            <a:pPr>
              <a:buClr>
                <a:schemeClr val="tx1"/>
              </a:buClr>
            </a:pPr>
            <a:r>
              <a:rPr lang="en-US" dirty="0">
                <a:solidFill>
                  <a:schemeClr val="accent5"/>
                </a:solidFill>
              </a:rPr>
              <a:t>For atoms or ions that are isoelectronic, the number of protons determines the size. </a:t>
            </a:r>
          </a:p>
          <a:p>
            <a:pPr>
              <a:buClr>
                <a:schemeClr val="tx1"/>
              </a:buClr>
            </a:pPr>
            <a:endParaRPr lang="en-US" dirty="0">
              <a:solidFill>
                <a:schemeClr val="accent5"/>
              </a:solidFill>
            </a:endParaRPr>
          </a:p>
          <a:p>
            <a:pPr>
              <a:buClr>
                <a:schemeClr val="tx1"/>
              </a:buClr>
            </a:pPr>
            <a:r>
              <a:rPr lang="en-US" i="1" dirty="0">
                <a:solidFill>
                  <a:schemeClr val="accent5"/>
                </a:solidFill>
              </a:rPr>
              <a:t>The greater the nuclear charge, the smaller the radius in a series of isoelectronic ions and atoms.</a:t>
            </a:r>
          </a:p>
          <a:p>
            <a:endParaRPr lang="en-US" dirty="0"/>
          </a:p>
        </p:txBody>
      </p:sp>
    </p:spTree>
    <p:extLst>
      <p:ext uri="{BB962C8B-B14F-4D97-AF65-F5344CB8AC3E}">
        <p14:creationId xmlns:p14="http://schemas.microsoft.com/office/powerpoint/2010/main" val="3516802800"/>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Ionization Energy</a:t>
            </a:r>
          </a:p>
        </p:txBody>
      </p:sp>
      <p:sp>
        <p:nvSpPr>
          <p:cNvPr id="3" name="Content Placeholder 2"/>
          <p:cNvSpPr>
            <a:spLocks noGrp="1"/>
          </p:cNvSpPr>
          <p:nvPr>
            <p:ph idx="1"/>
          </p:nvPr>
        </p:nvSpPr>
        <p:spPr/>
        <p:txBody>
          <a:bodyPr/>
          <a:lstStyle/>
          <a:p>
            <a:r>
              <a:rPr lang="en-US" dirty="0">
                <a:solidFill>
                  <a:schemeClr val="accent5"/>
                </a:solidFill>
              </a:rPr>
              <a:t>The amount of energy required to remove the most loosely bound electron from a gaseous atom in its ground state is called its </a:t>
            </a:r>
            <a:r>
              <a:rPr lang="en-US" b="1" dirty="0">
                <a:solidFill>
                  <a:schemeClr val="accent5"/>
                </a:solidFill>
              </a:rPr>
              <a:t>first ionization energy (IE</a:t>
            </a:r>
            <a:r>
              <a:rPr lang="en-US" b="1" baseline="-25000" dirty="0">
                <a:solidFill>
                  <a:schemeClr val="accent5"/>
                </a:solidFill>
              </a:rPr>
              <a:t>1</a:t>
            </a:r>
            <a:r>
              <a:rPr lang="en-US" b="1" dirty="0">
                <a:solidFill>
                  <a:schemeClr val="accent5"/>
                </a:solidFill>
              </a:rPr>
              <a:t>)</a:t>
            </a:r>
            <a:r>
              <a:rPr lang="en-US" dirty="0">
                <a:solidFill>
                  <a:schemeClr val="accent5"/>
                </a:solidFill>
              </a:rPr>
              <a:t>. </a:t>
            </a:r>
          </a:p>
          <a:p>
            <a:pPr marL="0" indent="0" algn="ctr">
              <a:buNone/>
            </a:pPr>
            <a:r>
              <a:rPr lang="en-US" dirty="0">
                <a:solidFill>
                  <a:schemeClr val="accent5"/>
                </a:solidFill>
              </a:rPr>
              <a:t>X(</a:t>
            </a:r>
            <a:r>
              <a:rPr lang="en-US" i="1" dirty="0">
                <a:solidFill>
                  <a:schemeClr val="accent5"/>
                </a:solidFill>
              </a:rPr>
              <a:t>g</a:t>
            </a:r>
            <a:r>
              <a:rPr lang="en-US" dirty="0">
                <a:solidFill>
                  <a:schemeClr val="accent5"/>
                </a:solidFill>
              </a:rPr>
              <a:t>)	⟶	X</a:t>
            </a:r>
            <a:r>
              <a:rPr lang="en-US" baseline="30000" dirty="0">
                <a:solidFill>
                  <a:schemeClr val="accent5"/>
                </a:solidFill>
              </a:rPr>
              <a:t>+</a:t>
            </a:r>
            <a:r>
              <a:rPr lang="en-US" dirty="0">
                <a:solidFill>
                  <a:schemeClr val="accent5"/>
                </a:solidFill>
              </a:rPr>
              <a:t>(</a:t>
            </a:r>
            <a:r>
              <a:rPr lang="en-US" i="1" dirty="0">
                <a:solidFill>
                  <a:schemeClr val="accent5"/>
                </a:solidFill>
              </a:rPr>
              <a:t>g</a:t>
            </a:r>
            <a:r>
              <a:rPr lang="en-US" dirty="0">
                <a:solidFill>
                  <a:schemeClr val="accent5"/>
                </a:solidFill>
              </a:rPr>
              <a:t>)   +   e</a:t>
            </a:r>
            <a:r>
              <a:rPr lang="en-US" baseline="30000" dirty="0">
                <a:solidFill>
                  <a:schemeClr val="accent5"/>
                </a:solidFill>
              </a:rPr>
              <a:t>−</a:t>
            </a:r>
            <a:r>
              <a:rPr lang="en-US" dirty="0">
                <a:solidFill>
                  <a:schemeClr val="accent5"/>
                </a:solidFill>
              </a:rPr>
              <a:t>		IE</a:t>
            </a:r>
            <a:r>
              <a:rPr lang="en-US" baseline="-25000" dirty="0">
                <a:solidFill>
                  <a:schemeClr val="accent5"/>
                </a:solidFill>
              </a:rPr>
              <a:t>1</a:t>
            </a:r>
          </a:p>
          <a:p>
            <a:endParaRPr lang="en-US" dirty="0">
              <a:solidFill>
                <a:schemeClr val="accent5"/>
              </a:solidFill>
            </a:endParaRPr>
          </a:p>
          <a:p>
            <a:r>
              <a:rPr lang="en-US" dirty="0">
                <a:solidFill>
                  <a:schemeClr val="accent5"/>
                </a:solidFill>
              </a:rPr>
              <a:t>The energy required to remove the second most loosely bound electron is called the </a:t>
            </a:r>
            <a:r>
              <a:rPr lang="en-US" b="1" dirty="0">
                <a:solidFill>
                  <a:schemeClr val="accent5"/>
                </a:solidFill>
              </a:rPr>
              <a:t>second ionization energy (IE</a:t>
            </a:r>
            <a:r>
              <a:rPr lang="en-US" b="1" baseline="-25000" dirty="0">
                <a:solidFill>
                  <a:schemeClr val="accent5"/>
                </a:solidFill>
              </a:rPr>
              <a:t>2</a:t>
            </a:r>
            <a:r>
              <a:rPr lang="en-US" b="1" dirty="0">
                <a:solidFill>
                  <a:schemeClr val="accent5"/>
                </a:solidFill>
              </a:rPr>
              <a:t>)</a:t>
            </a:r>
            <a:r>
              <a:rPr lang="en-US" dirty="0">
                <a:solidFill>
                  <a:schemeClr val="accent5"/>
                </a:solidFill>
              </a:rPr>
              <a:t>.</a:t>
            </a:r>
          </a:p>
          <a:p>
            <a:pPr marL="0" indent="0" algn="ctr">
              <a:buNone/>
            </a:pPr>
            <a:r>
              <a:rPr lang="en-US" dirty="0">
                <a:solidFill>
                  <a:schemeClr val="accent5"/>
                </a:solidFill>
              </a:rPr>
              <a:t>X</a:t>
            </a:r>
            <a:r>
              <a:rPr lang="en-US" baseline="30000" dirty="0">
                <a:solidFill>
                  <a:schemeClr val="accent5"/>
                </a:solidFill>
              </a:rPr>
              <a:t>+</a:t>
            </a:r>
            <a:r>
              <a:rPr lang="en-US" dirty="0">
                <a:solidFill>
                  <a:schemeClr val="accent5"/>
                </a:solidFill>
              </a:rPr>
              <a:t>(</a:t>
            </a:r>
            <a:r>
              <a:rPr lang="en-US" i="1" dirty="0">
                <a:solidFill>
                  <a:schemeClr val="accent5"/>
                </a:solidFill>
              </a:rPr>
              <a:t>g</a:t>
            </a:r>
            <a:r>
              <a:rPr lang="en-US" dirty="0">
                <a:solidFill>
                  <a:schemeClr val="accent5"/>
                </a:solidFill>
              </a:rPr>
              <a:t>) 	⟶	X</a:t>
            </a:r>
            <a:r>
              <a:rPr lang="en-US" baseline="30000" dirty="0">
                <a:solidFill>
                  <a:schemeClr val="accent5"/>
                </a:solidFill>
              </a:rPr>
              <a:t>2+</a:t>
            </a:r>
            <a:r>
              <a:rPr lang="en-US" dirty="0">
                <a:solidFill>
                  <a:schemeClr val="accent5"/>
                </a:solidFill>
              </a:rPr>
              <a:t>(</a:t>
            </a:r>
            <a:r>
              <a:rPr lang="en-US" i="1" dirty="0">
                <a:solidFill>
                  <a:schemeClr val="accent5"/>
                </a:solidFill>
              </a:rPr>
              <a:t>g</a:t>
            </a:r>
            <a:r>
              <a:rPr lang="en-US" dirty="0">
                <a:solidFill>
                  <a:schemeClr val="accent5"/>
                </a:solidFill>
              </a:rPr>
              <a:t>)   +   e</a:t>
            </a:r>
            <a:r>
              <a:rPr lang="en-US" baseline="30000" dirty="0">
                <a:solidFill>
                  <a:schemeClr val="accent5"/>
                </a:solidFill>
              </a:rPr>
              <a:t>−</a:t>
            </a:r>
            <a:r>
              <a:rPr lang="en-US" dirty="0">
                <a:solidFill>
                  <a:schemeClr val="accent5"/>
                </a:solidFill>
              </a:rPr>
              <a:t>		IE</a:t>
            </a:r>
            <a:r>
              <a:rPr lang="en-US" baseline="-25000" dirty="0">
                <a:solidFill>
                  <a:schemeClr val="accent5"/>
                </a:solidFill>
              </a:rPr>
              <a:t>2</a:t>
            </a:r>
          </a:p>
          <a:p>
            <a:pPr>
              <a:buClrTx/>
            </a:pPr>
            <a:endParaRPr lang="en-US" baseline="-25000" dirty="0">
              <a:solidFill>
                <a:schemeClr val="accent5"/>
              </a:solidFill>
            </a:endParaRPr>
          </a:p>
          <a:p>
            <a:r>
              <a:rPr lang="en-US" dirty="0">
                <a:solidFill>
                  <a:schemeClr val="accent5"/>
                </a:solidFill>
              </a:rPr>
              <a:t>The energy required to remove the third electron is the third ionization energy, and so on.</a:t>
            </a:r>
            <a:endParaRPr lang="en-US" baseline="-25000" dirty="0">
              <a:solidFill>
                <a:schemeClr val="accent5"/>
              </a:solidFill>
            </a:endParaRPr>
          </a:p>
          <a:p>
            <a:endParaRPr lang="en-US" dirty="0"/>
          </a:p>
        </p:txBody>
      </p:sp>
    </p:spTree>
    <p:extLst>
      <p:ext uri="{BB962C8B-B14F-4D97-AF65-F5344CB8AC3E}">
        <p14:creationId xmlns:p14="http://schemas.microsoft.com/office/powerpoint/2010/main" val="652973601"/>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Variations in Ionization Energies</a:t>
            </a:r>
          </a:p>
        </p:txBody>
      </p:sp>
      <p:sp>
        <p:nvSpPr>
          <p:cNvPr id="3" name="Content Placeholder 2"/>
          <p:cNvSpPr>
            <a:spLocks noGrp="1"/>
          </p:cNvSpPr>
          <p:nvPr>
            <p:ph idx="1"/>
          </p:nvPr>
        </p:nvSpPr>
        <p:spPr>
          <a:xfrm>
            <a:off x="628650" y="955965"/>
            <a:ext cx="7886700" cy="4709544"/>
          </a:xfrm>
        </p:spPr>
        <p:txBody>
          <a:bodyPr>
            <a:normAutofit/>
          </a:bodyPr>
          <a:lstStyle/>
          <a:p>
            <a:r>
              <a:rPr lang="en-US" dirty="0">
                <a:solidFill>
                  <a:schemeClr val="accent5"/>
                </a:solidFill>
              </a:rPr>
              <a:t>Energy is always required to remove electrons from atoms or ions, so ionization processes are endothermic and IE values are always positive. </a:t>
            </a:r>
          </a:p>
          <a:p>
            <a:endParaRPr lang="en-US" dirty="0">
              <a:solidFill>
                <a:schemeClr val="accent5"/>
              </a:solidFill>
            </a:endParaRPr>
          </a:p>
          <a:p>
            <a:r>
              <a:rPr lang="en-US" dirty="0">
                <a:solidFill>
                  <a:schemeClr val="accent5"/>
                </a:solidFill>
              </a:rPr>
              <a:t>As size (atomic radius) increases, the ionization energy decreases. </a:t>
            </a:r>
          </a:p>
          <a:p>
            <a:pPr>
              <a:buClrTx/>
            </a:pPr>
            <a:endParaRPr lang="en-US" dirty="0">
              <a:solidFill>
                <a:schemeClr val="accent5"/>
              </a:solidFill>
            </a:endParaRPr>
          </a:p>
          <a:p>
            <a:r>
              <a:rPr lang="en-US" dirty="0">
                <a:solidFill>
                  <a:schemeClr val="accent5"/>
                </a:solidFill>
              </a:rPr>
              <a:t>First ionization energies: </a:t>
            </a:r>
          </a:p>
          <a:p>
            <a:pPr lvl="1"/>
            <a:r>
              <a:rPr lang="en-US" dirty="0"/>
              <a:t>Decrease down a group</a:t>
            </a:r>
          </a:p>
          <a:p>
            <a:pPr lvl="1"/>
            <a:r>
              <a:rPr lang="en-US" dirty="0"/>
              <a:t>Increase across a period</a:t>
            </a:r>
          </a:p>
          <a:p>
            <a:pPr>
              <a:buClrTx/>
            </a:pPr>
            <a:endParaRPr lang="en-US" dirty="0">
              <a:solidFill>
                <a:schemeClr val="accent5"/>
              </a:solidFill>
            </a:endParaRPr>
          </a:p>
          <a:p>
            <a:r>
              <a:rPr lang="en-US" dirty="0">
                <a:solidFill>
                  <a:schemeClr val="accent5"/>
                </a:solidFill>
              </a:rPr>
              <a:t>There are some deviations from this trend. </a:t>
            </a:r>
          </a:p>
          <a:p>
            <a:endParaRPr lang="en-US" dirty="0"/>
          </a:p>
        </p:txBody>
      </p:sp>
    </p:spTree>
    <p:extLst>
      <p:ext uri="{BB962C8B-B14F-4D97-AF65-F5344CB8AC3E}">
        <p14:creationId xmlns:p14="http://schemas.microsoft.com/office/powerpoint/2010/main" val="1619264713"/>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6.33</a:t>
            </a:r>
          </a:p>
        </p:txBody>
      </p:sp>
      <p:sp>
        <p:nvSpPr>
          <p:cNvPr id="7" name="Figure Legend"/>
          <p:cNvSpPr>
            <a:spLocks noGrp="1"/>
          </p:cNvSpPr>
          <p:nvPr>
            <p:ph idx="13"/>
          </p:nvPr>
        </p:nvSpPr>
        <p:spPr>
          <a:xfrm>
            <a:off x="628650" y="5462492"/>
            <a:ext cx="7886700" cy="873378"/>
          </a:xfrm>
        </p:spPr>
        <p:txBody>
          <a:bodyPr>
            <a:normAutofit/>
          </a:bodyPr>
          <a:lstStyle/>
          <a:p>
            <a:r>
              <a:rPr lang="en-US" sz="1600" dirty="0"/>
              <a:t>The first ionization energy of the elements in the first five periods are plotted against their atomic number.</a:t>
            </a:r>
          </a:p>
        </p:txBody>
      </p:sp>
      <p:pic>
        <p:nvPicPr>
          <p:cNvPr id="2" name="Picture 1" descr="This figure includes a graph labeled, “Atomic Number,” on the horizontal axis and, “Ionization Energy (k J divided by mol),” on the vertical axis. Markings are provided on the horizontal axis at 10, 18, 36, 54, and 86. Vertical lines extend from the horizontal axis upward at each of these values. The vertical axis begins at 0 and increases by 500’s up to 2500. Horizontal lines are drawn across the graph at multiples of 500. A red jagged line connects the ionization energies for elements with atomic numbers 1 through 86 on the graph. Peaks are evident at the locations of the noble or inert gases: H e, N e, A r, K r, X e, and R n. Similarly, minima exist at the locations of the alkali metals: L i, N a, K, R b, and C s. Elements labeled on the graph and their associated ionization energies are as follows: H 1310, H e 2370, L i 520, B e 900, B 800, C 1090, N 1400, O 1310, F 1680, N e 2080, N a 490, M g 730, P 1060, A r 1520, K 420, Z n 910, A s 960, B r 1140, K r 1350, R b 400, C d 870, X e 1170, T l 590, and R n 1030."/>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600200" y="1115050"/>
            <a:ext cx="5943600" cy="4201668"/>
          </a:xfrm>
          <a:prstGeom prst="rect">
            <a:avLst/>
          </a:prstGeom>
        </p:spPr>
      </p:pic>
    </p:spTree>
    <p:extLst>
      <p:ext uri="{BB962C8B-B14F-4D97-AF65-F5344CB8AC3E}">
        <p14:creationId xmlns:p14="http://schemas.microsoft.com/office/powerpoint/2010/main" val="2635138008"/>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6.34</a:t>
            </a:r>
          </a:p>
        </p:txBody>
      </p:sp>
      <p:pic>
        <p:nvPicPr>
          <p:cNvPr id="2" name="Figure" descr="The figure includes a periodic table with the title, “First Ionization Energies of Some Elements (k J per mol).” The table identifies the row or period number at the left in purple, and group or column numbers in blue above each column. First ionization energies listed top to bottom for group 1 are: H 1310, L i 520, N a 490, K 420, R b 400, C s 380, and three dots are placed in the box for F r. In group 2 the values are: B e 900, M g 730, C a 590, S r 550, and B a 500. In group 3 the values are: S c 630, Y 620, and L a 540. In group 4, the values are: T i 660, Z r 660, H f 700. In group 5, the values are: V 650, N b 670, and T a 760. In group 6, the values are: C r 660, M o 680, and W 770. In group 7, the values are: M n 710, T c 700, and R e 760. In group 8, the values are: F e 760, R u 720, and O s 840. In group 9, the values are: C o 760, R h 720, and I r 890. In group 10, the values are: N i 730, P d 800, and P t 870. In group 11, the values are: C u 740, A g 730, and A u 890. In group 12, the values are: Z n 910, C d 870, and H g 1000. In group 13, the values are: B 800, A l 580, G a 580, I n 560, and T l 590. In group 14, the values are: C 1090, S i 780, G e 780, S n 700, and P b 710. In group 15, the values are: N 1400, P 1060, A s 960, S b 830, and B i 800. In group 16, the values are: O 1310, S 1000, S e 950, T e 870, and P o 810. In group 17, the values are: F 1680, C l 1250, B r 1140, I 1010, and A t has three dots. In group 18, the values listed are: B e 2370, N e 2080, A r 1520, K r 1350, X e 1170, and R n 1030."/>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947737" y="1105694"/>
            <a:ext cx="7248525" cy="3495675"/>
          </a:xfrm>
        </p:spPr>
      </p:pic>
      <p:sp>
        <p:nvSpPr>
          <p:cNvPr id="7" name="Figure Legend"/>
          <p:cNvSpPr>
            <a:spLocks noGrp="1"/>
          </p:cNvSpPr>
          <p:nvPr>
            <p:ph idx="13"/>
          </p:nvPr>
        </p:nvSpPr>
        <p:spPr/>
        <p:txBody>
          <a:bodyPr>
            <a:normAutofit/>
          </a:bodyPr>
          <a:lstStyle/>
          <a:p>
            <a:r>
              <a:rPr lang="en-US" sz="1600" dirty="0"/>
              <a:t>This version of the periodic table shows the first ionization energy of (IE</a:t>
            </a:r>
            <a:r>
              <a:rPr lang="en-US" sz="1600" baseline="-25000" dirty="0"/>
              <a:t>1</a:t>
            </a:r>
            <a:r>
              <a:rPr lang="en-US" sz="1600" dirty="0"/>
              <a:t>), in kJ/</a:t>
            </a:r>
            <a:r>
              <a:rPr lang="en-US" sz="1600" dirty="0" err="1"/>
              <a:t>mol</a:t>
            </a:r>
            <a:r>
              <a:rPr lang="en-US" sz="1600" dirty="0"/>
              <a:t>, of selected </a:t>
            </a:r>
            <a:r>
              <a:rPr lang="fr-FR" sz="1600" dirty="0" err="1"/>
              <a:t>elements</a:t>
            </a:r>
            <a:r>
              <a:rPr lang="fr-FR" sz="1600" dirty="0"/>
              <a:t>.</a:t>
            </a:r>
            <a:endParaRPr lang="en-US" sz="1600" dirty="0"/>
          </a:p>
        </p:txBody>
      </p:sp>
    </p:spTree>
    <p:extLst>
      <p:ext uri="{BB962C8B-B14F-4D97-AF65-F5344CB8AC3E}">
        <p14:creationId xmlns:p14="http://schemas.microsoft.com/office/powerpoint/2010/main" val="2434198000"/>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Deviations in Ionization Energy Trend</a:t>
            </a:r>
          </a:p>
        </p:txBody>
      </p:sp>
      <p:sp>
        <p:nvSpPr>
          <p:cNvPr id="3" name="Content Placeholder 2"/>
          <p:cNvSpPr>
            <a:spLocks noGrp="1"/>
          </p:cNvSpPr>
          <p:nvPr>
            <p:ph idx="1"/>
          </p:nvPr>
        </p:nvSpPr>
        <p:spPr>
          <a:xfrm>
            <a:off x="628650" y="955965"/>
            <a:ext cx="7886700" cy="4794386"/>
          </a:xfrm>
        </p:spPr>
        <p:txBody>
          <a:bodyPr/>
          <a:lstStyle/>
          <a:p>
            <a:r>
              <a:rPr lang="en-US" b="1" dirty="0"/>
              <a:t>Deviation: </a:t>
            </a:r>
            <a:r>
              <a:rPr lang="en-US" dirty="0"/>
              <a:t>Beryllium (Be) has a higher IE</a:t>
            </a:r>
            <a:r>
              <a:rPr lang="en-US" baseline="-25000" dirty="0"/>
              <a:t>1</a:t>
            </a:r>
            <a:r>
              <a:rPr lang="en-US" dirty="0"/>
              <a:t> than boron (B).</a:t>
            </a:r>
          </a:p>
          <a:p>
            <a:endParaRPr lang="en-US" dirty="0"/>
          </a:p>
          <a:p>
            <a:pPr lvl="1"/>
            <a:r>
              <a:rPr lang="en-US" dirty="0"/>
              <a:t>The electron removed during the ionization of beryllium ([He]2</a:t>
            </a:r>
            <a:r>
              <a:rPr lang="en-US" i="1" dirty="0"/>
              <a:t>s</a:t>
            </a:r>
            <a:r>
              <a:rPr lang="en-US" baseline="30000" dirty="0"/>
              <a:t>2</a:t>
            </a:r>
            <a:r>
              <a:rPr lang="en-US" dirty="0"/>
              <a:t>) is an </a:t>
            </a:r>
            <a:r>
              <a:rPr lang="en-US" i="1" dirty="0"/>
              <a:t>s</a:t>
            </a:r>
            <a:r>
              <a:rPr lang="en-US" dirty="0"/>
              <a:t> electron.</a:t>
            </a:r>
          </a:p>
          <a:p>
            <a:pPr lvl="2">
              <a:buNone/>
            </a:pPr>
            <a:endParaRPr lang="en-US" sz="1800" dirty="0"/>
          </a:p>
          <a:p>
            <a:pPr lvl="1"/>
            <a:r>
              <a:rPr lang="en-US" dirty="0"/>
              <a:t>The electron removed during the ionization of boron ([He]2</a:t>
            </a:r>
            <a:r>
              <a:rPr lang="en-US" i="1" dirty="0"/>
              <a:t>s</a:t>
            </a:r>
            <a:r>
              <a:rPr lang="en-US" baseline="30000" dirty="0"/>
              <a:t>2</a:t>
            </a:r>
            <a:r>
              <a:rPr lang="en-US" dirty="0"/>
              <a:t>2</a:t>
            </a:r>
            <a:r>
              <a:rPr lang="en-US" i="1" dirty="0"/>
              <a:t>p</a:t>
            </a:r>
            <a:r>
              <a:rPr lang="en-US" baseline="30000" dirty="0"/>
              <a:t>1</a:t>
            </a:r>
            <a:r>
              <a:rPr lang="en-US" dirty="0"/>
              <a:t>) is a </a:t>
            </a:r>
            <a:r>
              <a:rPr lang="en-US" i="1" dirty="0"/>
              <a:t>p</a:t>
            </a:r>
            <a:r>
              <a:rPr lang="en-US" dirty="0"/>
              <a:t> electron. </a:t>
            </a:r>
          </a:p>
          <a:p>
            <a:pPr lvl="1">
              <a:buNone/>
            </a:pPr>
            <a:endParaRPr lang="en-US" dirty="0"/>
          </a:p>
          <a:p>
            <a:pPr lvl="1"/>
            <a:r>
              <a:rPr lang="en-US" dirty="0"/>
              <a:t>The energy of a subshell increases as </a:t>
            </a:r>
            <a:r>
              <a:rPr lang="en-US" i="1" dirty="0"/>
              <a:t>l</a:t>
            </a:r>
            <a:r>
              <a:rPr lang="en-US" dirty="0"/>
              <a:t> increases. </a:t>
            </a:r>
          </a:p>
          <a:p>
            <a:pPr lvl="1">
              <a:buNone/>
            </a:pPr>
            <a:endParaRPr lang="en-US" dirty="0"/>
          </a:p>
          <a:p>
            <a:pPr lvl="1"/>
            <a:r>
              <a:rPr lang="en-US" dirty="0"/>
              <a:t>This means that an </a:t>
            </a:r>
            <a:r>
              <a:rPr lang="en-US" i="1" dirty="0"/>
              <a:t>s</a:t>
            </a:r>
            <a:r>
              <a:rPr lang="en-US" dirty="0"/>
              <a:t> electron is harder to remove from an atom than a </a:t>
            </a:r>
            <a:r>
              <a:rPr lang="en-US" i="1" dirty="0"/>
              <a:t>p</a:t>
            </a:r>
            <a:r>
              <a:rPr lang="en-US" dirty="0"/>
              <a:t> electron in the same shell.</a:t>
            </a:r>
          </a:p>
          <a:p>
            <a:endParaRPr lang="en-US" dirty="0"/>
          </a:p>
        </p:txBody>
      </p:sp>
    </p:spTree>
    <p:extLst>
      <p:ext uri="{BB962C8B-B14F-4D97-AF65-F5344CB8AC3E}">
        <p14:creationId xmlns:p14="http://schemas.microsoft.com/office/powerpoint/2010/main" val="1129394358"/>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Deviations in Ionization Energy Trend</a:t>
            </a:r>
          </a:p>
        </p:txBody>
      </p:sp>
      <p:sp>
        <p:nvSpPr>
          <p:cNvPr id="3" name="Content Placeholder 2"/>
          <p:cNvSpPr>
            <a:spLocks noGrp="1"/>
          </p:cNvSpPr>
          <p:nvPr>
            <p:ph idx="1"/>
          </p:nvPr>
        </p:nvSpPr>
        <p:spPr>
          <a:xfrm>
            <a:off x="628650" y="955965"/>
            <a:ext cx="7886700" cy="5190311"/>
          </a:xfrm>
        </p:spPr>
        <p:txBody>
          <a:bodyPr/>
          <a:lstStyle/>
          <a:p>
            <a:r>
              <a:rPr lang="en-US" b="1" dirty="0"/>
              <a:t>Deviation: </a:t>
            </a:r>
            <a:r>
              <a:rPr lang="en-US" dirty="0"/>
              <a:t>Oxygen (O) has a lower IE</a:t>
            </a:r>
            <a:r>
              <a:rPr lang="en-US" baseline="-25000" dirty="0"/>
              <a:t>1</a:t>
            </a:r>
            <a:r>
              <a:rPr lang="en-US" dirty="0"/>
              <a:t> than nitrogen (N).</a:t>
            </a:r>
          </a:p>
          <a:p>
            <a:pPr lvl="1"/>
            <a:r>
              <a:rPr lang="en-US" dirty="0"/>
              <a:t>Removing one electron from O will eliminate the electron–electron repulsion caused by pairing the electrons in the 2</a:t>
            </a:r>
            <a:r>
              <a:rPr lang="en-US" i="1" dirty="0"/>
              <a:t>p</a:t>
            </a:r>
            <a:r>
              <a:rPr lang="en-US" dirty="0"/>
              <a:t> orbital.</a:t>
            </a:r>
          </a:p>
          <a:p>
            <a:pPr lvl="1"/>
            <a:endParaRPr lang="en-US" dirty="0"/>
          </a:p>
          <a:p>
            <a:pPr lvl="1"/>
            <a:endParaRPr lang="en-US" dirty="0"/>
          </a:p>
          <a:p>
            <a:pPr lvl="1"/>
            <a:endParaRPr lang="en-US" dirty="0"/>
          </a:p>
          <a:p>
            <a:pPr lvl="1">
              <a:buClrTx/>
              <a:buNone/>
            </a:pPr>
            <a:endParaRPr lang="en-US" dirty="0"/>
          </a:p>
          <a:p>
            <a:pPr lvl="1">
              <a:buClrTx/>
              <a:buNone/>
            </a:pPr>
            <a:endParaRPr lang="en-US" dirty="0"/>
          </a:p>
          <a:p>
            <a:pPr lvl="1">
              <a:buClrTx/>
              <a:buNone/>
            </a:pPr>
            <a:endParaRPr lang="en-US" dirty="0"/>
          </a:p>
          <a:p>
            <a:pPr lvl="1">
              <a:buClrTx/>
              <a:buNone/>
            </a:pPr>
            <a:endParaRPr lang="en-US" dirty="0"/>
          </a:p>
          <a:p>
            <a:pPr lvl="1"/>
            <a:endParaRPr lang="en-US" dirty="0"/>
          </a:p>
          <a:p>
            <a:pPr lvl="1"/>
            <a:endParaRPr lang="en-US" dirty="0"/>
          </a:p>
          <a:p>
            <a:pPr lvl="1"/>
            <a:r>
              <a:rPr lang="en-US" dirty="0"/>
              <a:t>This means that removing an electron from O is more energetically favorable than removing an electron from N.</a:t>
            </a:r>
          </a:p>
          <a:p>
            <a:endParaRPr lang="en-US" dirty="0"/>
          </a:p>
        </p:txBody>
      </p:sp>
      <p:pic>
        <p:nvPicPr>
          <p:cNvPr id="5" name="Figure" descr="This figure includes the element symbol O followed by the electron configuration 1 s superscript 2 2 s superscript 2 2 p superscript 4. An orbital diagram follows, which consists of two individual squares, labeled as, “1 s,” and, “2 s,” below followed by a grouping of three connected squares which are labeled, “2 p.” All boxes are oriented in a row. The two individual squares and the first square in the row of connected squares contain a pair of half arrows. One half arrow in each pair points up, and one points down. The downward pointing arrow in the first square in the row of connected squares is red. The remaining two squares each contain single upward pointing half arrows."/>
          <p:cNvPicPr>
            <a:picLocks noChangeAspect="1"/>
          </p:cNvPicPr>
          <p:nvPr/>
        </p:nvPicPr>
        <p:blipFill>
          <a:blip r:embed="rId2" cstate="email">
            <a:extLst>
              <a:ext uri="{28A0092B-C50C-407E-A947-70E740481C1C}">
                <a14:useLocalDpi xmlns:a14="http://schemas.microsoft.com/office/drawing/2010/main" val="0"/>
              </a:ext>
            </a:extLst>
          </a:blip>
          <a:srcRect t="-73755" b="-73755"/>
          <a:stretch>
            <a:fillRect/>
          </a:stretch>
        </p:blipFill>
        <p:spPr>
          <a:xfrm>
            <a:off x="1442301" y="1820674"/>
            <a:ext cx="6106850" cy="2650954"/>
          </a:xfrm>
          <a:prstGeom prst="rect">
            <a:avLst/>
          </a:prstGeom>
        </p:spPr>
      </p:pic>
    </p:spTree>
    <p:extLst>
      <p:ext uri="{BB962C8B-B14F-4D97-AF65-F5344CB8AC3E}">
        <p14:creationId xmlns:p14="http://schemas.microsoft.com/office/powerpoint/2010/main" val="30883116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6.1</a:t>
            </a:r>
          </a:p>
        </p:txBody>
      </p:sp>
      <p:sp>
        <p:nvSpPr>
          <p:cNvPr id="3" name="Content Placeholder 2"/>
          <p:cNvSpPr>
            <a:spLocks noGrp="1"/>
          </p:cNvSpPr>
          <p:nvPr>
            <p:ph idx="1"/>
          </p:nvPr>
        </p:nvSpPr>
        <p:spPr/>
        <p:txBody>
          <a:bodyPr/>
          <a:lstStyle/>
          <a:p>
            <a:r>
              <a:rPr lang="en-US" dirty="0"/>
              <a:t>A sodium streetlight gives off yellow light that has a wavelength of 589 nm (1 nm = 1 × 10</a:t>
            </a:r>
            <a:r>
              <a:rPr lang="en-US" baseline="30000" dirty="0"/>
              <a:t>−9</a:t>
            </a:r>
            <a:r>
              <a:rPr lang="en-US" dirty="0"/>
              <a:t> m). What is the frequency of this light?</a:t>
            </a:r>
          </a:p>
          <a:p>
            <a:endParaRPr lang="en-US" dirty="0"/>
          </a:p>
          <a:p>
            <a:r>
              <a:rPr lang="en-US" dirty="0"/>
              <a:t>We can rearrange the equation </a:t>
            </a:r>
            <a:r>
              <a:rPr lang="en-US" i="1" dirty="0"/>
              <a:t>c</a:t>
            </a:r>
            <a:r>
              <a:rPr lang="en-US" dirty="0"/>
              <a:t> = </a:t>
            </a:r>
            <a:r>
              <a:rPr lang="en-US" i="1" dirty="0" err="1"/>
              <a:t>λν</a:t>
            </a:r>
            <a:r>
              <a:rPr lang="en-US" dirty="0"/>
              <a:t> to solve for the frequency:</a:t>
            </a:r>
          </a:p>
          <a:p>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560422395"/>
              </p:ext>
            </p:extLst>
          </p:nvPr>
        </p:nvGraphicFramePr>
        <p:xfrm>
          <a:off x="4057290" y="3016576"/>
          <a:ext cx="707075" cy="660221"/>
        </p:xfrm>
        <a:graphic>
          <a:graphicData uri="http://schemas.openxmlformats.org/presentationml/2006/ole">
            <mc:AlternateContent xmlns:mc="http://schemas.openxmlformats.org/markup-compatibility/2006">
              <mc:Choice xmlns:v="urn:schemas-microsoft-com:vml" Requires="v">
                <p:oleObj spid="_x0000_s1114" name="Equation" r:id="rId3" imgW="365400" imgH="347400" progId="Equation.3">
                  <p:embed/>
                </p:oleObj>
              </mc:Choice>
              <mc:Fallback>
                <p:oleObj name="Equation" r:id="rId3" imgW="365400" imgH="3474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57290" y="3016576"/>
                        <a:ext cx="707075" cy="660221"/>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11420979"/>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Successive Ionization Energies</a:t>
            </a:r>
          </a:p>
        </p:txBody>
      </p:sp>
      <p:sp>
        <p:nvSpPr>
          <p:cNvPr id="3" name="Content Placeholder 2"/>
          <p:cNvSpPr>
            <a:spLocks noGrp="1"/>
          </p:cNvSpPr>
          <p:nvPr>
            <p:ph idx="1"/>
          </p:nvPr>
        </p:nvSpPr>
        <p:spPr/>
        <p:txBody>
          <a:bodyPr>
            <a:normAutofit/>
          </a:bodyPr>
          <a:lstStyle/>
          <a:p>
            <a:r>
              <a:rPr lang="en-US" dirty="0">
                <a:solidFill>
                  <a:schemeClr val="accent5"/>
                </a:solidFill>
              </a:rPr>
              <a:t>Removing an electron from a cation is more difficult than removing an electron from a neutral atom because of the greater electrostatic attraction to the cation.</a:t>
            </a:r>
          </a:p>
          <a:p>
            <a:endParaRPr lang="en-US" dirty="0">
              <a:solidFill>
                <a:schemeClr val="accent5"/>
              </a:solidFill>
            </a:endParaRPr>
          </a:p>
          <a:p>
            <a:r>
              <a:rPr lang="en-US" dirty="0">
                <a:solidFill>
                  <a:schemeClr val="accent5"/>
                </a:solidFill>
              </a:rPr>
              <a:t> Likewise, removing an electron from a cation with a higher positive charge is more difficult than removing an electron from an ion with a lower charge. </a:t>
            </a:r>
          </a:p>
          <a:p>
            <a:endParaRPr lang="en-US" dirty="0">
              <a:solidFill>
                <a:schemeClr val="accent5"/>
              </a:solidFill>
            </a:endParaRPr>
          </a:p>
          <a:p>
            <a:r>
              <a:rPr lang="en-US" i="1" dirty="0">
                <a:solidFill>
                  <a:schemeClr val="accent5"/>
                </a:solidFill>
              </a:rPr>
              <a:t> Thus, successive ionization energies for an element always increase. </a:t>
            </a:r>
          </a:p>
        </p:txBody>
      </p:sp>
    </p:spTree>
    <p:extLst>
      <p:ext uri="{BB962C8B-B14F-4D97-AF65-F5344CB8AC3E}">
        <p14:creationId xmlns:p14="http://schemas.microsoft.com/office/powerpoint/2010/main" val="715113048"/>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Table 6.3 Successive Ionization Energies for Selected </a:t>
            </a:r>
            <a:br>
              <a:rPr lang="en-US" dirty="0"/>
            </a:br>
            <a:r>
              <a:rPr lang="en-US" dirty="0"/>
              <a:t>Elements (</a:t>
            </a:r>
            <a:r>
              <a:rPr lang="en-US" dirty="0" err="1"/>
              <a:t>kj</a:t>
            </a:r>
            <a:r>
              <a:rPr lang="en-US" dirty="0"/>
              <a:t>/</a:t>
            </a:r>
            <a:r>
              <a:rPr lang="en-US" dirty="0" err="1"/>
              <a:t>mol</a:t>
            </a:r>
            <a:r>
              <a:rPr lang="en-US" dirty="0"/>
              <a:t>)</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601840360"/>
              </p:ext>
            </p:extLst>
          </p:nvPr>
        </p:nvGraphicFramePr>
        <p:xfrm>
          <a:off x="628650" y="955675"/>
          <a:ext cx="7886704" cy="3927410"/>
        </p:xfrm>
        <a:graphic>
          <a:graphicData uri="http://schemas.openxmlformats.org/drawingml/2006/table">
            <a:tbl>
              <a:tblPr firstRow="1" bandRow="1">
                <a:tableStyleId>{5940675A-B579-460E-94D1-54222C63F5DA}</a:tableStyleId>
              </a:tblPr>
              <a:tblGrid>
                <a:gridCol w="985838">
                  <a:extLst>
                    <a:ext uri="{9D8B030D-6E8A-4147-A177-3AD203B41FA5}">
                      <a16:colId xmlns="" xmlns:a16="http://schemas.microsoft.com/office/drawing/2014/main" val="20000"/>
                    </a:ext>
                  </a:extLst>
                </a:gridCol>
                <a:gridCol w="985838">
                  <a:extLst>
                    <a:ext uri="{9D8B030D-6E8A-4147-A177-3AD203B41FA5}">
                      <a16:colId xmlns="" xmlns:a16="http://schemas.microsoft.com/office/drawing/2014/main" val="20001"/>
                    </a:ext>
                  </a:extLst>
                </a:gridCol>
                <a:gridCol w="985838">
                  <a:extLst>
                    <a:ext uri="{9D8B030D-6E8A-4147-A177-3AD203B41FA5}">
                      <a16:colId xmlns="" xmlns:a16="http://schemas.microsoft.com/office/drawing/2014/main" val="20002"/>
                    </a:ext>
                  </a:extLst>
                </a:gridCol>
                <a:gridCol w="985838">
                  <a:extLst>
                    <a:ext uri="{9D8B030D-6E8A-4147-A177-3AD203B41FA5}">
                      <a16:colId xmlns="" xmlns:a16="http://schemas.microsoft.com/office/drawing/2014/main" val="20003"/>
                    </a:ext>
                  </a:extLst>
                </a:gridCol>
                <a:gridCol w="985838">
                  <a:extLst>
                    <a:ext uri="{9D8B030D-6E8A-4147-A177-3AD203B41FA5}">
                      <a16:colId xmlns="" xmlns:a16="http://schemas.microsoft.com/office/drawing/2014/main" val="20004"/>
                    </a:ext>
                  </a:extLst>
                </a:gridCol>
                <a:gridCol w="985838">
                  <a:extLst>
                    <a:ext uri="{9D8B030D-6E8A-4147-A177-3AD203B41FA5}">
                      <a16:colId xmlns="" xmlns:a16="http://schemas.microsoft.com/office/drawing/2014/main" val="20005"/>
                    </a:ext>
                  </a:extLst>
                </a:gridCol>
                <a:gridCol w="985838">
                  <a:extLst>
                    <a:ext uri="{9D8B030D-6E8A-4147-A177-3AD203B41FA5}">
                      <a16:colId xmlns="" xmlns:a16="http://schemas.microsoft.com/office/drawing/2014/main" val="20006"/>
                    </a:ext>
                  </a:extLst>
                </a:gridCol>
                <a:gridCol w="985838">
                  <a:extLst>
                    <a:ext uri="{9D8B030D-6E8A-4147-A177-3AD203B41FA5}">
                      <a16:colId xmlns="" xmlns:a16="http://schemas.microsoft.com/office/drawing/2014/main" val="20007"/>
                    </a:ext>
                  </a:extLst>
                </a:gridCol>
              </a:tblGrid>
              <a:tr h="509238">
                <a:tc>
                  <a:txBody>
                    <a:bodyPr/>
                    <a:lstStyle/>
                    <a:p>
                      <a:pPr algn="ctr"/>
                      <a:r>
                        <a:rPr lang="en-US" b="1" dirty="0"/>
                        <a:t>Element</a:t>
                      </a:r>
                    </a:p>
                  </a:txBody>
                  <a:tcPr/>
                </a:tc>
                <a:tc>
                  <a:txBody>
                    <a:bodyPr/>
                    <a:lstStyle/>
                    <a:p>
                      <a:pPr algn="ctr"/>
                      <a:r>
                        <a:rPr lang="en-US" b="1" dirty="0"/>
                        <a:t>IE</a:t>
                      </a:r>
                      <a:r>
                        <a:rPr lang="en-US" b="1" baseline="-25000" dirty="0"/>
                        <a:t>1</a:t>
                      </a:r>
                      <a:endParaRPr lang="en-US" b="1" dirty="0"/>
                    </a:p>
                  </a:txBody>
                  <a:tcPr/>
                </a:tc>
                <a:tc>
                  <a:txBody>
                    <a:bodyPr/>
                    <a:lstStyle/>
                    <a:p>
                      <a:pPr algn="ctr"/>
                      <a:r>
                        <a:rPr lang="en-US" b="1" dirty="0"/>
                        <a:t>IE</a:t>
                      </a:r>
                      <a:r>
                        <a:rPr lang="en-US" b="1" baseline="-25000" dirty="0"/>
                        <a:t>2</a:t>
                      </a:r>
                      <a:endParaRPr lang="en-US" b="1" dirty="0"/>
                    </a:p>
                  </a:txBody>
                  <a:tcPr/>
                </a:tc>
                <a:tc>
                  <a:txBody>
                    <a:bodyPr/>
                    <a:lstStyle/>
                    <a:p>
                      <a:pPr algn="ctr"/>
                      <a:r>
                        <a:rPr lang="en-US" b="1" dirty="0"/>
                        <a:t>IE</a:t>
                      </a:r>
                      <a:r>
                        <a:rPr lang="en-US" b="1" baseline="-25000" dirty="0"/>
                        <a:t>3</a:t>
                      </a:r>
                      <a:r>
                        <a:rPr lang="en-US" b="1" dirty="0"/>
                        <a:t> </a:t>
                      </a:r>
                    </a:p>
                  </a:txBody>
                  <a:tcPr/>
                </a:tc>
                <a:tc>
                  <a:txBody>
                    <a:bodyPr/>
                    <a:lstStyle/>
                    <a:p>
                      <a:pPr algn="ctr"/>
                      <a:r>
                        <a:rPr lang="en-US" b="1" dirty="0"/>
                        <a:t>IE</a:t>
                      </a:r>
                      <a:r>
                        <a:rPr lang="en-US" b="1" baseline="-25000" dirty="0"/>
                        <a:t>4</a:t>
                      </a:r>
                      <a:r>
                        <a:rPr lang="en-US" b="1" dirty="0"/>
                        <a:t> </a:t>
                      </a:r>
                    </a:p>
                  </a:txBody>
                  <a:tcPr/>
                </a:tc>
                <a:tc>
                  <a:txBody>
                    <a:bodyPr/>
                    <a:lstStyle/>
                    <a:p>
                      <a:pPr algn="ctr"/>
                      <a:r>
                        <a:rPr lang="en-US" b="1" dirty="0"/>
                        <a:t>IE</a:t>
                      </a:r>
                      <a:r>
                        <a:rPr lang="en-US" b="1" baseline="-25000" dirty="0"/>
                        <a:t>5</a:t>
                      </a:r>
                      <a:r>
                        <a:rPr lang="en-US" b="1" dirty="0"/>
                        <a:t> </a:t>
                      </a:r>
                    </a:p>
                  </a:txBody>
                  <a:tcPr/>
                </a:tc>
                <a:tc>
                  <a:txBody>
                    <a:bodyPr/>
                    <a:lstStyle/>
                    <a:p>
                      <a:pPr algn="ctr"/>
                      <a:r>
                        <a:rPr lang="en-US" b="1" dirty="0"/>
                        <a:t>IE</a:t>
                      </a:r>
                      <a:r>
                        <a:rPr lang="en-US" b="1" baseline="-25000" dirty="0"/>
                        <a:t>6</a:t>
                      </a:r>
                      <a:r>
                        <a:rPr lang="en-US" b="1" dirty="0"/>
                        <a:t> </a:t>
                      </a:r>
                    </a:p>
                  </a:txBody>
                  <a:tcPr/>
                </a:tc>
                <a:tc>
                  <a:txBody>
                    <a:bodyPr/>
                    <a:lstStyle/>
                    <a:p>
                      <a:pPr algn="ctr"/>
                      <a:r>
                        <a:rPr lang="en-US" b="1" dirty="0"/>
                        <a:t>IE</a:t>
                      </a:r>
                      <a:r>
                        <a:rPr lang="en-US" b="1" baseline="-25000" dirty="0"/>
                        <a:t>7</a:t>
                      </a:r>
                    </a:p>
                  </a:txBody>
                  <a:tcPr/>
                </a:tc>
                <a:extLst>
                  <a:ext uri="{0D108BD9-81ED-4DB2-BD59-A6C34878D82A}">
                    <a16:rowId xmlns="" xmlns:a16="http://schemas.microsoft.com/office/drawing/2014/main" val="10000"/>
                  </a:ext>
                </a:extLst>
              </a:tr>
              <a:tr h="509238">
                <a:tc>
                  <a:txBody>
                    <a:bodyPr/>
                    <a:lstStyle/>
                    <a:p>
                      <a:pPr algn="ctr"/>
                      <a:r>
                        <a:rPr lang="en-US" dirty="0"/>
                        <a:t>K</a:t>
                      </a:r>
                    </a:p>
                  </a:txBody>
                  <a:tcPr/>
                </a:tc>
                <a:tc>
                  <a:txBody>
                    <a:bodyPr/>
                    <a:lstStyle/>
                    <a:p>
                      <a:pPr algn="ctr"/>
                      <a:r>
                        <a:rPr lang="en-US" dirty="0"/>
                        <a:t>418.8 </a:t>
                      </a:r>
                    </a:p>
                  </a:txBody>
                  <a:tcPr/>
                </a:tc>
                <a:tc>
                  <a:txBody>
                    <a:bodyPr/>
                    <a:lstStyle/>
                    <a:p>
                      <a:pPr algn="ctr"/>
                      <a:r>
                        <a:rPr lang="en-US" dirty="0"/>
                        <a:t>3051.8 </a:t>
                      </a:r>
                    </a:p>
                  </a:txBody>
                  <a:tcPr/>
                </a:tc>
                <a:tc>
                  <a:txBody>
                    <a:bodyPr/>
                    <a:lstStyle/>
                    <a:p>
                      <a:pPr algn="ctr"/>
                      <a:r>
                        <a:rPr lang="en-US" dirty="0"/>
                        <a:t>4419.6 </a:t>
                      </a:r>
                    </a:p>
                  </a:txBody>
                  <a:tcPr/>
                </a:tc>
                <a:tc>
                  <a:txBody>
                    <a:bodyPr/>
                    <a:lstStyle/>
                    <a:p>
                      <a:pPr algn="ctr"/>
                      <a:r>
                        <a:rPr lang="en-US" dirty="0"/>
                        <a:t>5876.9 </a:t>
                      </a:r>
                    </a:p>
                  </a:txBody>
                  <a:tcPr/>
                </a:tc>
                <a:tc>
                  <a:txBody>
                    <a:bodyPr/>
                    <a:lstStyle/>
                    <a:p>
                      <a:pPr algn="ctr"/>
                      <a:r>
                        <a:rPr lang="en-US" dirty="0"/>
                        <a:t>7975.5</a:t>
                      </a:r>
                    </a:p>
                  </a:txBody>
                  <a:tcPr/>
                </a:tc>
                <a:tc>
                  <a:txBody>
                    <a:bodyPr/>
                    <a:lstStyle/>
                    <a:p>
                      <a:pPr algn="ctr"/>
                      <a:r>
                        <a:rPr lang="en-US" dirty="0"/>
                        <a:t>9590.6</a:t>
                      </a:r>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dirty="0"/>
                        <a:t>11343</a:t>
                      </a:r>
                    </a:p>
                  </a:txBody>
                  <a:tcPr/>
                </a:tc>
                <a:extLst>
                  <a:ext uri="{0D108BD9-81ED-4DB2-BD59-A6C34878D82A}">
                    <a16:rowId xmlns="" xmlns:a16="http://schemas.microsoft.com/office/drawing/2014/main" val="10001"/>
                  </a:ext>
                </a:extLst>
              </a:tr>
              <a:tr h="509238">
                <a:tc>
                  <a:txBody>
                    <a:bodyPr/>
                    <a:lstStyle/>
                    <a:p>
                      <a:pPr algn="ctr"/>
                      <a:r>
                        <a:rPr lang="en-US" dirty="0"/>
                        <a:t>Ca</a:t>
                      </a:r>
                    </a:p>
                  </a:txBody>
                  <a:tcPr/>
                </a:tc>
                <a:tc>
                  <a:txBody>
                    <a:bodyPr/>
                    <a:lstStyle/>
                    <a:p>
                      <a:pPr algn="ctr"/>
                      <a:r>
                        <a:rPr lang="en-US" dirty="0"/>
                        <a:t>589.8</a:t>
                      </a:r>
                    </a:p>
                  </a:txBody>
                  <a:tcPr/>
                </a:tc>
                <a:tc>
                  <a:txBody>
                    <a:bodyPr/>
                    <a:lstStyle/>
                    <a:p>
                      <a:pPr algn="ctr"/>
                      <a:r>
                        <a:rPr lang="en-US" dirty="0"/>
                        <a:t>1145.4</a:t>
                      </a:r>
                    </a:p>
                  </a:txBody>
                  <a:tcPr/>
                </a:tc>
                <a:tc>
                  <a:txBody>
                    <a:bodyPr/>
                    <a:lstStyle/>
                    <a:p>
                      <a:pPr algn="ctr"/>
                      <a:r>
                        <a:rPr lang="en-US" dirty="0"/>
                        <a:t>4912.4</a:t>
                      </a:r>
                    </a:p>
                  </a:txBody>
                  <a:tcPr/>
                </a:tc>
                <a:tc>
                  <a:txBody>
                    <a:bodyPr/>
                    <a:lstStyle/>
                    <a:p>
                      <a:pPr algn="ctr"/>
                      <a:r>
                        <a:rPr lang="en-US" dirty="0"/>
                        <a:t>6490.6 </a:t>
                      </a:r>
                    </a:p>
                  </a:txBody>
                  <a:tcPr/>
                </a:tc>
                <a:tc>
                  <a:txBody>
                    <a:bodyPr/>
                    <a:lstStyle/>
                    <a:p>
                      <a:pPr algn="ctr"/>
                      <a:r>
                        <a:rPr lang="en-US" dirty="0"/>
                        <a:t>8153.0 </a:t>
                      </a:r>
                    </a:p>
                  </a:txBody>
                  <a:tcPr/>
                </a:tc>
                <a:tc>
                  <a:txBody>
                    <a:bodyPr/>
                    <a:lstStyle/>
                    <a:p>
                      <a:pPr algn="ctr"/>
                      <a:r>
                        <a:rPr lang="en-US" dirty="0"/>
                        <a:t>10495.7</a:t>
                      </a:r>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dirty="0"/>
                        <a:t>12272.9</a:t>
                      </a:r>
                    </a:p>
                  </a:txBody>
                  <a:tcPr/>
                </a:tc>
                <a:extLst>
                  <a:ext uri="{0D108BD9-81ED-4DB2-BD59-A6C34878D82A}">
                    <a16:rowId xmlns="" xmlns:a16="http://schemas.microsoft.com/office/drawing/2014/main" val="10002"/>
                  </a:ext>
                </a:extLst>
              </a:tr>
              <a:tr h="509238">
                <a:tc>
                  <a:txBody>
                    <a:bodyPr/>
                    <a:lstStyle/>
                    <a:p>
                      <a:pPr algn="ctr"/>
                      <a:r>
                        <a:rPr lang="en-US" dirty="0" err="1"/>
                        <a:t>Sc</a:t>
                      </a:r>
                      <a:endParaRPr lang="en-US" dirty="0"/>
                    </a:p>
                  </a:txBody>
                  <a:tcPr/>
                </a:tc>
                <a:tc>
                  <a:txBody>
                    <a:bodyPr/>
                    <a:lstStyle/>
                    <a:p>
                      <a:pPr algn="ctr"/>
                      <a:r>
                        <a:rPr lang="en-US" dirty="0"/>
                        <a:t>633.1 </a:t>
                      </a:r>
                    </a:p>
                  </a:txBody>
                  <a:tcPr/>
                </a:tc>
                <a:tc>
                  <a:txBody>
                    <a:bodyPr/>
                    <a:lstStyle/>
                    <a:p>
                      <a:pPr algn="ctr"/>
                      <a:r>
                        <a:rPr lang="en-US" dirty="0"/>
                        <a:t>1235.0 </a:t>
                      </a:r>
                    </a:p>
                  </a:txBody>
                  <a:tcPr/>
                </a:tc>
                <a:tc>
                  <a:txBody>
                    <a:bodyPr/>
                    <a:lstStyle/>
                    <a:p>
                      <a:pPr algn="ctr"/>
                      <a:r>
                        <a:rPr lang="en-US" dirty="0"/>
                        <a:t>2388.7 </a:t>
                      </a:r>
                    </a:p>
                  </a:txBody>
                  <a:tcPr/>
                </a:tc>
                <a:tc>
                  <a:txBody>
                    <a:bodyPr/>
                    <a:lstStyle/>
                    <a:p>
                      <a:pPr algn="ctr"/>
                      <a:r>
                        <a:rPr lang="en-US" dirty="0"/>
                        <a:t>7090.6 </a:t>
                      </a:r>
                    </a:p>
                  </a:txBody>
                  <a:tcPr/>
                </a:tc>
                <a:tc>
                  <a:txBody>
                    <a:bodyPr/>
                    <a:lstStyle/>
                    <a:p>
                      <a:pPr algn="ctr"/>
                      <a:r>
                        <a:rPr lang="en-US" dirty="0"/>
                        <a:t>8842.9 </a:t>
                      </a:r>
                    </a:p>
                  </a:txBody>
                  <a:tcPr/>
                </a:tc>
                <a:tc>
                  <a:txBody>
                    <a:bodyPr/>
                    <a:lstStyle/>
                    <a:p>
                      <a:pPr algn="ctr"/>
                      <a:r>
                        <a:rPr lang="en-US" dirty="0"/>
                        <a:t>10679.0</a:t>
                      </a:r>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dirty="0"/>
                        <a:t>13315.0</a:t>
                      </a:r>
                    </a:p>
                  </a:txBody>
                  <a:tcPr/>
                </a:tc>
                <a:extLst>
                  <a:ext uri="{0D108BD9-81ED-4DB2-BD59-A6C34878D82A}">
                    <a16:rowId xmlns="" xmlns:a16="http://schemas.microsoft.com/office/drawing/2014/main" val="10003"/>
                  </a:ext>
                </a:extLst>
              </a:tr>
              <a:tr h="509238">
                <a:tc>
                  <a:txBody>
                    <a:bodyPr/>
                    <a:lstStyle/>
                    <a:p>
                      <a:pPr algn="ctr"/>
                      <a:r>
                        <a:rPr lang="en-US" dirty="0"/>
                        <a:t>Ga</a:t>
                      </a:r>
                    </a:p>
                  </a:txBody>
                  <a:tcPr/>
                </a:tc>
                <a:tc>
                  <a:txBody>
                    <a:bodyPr/>
                    <a:lstStyle/>
                    <a:p>
                      <a:pPr algn="ctr"/>
                      <a:r>
                        <a:rPr lang="en-US" dirty="0"/>
                        <a:t>578.8</a:t>
                      </a:r>
                    </a:p>
                  </a:txBody>
                  <a:tcPr/>
                </a:tc>
                <a:tc>
                  <a:txBody>
                    <a:bodyPr/>
                    <a:lstStyle/>
                    <a:p>
                      <a:pPr algn="ctr"/>
                      <a:r>
                        <a:rPr lang="en-US" dirty="0"/>
                        <a:t>1979.4</a:t>
                      </a:r>
                    </a:p>
                  </a:txBody>
                  <a:tcPr/>
                </a:tc>
                <a:tc>
                  <a:txBody>
                    <a:bodyPr/>
                    <a:lstStyle/>
                    <a:p>
                      <a:pPr algn="ctr"/>
                      <a:r>
                        <a:rPr lang="en-US" dirty="0"/>
                        <a:t>2964.6</a:t>
                      </a:r>
                    </a:p>
                  </a:txBody>
                  <a:tcPr/>
                </a:tc>
                <a:tc>
                  <a:txBody>
                    <a:bodyPr/>
                    <a:lstStyle/>
                    <a:p>
                      <a:pPr algn="ctr"/>
                      <a:r>
                        <a:rPr lang="en-US" dirty="0"/>
                        <a:t>6180 </a:t>
                      </a:r>
                    </a:p>
                  </a:txBody>
                  <a:tcPr/>
                </a:tc>
                <a:tc>
                  <a:txBody>
                    <a:bodyPr/>
                    <a:lstStyle/>
                    <a:p>
                      <a:pPr algn="ctr"/>
                      <a:r>
                        <a:rPr lang="en-US" dirty="0"/>
                        <a:t>8298.7</a:t>
                      </a:r>
                    </a:p>
                  </a:txBody>
                  <a:tcPr/>
                </a:tc>
                <a:tc>
                  <a:txBody>
                    <a:bodyPr/>
                    <a:lstStyle/>
                    <a:p>
                      <a:pPr algn="ctr"/>
                      <a:r>
                        <a:rPr lang="en-US" dirty="0"/>
                        <a:t>10873.9 </a:t>
                      </a:r>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dirty="0"/>
                        <a:t>13594.8</a:t>
                      </a:r>
                    </a:p>
                  </a:txBody>
                  <a:tcPr/>
                </a:tc>
                <a:extLst>
                  <a:ext uri="{0D108BD9-81ED-4DB2-BD59-A6C34878D82A}">
                    <a16:rowId xmlns="" xmlns:a16="http://schemas.microsoft.com/office/drawing/2014/main" val="10004"/>
                  </a:ext>
                </a:extLst>
              </a:tr>
              <a:tr h="690610">
                <a:tc>
                  <a:txBody>
                    <a:bodyPr/>
                    <a:lstStyle/>
                    <a:p>
                      <a:pPr algn="ctr"/>
                      <a:r>
                        <a:rPr lang="en-US" dirty="0"/>
                        <a:t>Ge</a:t>
                      </a:r>
                    </a:p>
                  </a:txBody>
                  <a:tcPr/>
                </a:tc>
                <a:tc>
                  <a:txBody>
                    <a:bodyPr/>
                    <a:lstStyle/>
                    <a:p>
                      <a:pPr algn="ctr"/>
                      <a:r>
                        <a:rPr lang="en-US" dirty="0"/>
                        <a:t>762.2</a:t>
                      </a:r>
                    </a:p>
                  </a:txBody>
                  <a:tcPr/>
                </a:tc>
                <a:tc>
                  <a:txBody>
                    <a:bodyPr/>
                    <a:lstStyle/>
                    <a:p>
                      <a:pPr algn="ctr"/>
                      <a:r>
                        <a:rPr lang="en-US" dirty="0"/>
                        <a:t>1537.5 </a:t>
                      </a:r>
                    </a:p>
                  </a:txBody>
                  <a:tcPr/>
                </a:tc>
                <a:tc>
                  <a:txBody>
                    <a:bodyPr/>
                    <a:lstStyle/>
                    <a:p>
                      <a:pPr algn="ctr"/>
                      <a:r>
                        <a:rPr lang="en-US" dirty="0"/>
                        <a:t>3302.1</a:t>
                      </a:r>
                    </a:p>
                  </a:txBody>
                  <a:tcPr/>
                </a:tc>
                <a:tc>
                  <a:txBody>
                    <a:bodyPr/>
                    <a:lstStyle/>
                    <a:p>
                      <a:pPr algn="ctr"/>
                      <a:r>
                        <a:rPr lang="en-US" dirty="0"/>
                        <a:t>4410.6 </a:t>
                      </a:r>
                    </a:p>
                  </a:txBody>
                  <a:tcPr/>
                </a:tc>
                <a:tc>
                  <a:txBody>
                    <a:bodyPr/>
                    <a:lstStyle/>
                    <a:p>
                      <a:pPr algn="ctr"/>
                      <a:r>
                        <a:rPr lang="en-US" dirty="0"/>
                        <a:t>9021.4 </a:t>
                      </a:r>
                    </a:p>
                  </a:txBody>
                  <a:tcPr/>
                </a:tc>
                <a:tc>
                  <a:txBody>
                    <a:bodyPr/>
                    <a:lstStyle/>
                    <a:p>
                      <a:pPr algn="ctr"/>
                      <a:r>
                        <a:rPr lang="en-US" dirty="0"/>
                        <a:t>not available</a:t>
                      </a:r>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dirty="0"/>
                        <a:t>not available</a:t>
                      </a:r>
                    </a:p>
                  </a:txBody>
                  <a:tcPr/>
                </a:tc>
                <a:extLst>
                  <a:ext uri="{0D108BD9-81ED-4DB2-BD59-A6C34878D82A}">
                    <a16:rowId xmlns="" xmlns:a16="http://schemas.microsoft.com/office/drawing/2014/main" val="10005"/>
                  </a:ext>
                </a:extLst>
              </a:tr>
              <a:tr h="690610">
                <a:tc>
                  <a:txBody>
                    <a:bodyPr/>
                    <a:lstStyle/>
                    <a:p>
                      <a:pPr algn="ctr"/>
                      <a:r>
                        <a:rPr lang="en-US" dirty="0"/>
                        <a:t>As</a:t>
                      </a:r>
                    </a:p>
                  </a:txBody>
                  <a:tcPr/>
                </a:tc>
                <a:tc>
                  <a:txBody>
                    <a:bodyPr/>
                    <a:lstStyle/>
                    <a:p>
                      <a:pPr algn="ctr"/>
                      <a:r>
                        <a:rPr lang="en-US" dirty="0"/>
                        <a:t>944.5</a:t>
                      </a:r>
                    </a:p>
                  </a:txBody>
                  <a:tcPr/>
                </a:tc>
                <a:tc>
                  <a:txBody>
                    <a:bodyPr/>
                    <a:lstStyle/>
                    <a:p>
                      <a:pPr algn="ctr"/>
                      <a:r>
                        <a:rPr lang="en-US" dirty="0"/>
                        <a:t>1793.6 </a:t>
                      </a:r>
                    </a:p>
                  </a:txBody>
                  <a:tcPr/>
                </a:tc>
                <a:tc>
                  <a:txBody>
                    <a:bodyPr/>
                    <a:lstStyle/>
                    <a:p>
                      <a:pPr algn="ctr"/>
                      <a:r>
                        <a:rPr lang="en-US" dirty="0"/>
                        <a:t>2735.5 </a:t>
                      </a:r>
                    </a:p>
                  </a:txBody>
                  <a:tcPr/>
                </a:tc>
                <a:tc>
                  <a:txBody>
                    <a:bodyPr/>
                    <a:lstStyle/>
                    <a:p>
                      <a:pPr algn="ctr"/>
                      <a:r>
                        <a:rPr lang="en-US" dirty="0"/>
                        <a:t>4836.8</a:t>
                      </a:r>
                    </a:p>
                  </a:txBody>
                  <a:tcPr/>
                </a:tc>
                <a:tc>
                  <a:txBody>
                    <a:bodyPr/>
                    <a:lstStyle/>
                    <a:p>
                      <a:pPr algn="ctr"/>
                      <a:r>
                        <a:rPr lang="en-US" dirty="0"/>
                        <a:t>6042.9</a:t>
                      </a:r>
                    </a:p>
                  </a:txBody>
                  <a:tcPr/>
                </a:tc>
                <a:tc>
                  <a:txBody>
                    <a:bodyPr/>
                    <a:lstStyle/>
                    <a:p>
                      <a:pPr algn="ctr"/>
                      <a:r>
                        <a:rPr lang="en-US" dirty="0"/>
                        <a:t>12311.5</a:t>
                      </a:r>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dirty="0"/>
                        <a:t>not available</a:t>
                      </a:r>
                    </a:p>
                  </a:txBody>
                  <a:tcPr/>
                </a:tc>
                <a:extLst>
                  <a:ext uri="{0D108BD9-81ED-4DB2-BD59-A6C34878D82A}">
                    <a16:rowId xmlns="" xmlns:a16="http://schemas.microsoft.com/office/drawing/2014/main" val="10006"/>
                  </a:ext>
                </a:extLst>
              </a:tr>
            </a:tbl>
          </a:graphicData>
        </a:graphic>
      </p:graphicFrame>
    </p:spTree>
    <p:extLst>
      <p:ext uri="{BB962C8B-B14F-4D97-AF65-F5344CB8AC3E}">
        <p14:creationId xmlns:p14="http://schemas.microsoft.com/office/powerpoint/2010/main" val="1897001684"/>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Successive Ionization Energies</a:t>
            </a:r>
          </a:p>
        </p:txBody>
      </p:sp>
      <p:sp>
        <p:nvSpPr>
          <p:cNvPr id="3" name="Content Placeholder 2"/>
          <p:cNvSpPr>
            <a:spLocks noGrp="1"/>
          </p:cNvSpPr>
          <p:nvPr>
            <p:ph idx="1"/>
          </p:nvPr>
        </p:nvSpPr>
        <p:spPr/>
        <p:txBody>
          <a:bodyPr/>
          <a:lstStyle/>
          <a:p>
            <a:r>
              <a:rPr lang="en-US" dirty="0"/>
              <a:t>At some point, there is always a large increase in successive ionization energies for an element. </a:t>
            </a:r>
          </a:p>
          <a:p>
            <a:endParaRPr lang="en-US" dirty="0"/>
          </a:p>
          <a:p>
            <a:r>
              <a:rPr lang="en-US" dirty="0"/>
              <a:t>This large increase corresponds to the removal of core electrons, which are harder to remove than the valence electrons. </a:t>
            </a:r>
          </a:p>
          <a:p>
            <a:endParaRPr lang="en-US" dirty="0"/>
          </a:p>
          <a:p>
            <a:r>
              <a:rPr lang="en-US" dirty="0"/>
              <a:t>Example: </a:t>
            </a:r>
          </a:p>
          <a:p>
            <a:pPr lvl="1"/>
            <a:r>
              <a:rPr lang="en-US" dirty="0" err="1"/>
              <a:t>Sc</a:t>
            </a:r>
            <a:r>
              <a:rPr lang="en-US" dirty="0"/>
              <a:t> and Ga both have three valence electrons.</a:t>
            </a:r>
          </a:p>
          <a:p>
            <a:pPr lvl="1"/>
            <a:r>
              <a:rPr lang="en-US" dirty="0"/>
              <a:t>The large increase in ionization energy occurs after the third ionization.</a:t>
            </a:r>
          </a:p>
          <a:p>
            <a:endParaRPr lang="en-US" dirty="0"/>
          </a:p>
        </p:txBody>
      </p:sp>
    </p:spTree>
    <p:extLst>
      <p:ext uri="{BB962C8B-B14F-4D97-AF65-F5344CB8AC3E}">
        <p14:creationId xmlns:p14="http://schemas.microsoft.com/office/powerpoint/2010/main" val="1824943539"/>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Electron Affinity</a:t>
            </a:r>
          </a:p>
        </p:txBody>
      </p:sp>
      <p:sp>
        <p:nvSpPr>
          <p:cNvPr id="3" name="Content Placeholder 2"/>
          <p:cNvSpPr>
            <a:spLocks noGrp="1"/>
          </p:cNvSpPr>
          <p:nvPr>
            <p:ph idx="1"/>
          </p:nvPr>
        </p:nvSpPr>
        <p:spPr>
          <a:xfrm>
            <a:off x="628650" y="955965"/>
            <a:ext cx="7886700" cy="4605849"/>
          </a:xfrm>
        </p:spPr>
        <p:txBody>
          <a:bodyPr>
            <a:normAutofit/>
          </a:bodyPr>
          <a:lstStyle/>
          <a:p>
            <a:r>
              <a:rPr lang="en-US" dirty="0"/>
              <a:t>The </a:t>
            </a:r>
            <a:r>
              <a:rPr lang="en-US" b="1" dirty="0"/>
              <a:t>electron affinity (EA) </a:t>
            </a:r>
            <a:r>
              <a:rPr lang="en-US" dirty="0"/>
              <a:t>is the energy change for the process of adding an electron to a gaseous atom to form an anion.</a:t>
            </a:r>
          </a:p>
          <a:p>
            <a:pPr marL="0" indent="0" algn="ctr">
              <a:buNone/>
            </a:pPr>
            <a:r>
              <a:rPr lang="en-US" dirty="0"/>
              <a:t>X(g)   +   e−   ⟶   X−(g)	EA1</a:t>
            </a:r>
          </a:p>
          <a:p>
            <a:endParaRPr lang="en-US" dirty="0"/>
          </a:p>
          <a:p>
            <a:r>
              <a:rPr lang="en-US" dirty="0"/>
              <a:t>This process can be either endothermic or exothermic, depending on the element.</a:t>
            </a:r>
          </a:p>
          <a:p>
            <a:r>
              <a:rPr lang="en-US" dirty="0"/>
              <a:t>For some elements </a:t>
            </a:r>
            <a:r>
              <a:rPr lang="en-US" i="1" dirty="0"/>
              <a:t>energy is released </a:t>
            </a:r>
            <a:r>
              <a:rPr lang="en-US" dirty="0"/>
              <a:t>when the gaseous atom accepts an electron (</a:t>
            </a:r>
            <a:r>
              <a:rPr lang="en-US" b="1" dirty="0"/>
              <a:t>negative EA</a:t>
            </a:r>
            <a:r>
              <a:rPr lang="en-US" dirty="0"/>
              <a:t>).</a:t>
            </a:r>
          </a:p>
          <a:p>
            <a:endParaRPr lang="en-US" dirty="0"/>
          </a:p>
          <a:p>
            <a:r>
              <a:rPr lang="en-US" dirty="0"/>
              <a:t>For other elements </a:t>
            </a:r>
            <a:r>
              <a:rPr lang="en-US" i="1" dirty="0"/>
              <a:t>energy is required </a:t>
            </a:r>
            <a:r>
              <a:rPr lang="en-US" dirty="0"/>
              <a:t>for the gaseous atom to accept an electron (</a:t>
            </a:r>
            <a:r>
              <a:rPr lang="en-US" b="1" dirty="0"/>
              <a:t>positive EA</a:t>
            </a:r>
            <a:r>
              <a:rPr lang="en-US" dirty="0"/>
              <a:t>).</a:t>
            </a:r>
          </a:p>
          <a:p>
            <a:endParaRPr lang="en-US" dirty="0"/>
          </a:p>
        </p:txBody>
      </p:sp>
    </p:spTree>
    <p:extLst>
      <p:ext uri="{BB962C8B-B14F-4D97-AF65-F5344CB8AC3E}">
        <p14:creationId xmlns:p14="http://schemas.microsoft.com/office/powerpoint/2010/main" val="2714332507"/>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Variations in Electron Affinities</a:t>
            </a:r>
          </a:p>
        </p:txBody>
      </p:sp>
      <p:sp>
        <p:nvSpPr>
          <p:cNvPr id="3" name="Content Placeholder 2"/>
          <p:cNvSpPr>
            <a:spLocks noGrp="1"/>
          </p:cNvSpPr>
          <p:nvPr>
            <p:ph idx="1"/>
          </p:nvPr>
        </p:nvSpPr>
        <p:spPr/>
        <p:txBody>
          <a:bodyPr/>
          <a:lstStyle/>
          <a:p>
            <a:r>
              <a:rPr lang="en-US" dirty="0"/>
              <a:t>It becomes easier to add an electron as the effective nuclear charge of the atoms increases.</a:t>
            </a:r>
          </a:p>
          <a:p>
            <a:endParaRPr lang="en-US" dirty="0"/>
          </a:p>
          <a:p>
            <a:r>
              <a:rPr lang="en-US" dirty="0"/>
              <a:t>Electron affinities becomes more negative across a period. </a:t>
            </a:r>
          </a:p>
          <a:p>
            <a:endParaRPr lang="en-US" dirty="0"/>
          </a:p>
          <a:p>
            <a:r>
              <a:rPr lang="en-US" i="1" dirty="0"/>
              <a:t>There are some deviations from this trend. </a:t>
            </a:r>
          </a:p>
          <a:p>
            <a:endParaRPr lang="en-US" dirty="0"/>
          </a:p>
        </p:txBody>
      </p:sp>
    </p:spTree>
    <p:extLst>
      <p:ext uri="{BB962C8B-B14F-4D97-AF65-F5344CB8AC3E}">
        <p14:creationId xmlns:p14="http://schemas.microsoft.com/office/powerpoint/2010/main" val="2826302518"/>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Deviations in Electron Affinity Trend</a:t>
            </a:r>
          </a:p>
        </p:txBody>
      </p:sp>
      <p:sp>
        <p:nvSpPr>
          <p:cNvPr id="3" name="Content Placeholder 2"/>
          <p:cNvSpPr>
            <a:spLocks noGrp="1"/>
          </p:cNvSpPr>
          <p:nvPr>
            <p:ph idx="1"/>
          </p:nvPr>
        </p:nvSpPr>
        <p:spPr/>
        <p:txBody>
          <a:bodyPr>
            <a:normAutofit lnSpcReduction="10000"/>
          </a:bodyPr>
          <a:lstStyle/>
          <a:p>
            <a:r>
              <a:rPr lang="en-US" dirty="0"/>
              <a:t>The </a:t>
            </a:r>
            <a:r>
              <a:rPr lang="en-US" b="1" dirty="0"/>
              <a:t>noble gases, group 18</a:t>
            </a:r>
            <a:r>
              <a:rPr lang="en-US" dirty="0"/>
              <a:t>, have a completely filled shell and the incoming electron must be added to a higher energy </a:t>
            </a:r>
            <a:r>
              <a:rPr lang="en-US" i="1" dirty="0"/>
              <a:t>n</a:t>
            </a:r>
            <a:r>
              <a:rPr lang="en-US" dirty="0"/>
              <a:t> level.</a:t>
            </a:r>
          </a:p>
          <a:p>
            <a:endParaRPr lang="en-US" dirty="0"/>
          </a:p>
          <a:p>
            <a:r>
              <a:rPr lang="en-US" b="1" dirty="0"/>
              <a:t>Group 2 </a:t>
            </a:r>
            <a:r>
              <a:rPr lang="en-US" dirty="0"/>
              <a:t>has a filled </a:t>
            </a:r>
            <a:r>
              <a:rPr lang="en-US" i="1" dirty="0"/>
              <a:t>ns</a:t>
            </a:r>
            <a:r>
              <a:rPr lang="en-US" dirty="0"/>
              <a:t> subshell, and so the next electron added goes into the higher energy </a:t>
            </a:r>
            <a:r>
              <a:rPr lang="en-US" i="1" dirty="0"/>
              <a:t>np</a:t>
            </a:r>
            <a:r>
              <a:rPr lang="en-US" dirty="0"/>
              <a:t> subshell. </a:t>
            </a:r>
          </a:p>
          <a:p>
            <a:endParaRPr lang="en-US" dirty="0"/>
          </a:p>
          <a:p>
            <a:r>
              <a:rPr lang="en-US" b="1" dirty="0"/>
              <a:t>Group 15 </a:t>
            </a:r>
            <a:r>
              <a:rPr lang="en-US" dirty="0"/>
              <a:t>has a half-filled </a:t>
            </a:r>
            <a:r>
              <a:rPr lang="en-US" i="1" dirty="0"/>
              <a:t>np</a:t>
            </a:r>
            <a:r>
              <a:rPr lang="en-US" dirty="0"/>
              <a:t> subshell and the next electron must be paired with an existing </a:t>
            </a:r>
            <a:r>
              <a:rPr lang="en-US" i="1" dirty="0"/>
              <a:t>np</a:t>
            </a:r>
            <a:r>
              <a:rPr lang="en-US" dirty="0"/>
              <a:t> electron. </a:t>
            </a:r>
          </a:p>
          <a:p>
            <a:endParaRPr lang="en-US" dirty="0"/>
          </a:p>
          <a:p>
            <a:r>
              <a:rPr lang="en-US" dirty="0"/>
              <a:t>In all of these cases, the initial relative stability of the electron configuration disrupts the trend in EA.</a:t>
            </a:r>
          </a:p>
          <a:p>
            <a:endParaRPr lang="en-US" dirty="0"/>
          </a:p>
        </p:txBody>
      </p:sp>
    </p:spTree>
    <p:extLst>
      <p:ext uri="{BB962C8B-B14F-4D97-AF65-F5344CB8AC3E}">
        <p14:creationId xmlns:p14="http://schemas.microsoft.com/office/powerpoint/2010/main" val="92341531"/>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6.35</a:t>
            </a:r>
          </a:p>
        </p:txBody>
      </p:sp>
      <p:pic>
        <p:nvPicPr>
          <p:cNvPr id="2" name="Figure" descr="The figure includes a periodic table with the title, “Electron Affinity Values for Selected Elements (k J per mol).” The table identifies the row or period number at the left in purple, and group or column numbers in blue above each column. Electron affinity values for representative elements are indicated with values marked with asterisks identifying calculated values. The electron affinity values for group 1 (column 1) elements are provided with the element symbols in the table as follows: H negative 72, L i negative 60, N a negative 53, K negative 48, R b negative 46, and C s negative 45. In group 2, the values are: B e positive 240 asterisk, M g positive 230 asterisk, C a positive 150 asterisk, S r positive 160 asterisk, and B a positive 50 asterisk. In group 13, the values are: B negative 23, A l negative 44, G a negative 40 asterisk, I n negative 40 asterisk, and T l negative 50. In group 14, the values are: C negative 123, S i negative 120, G e negative 115, S n negative 121, and P b negative 101. In group 15 the values are: N 0, P negative 74, A s negative 7, S b negative 101, and B i negative 101. In group 16, the values are: O negative 141, S negative 20, S e negative 195, T e negative 190, and P o negative 170. In group 17, the values are: F negative 322, C l negative 348, B r negative 324, I negative 295, and A t negative 270 asterisk. In group 18, the values are: H e positive 20 asterisk, N e negative 30, A r positive 35 asterisk, K r positive 40 asterisk, X e positive 40 asterisk, and R n positive 40 asterisk."/>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1057275" y="1100931"/>
            <a:ext cx="7029450" cy="3505200"/>
          </a:xfrm>
        </p:spPr>
      </p:pic>
      <p:sp>
        <p:nvSpPr>
          <p:cNvPr id="7" name="Figure Legend"/>
          <p:cNvSpPr>
            <a:spLocks noGrp="1"/>
          </p:cNvSpPr>
          <p:nvPr>
            <p:ph idx="13"/>
          </p:nvPr>
        </p:nvSpPr>
        <p:spPr/>
        <p:txBody>
          <a:bodyPr>
            <a:normAutofit/>
          </a:bodyPr>
          <a:lstStyle/>
          <a:p>
            <a:r>
              <a:rPr lang="en-US" sz="1600" dirty="0"/>
              <a:t>This version of the periodic table displays the electron affinity values (in kJ/</a:t>
            </a:r>
            <a:r>
              <a:rPr lang="en-US" sz="1600" dirty="0" err="1"/>
              <a:t>mol</a:t>
            </a:r>
            <a:r>
              <a:rPr lang="en-US" sz="1600" dirty="0"/>
              <a:t>) for selected elements.</a:t>
            </a:r>
          </a:p>
        </p:txBody>
      </p:sp>
    </p:spTree>
    <p:extLst>
      <p:ext uri="{BB962C8B-B14F-4D97-AF65-F5344CB8AC3E}">
        <p14:creationId xmlns:p14="http://schemas.microsoft.com/office/powerpoint/2010/main" val="3365409500"/>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xercise Number"/>
          <p:cNvSpPr>
            <a:spLocks noGrp="1"/>
          </p:cNvSpPr>
          <p:nvPr>
            <p:ph type="title"/>
          </p:nvPr>
        </p:nvSpPr>
        <p:spPr/>
        <p:txBody>
          <a:bodyPr/>
          <a:lstStyle/>
          <a:p>
            <a:r>
              <a:rPr lang="en-US" dirty="0"/>
              <a:t>Exercise 41</a:t>
            </a:r>
          </a:p>
        </p:txBody>
      </p:sp>
      <p:sp>
        <p:nvSpPr>
          <p:cNvPr id="7" name="Figure Legend" hidden="1"/>
          <p:cNvSpPr>
            <a:spLocks noGrp="1"/>
          </p:cNvSpPr>
          <p:nvPr>
            <p:ph idx="13"/>
          </p:nvPr>
        </p:nvSpPr>
        <p:spPr/>
        <p:txBody>
          <a:bodyPr>
            <a:normAutofit/>
          </a:bodyPr>
          <a:lstStyle/>
          <a:p>
            <a:endParaRPr lang="en-US" sz="1600" dirty="0"/>
          </a:p>
        </p:txBody>
      </p:sp>
      <p:pic>
        <p:nvPicPr>
          <p:cNvPr id="9" name="Figure" descr="This figure contains three diagrams. In x, a circle is drawn with a dot at the center. In y, two nearly ellipsoid shapes are oriented horizontally with a dot between them. In z, four shapes like those in y are oriented in an x shape with a dot at the center."/>
          <p:cNvPicPr>
            <a:picLocks noChangeAspect="1"/>
          </p:cNvPicPr>
          <p:nvPr/>
        </p:nvPicPr>
        <p:blipFill>
          <a:blip r:embed="rId2">
            <a:extLst>
              <a:ext uri="{28A0092B-C50C-407E-A947-70E740481C1C}">
                <a14:useLocalDpi xmlns:a14="http://schemas.microsoft.com/office/drawing/2010/main" val="0"/>
              </a:ext>
            </a:extLst>
          </a:blip>
          <a:srcRect t="-16548" b="-16548"/>
          <a:stretch>
            <a:fillRect/>
          </a:stretch>
        </p:blipFill>
        <p:spPr>
          <a:xfrm>
            <a:off x="457199" y="1122386"/>
            <a:ext cx="8062913" cy="3500071"/>
          </a:xfrm>
          <a:prstGeom prst="rect">
            <a:avLst/>
          </a:prstGeom>
        </p:spPr>
      </p:pic>
    </p:spTree>
    <p:extLst>
      <p:ext uri="{BB962C8B-B14F-4D97-AF65-F5344CB8AC3E}">
        <p14:creationId xmlns:p14="http://schemas.microsoft.com/office/powerpoint/2010/main" val="1666423157"/>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pyright"/>
          <p:cNvSpPr>
            <a:spLocks noGrp="1"/>
          </p:cNvSpPr>
          <p:nvPr>
            <p:ph sz="half" idx="1"/>
          </p:nvPr>
        </p:nvSpPr>
        <p:spPr>
          <a:xfrm>
            <a:off x="457200" y="1107617"/>
            <a:ext cx="8062912" cy="5256973"/>
          </a:xfrm>
        </p:spPr>
        <p:txBody>
          <a:bodyPr anchor="ctr">
            <a:noAutofit/>
          </a:bodyPr>
          <a:lstStyle/>
          <a:p>
            <a:pPr marL="0" indent="0">
              <a:buNone/>
            </a:pPr>
            <a:r>
              <a:rPr lang="en-US" sz="1600"/>
              <a:t>This OpenStax ancillary resource is © Rice University under a CC-BY 4.0 International license; it may be reproduced or modified but must be attributed to OpenStax, Rice University and any changes must be noted.</a:t>
            </a:r>
          </a:p>
          <a:p>
            <a:endParaRPr lang="en-US" sz="1600" dirty="0"/>
          </a:p>
        </p:txBody>
      </p:sp>
    </p:spTree>
    <p:extLst>
      <p:ext uri="{BB962C8B-B14F-4D97-AF65-F5344CB8AC3E}">
        <p14:creationId xmlns:p14="http://schemas.microsoft.com/office/powerpoint/2010/main" val="5178102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6.1</a:t>
            </a:r>
          </a:p>
        </p:txBody>
      </p:sp>
      <p:sp>
        <p:nvSpPr>
          <p:cNvPr id="3" name="Content Placeholder 2"/>
          <p:cNvSpPr>
            <a:spLocks noGrp="1"/>
          </p:cNvSpPr>
          <p:nvPr>
            <p:ph idx="1"/>
          </p:nvPr>
        </p:nvSpPr>
        <p:spPr/>
        <p:txBody>
          <a:bodyPr/>
          <a:lstStyle/>
          <a:p>
            <a:r>
              <a:rPr lang="en-US" dirty="0"/>
              <a:t>Since </a:t>
            </a:r>
            <a:r>
              <a:rPr lang="en-US" i="1" dirty="0"/>
              <a:t>c</a:t>
            </a:r>
            <a:r>
              <a:rPr lang="en-US" dirty="0"/>
              <a:t> is expressed in meters per second, we must also convert 589 nm to meters.</a:t>
            </a:r>
          </a:p>
          <a:p>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060722191"/>
              </p:ext>
            </p:extLst>
          </p:nvPr>
        </p:nvGraphicFramePr>
        <p:xfrm>
          <a:off x="963613" y="2168525"/>
          <a:ext cx="7334250" cy="1068388"/>
        </p:xfrm>
        <a:graphic>
          <a:graphicData uri="http://schemas.openxmlformats.org/presentationml/2006/ole">
            <mc:AlternateContent xmlns:mc="http://schemas.openxmlformats.org/markup-compatibility/2006">
              <mc:Choice xmlns:v="urn:schemas-microsoft-com:vml" Requires="v">
                <p:oleObj spid="_x0000_s2138" name="Equation" r:id="rId3" imgW="3416040" imgH="482400" progId="Equation.DSMT4">
                  <p:embed/>
                </p:oleObj>
              </mc:Choice>
              <mc:Fallback>
                <p:oleObj name="Equation" r:id="rId3" imgW="3416040" imgH="482400" progId="Equation.DSMT4">
                  <p:embed/>
                  <p:pic>
                    <p:nvPicPr>
                      <p:cNvPr id="0" name="Object 3"/>
                      <p:cNvPicPr>
                        <a:picLocks noChangeAspect="1" noChangeArrowheads="1"/>
                      </p:cNvPicPr>
                      <p:nvPr/>
                    </p:nvPicPr>
                    <p:blipFill>
                      <a:blip r:embed="rId4"/>
                      <a:srcRect/>
                      <a:stretch>
                        <a:fillRect/>
                      </a:stretch>
                    </p:blipFill>
                    <p:spPr bwMode="auto">
                      <a:xfrm>
                        <a:off x="963613" y="2168525"/>
                        <a:ext cx="7334250" cy="1068388"/>
                      </a:xfrm>
                      <a:prstGeom prst="rect">
                        <a:avLst/>
                      </a:prstGeom>
                      <a:noFill/>
                      <a:ln>
                        <a:noFill/>
                      </a:ln>
                    </p:spPr>
                  </p:pic>
                </p:oleObj>
              </mc:Fallback>
            </mc:AlternateContent>
          </a:graphicData>
        </a:graphic>
      </p:graphicFrame>
      <p:cxnSp>
        <p:nvCxnSpPr>
          <p:cNvPr id="9" name="Straight Connector 8"/>
          <p:cNvCxnSpPr/>
          <p:nvPr/>
        </p:nvCxnSpPr>
        <p:spPr>
          <a:xfrm flipH="1">
            <a:off x="2928626" y="2921157"/>
            <a:ext cx="460341" cy="137754"/>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H="1">
            <a:off x="3388967" y="2443673"/>
            <a:ext cx="177570" cy="68877"/>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5303623" y="2443673"/>
            <a:ext cx="460341" cy="137754"/>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flipH="1">
            <a:off x="5126053" y="2955595"/>
            <a:ext cx="177570" cy="68877"/>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72514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6.4</a:t>
            </a:r>
          </a:p>
        </p:txBody>
      </p:sp>
      <p:pic>
        <p:nvPicPr>
          <p:cNvPr id="2" name="Figure" descr="This figure consists of three cell phone tower images. The first involves a structure that uses a significant degree of scaffolding. The second image includes a tower with what appears to be a base that is essentially a large pole that branches out at the very top. The third image shows a cell phone tower that appears to be disguised as a palm tree."/>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628650" y="1115383"/>
            <a:ext cx="7886700" cy="3485260"/>
          </a:xfrm>
        </p:spPr>
      </p:pic>
      <p:sp>
        <p:nvSpPr>
          <p:cNvPr id="7" name="Figure Legend"/>
          <p:cNvSpPr>
            <a:spLocks noGrp="1"/>
          </p:cNvSpPr>
          <p:nvPr>
            <p:ph idx="13"/>
          </p:nvPr>
        </p:nvSpPr>
        <p:spPr/>
        <p:txBody>
          <a:bodyPr>
            <a:normAutofit/>
          </a:bodyPr>
          <a:lstStyle/>
          <a:p>
            <a:r>
              <a:rPr lang="en-US" sz="1600" dirty="0"/>
              <a:t>Radio and cell towers are typically used to transmit long-wavelength electromagnetic radiation. Increasingly, cell towers are designed to blend in with the landscape, as with the Tucson, Arizona, cell tower (right) disguised as a palm tree. (credit left: modification of work by Sir Mildred Pierce; credit middle: modification of work by M.O. Stevens)</a:t>
            </a:r>
          </a:p>
        </p:txBody>
      </p:sp>
    </p:spTree>
    <p:extLst>
      <p:ext uri="{BB962C8B-B14F-4D97-AF65-F5344CB8AC3E}">
        <p14:creationId xmlns:p14="http://schemas.microsoft.com/office/powerpoint/2010/main" val="20431809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6.5</a:t>
            </a:r>
          </a:p>
        </p:txBody>
      </p:sp>
      <p:pic>
        <p:nvPicPr>
          <p:cNvPr id="2" name="Figure" descr="This figure shows 3 wave diagrams. The first wave diagram is in black and shows two crests, indicates a consistent distance from peak to trough, and has one trough in its span across the page. The label,“Signal,” appears to the right. Just below this, a wave diagram is shown in red. The wave includes sixteen crests, but the distance from the peaks to troughs of consecutive waves varies moving across the page. The peak to trough distance is greatest in the region below the peaks of the black wave diagram, and the distance from peak to trough is similarly least below the trough of the black wave diagram. This red wave diagram is labeled,“A M.” The third wave diagram is shown in blue. The distance from peak to trough of consecutive waves is constant across the page, but the peaks and troughs are more closely packed in the region below the peaks of the black wave diagram at the top of the figure. The peaks and troughs are relatively widely spaced below the trough region of the black wave diagram. This blue wave diagram is labeled“F M.”"/>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1590675" y="1105694"/>
            <a:ext cx="5962650" cy="3495675"/>
          </a:xfrm>
        </p:spPr>
      </p:pic>
      <p:sp>
        <p:nvSpPr>
          <p:cNvPr id="7" name="Figure Legend"/>
          <p:cNvSpPr>
            <a:spLocks noGrp="1"/>
          </p:cNvSpPr>
          <p:nvPr>
            <p:ph idx="13"/>
          </p:nvPr>
        </p:nvSpPr>
        <p:spPr/>
        <p:txBody>
          <a:bodyPr>
            <a:normAutofit/>
          </a:bodyPr>
          <a:lstStyle/>
          <a:p>
            <a:r>
              <a:rPr lang="en-US" sz="1600" dirty="0"/>
              <a:t>This schematic depicts how amplitude modulation (AM) and frequency modulation (FM) can be used to transmit a radio wave.</a:t>
            </a:r>
          </a:p>
        </p:txBody>
      </p:sp>
    </p:spTree>
    <p:extLst>
      <p:ext uri="{BB962C8B-B14F-4D97-AF65-F5344CB8AC3E}">
        <p14:creationId xmlns:p14="http://schemas.microsoft.com/office/powerpoint/2010/main" val="12391916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Interference Patterns</a:t>
            </a:r>
          </a:p>
        </p:txBody>
      </p:sp>
      <p:sp>
        <p:nvSpPr>
          <p:cNvPr id="3" name="Content Placeholder 2"/>
          <p:cNvSpPr>
            <a:spLocks noGrp="1"/>
          </p:cNvSpPr>
          <p:nvPr>
            <p:ph idx="1"/>
          </p:nvPr>
        </p:nvSpPr>
        <p:spPr>
          <a:xfrm>
            <a:off x="628650" y="955965"/>
            <a:ext cx="7886700" cy="4549289"/>
          </a:xfrm>
        </p:spPr>
        <p:txBody>
          <a:bodyPr>
            <a:normAutofit/>
          </a:bodyPr>
          <a:lstStyle/>
          <a:p>
            <a:r>
              <a:rPr lang="en-US" b="1" dirty="0"/>
              <a:t>Interference patterns </a:t>
            </a:r>
            <a:r>
              <a:rPr lang="en-US" dirty="0"/>
              <a:t>arise when light passes through narrow slits closely spaced about a wavelength apart. </a:t>
            </a:r>
          </a:p>
          <a:p>
            <a:endParaRPr lang="en-US" dirty="0"/>
          </a:p>
          <a:p>
            <a:r>
              <a:rPr lang="en-US" dirty="0"/>
              <a:t>The dark regions correspond to regions where the peaks for the wave from one slit happen to coincide with the troughs for the wave from the other slit (</a:t>
            </a:r>
            <a:r>
              <a:rPr lang="en-US" b="1" dirty="0"/>
              <a:t>destructive interference</a:t>
            </a:r>
            <a:r>
              <a:rPr lang="en-US" dirty="0"/>
              <a:t>).</a:t>
            </a:r>
          </a:p>
          <a:p>
            <a:endParaRPr lang="en-US" dirty="0"/>
          </a:p>
          <a:p>
            <a:r>
              <a:rPr lang="en-US" dirty="0"/>
              <a:t>The brightest regions correspond to the regions where the peaks for the two waves (or their two troughs) happen to coincide (</a:t>
            </a:r>
            <a:r>
              <a:rPr lang="en-US" b="1" dirty="0"/>
              <a:t>constructive interference</a:t>
            </a:r>
            <a:r>
              <a:rPr lang="en-US" dirty="0"/>
              <a:t>).</a:t>
            </a:r>
          </a:p>
          <a:p>
            <a:endParaRPr lang="en-US" dirty="0"/>
          </a:p>
          <a:p>
            <a:r>
              <a:rPr lang="en-US" dirty="0"/>
              <a:t>Such interference patterns cannot be explained by particles moving according to the laws of classical mechanics.</a:t>
            </a:r>
          </a:p>
          <a:p>
            <a:endParaRPr lang="en-US" dirty="0"/>
          </a:p>
        </p:txBody>
      </p:sp>
    </p:spTree>
    <p:extLst>
      <p:ext uri="{BB962C8B-B14F-4D97-AF65-F5344CB8AC3E}">
        <p14:creationId xmlns:p14="http://schemas.microsoft.com/office/powerpoint/2010/main" val="19091085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Chapter Outline</a:t>
            </a:r>
          </a:p>
        </p:txBody>
      </p:sp>
      <p:sp>
        <p:nvSpPr>
          <p:cNvPr id="3" name="Content Placeholder 2"/>
          <p:cNvSpPr>
            <a:spLocks noGrp="1"/>
          </p:cNvSpPr>
          <p:nvPr>
            <p:ph idx="1"/>
          </p:nvPr>
        </p:nvSpPr>
        <p:spPr>
          <a:xfrm>
            <a:off x="628650" y="955965"/>
            <a:ext cx="7886700" cy="4209924"/>
          </a:xfrm>
        </p:spPr>
        <p:txBody>
          <a:bodyPr/>
          <a:lstStyle/>
          <a:p>
            <a:r>
              <a:rPr lang="en-US" dirty="0"/>
              <a:t>6.1 Electromagnetic Energy</a:t>
            </a:r>
          </a:p>
          <a:p>
            <a:r>
              <a:rPr lang="en-US" dirty="0"/>
              <a:t>6.2 The Bohr Model</a:t>
            </a:r>
          </a:p>
          <a:p>
            <a:r>
              <a:rPr lang="en-US" dirty="0"/>
              <a:t>6.3 Development of Quantum Theory</a:t>
            </a:r>
          </a:p>
          <a:p>
            <a:r>
              <a:rPr lang="en-US" dirty="0"/>
              <a:t>6.4 Electronic Structure of Atoms (Electron Configurations)</a:t>
            </a:r>
          </a:p>
          <a:p>
            <a:r>
              <a:rPr lang="en-US" dirty="0"/>
              <a:t>6.5 Periodic Variations in Element Properties</a:t>
            </a:r>
          </a:p>
        </p:txBody>
      </p:sp>
    </p:spTree>
    <p:extLst>
      <p:ext uri="{BB962C8B-B14F-4D97-AF65-F5344CB8AC3E}">
        <p14:creationId xmlns:p14="http://schemas.microsoft.com/office/powerpoint/2010/main" val="6734515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6.6</a:t>
            </a:r>
          </a:p>
        </p:txBody>
      </p:sp>
      <p:sp>
        <p:nvSpPr>
          <p:cNvPr id="7" name="Figure Legend"/>
          <p:cNvSpPr>
            <a:spLocks noGrp="1"/>
          </p:cNvSpPr>
          <p:nvPr>
            <p:ph idx="13"/>
          </p:nvPr>
        </p:nvSpPr>
        <p:spPr/>
        <p:txBody>
          <a:bodyPr>
            <a:normAutofit/>
          </a:bodyPr>
          <a:lstStyle/>
          <a:p>
            <a:r>
              <a:rPr lang="en-US" sz="1600" dirty="0"/>
              <a:t>Interference fringe patterns are shown for light passing through two closely spaced, narrow slits. The spacing of the fringes depends on the wavelength, with the fringes being more closely spaced for the shorter-wavelength blue light. (credit: PASCO)</a:t>
            </a:r>
          </a:p>
        </p:txBody>
      </p:sp>
      <p:pic>
        <p:nvPicPr>
          <p:cNvPr id="9" name="Figure" descr="This image shows interference patterns for light passing through a narrow slit. Four distinct colored bands are arranged from top to bottom. The top band shows white light, the second red, the third green, and the fourth is blue. Each band shows a central square of color with narrower vertically oriented bands extending left and right on a black background."/>
          <p:cNvPicPr>
            <a:picLocks noChangeAspect="1"/>
          </p:cNvPicPr>
          <p:nvPr/>
        </p:nvPicPr>
        <p:blipFill>
          <a:blip r:embed="rId2">
            <a:extLst>
              <a:ext uri="{28A0092B-C50C-407E-A947-70E740481C1C}">
                <a14:useLocalDpi xmlns:a14="http://schemas.microsoft.com/office/drawing/2010/main" val="0"/>
              </a:ext>
            </a:extLst>
          </a:blip>
          <a:srcRect t="-61087" b="-61087"/>
          <a:stretch>
            <a:fillRect/>
          </a:stretch>
        </p:blipFill>
        <p:spPr>
          <a:xfrm>
            <a:off x="457199" y="1122386"/>
            <a:ext cx="8062913" cy="3500071"/>
          </a:xfrm>
          <a:prstGeom prst="rect">
            <a:avLst/>
          </a:prstGeom>
        </p:spPr>
      </p:pic>
    </p:spTree>
    <p:extLst>
      <p:ext uri="{BB962C8B-B14F-4D97-AF65-F5344CB8AC3E}">
        <p14:creationId xmlns:p14="http://schemas.microsoft.com/office/powerpoint/2010/main" val="24739264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Standing Waves</a:t>
            </a:r>
          </a:p>
        </p:txBody>
      </p:sp>
      <p:sp>
        <p:nvSpPr>
          <p:cNvPr id="3" name="Content Placeholder 2"/>
          <p:cNvSpPr>
            <a:spLocks noGrp="1"/>
          </p:cNvSpPr>
          <p:nvPr>
            <p:ph idx="1"/>
          </p:nvPr>
        </p:nvSpPr>
        <p:spPr>
          <a:xfrm>
            <a:off x="628650" y="955965"/>
            <a:ext cx="7886700" cy="4879227"/>
          </a:xfrm>
        </p:spPr>
        <p:txBody>
          <a:bodyPr/>
          <a:lstStyle/>
          <a:p>
            <a:r>
              <a:rPr lang="en-US" dirty="0"/>
              <a:t>Not all waves are travelling waves. </a:t>
            </a:r>
          </a:p>
          <a:p>
            <a:endParaRPr lang="en-US" dirty="0"/>
          </a:p>
          <a:p>
            <a:r>
              <a:rPr lang="en-US" b="1" dirty="0"/>
              <a:t>Standing waves </a:t>
            </a:r>
            <a:r>
              <a:rPr lang="en-US" dirty="0"/>
              <a:t>(also known as stationary waves) remain constrained within some region of space. </a:t>
            </a:r>
          </a:p>
          <a:p>
            <a:endParaRPr lang="en-US" dirty="0"/>
          </a:p>
          <a:p>
            <a:r>
              <a:rPr lang="en-US" dirty="0"/>
              <a:t>Standing waves play an important role in our understanding of the electronic structure of atoms and molecules. </a:t>
            </a:r>
          </a:p>
          <a:p>
            <a:endParaRPr lang="en-US" dirty="0"/>
          </a:p>
          <a:p>
            <a:r>
              <a:rPr lang="en-US" dirty="0"/>
              <a:t>A vibrating string that is held fixed at its two end points is an example of a </a:t>
            </a:r>
            <a:r>
              <a:rPr lang="en-US" b="1" dirty="0"/>
              <a:t>one-dimensional standing wave</a:t>
            </a:r>
            <a:r>
              <a:rPr lang="en-US" dirty="0"/>
              <a:t>. </a:t>
            </a:r>
          </a:p>
          <a:p>
            <a:endParaRPr lang="en-US" dirty="0"/>
          </a:p>
        </p:txBody>
      </p:sp>
    </p:spTree>
    <p:extLst>
      <p:ext uri="{BB962C8B-B14F-4D97-AF65-F5344CB8AC3E}">
        <p14:creationId xmlns:p14="http://schemas.microsoft.com/office/powerpoint/2010/main" val="42280841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6.7</a:t>
            </a:r>
          </a:p>
        </p:txBody>
      </p:sp>
      <p:pic>
        <p:nvPicPr>
          <p:cNvPr id="2" name="Figure" descr="This figure shows four one-dimensional standing waves. The waves are shown in a tan color and are composed of curves to represent standing waves that can be generated using string. The first image at the top of the figure shows a single long wave with no nodes, or points where the string appears to cross between the endpoints at the left and right sides of the figure. The second diagram just below shows a single node at the center of the wave, which divides the wave into two identical halves to the left and right. The third diagram shows two nodes, dividing the image into three identical parts to the left, center, and right. Similarly, the last image at the bottom of the figure shows three nodes, dividing the image into four identical parts."/>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990600" y="1105694"/>
            <a:ext cx="7162800" cy="3495675"/>
          </a:xfrm>
        </p:spPr>
      </p:pic>
      <p:sp>
        <p:nvSpPr>
          <p:cNvPr id="7" name="Figure Legend"/>
          <p:cNvSpPr>
            <a:spLocks noGrp="1"/>
          </p:cNvSpPr>
          <p:nvPr>
            <p:ph idx="13"/>
          </p:nvPr>
        </p:nvSpPr>
        <p:spPr/>
        <p:txBody>
          <a:bodyPr>
            <a:normAutofit/>
          </a:bodyPr>
          <a:lstStyle/>
          <a:p>
            <a:r>
              <a:rPr lang="en-US" sz="1600" dirty="0"/>
              <a:t>A vibrating string shows some one-dimensional standing waves. Since the two end points of the string are held fixed, only waves having an integer number of half-wavelengths can form. The points on the string between the end points that are not moving are called the nodes.</a:t>
            </a:r>
          </a:p>
        </p:txBody>
      </p:sp>
    </p:spTree>
    <p:extLst>
      <p:ext uri="{BB962C8B-B14F-4D97-AF65-F5344CB8AC3E}">
        <p14:creationId xmlns:p14="http://schemas.microsoft.com/office/powerpoint/2010/main" val="17019539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Standing Waves</a:t>
            </a:r>
          </a:p>
        </p:txBody>
      </p:sp>
      <p:sp>
        <p:nvSpPr>
          <p:cNvPr id="3" name="Content Placeholder 2"/>
          <p:cNvSpPr>
            <a:spLocks noGrp="1"/>
          </p:cNvSpPr>
          <p:nvPr>
            <p:ph idx="1"/>
          </p:nvPr>
        </p:nvSpPr>
        <p:spPr>
          <a:xfrm>
            <a:off x="628650" y="955965"/>
            <a:ext cx="7886700" cy="4539862"/>
          </a:xfrm>
        </p:spPr>
        <p:txBody>
          <a:bodyPr/>
          <a:lstStyle/>
          <a:p>
            <a:r>
              <a:rPr lang="en-US" dirty="0"/>
              <a:t> Only those waves having an integer number,</a:t>
            </a:r>
            <a:r>
              <a:rPr lang="en-US" i="1" dirty="0"/>
              <a:t> n</a:t>
            </a:r>
            <a:r>
              <a:rPr lang="en-US" dirty="0"/>
              <a:t>, of half-wavelengths between the end points can form.</a:t>
            </a:r>
          </a:p>
          <a:p>
            <a:endParaRPr lang="en-US" dirty="0"/>
          </a:p>
          <a:p>
            <a:r>
              <a:rPr lang="en-US" dirty="0"/>
              <a:t> A system with fixed end points restricts the number and type of possible waveforms. </a:t>
            </a:r>
          </a:p>
          <a:p>
            <a:endParaRPr lang="en-US" dirty="0"/>
          </a:p>
          <a:p>
            <a:r>
              <a:rPr lang="en-US" dirty="0"/>
              <a:t> This is an example of b.</a:t>
            </a:r>
          </a:p>
          <a:p>
            <a:pPr lvl="1"/>
            <a:r>
              <a:rPr lang="en-US" dirty="0"/>
              <a:t>Only discrete values from a more general set of continuous values are observed.</a:t>
            </a:r>
          </a:p>
          <a:p>
            <a:endParaRPr lang="en-US" dirty="0"/>
          </a:p>
        </p:txBody>
      </p:sp>
    </p:spTree>
    <p:extLst>
      <p:ext uri="{BB962C8B-B14F-4D97-AF65-F5344CB8AC3E}">
        <p14:creationId xmlns:p14="http://schemas.microsoft.com/office/powerpoint/2010/main" val="25264533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Standing Waves</a:t>
            </a:r>
          </a:p>
        </p:txBody>
      </p:sp>
      <p:sp>
        <p:nvSpPr>
          <p:cNvPr id="3" name="Content Placeholder 2"/>
          <p:cNvSpPr>
            <a:spLocks noGrp="1"/>
          </p:cNvSpPr>
          <p:nvPr>
            <p:ph idx="1"/>
          </p:nvPr>
        </p:nvSpPr>
        <p:spPr/>
        <p:txBody>
          <a:bodyPr/>
          <a:lstStyle/>
          <a:p>
            <a:r>
              <a:rPr lang="en-US" dirty="0"/>
              <a:t>Harmonic waves (those waves displaying more than one-half wavelength) all have one or more points between the two end points that are not in motion. </a:t>
            </a:r>
          </a:p>
          <a:p>
            <a:endParaRPr lang="en-US" dirty="0"/>
          </a:p>
          <a:p>
            <a:r>
              <a:rPr lang="en-US" dirty="0"/>
              <a:t> These special points are </a:t>
            </a:r>
            <a:r>
              <a:rPr lang="en-US" b="1" dirty="0"/>
              <a:t>nodes</a:t>
            </a:r>
            <a:r>
              <a:rPr lang="en-US" dirty="0"/>
              <a:t>. </a:t>
            </a:r>
          </a:p>
          <a:p>
            <a:endParaRPr lang="en-US" dirty="0"/>
          </a:p>
        </p:txBody>
      </p:sp>
    </p:spTree>
    <p:extLst>
      <p:ext uri="{BB962C8B-B14F-4D97-AF65-F5344CB8AC3E}">
        <p14:creationId xmlns:p14="http://schemas.microsoft.com/office/powerpoint/2010/main" val="3744161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Two-Dimensional Standing Waves</a:t>
            </a:r>
          </a:p>
        </p:txBody>
      </p:sp>
      <p:sp>
        <p:nvSpPr>
          <p:cNvPr id="3" name="Content Placeholder 2"/>
          <p:cNvSpPr>
            <a:spLocks noGrp="1"/>
          </p:cNvSpPr>
          <p:nvPr>
            <p:ph idx="1"/>
          </p:nvPr>
        </p:nvSpPr>
        <p:spPr>
          <a:xfrm>
            <a:off x="628650" y="955965"/>
            <a:ext cx="7886700" cy="4257058"/>
          </a:xfrm>
        </p:spPr>
        <p:txBody>
          <a:bodyPr/>
          <a:lstStyle/>
          <a:p>
            <a:r>
              <a:rPr lang="en-US" dirty="0"/>
              <a:t>Vibrational patterns on a flat surface are examples of </a:t>
            </a:r>
            <a:r>
              <a:rPr lang="en-US" b="1" dirty="0"/>
              <a:t>two-dimensional standing waves</a:t>
            </a:r>
            <a:r>
              <a:rPr lang="en-US" dirty="0"/>
              <a:t>. </a:t>
            </a:r>
          </a:p>
          <a:p>
            <a:endParaRPr lang="en-US" dirty="0"/>
          </a:p>
          <a:p>
            <a:r>
              <a:rPr lang="en-US" dirty="0"/>
              <a:t> The nodes can be made visible by sprinkling the drum surface with a powder that collects on the areas of the surface that have minimal displacement. </a:t>
            </a:r>
          </a:p>
          <a:p>
            <a:endParaRPr lang="en-US" dirty="0"/>
          </a:p>
          <a:p>
            <a:r>
              <a:rPr lang="en-US" dirty="0"/>
              <a:t> For one-dimensional standing waves, the nodes were points on the line.</a:t>
            </a:r>
          </a:p>
          <a:p>
            <a:r>
              <a:rPr lang="en-US" dirty="0"/>
              <a:t> For two-dimensional standing waves, the nodes are lines on the surface. </a:t>
            </a:r>
          </a:p>
          <a:p>
            <a:endParaRPr lang="en-US" dirty="0"/>
          </a:p>
        </p:txBody>
      </p:sp>
    </p:spTree>
    <p:extLst>
      <p:ext uri="{BB962C8B-B14F-4D97-AF65-F5344CB8AC3E}">
        <p14:creationId xmlns:p14="http://schemas.microsoft.com/office/powerpoint/2010/main" val="34096718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6.8</a:t>
            </a:r>
          </a:p>
        </p:txBody>
      </p:sp>
      <p:pic>
        <p:nvPicPr>
          <p:cNvPr id="2" name="Figure" descr="This figure includes four images. In each image, a brown circular platform has been sprinkled with a tan powder, yellow wires connect to a cylindrical base beneath the platform. To the right of the platform is a white box with a blue front which is labeled,“5.289 k H z Function Generator.” The image in the top left shows three distinct rings formed from the tan powder evenly spaced from the center of the platform, with the first ring very close to the center of the platform. The box reads,“2.434 k H z.” The image in the top right is similar except that the rings are closer together and the central ring has a significantly greater radius than in the first diagram. In this photo, the box reads,“3.986 k H z.” The image at the lower left is similar to the image in the upper left except that more of the powder is present, and 8 evenly-spaced radii are formed from the tan powder on the platform, making a web-like image. In this photo, the box reads,“5.289 k H z.” In the lower right of the figure, the image is similar to what is shown in the upper right except that four evenly spaced radii are shown composed of the tan powder on the platform. In this photo, the box reads,“5.670 K H z.”"/>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2019300" y="1105694"/>
            <a:ext cx="5105400" cy="3495675"/>
          </a:xfrm>
        </p:spPr>
      </p:pic>
      <p:sp>
        <p:nvSpPr>
          <p:cNvPr id="7" name="Figure Legend"/>
          <p:cNvSpPr>
            <a:spLocks noGrp="1"/>
          </p:cNvSpPr>
          <p:nvPr>
            <p:ph idx="13"/>
          </p:nvPr>
        </p:nvSpPr>
        <p:spPr/>
        <p:txBody>
          <a:bodyPr>
            <a:normAutofit/>
          </a:bodyPr>
          <a:lstStyle/>
          <a:p>
            <a:r>
              <a:rPr lang="en-US" sz="1600" dirty="0"/>
              <a:t>Two-dimensional standing waves can be visualized on a vibrating surface. The surface has been sprinkled with a powder that collects near the nodal lines. There are two types of nodes visible: radial nodes (circles) </a:t>
            </a:r>
            <a:r>
              <a:rPr lang="sv-SE" sz="1600" dirty="0"/>
              <a:t>and </a:t>
            </a:r>
            <a:r>
              <a:rPr lang="sv-SE" sz="1600" dirty="0" err="1"/>
              <a:t>angular</a:t>
            </a:r>
            <a:r>
              <a:rPr lang="sv-SE" sz="1600" dirty="0"/>
              <a:t> </a:t>
            </a:r>
            <a:r>
              <a:rPr lang="sv-SE" sz="1600" dirty="0" err="1"/>
              <a:t>nodes</a:t>
            </a:r>
            <a:r>
              <a:rPr lang="sv-SE" sz="1600" dirty="0"/>
              <a:t> (</a:t>
            </a:r>
            <a:r>
              <a:rPr lang="sv-SE" sz="1600" dirty="0" err="1"/>
              <a:t>radii</a:t>
            </a:r>
            <a:r>
              <a:rPr lang="sv-SE" sz="1600" dirty="0"/>
              <a:t>).</a:t>
            </a:r>
            <a:endParaRPr lang="en-US" sz="1600" dirty="0"/>
          </a:p>
        </p:txBody>
      </p:sp>
    </p:spTree>
    <p:extLst>
      <p:ext uri="{BB962C8B-B14F-4D97-AF65-F5344CB8AC3E}">
        <p14:creationId xmlns:p14="http://schemas.microsoft.com/office/powerpoint/2010/main" val="13545817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Blackbody Radiation and the Ultraviolet Catastrophe</a:t>
            </a:r>
          </a:p>
        </p:txBody>
      </p:sp>
      <p:sp>
        <p:nvSpPr>
          <p:cNvPr id="3" name="Content Placeholder 2"/>
          <p:cNvSpPr>
            <a:spLocks noGrp="1"/>
          </p:cNvSpPr>
          <p:nvPr>
            <p:ph idx="1"/>
          </p:nvPr>
        </p:nvSpPr>
        <p:spPr>
          <a:xfrm>
            <a:off x="628650" y="955965"/>
            <a:ext cx="7886700" cy="4228777"/>
          </a:xfrm>
        </p:spPr>
        <p:txBody>
          <a:bodyPr/>
          <a:lstStyle/>
          <a:p>
            <a:r>
              <a:rPr lang="en-US" dirty="0"/>
              <a:t>Sunlight consists of a range of broadly distributed wavelengths that form a </a:t>
            </a:r>
            <a:r>
              <a:rPr lang="en-US" b="1" dirty="0"/>
              <a:t>continuous spectrum</a:t>
            </a:r>
            <a:r>
              <a:rPr lang="en-US" dirty="0"/>
              <a:t>.</a:t>
            </a:r>
          </a:p>
          <a:p>
            <a:endParaRPr lang="en-US" dirty="0"/>
          </a:p>
          <a:p>
            <a:r>
              <a:rPr lang="en-US" dirty="0"/>
              <a:t> A </a:t>
            </a:r>
            <a:r>
              <a:rPr lang="en-US" b="1" dirty="0"/>
              <a:t>blackbody</a:t>
            </a:r>
            <a:r>
              <a:rPr lang="en-US" dirty="0"/>
              <a:t> is a convenient, ideal emitter that approximates the behavior of many materials when heated.</a:t>
            </a:r>
          </a:p>
          <a:p>
            <a:endParaRPr lang="en-US" dirty="0"/>
          </a:p>
          <a:p>
            <a:r>
              <a:rPr lang="en-US" dirty="0"/>
              <a:t> A good approximation of a blackbody that can be used to observe blackbody radiation:</a:t>
            </a:r>
          </a:p>
          <a:p>
            <a:pPr lvl="1"/>
            <a:r>
              <a:rPr lang="en-US" dirty="0"/>
              <a:t>A metal oven that can be heated to very high temperatures.</a:t>
            </a:r>
          </a:p>
          <a:p>
            <a:endParaRPr lang="en-US" dirty="0"/>
          </a:p>
        </p:txBody>
      </p:sp>
    </p:spTree>
    <p:extLst>
      <p:ext uri="{BB962C8B-B14F-4D97-AF65-F5344CB8AC3E}">
        <p14:creationId xmlns:p14="http://schemas.microsoft.com/office/powerpoint/2010/main" val="31183215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6.9</a:t>
            </a:r>
          </a:p>
        </p:txBody>
      </p:sp>
      <p:sp>
        <p:nvSpPr>
          <p:cNvPr id="7" name="Figure Legend"/>
          <p:cNvSpPr>
            <a:spLocks noGrp="1"/>
          </p:cNvSpPr>
          <p:nvPr>
            <p:ph idx="13"/>
          </p:nvPr>
        </p:nvSpPr>
        <p:spPr/>
        <p:txBody>
          <a:bodyPr>
            <a:normAutofit lnSpcReduction="10000"/>
          </a:bodyPr>
          <a:lstStyle/>
          <a:p>
            <a:r>
              <a:rPr lang="en-US" sz="1600" dirty="0"/>
              <a:t>The spectral distribution (light intensity vs. wavelength) of sunlight reaches the Earth’s atmosphere as UV light, visible light, and IR light. The unabsorbed sunlight at the top of the atmosphere has a distribution that approximately matches the theoretical distribution of a blackbody at 5250 </a:t>
            </a:r>
            <a:r>
              <a:rPr lang="en-US" sz="1600" baseline="30000" dirty="0"/>
              <a:t>º</a:t>
            </a:r>
            <a:r>
              <a:rPr lang="en-US" sz="1600" dirty="0"/>
              <a:t>C, represented by the blue curve. (credit: modification of work by American Society for Testing and Materials (ASTM) Terrestrial Reference Spectra for </a:t>
            </a:r>
            <a:r>
              <a:rPr lang="ro-RO" sz="1600" dirty="0"/>
              <a:t>Photovoltaic Performance Evaluation)</a:t>
            </a:r>
            <a:endParaRPr lang="en-US" sz="1600" dirty="0"/>
          </a:p>
        </p:txBody>
      </p:sp>
      <p:pic>
        <p:nvPicPr>
          <p:cNvPr id="32770" name="Picture 2" descr="A graph is shown with a horizontal axis labeled,“Wavelength ( n m ),” and a vertical axis labeled,“Spectral irradiance ( W divided by m superscript 2 divided by n m ).” The horizontal axis begins at 250 and extends to 4000 with markings provided every 250 n m. Similarly, the vertical axis begins at 0.00 and extends to 2.00 with markings every 0.25 units. Two vertical dashed lines are drawn. The first appears at about 400 nanometers and the second at nearly 700 nanometers. To the left of the first of these lines, the label,“U V,” appears at the top of the graph. Between these lines, the label,“Visible,” appears at the top of the graph. To the right of the second of these lines, the label,“Infrared,” appears at the top of the graph. A grey curve begins on the vertical axis at about 0.10. This curve increases steeply to a maximum value between the two vertical line segments of approximately 1.75 at about 625 nanometers. This curve decreases rapidly at first, then tapers off to reach a value of about 0 at the far right end of the graph. A golden colored curve traces along the same path as the grey curve, but shows a significant degree of variation in the region of the peak of the graph. In this general region, the gold curve is jagged and somewhat erratic. This curve reaches a maximum over 2.00 at around 475 nanometers. A key provided in the open space of the graph shows that the gold graph represents sunlight at the top of the atmosphere, and the grey curve represents the 5250 degrees C Blackbody spectrum."/>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773626" y="1046376"/>
            <a:ext cx="5534504" cy="36187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0763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Blackbody Radiation and the Ultraviolet Catastrophe</a:t>
            </a:r>
          </a:p>
        </p:txBody>
      </p:sp>
      <p:sp>
        <p:nvSpPr>
          <p:cNvPr id="3" name="Content Placeholder 2"/>
          <p:cNvSpPr>
            <a:spLocks noGrp="1"/>
          </p:cNvSpPr>
          <p:nvPr>
            <p:ph idx="1"/>
          </p:nvPr>
        </p:nvSpPr>
        <p:spPr>
          <a:xfrm>
            <a:off x="628650" y="955965"/>
            <a:ext cx="7886700" cy="4275911"/>
          </a:xfrm>
        </p:spPr>
        <p:txBody>
          <a:bodyPr/>
          <a:lstStyle/>
          <a:p>
            <a:r>
              <a:rPr lang="en-US" dirty="0"/>
              <a:t>The maxima in the blackbody curves, </a:t>
            </a:r>
            <a:r>
              <a:rPr lang="en-US" i="1" dirty="0" err="1"/>
              <a:t>λ</a:t>
            </a:r>
            <a:r>
              <a:rPr lang="en-US" baseline="-25000" dirty="0" err="1"/>
              <a:t>max</a:t>
            </a:r>
            <a:r>
              <a:rPr lang="en-US" dirty="0"/>
              <a:t>, shift to shorter wavelengths as the temperature increases. </a:t>
            </a:r>
          </a:p>
          <a:p>
            <a:endParaRPr lang="en-US" dirty="0"/>
          </a:p>
          <a:p>
            <a:r>
              <a:rPr lang="en-US" dirty="0"/>
              <a:t> Theoretical expressions as functions of temperature fit the observed experimental blackbody curves well at longer wavelengths.</a:t>
            </a:r>
          </a:p>
          <a:p>
            <a:endParaRPr lang="en-US" dirty="0"/>
          </a:p>
          <a:p>
            <a:r>
              <a:rPr lang="en-US" dirty="0"/>
              <a:t> But there were significant discrepancies at shorter wavelengths. </a:t>
            </a:r>
          </a:p>
          <a:p>
            <a:endParaRPr lang="en-US" dirty="0"/>
          </a:p>
          <a:p>
            <a:r>
              <a:rPr lang="en-US" dirty="0"/>
              <a:t> This became known as the “</a:t>
            </a:r>
            <a:r>
              <a:rPr lang="en-US" b="1" dirty="0"/>
              <a:t>ultraviolet catastrophe</a:t>
            </a:r>
            <a:r>
              <a:rPr lang="en-US" dirty="0"/>
              <a:t>”.</a:t>
            </a:r>
          </a:p>
          <a:p>
            <a:endParaRPr lang="en-US" dirty="0"/>
          </a:p>
        </p:txBody>
      </p:sp>
    </p:spTree>
    <p:extLst>
      <p:ext uri="{BB962C8B-B14F-4D97-AF65-F5344CB8AC3E}">
        <p14:creationId xmlns:p14="http://schemas.microsoft.com/office/powerpoint/2010/main" val="30595482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Num"/>
          <p:cNvSpPr>
            <a:spLocks noGrp="1"/>
          </p:cNvSpPr>
          <p:nvPr>
            <p:ph type="title"/>
          </p:nvPr>
        </p:nvSpPr>
        <p:spPr/>
        <p:txBody>
          <a:bodyPr/>
          <a:lstStyle/>
          <a:p>
            <a:r>
              <a:rPr lang="en-US" dirty="0"/>
              <a:t>Figure 6.1</a:t>
            </a:r>
          </a:p>
        </p:txBody>
      </p:sp>
      <p:pic>
        <p:nvPicPr>
          <p:cNvPr id="2" name="Figure" descr="A photo is shown of the Crab Nebula."/>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1076325" y="1105694"/>
            <a:ext cx="6991350" cy="3495675"/>
          </a:xfrm>
        </p:spPr>
      </p:pic>
      <p:sp>
        <p:nvSpPr>
          <p:cNvPr id="7" name="Figure Legend"/>
          <p:cNvSpPr>
            <a:spLocks noGrp="1"/>
          </p:cNvSpPr>
          <p:nvPr>
            <p:ph idx="13"/>
          </p:nvPr>
        </p:nvSpPr>
        <p:spPr/>
        <p:txBody>
          <a:bodyPr>
            <a:normAutofit/>
          </a:bodyPr>
          <a:lstStyle/>
          <a:p>
            <a:r>
              <a:rPr lang="en-US" sz="1600" dirty="0"/>
              <a:t>The Crab Nebula consists of remnants of a supernova (the explosion of a star). NASA’s Hubble Space Telescope produced this composite image. Measurements of the emitted light wavelengths enabled astronomers to identify the elements in the nebula, determining that it contains specific ions including S</a:t>
            </a:r>
            <a:r>
              <a:rPr lang="en-US" sz="1600" baseline="30000" dirty="0"/>
              <a:t>+</a:t>
            </a:r>
            <a:r>
              <a:rPr lang="en-US" sz="1600" dirty="0"/>
              <a:t> (green filaments) and O</a:t>
            </a:r>
            <a:r>
              <a:rPr lang="en-US" sz="1600" baseline="30000" dirty="0"/>
              <a:t>2+ </a:t>
            </a:r>
            <a:r>
              <a:rPr lang="en-US" sz="1600" dirty="0"/>
              <a:t>(red filaments). (credit: modification of work by NASA and ESA)</a:t>
            </a:r>
          </a:p>
        </p:txBody>
      </p:sp>
    </p:spTree>
    <p:extLst>
      <p:ext uri="{BB962C8B-B14F-4D97-AF65-F5344CB8AC3E}">
        <p14:creationId xmlns:p14="http://schemas.microsoft.com/office/powerpoint/2010/main" val="18763671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6.10</a:t>
            </a:r>
          </a:p>
        </p:txBody>
      </p:sp>
      <p:sp>
        <p:nvSpPr>
          <p:cNvPr id="7" name="Figure Legend"/>
          <p:cNvSpPr>
            <a:spLocks noGrp="1"/>
          </p:cNvSpPr>
          <p:nvPr>
            <p:ph idx="13"/>
          </p:nvPr>
        </p:nvSpPr>
        <p:spPr>
          <a:xfrm>
            <a:off x="628650" y="5373278"/>
            <a:ext cx="7886700" cy="816818"/>
          </a:xfrm>
        </p:spPr>
        <p:txBody>
          <a:bodyPr>
            <a:normAutofit/>
          </a:bodyPr>
          <a:lstStyle/>
          <a:p>
            <a:r>
              <a:rPr lang="en-US" sz="1600" dirty="0"/>
              <a:t>Blackbody spectral distribution curves are shown for some representative temperatures.</a:t>
            </a:r>
          </a:p>
        </p:txBody>
      </p:sp>
      <p:pic>
        <p:nvPicPr>
          <p:cNvPr id="31746" name="Picture 2" descr="A graph is shown with a horizontal axis labeled, “Wavelength lambda (micrometers)” and a vertical axis labeled, “Intensity I (a r b. units).” The horizontal axis begins at 0 and extends to 3.0 with markings provided every 0.1 micrometer. Similarly, the vertical axis begins at 0 and extends to 10 with markings every 1 unit. Two vertical dashed lines are drawn. The first appears at about 0.39 micrometers and the second at about 0.72 micrometers. To the left of the first of these lines, the label, “Ultraviolet,” appears at the top of the graph. Between these lines, the label, “Visible,” appears at the top of the graph. To the right of the second of these lines, the label, “Infrared,” appears at the top of the graph. To the far right of the graph in open space a purple dot is placed which is labeled,“lambda maximum.” A “Temperature” label i s located in a central region of the graph. A blue curve begins on the horizontal axis at about 0.05 micrometers. This curve increases steeply to a maximum value between the two vertical line segments of approximately 9.5 at about 0.55 micrometers. This curve decreases rapidly at first, then tapers off to reach a value of about 1.5 at the far right end of the graph. This blue curve is labeled 6000 K beneath the“Temperature” label. Curves are similarly drawn in green for 5000 K, orange for 4000 K, and red for 3000 K. As the temperature decreases, the height of the peak is lower and shifted right on the graph. The maximum value for the green curve is around 4.5 at 7.2 micrometers. This curve tapers at the right end of the graph to a value around 0.6. The maximum for the orange curve is around 2 at about 0.9 micrometers. This curve tapers at the right end of the graph to a value around 0.2. The maximum for the red curve is around 0.7 at about 1.2 micrometers. This curve tapers at the right end of the graph to a value around 0.1. The entire region under the blue curve that is between the two dashed lines, indicating the visible region, is shaded with vertical bands of color. The colors extending left to right across this region are violet, indigo, blue, green, yellow, orange, and red. A purple dot is placed at the peak of each of the four colored curves. These peaks are connected with a dashed curve."/>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297240" y="1122488"/>
            <a:ext cx="6465587" cy="37958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90883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Blackbody Radiation and the Ultraviolet Catastrophe</a:t>
            </a:r>
          </a:p>
        </p:txBody>
      </p:sp>
      <p:sp>
        <p:nvSpPr>
          <p:cNvPr id="3" name="Content Placeholder 2"/>
          <p:cNvSpPr>
            <a:spLocks noGrp="1"/>
          </p:cNvSpPr>
          <p:nvPr>
            <p:ph idx="1"/>
          </p:nvPr>
        </p:nvSpPr>
        <p:spPr/>
        <p:txBody>
          <a:bodyPr/>
          <a:lstStyle/>
          <a:p>
            <a:r>
              <a:rPr lang="en-US" dirty="0"/>
              <a:t>Around 1900, Max Planck derived a theoretical expression for blackbody radiation that fit the experimental observations exactly (within experimental error).</a:t>
            </a:r>
          </a:p>
          <a:p>
            <a:endParaRPr lang="en-US" dirty="0"/>
          </a:p>
          <a:p>
            <a:r>
              <a:rPr lang="en-US" dirty="0"/>
              <a:t>Planck developed his theoretical treatment on the premise that the atoms composing the oven vibrated.</a:t>
            </a:r>
          </a:p>
          <a:p>
            <a:endParaRPr lang="en-US" dirty="0"/>
          </a:p>
          <a:p>
            <a:r>
              <a:rPr lang="en-US" dirty="0"/>
              <a:t>The atoms vibrated at increasing frequencies (or decreasing wavelengths), as the temperature increased. </a:t>
            </a:r>
          </a:p>
          <a:p>
            <a:endParaRPr lang="en-US" dirty="0"/>
          </a:p>
        </p:txBody>
      </p:sp>
    </p:spTree>
    <p:extLst>
      <p:ext uri="{BB962C8B-B14F-4D97-AF65-F5344CB8AC3E}">
        <p14:creationId xmlns:p14="http://schemas.microsoft.com/office/powerpoint/2010/main" val="27366249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Planck’s Constant</a:t>
            </a:r>
          </a:p>
        </p:txBody>
      </p:sp>
      <p:sp>
        <p:nvSpPr>
          <p:cNvPr id="3" name="Content Placeholder 2"/>
          <p:cNvSpPr>
            <a:spLocks noGrp="1"/>
          </p:cNvSpPr>
          <p:nvPr>
            <p:ph idx="1"/>
          </p:nvPr>
        </p:nvSpPr>
        <p:spPr/>
        <p:txBody>
          <a:bodyPr/>
          <a:lstStyle/>
          <a:p>
            <a:r>
              <a:rPr lang="en-US" dirty="0"/>
              <a:t>Planck had to assume that the vibrating atoms required quantized energies, which he was unable to explain. </a:t>
            </a:r>
          </a:p>
          <a:p>
            <a:endParaRPr lang="en-US" dirty="0"/>
          </a:p>
          <a:p>
            <a:pPr marL="0" indent="0" algn="ctr">
              <a:buNone/>
            </a:pPr>
            <a:r>
              <a:rPr lang="en-US" i="1" dirty="0"/>
              <a:t>E</a:t>
            </a:r>
            <a:r>
              <a:rPr lang="en-US" dirty="0"/>
              <a:t>  = </a:t>
            </a:r>
            <a:r>
              <a:rPr lang="en-US" i="1" dirty="0" err="1"/>
              <a:t>nhν</a:t>
            </a:r>
            <a:r>
              <a:rPr lang="en-US" dirty="0"/>
              <a:t>			</a:t>
            </a:r>
            <a:r>
              <a:rPr lang="en-US" i="1" dirty="0"/>
              <a:t>n </a:t>
            </a:r>
            <a:r>
              <a:rPr lang="en-US" dirty="0"/>
              <a:t>= 1, 2, 3, . . .</a:t>
            </a:r>
          </a:p>
          <a:p>
            <a:endParaRPr lang="en-US" dirty="0"/>
          </a:p>
          <a:p>
            <a:r>
              <a:rPr lang="en-US" dirty="0"/>
              <a:t>The quantity </a:t>
            </a:r>
            <a:r>
              <a:rPr lang="en-US" i="1" dirty="0"/>
              <a:t>h</a:t>
            </a:r>
            <a:r>
              <a:rPr lang="en-US" dirty="0"/>
              <a:t> is a constant now known as </a:t>
            </a:r>
            <a:r>
              <a:rPr lang="en-US" b="1" dirty="0"/>
              <a:t>Planck's constant</a:t>
            </a:r>
            <a:r>
              <a:rPr lang="en-US" dirty="0"/>
              <a:t>.</a:t>
            </a:r>
          </a:p>
          <a:p>
            <a:endParaRPr lang="en-US" dirty="0"/>
          </a:p>
          <a:p>
            <a:pPr marL="0" indent="0" algn="ctr">
              <a:buNone/>
            </a:pPr>
            <a:r>
              <a:rPr lang="en-US" i="1" dirty="0"/>
              <a:t>h</a:t>
            </a:r>
            <a:r>
              <a:rPr lang="en-US" dirty="0"/>
              <a:t> = 6.626 × 10</a:t>
            </a:r>
            <a:r>
              <a:rPr lang="en-US" baseline="30000" dirty="0"/>
              <a:t>−34 </a:t>
            </a:r>
            <a:r>
              <a:rPr lang="en-US" dirty="0"/>
              <a:t>J </a:t>
            </a:r>
            <a:r>
              <a:rPr lang="en-US" sz="1800" dirty="0">
                <a:solidFill>
                  <a:schemeClr val="accent5"/>
                </a:solidFill>
                <a:latin typeface="Calibri"/>
                <a:ea typeface="Wingdings"/>
                <a:cs typeface="Wingdings"/>
              </a:rPr>
              <a:t>·</a:t>
            </a:r>
            <a:r>
              <a:rPr lang="en-US" dirty="0"/>
              <a:t> s</a:t>
            </a:r>
          </a:p>
        </p:txBody>
      </p:sp>
    </p:spTree>
    <p:extLst>
      <p:ext uri="{BB962C8B-B14F-4D97-AF65-F5344CB8AC3E}">
        <p14:creationId xmlns:p14="http://schemas.microsoft.com/office/powerpoint/2010/main" val="17861970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Photoelectric Effect</a:t>
            </a:r>
          </a:p>
        </p:txBody>
      </p:sp>
      <p:sp>
        <p:nvSpPr>
          <p:cNvPr id="3" name="Content Placeholder 2"/>
          <p:cNvSpPr>
            <a:spLocks noGrp="1"/>
          </p:cNvSpPr>
          <p:nvPr>
            <p:ph idx="1"/>
          </p:nvPr>
        </p:nvSpPr>
        <p:spPr>
          <a:xfrm>
            <a:off x="628650" y="955965"/>
            <a:ext cx="7886700" cy="4407887"/>
          </a:xfrm>
        </p:spPr>
        <p:txBody>
          <a:bodyPr/>
          <a:lstStyle/>
          <a:p>
            <a:r>
              <a:rPr lang="en-US" dirty="0"/>
              <a:t>The next paradox in the classical theory to be resolved concerned the </a:t>
            </a:r>
            <a:r>
              <a:rPr lang="en-US" b="1" dirty="0"/>
              <a:t>photoelectric effect</a:t>
            </a:r>
            <a:r>
              <a:rPr lang="en-US" dirty="0"/>
              <a:t>. </a:t>
            </a:r>
          </a:p>
          <a:p>
            <a:endParaRPr lang="en-US" dirty="0"/>
          </a:p>
          <a:p>
            <a:r>
              <a:rPr lang="en-US" dirty="0"/>
              <a:t>It had been observed that electrons could be ejected from the surface of a metal.</a:t>
            </a:r>
          </a:p>
          <a:p>
            <a:endParaRPr lang="en-US" dirty="0"/>
          </a:p>
          <a:p>
            <a:r>
              <a:rPr lang="en-US" dirty="0"/>
              <a:t>The light had to have a frequency greater than some threshold frequency. </a:t>
            </a:r>
          </a:p>
          <a:p>
            <a:endParaRPr lang="en-US" dirty="0"/>
          </a:p>
          <a:p>
            <a:r>
              <a:rPr lang="en-US" dirty="0"/>
              <a:t>Surprisingly, the kinetic energy of the ejected electrons did not depend on the brightness of the light, but increased with increasing frequency of the light. </a:t>
            </a:r>
          </a:p>
          <a:p>
            <a:endParaRPr lang="en-US" dirty="0"/>
          </a:p>
        </p:txBody>
      </p:sp>
    </p:spTree>
    <p:extLst>
      <p:ext uri="{BB962C8B-B14F-4D97-AF65-F5344CB8AC3E}">
        <p14:creationId xmlns:p14="http://schemas.microsoft.com/office/powerpoint/2010/main" val="18891928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Photoelectric Effect</a:t>
            </a:r>
          </a:p>
        </p:txBody>
      </p:sp>
      <p:sp>
        <p:nvSpPr>
          <p:cNvPr id="3" name="Content Placeholder 2"/>
          <p:cNvSpPr>
            <a:spLocks noGrp="1"/>
          </p:cNvSpPr>
          <p:nvPr>
            <p:ph idx="1"/>
          </p:nvPr>
        </p:nvSpPr>
        <p:spPr>
          <a:xfrm>
            <a:off x="628650" y="955965"/>
            <a:ext cx="7886700" cy="4115656"/>
          </a:xfrm>
        </p:spPr>
        <p:txBody>
          <a:bodyPr/>
          <a:lstStyle/>
          <a:p>
            <a:r>
              <a:rPr lang="en-US" dirty="0"/>
              <a:t> According to classical wave theory, a wave's energy depends on its intensity (which depends on its amplitude), not its frequency. </a:t>
            </a:r>
          </a:p>
          <a:p>
            <a:endParaRPr lang="en-US" dirty="0"/>
          </a:p>
          <a:p>
            <a:r>
              <a:rPr lang="en-US" dirty="0"/>
              <a:t>Albert Einstein was able to resolve the paradox by incorporating Planck's quantization findings into the particle view of light (Nobel prize).</a:t>
            </a:r>
          </a:p>
          <a:p>
            <a:endParaRPr lang="en-US" dirty="0"/>
          </a:p>
          <a:p>
            <a:r>
              <a:rPr lang="en-US" dirty="0"/>
              <a:t>Light striking the metal surface should not be viewed as a wave, but instead as a stream of particles (later called photons). </a:t>
            </a:r>
          </a:p>
          <a:p>
            <a:endParaRPr lang="en-US" dirty="0"/>
          </a:p>
        </p:txBody>
      </p:sp>
    </p:spTree>
    <p:extLst>
      <p:ext uri="{BB962C8B-B14F-4D97-AF65-F5344CB8AC3E}">
        <p14:creationId xmlns:p14="http://schemas.microsoft.com/office/powerpoint/2010/main" val="29025930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Photoelectric Effect</a:t>
            </a:r>
          </a:p>
        </p:txBody>
      </p:sp>
      <p:sp>
        <p:nvSpPr>
          <p:cNvPr id="3" name="Content Placeholder 2"/>
          <p:cNvSpPr>
            <a:spLocks noGrp="1"/>
          </p:cNvSpPr>
          <p:nvPr>
            <p:ph idx="1"/>
          </p:nvPr>
        </p:nvSpPr>
        <p:spPr/>
        <p:txBody>
          <a:bodyPr/>
          <a:lstStyle/>
          <a:p>
            <a:r>
              <a:rPr lang="en-US" dirty="0"/>
              <a:t>The energy of the photons depended on their frequency.</a:t>
            </a:r>
          </a:p>
          <a:p>
            <a:endParaRPr lang="en-US" dirty="0"/>
          </a:p>
          <a:p>
            <a:r>
              <a:rPr lang="en-US" dirty="0"/>
              <a:t> According to Planck's formula:</a:t>
            </a:r>
          </a:p>
          <a:p>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740419963"/>
              </p:ext>
            </p:extLst>
          </p:nvPr>
        </p:nvGraphicFramePr>
        <p:xfrm>
          <a:off x="1722846" y="2449513"/>
          <a:ext cx="1433513" cy="528637"/>
        </p:xfrm>
        <a:graphic>
          <a:graphicData uri="http://schemas.openxmlformats.org/presentationml/2006/ole">
            <mc:AlternateContent xmlns:mc="http://schemas.openxmlformats.org/markup-compatibility/2006">
              <mc:Choice xmlns:v="urn:schemas-microsoft-com:vml" Requires="v">
                <p:oleObj spid="_x0000_s3315" name="Equation" r:id="rId3" imgW="507960" imgH="177480" progId="Equation.DSMT4">
                  <p:embed/>
                </p:oleObj>
              </mc:Choice>
              <mc:Fallback>
                <p:oleObj name="Equation" r:id="rId3" imgW="507960" imgH="177480" progId="Equation.DSMT4">
                  <p:embed/>
                  <p:pic>
                    <p:nvPicPr>
                      <p:cNvPr id="0" name="Object 4"/>
                      <p:cNvPicPr>
                        <a:picLocks noChangeAspect="1" noChangeArrowheads="1"/>
                      </p:cNvPicPr>
                      <p:nvPr/>
                    </p:nvPicPr>
                    <p:blipFill>
                      <a:blip r:embed="rId4"/>
                      <a:srcRect/>
                      <a:stretch>
                        <a:fillRect/>
                      </a:stretch>
                    </p:blipFill>
                    <p:spPr bwMode="auto">
                      <a:xfrm>
                        <a:off x="1722846" y="2449513"/>
                        <a:ext cx="1433513" cy="528637"/>
                      </a:xfrm>
                      <a:prstGeom prst="rect">
                        <a:avLst/>
                      </a:prstGeom>
                      <a:noFill/>
                      <a:ln>
                        <a:noFill/>
                      </a:ln>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67005675"/>
              </p:ext>
            </p:extLst>
          </p:nvPr>
        </p:nvGraphicFramePr>
        <p:xfrm>
          <a:off x="1572765" y="3306759"/>
          <a:ext cx="1470473" cy="1083085"/>
        </p:xfrm>
        <a:graphic>
          <a:graphicData uri="http://schemas.openxmlformats.org/presentationml/2006/ole">
            <mc:AlternateContent xmlns:mc="http://schemas.openxmlformats.org/markup-compatibility/2006">
              <mc:Choice xmlns:v="urn:schemas-microsoft-com:vml" Requires="v">
                <p:oleObj spid="_x0000_s3316" name="Equation" r:id="rId5" imgW="466200" imgH="347400" progId="Equation.3">
                  <p:embed/>
                </p:oleObj>
              </mc:Choice>
              <mc:Fallback>
                <p:oleObj name="Equation" r:id="rId5" imgW="466200" imgH="347400" progId="Equation.3">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72765" y="3306759"/>
                        <a:ext cx="1470473" cy="1083085"/>
                      </a:xfrm>
                      <a:prstGeom prst="rect">
                        <a:avLst/>
                      </a:prstGeom>
                      <a:noFill/>
                      <a:ln>
                        <a:noFill/>
                      </a:ln>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780474731"/>
              </p:ext>
            </p:extLst>
          </p:nvPr>
        </p:nvGraphicFramePr>
        <p:xfrm>
          <a:off x="4922638" y="2807020"/>
          <a:ext cx="1114705" cy="1041282"/>
        </p:xfrm>
        <a:graphic>
          <a:graphicData uri="http://schemas.openxmlformats.org/presentationml/2006/ole">
            <mc:AlternateContent xmlns:mc="http://schemas.openxmlformats.org/markup-compatibility/2006">
              <mc:Choice xmlns:v="urn:schemas-microsoft-com:vml" Requires="v">
                <p:oleObj spid="_x0000_s3317" name="Equation" r:id="rId7" imgW="365400" imgH="347400" progId="Equation.3">
                  <p:embed/>
                </p:oleObj>
              </mc:Choice>
              <mc:Fallback>
                <p:oleObj name="Equation" r:id="rId7" imgW="365400" imgH="347400" progId="Equation.3">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22638" y="2807020"/>
                        <a:ext cx="1114705" cy="1041282"/>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7055151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Photoelectric Effect</a:t>
            </a:r>
          </a:p>
        </p:txBody>
      </p:sp>
      <p:sp>
        <p:nvSpPr>
          <p:cNvPr id="3" name="Content Placeholder 2"/>
          <p:cNvSpPr>
            <a:spLocks noGrp="1"/>
          </p:cNvSpPr>
          <p:nvPr>
            <p:ph idx="1"/>
          </p:nvPr>
        </p:nvSpPr>
        <p:spPr>
          <a:xfrm>
            <a:off x="628650" y="955965"/>
            <a:ext cx="7886700" cy="4492728"/>
          </a:xfrm>
        </p:spPr>
        <p:txBody>
          <a:bodyPr>
            <a:normAutofit/>
          </a:bodyPr>
          <a:lstStyle/>
          <a:p>
            <a:endParaRPr lang="en-US" dirty="0"/>
          </a:p>
          <a:p>
            <a:endParaRPr lang="en-US" dirty="0"/>
          </a:p>
          <a:p>
            <a:r>
              <a:rPr lang="en-US" dirty="0"/>
              <a:t>Electrons were ejected when hit by photons having sufficient energy (a frequency greater than the threshold).</a:t>
            </a:r>
          </a:p>
          <a:p>
            <a:endParaRPr lang="en-US" dirty="0"/>
          </a:p>
          <a:p>
            <a:r>
              <a:rPr lang="en-US" dirty="0"/>
              <a:t>The greater the frequency, the greater the kinetic energy imparted to the escaping electrons by the collisions. </a:t>
            </a:r>
          </a:p>
          <a:p>
            <a:endParaRPr lang="en-US" dirty="0"/>
          </a:p>
          <a:p>
            <a:r>
              <a:rPr lang="en-US" dirty="0"/>
              <a:t>Somehow, at a deep fundamental level still not fully understood, light is both wavelike and particle-like. This is known as </a:t>
            </a:r>
            <a:r>
              <a:rPr lang="en-US" b="1" dirty="0"/>
              <a:t>wave-particle duality</a:t>
            </a:r>
            <a:r>
              <a:rPr lang="en-US" dirty="0"/>
              <a:t>.</a:t>
            </a:r>
          </a:p>
          <a:p>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792500269"/>
              </p:ext>
            </p:extLst>
          </p:nvPr>
        </p:nvGraphicFramePr>
        <p:xfrm>
          <a:off x="3805762" y="955965"/>
          <a:ext cx="1433512" cy="528637"/>
        </p:xfrm>
        <a:graphic>
          <a:graphicData uri="http://schemas.openxmlformats.org/presentationml/2006/ole">
            <mc:AlternateContent xmlns:mc="http://schemas.openxmlformats.org/markup-compatibility/2006">
              <mc:Choice xmlns:v="urn:schemas-microsoft-com:vml" Requires="v">
                <p:oleObj spid="_x0000_s4178" name="Equation" r:id="rId3" imgW="507960" imgH="177480" progId="Equation.DSMT4">
                  <p:embed/>
                </p:oleObj>
              </mc:Choice>
              <mc:Fallback>
                <p:oleObj name="Equation" r:id="rId3" imgW="507960" imgH="17748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05762" y="955965"/>
                        <a:ext cx="1433512" cy="52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6237569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6.11</a:t>
            </a:r>
          </a:p>
        </p:txBody>
      </p:sp>
      <p:pic>
        <p:nvPicPr>
          <p:cNvPr id="2" name="Figure" descr="The figure includes three diagrams of waves approaching a flat, horizontal surface that is labeled,“Metal,” from an angle around 45 degrees above and to the left relative to the surface. At the top of the diagram at the center is the label,“E equals h nu.” At the left, a sinusoidal wave reaches the surface and stops. The portion of the diagram near the flat metal surface is labeled,“No electrons ejected,” and the wave is labeled,“700 n m.” To the right, a second similar, more compressed wave, which is labeled,“550 n m,” reaches the flat surface. This time, an arrow extends up and to the right at an angle of approximately 45 degrees. A tiny yellow circle with a negative sign in it is at the center of the arrow shaft. Above this arrow is the equation,“v subscript max equals 2.96 times 10 superscript 5 m per s.” To the far right, a third similar, even more compressed wave, which is labeled“400 n m” reaches the flat surface. This time, an arrow extends up and to the right at an angle of approximately 45 degrees. A tiny yellow circle with a negative sign in it is at the center of the arrow shaft. Above this arrow is the equation“v subscript max equals 6.22 times 10 superscript 5 m per s.”"/>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628650" y="1613397"/>
            <a:ext cx="7886700" cy="2480269"/>
          </a:xfrm>
        </p:spPr>
      </p:pic>
      <p:sp>
        <p:nvSpPr>
          <p:cNvPr id="7" name="Figure Legend"/>
          <p:cNvSpPr>
            <a:spLocks noGrp="1"/>
          </p:cNvSpPr>
          <p:nvPr>
            <p:ph idx="13"/>
          </p:nvPr>
        </p:nvSpPr>
        <p:spPr/>
        <p:txBody>
          <a:bodyPr>
            <a:normAutofit/>
          </a:bodyPr>
          <a:lstStyle/>
          <a:p>
            <a:r>
              <a:rPr lang="en-US" sz="1600" dirty="0"/>
              <a:t>Photons with low frequencies do not have enough energy to cause electrons to be ejected via the photoelectric effect. For any frequency of light above the threshold frequency, the kinetic energy of ejected electron will increase linearly with the energy of the incoming photon.</a:t>
            </a:r>
          </a:p>
        </p:txBody>
      </p:sp>
    </p:spTree>
    <p:extLst>
      <p:ext uri="{BB962C8B-B14F-4D97-AF65-F5344CB8AC3E}">
        <p14:creationId xmlns:p14="http://schemas.microsoft.com/office/powerpoint/2010/main" val="29290620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6.2</a:t>
            </a:r>
          </a:p>
        </p:txBody>
      </p:sp>
      <p:sp>
        <p:nvSpPr>
          <p:cNvPr id="3" name="Content Placeholder 2"/>
          <p:cNvSpPr>
            <a:spLocks noGrp="1"/>
          </p:cNvSpPr>
          <p:nvPr>
            <p:ph idx="1"/>
          </p:nvPr>
        </p:nvSpPr>
        <p:spPr/>
        <p:txBody>
          <a:bodyPr/>
          <a:lstStyle/>
          <a:p>
            <a:r>
              <a:rPr lang="en-US" dirty="0"/>
              <a:t>When we see light from a neon sign, we are observing radiation from excited neon atoms. If this radiation has a wavelength of 640 nm, what is the energy of the photon being emitted?</a:t>
            </a:r>
          </a:p>
          <a:p>
            <a:r>
              <a:rPr lang="en-US" dirty="0"/>
              <a:t>We use the form of Planck's equation that includes the wavelength, </a:t>
            </a:r>
            <a:r>
              <a:rPr lang="en-US" i="1" dirty="0"/>
              <a:t>λ</a:t>
            </a:r>
            <a:r>
              <a:rPr lang="en-US" dirty="0"/>
              <a:t>, and convert units of nanometers to meters so that the units of </a:t>
            </a:r>
            <a:r>
              <a:rPr lang="en-US" i="1" dirty="0"/>
              <a:t>λ </a:t>
            </a:r>
            <a:r>
              <a:rPr lang="en-US" dirty="0"/>
              <a:t>and </a:t>
            </a:r>
            <a:r>
              <a:rPr lang="en-US" i="1" dirty="0"/>
              <a:t>c</a:t>
            </a:r>
            <a:r>
              <a:rPr lang="en-US" dirty="0"/>
              <a:t> are the same.</a:t>
            </a:r>
          </a:p>
          <a:p>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539427158"/>
              </p:ext>
            </p:extLst>
          </p:nvPr>
        </p:nvGraphicFramePr>
        <p:xfrm>
          <a:off x="1069975" y="3230563"/>
          <a:ext cx="6865938" cy="2122487"/>
        </p:xfrm>
        <a:graphic>
          <a:graphicData uri="http://schemas.openxmlformats.org/presentationml/2006/ole">
            <mc:AlternateContent xmlns:mc="http://schemas.openxmlformats.org/markup-compatibility/2006">
              <mc:Choice xmlns:v="urn:schemas-microsoft-com:vml" Requires="v">
                <p:oleObj spid="_x0000_s5200" name="Equation" r:id="rId3" imgW="3149280" imgH="965160" progId="Equation.DSMT4">
                  <p:embed/>
                </p:oleObj>
              </mc:Choice>
              <mc:Fallback>
                <p:oleObj name="Equation" r:id="rId3" imgW="3149280" imgH="965160" progId="Equation.DSMT4">
                  <p:embed/>
                  <p:pic>
                    <p:nvPicPr>
                      <p:cNvPr id="0" name="Object 3"/>
                      <p:cNvPicPr>
                        <a:picLocks noChangeAspect="1" noChangeArrowheads="1"/>
                      </p:cNvPicPr>
                      <p:nvPr/>
                    </p:nvPicPr>
                    <p:blipFill>
                      <a:blip r:embed="rId4"/>
                      <a:srcRect/>
                      <a:stretch>
                        <a:fillRect/>
                      </a:stretch>
                    </p:blipFill>
                    <p:spPr bwMode="auto">
                      <a:xfrm>
                        <a:off x="1069975" y="3230563"/>
                        <a:ext cx="6865938" cy="2122487"/>
                      </a:xfrm>
                      <a:prstGeom prst="rect">
                        <a:avLst/>
                      </a:prstGeom>
                      <a:noFill/>
                      <a:ln>
                        <a:noFill/>
                      </a:ln>
                    </p:spPr>
                  </p:pic>
                </p:oleObj>
              </mc:Fallback>
            </mc:AlternateContent>
          </a:graphicData>
        </a:graphic>
      </p:graphicFrame>
      <p:cxnSp>
        <p:nvCxnSpPr>
          <p:cNvPr id="6" name="Straight Connector 5"/>
          <p:cNvCxnSpPr/>
          <p:nvPr/>
        </p:nvCxnSpPr>
        <p:spPr>
          <a:xfrm flipH="1">
            <a:off x="4886537" y="3502534"/>
            <a:ext cx="179296" cy="73606"/>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7000542" y="3502534"/>
            <a:ext cx="179296" cy="73606"/>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4651509" y="4232635"/>
            <a:ext cx="358592" cy="181586"/>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5953979" y="4475828"/>
            <a:ext cx="358592" cy="181586"/>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flipH="1">
            <a:off x="5864331" y="4069713"/>
            <a:ext cx="268944" cy="73606"/>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flipH="1">
            <a:off x="7344469" y="3507486"/>
            <a:ext cx="179296" cy="73606"/>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044231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Line Spectra</a:t>
            </a:r>
          </a:p>
        </p:txBody>
      </p:sp>
      <p:sp>
        <p:nvSpPr>
          <p:cNvPr id="3" name="Content Placeholder 2"/>
          <p:cNvSpPr>
            <a:spLocks noGrp="1"/>
          </p:cNvSpPr>
          <p:nvPr>
            <p:ph idx="1"/>
          </p:nvPr>
        </p:nvSpPr>
        <p:spPr/>
        <p:txBody>
          <a:bodyPr/>
          <a:lstStyle/>
          <a:p>
            <a:r>
              <a:rPr lang="en-US" dirty="0"/>
              <a:t>Scientists in the late nineteenth century struggled with understanding the light emitted from atoms and molecules. </a:t>
            </a:r>
          </a:p>
          <a:p>
            <a:endParaRPr lang="en-US" dirty="0"/>
          </a:p>
          <a:p>
            <a:r>
              <a:rPr lang="en-US" dirty="0"/>
              <a:t>When solids, liquids, or condensed gases are heated sufficiently, they radiate some of the excess energy as light.</a:t>
            </a:r>
          </a:p>
          <a:p>
            <a:endParaRPr lang="en-US" dirty="0"/>
          </a:p>
          <a:p>
            <a:r>
              <a:rPr lang="en-US" dirty="0"/>
              <a:t>Photons produced in this manner have a range of energies, and thereby produce a </a:t>
            </a:r>
            <a:r>
              <a:rPr lang="en-US" b="1" dirty="0"/>
              <a:t>continuous spectrum </a:t>
            </a:r>
            <a:r>
              <a:rPr lang="en-US" dirty="0"/>
              <a:t>in which an unbroken series of wavelengths is present.</a:t>
            </a:r>
          </a:p>
          <a:p>
            <a:endParaRPr lang="en-US" dirty="0"/>
          </a:p>
        </p:txBody>
      </p:sp>
    </p:spTree>
    <p:extLst>
      <p:ext uri="{BB962C8B-B14F-4D97-AF65-F5344CB8AC3E}">
        <p14:creationId xmlns:p14="http://schemas.microsoft.com/office/powerpoint/2010/main" val="13741922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a:xfrm>
            <a:off x="628650" y="955965"/>
            <a:ext cx="7886700" cy="4398460"/>
          </a:xfrm>
        </p:spPr>
        <p:txBody>
          <a:bodyPr/>
          <a:lstStyle/>
          <a:p>
            <a:r>
              <a:rPr lang="en-US" dirty="0"/>
              <a:t>6.1 Electromagnetic Energy</a:t>
            </a:r>
          </a:p>
          <a:p>
            <a:pPr lvl="1"/>
            <a:r>
              <a:rPr lang="en-US" dirty="0"/>
              <a:t>Explain the basic behavior of waves, including travelling waves and standing waves</a:t>
            </a:r>
          </a:p>
          <a:p>
            <a:pPr lvl="1"/>
            <a:r>
              <a:rPr lang="en-US" dirty="0"/>
              <a:t>Describe the wave nature of light</a:t>
            </a:r>
          </a:p>
          <a:p>
            <a:pPr lvl="1"/>
            <a:r>
              <a:rPr lang="en-US" dirty="0"/>
              <a:t>Use appropriate equations to calculate related light-wave properties such as frequency, wavelength, and energy</a:t>
            </a:r>
          </a:p>
          <a:p>
            <a:pPr lvl="1"/>
            <a:r>
              <a:rPr lang="en-US" dirty="0"/>
              <a:t>Distinguish between line and continuous emission spectra</a:t>
            </a:r>
          </a:p>
          <a:p>
            <a:pPr lvl="1"/>
            <a:r>
              <a:rPr lang="en-US" dirty="0"/>
              <a:t>Describe the particle nature of light</a:t>
            </a:r>
          </a:p>
        </p:txBody>
      </p:sp>
    </p:spTree>
    <p:extLst>
      <p:ext uri="{BB962C8B-B14F-4D97-AF65-F5344CB8AC3E}">
        <p14:creationId xmlns:p14="http://schemas.microsoft.com/office/powerpoint/2010/main" val="20135769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Line Spectra</a:t>
            </a:r>
          </a:p>
        </p:txBody>
      </p:sp>
      <p:sp>
        <p:nvSpPr>
          <p:cNvPr id="3" name="Content Placeholder 2"/>
          <p:cNvSpPr>
            <a:spLocks noGrp="1"/>
          </p:cNvSpPr>
          <p:nvPr>
            <p:ph idx="1"/>
          </p:nvPr>
        </p:nvSpPr>
        <p:spPr/>
        <p:txBody>
          <a:bodyPr/>
          <a:lstStyle/>
          <a:p>
            <a:r>
              <a:rPr lang="en-US" dirty="0"/>
              <a:t>In contrast to continuous spectra, light can also occur as discrete or </a:t>
            </a:r>
            <a:r>
              <a:rPr lang="en-US" b="1" dirty="0"/>
              <a:t>line spectra </a:t>
            </a:r>
            <a:r>
              <a:rPr lang="en-US" dirty="0"/>
              <a:t>having very narrow line widths interspersed throughout the spectral regions.</a:t>
            </a:r>
          </a:p>
          <a:p>
            <a:endParaRPr lang="en-US" dirty="0"/>
          </a:p>
          <a:p>
            <a:r>
              <a:rPr lang="en-US" dirty="0"/>
              <a:t>Exciting a gas at low partial pressure using an electrical current, or heating it, will produce line spectra. </a:t>
            </a:r>
          </a:p>
          <a:p>
            <a:endParaRPr lang="en-US" dirty="0"/>
          </a:p>
          <a:p>
            <a:r>
              <a:rPr lang="en-US" dirty="0"/>
              <a:t>Each element displays its own characteristic set of lines.</a:t>
            </a:r>
          </a:p>
          <a:p>
            <a:endParaRPr lang="en-US" dirty="0"/>
          </a:p>
        </p:txBody>
      </p:sp>
    </p:spTree>
    <p:extLst>
      <p:ext uri="{BB962C8B-B14F-4D97-AF65-F5344CB8AC3E}">
        <p14:creationId xmlns:p14="http://schemas.microsoft.com/office/powerpoint/2010/main" val="25383188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6.12</a:t>
            </a:r>
          </a:p>
        </p:txBody>
      </p:sp>
      <p:pic>
        <p:nvPicPr>
          <p:cNvPr id="2" name="Figure" descr="This figure shows a colorful neon sign. The tubes are bent into various shapes."/>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2138362" y="1100931"/>
            <a:ext cx="4867275" cy="3505200"/>
          </a:xfrm>
        </p:spPr>
      </p:pic>
      <p:sp>
        <p:nvSpPr>
          <p:cNvPr id="7" name="Figure Legend"/>
          <p:cNvSpPr>
            <a:spLocks noGrp="1"/>
          </p:cNvSpPr>
          <p:nvPr>
            <p:ph idx="13"/>
          </p:nvPr>
        </p:nvSpPr>
        <p:spPr/>
        <p:txBody>
          <a:bodyPr>
            <a:normAutofit/>
          </a:bodyPr>
          <a:lstStyle/>
          <a:p>
            <a:r>
              <a:rPr lang="en-US" sz="1600" dirty="0"/>
              <a:t>Neon signs operate by exciting a gas at low partial pressure using an electrical current. This sign show the elaborate artistic effects that can be achieved. (credit: Dave Shaver)</a:t>
            </a:r>
          </a:p>
        </p:txBody>
      </p:sp>
    </p:spTree>
    <p:extLst>
      <p:ext uri="{BB962C8B-B14F-4D97-AF65-F5344CB8AC3E}">
        <p14:creationId xmlns:p14="http://schemas.microsoft.com/office/powerpoint/2010/main" val="33570443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Line Spectra</a:t>
            </a:r>
          </a:p>
        </p:txBody>
      </p:sp>
      <p:sp>
        <p:nvSpPr>
          <p:cNvPr id="3" name="Content Placeholder 2"/>
          <p:cNvSpPr>
            <a:spLocks noGrp="1"/>
          </p:cNvSpPr>
          <p:nvPr>
            <p:ph idx="1"/>
          </p:nvPr>
        </p:nvSpPr>
        <p:spPr>
          <a:xfrm>
            <a:off x="628650" y="955965"/>
            <a:ext cx="7886700" cy="4643557"/>
          </a:xfrm>
        </p:spPr>
        <p:txBody>
          <a:bodyPr/>
          <a:lstStyle/>
          <a:p>
            <a:r>
              <a:rPr lang="en-US" dirty="0"/>
              <a:t>Each emission line consists of a </a:t>
            </a:r>
            <a:r>
              <a:rPr lang="en-US" i="1" dirty="0"/>
              <a:t>single wavelength of light</a:t>
            </a:r>
            <a:r>
              <a:rPr lang="en-US" dirty="0"/>
              <a:t>. </a:t>
            </a:r>
          </a:p>
          <a:p>
            <a:endParaRPr lang="en-US" dirty="0"/>
          </a:p>
          <a:p>
            <a:r>
              <a:rPr lang="en-US" dirty="0"/>
              <a:t>This implies that the light emitted by a gas consists of a set of </a:t>
            </a:r>
            <a:r>
              <a:rPr lang="en-US" i="1" dirty="0"/>
              <a:t>discrete energies</a:t>
            </a:r>
            <a:r>
              <a:rPr lang="en-US" dirty="0"/>
              <a:t>. </a:t>
            </a:r>
          </a:p>
          <a:p>
            <a:endParaRPr lang="en-US" dirty="0"/>
          </a:p>
          <a:p>
            <a:r>
              <a:rPr lang="en-US" dirty="0"/>
              <a:t>The origin of discrete spectra in atoms and molecules was extremely puzzling to scientists. </a:t>
            </a:r>
          </a:p>
          <a:p>
            <a:endParaRPr lang="en-US" dirty="0"/>
          </a:p>
          <a:p>
            <a:r>
              <a:rPr lang="en-US" dirty="0"/>
              <a:t>According to classical electromagnetic theory, only continuous spectra should be observed.</a:t>
            </a:r>
          </a:p>
          <a:p>
            <a:endParaRPr lang="en-US" dirty="0"/>
          </a:p>
        </p:txBody>
      </p:sp>
    </p:spTree>
    <p:extLst>
      <p:ext uri="{BB962C8B-B14F-4D97-AF65-F5344CB8AC3E}">
        <p14:creationId xmlns:p14="http://schemas.microsoft.com/office/powerpoint/2010/main" val="20006219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6.13</a:t>
            </a:r>
          </a:p>
        </p:txBody>
      </p:sp>
      <p:pic>
        <p:nvPicPr>
          <p:cNvPr id="2" name="Figure" descr="An image is shown with 5 rows. Across the top and bottom of the image is a scale that begins at 4000 angstroms at the left and extends to 740 angstroms at the far right. The top row is a continuous band of the visible spectrum, showing the colors from violet at the far left through indigo, blue, green, yellow, orange, and red at the far right. The second row, labeled,“N a,” shows the emission spectrum for the element sodium, which includes two narrow vertical bands in the blue range, two narrow bands in the yellow-green range, two narrow bands in the yellow range, and one narrow band in the orange range. The third row, labeled,“H,” shows the emission spectrum for hydrogen. This spectrum shows single bands in the violet, indigo, blue, and orange regions. The fourth row, labeled,“C a,” shows the emission spectrum for calcium. This spectrum shows bands in the following colors and frequencies; one violet, five indigo, one blue, two green, two yellow-green, one yellow, two yellow-orange, one orange, and one red. The fifth row, labeled,“H g,” shows the emission spectrum for mercury. This spectrum shows bands in the following colors and frequencies; two violet, one indigo, two blue, one green, two yellow, two orange, and one orange-red. It is important to note that each of the color bands for the emission spectra of the elements matches to a specific wavelength of light. Extending a vertical line from the bands to the scale above or below the diagram will match the band to a specific measurement on the scale."/>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2085975" y="1100931"/>
            <a:ext cx="4972050" cy="3505200"/>
          </a:xfrm>
        </p:spPr>
      </p:pic>
      <p:sp>
        <p:nvSpPr>
          <p:cNvPr id="7" name="Figure Legend"/>
          <p:cNvSpPr>
            <a:spLocks noGrp="1"/>
          </p:cNvSpPr>
          <p:nvPr>
            <p:ph idx="13"/>
          </p:nvPr>
        </p:nvSpPr>
        <p:spPr/>
        <p:txBody>
          <a:bodyPr>
            <a:normAutofit/>
          </a:bodyPr>
          <a:lstStyle/>
          <a:p>
            <a:r>
              <a:rPr lang="en-US" sz="1600" dirty="0"/>
              <a:t>Compare the two types of emission spectra: continuous spectrum of white light (top) and the line spectra of the light from excited sodium, hydrogen, calcium, and mercury atoms.</a:t>
            </a:r>
          </a:p>
        </p:txBody>
      </p:sp>
    </p:spTree>
    <p:extLst>
      <p:ext uri="{BB962C8B-B14F-4D97-AF65-F5344CB8AC3E}">
        <p14:creationId xmlns:p14="http://schemas.microsoft.com/office/powerpoint/2010/main" val="27985062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Line Spectra</a:t>
            </a:r>
          </a:p>
        </p:txBody>
      </p:sp>
      <p:sp>
        <p:nvSpPr>
          <p:cNvPr id="3" name="Content Placeholder 2"/>
          <p:cNvSpPr>
            <a:spLocks noGrp="1"/>
          </p:cNvSpPr>
          <p:nvPr>
            <p:ph idx="1"/>
          </p:nvPr>
        </p:nvSpPr>
        <p:spPr>
          <a:xfrm>
            <a:off x="628650" y="955965"/>
            <a:ext cx="7886700" cy="4228777"/>
          </a:xfrm>
        </p:spPr>
        <p:txBody>
          <a:bodyPr/>
          <a:lstStyle/>
          <a:p>
            <a:r>
              <a:rPr lang="en-US" dirty="0"/>
              <a:t>In 1885, Johann </a:t>
            </a:r>
            <a:r>
              <a:rPr lang="en-US" dirty="0" err="1"/>
              <a:t>Balmer</a:t>
            </a:r>
            <a:r>
              <a:rPr lang="en-US" dirty="0"/>
              <a:t> was able to derive an empirical equation.</a:t>
            </a:r>
          </a:p>
          <a:p>
            <a:endParaRPr lang="en-US" dirty="0"/>
          </a:p>
          <a:p>
            <a:r>
              <a:rPr lang="en-US" dirty="0"/>
              <a:t>The equation related the four visible wavelengths of light emitted by hydrogen atoms to whole integers.</a:t>
            </a:r>
          </a:p>
          <a:p>
            <a:endParaRPr lang="en-US" dirty="0"/>
          </a:p>
          <a:p>
            <a:endParaRPr lang="en-US" dirty="0"/>
          </a:p>
          <a:p>
            <a:endParaRPr lang="en-US" dirty="0"/>
          </a:p>
          <a:p>
            <a:endParaRPr lang="en-US" dirty="0"/>
          </a:p>
          <a:p>
            <a:r>
              <a:rPr lang="en-US" dirty="0"/>
              <a:t>Other discrete lines for the hydrogen atom were found in the UV and IR regions. </a:t>
            </a:r>
          </a:p>
          <a:p>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775106401"/>
              </p:ext>
            </p:extLst>
          </p:nvPr>
        </p:nvGraphicFramePr>
        <p:xfrm>
          <a:off x="2046288" y="2684463"/>
          <a:ext cx="4943475" cy="1041400"/>
        </p:xfrm>
        <a:graphic>
          <a:graphicData uri="http://schemas.openxmlformats.org/presentationml/2006/ole">
            <mc:AlternateContent xmlns:mc="http://schemas.openxmlformats.org/markup-compatibility/2006">
              <mc:Choice xmlns:v="urn:schemas-microsoft-com:vml" Requires="v">
                <p:oleObj spid="_x0000_s6221" name="Equation" r:id="rId3" imgW="2082600" imgH="431640" progId="Equation.DSMT4">
                  <p:embed/>
                </p:oleObj>
              </mc:Choice>
              <mc:Fallback>
                <p:oleObj name="Equation" r:id="rId3" imgW="2082600" imgH="431640" progId="Equation.DSMT4">
                  <p:embed/>
                  <p:pic>
                    <p:nvPicPr>
                      <p:cNvPr id="0" name="Object 4"/>
                      <p:cNvPicPr>
                        <a:picLocks noChangeAspect="1" noChangeArrowheads="1"/>
                      </p:cNvPicPr>
                      <p:nvPr/>
                    </p:nvPicPr>
                    <p:blipFill>
                      <a:blip r:embed="rId4"/>
                      <a:srcRect/>
                      <a:stretch>
                        <a:fillRect/>
                      </a:stretch>
                    </p:blipFill>
                    <p:spPr bwMode="auto">
                      <a:xfrm>
                        <a:off x="2046288" y="2684463"/>
                        <a:ext cx="4943475" cy="104140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1933950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Line Spectra</a:t>
            </a:r>
          </a:p>
        </p:txBody>
      </p:sp>
      <p:sp>
        <p:nvSpPr>
          <p:cNvPr id="3" name="Content Placeholder 2"/>
          <p:cNvSpPr>
            <a:spLocks noGrp="1"/>
          </p:cNvSpPr>
          <p:nvPr>
            <p:ph idx="1"/>
          </p:nvPr>
        </p:nvSpPr>
        <p:spPr>
          <a:xfrm>
            <a:off x="628650" y="955965"/>
            <a:ext cx="7886700" cy="4775532"/>
          </a:xfrm>
        </p:spPr>
        <p:txBody>
          <a:bodyPr>
            <a:normAutofit/>
          </a:bodyPr>
          <a:lstStyle/>
          <a:p>
            <a:r>
              <a:rPr lang="en-US" dirty="0"/>
              <a:t> Johannes Rydberg generalized </a:t>
            </a:r>
            <a:r>
              <a:rPr lang="en-US" dirty="0" err="1"/>
              <a:t>Balmer's</a:t>
            </a:r>
            <a:r>
              <a:rPr lang="en-US" dirty="0"/>
              <a:t> work. </a:t>
            </a:r>
          </a:p>
          <a:p>
            <a:endParaRPr lang="en-US" dirty="0"/>
          </a:p>
          <a:p>
            <a:r>
              <a:rPr lang="en-US" dirty="0"/>
              <a:t>He developed an empirical formula that predicted all of hydrogen's emission lines.</a:t>
            </a:r>
          </a:p>
          <a:p>
            <a:endParaRPr lang="en-US" dirty="0"/>
          </a:p>
          <a:p>
            <a:endParaRPr lang="en-US" dirty="0"/>
          </a:p>
          <a:p>
            <a:endParaRPr lang="en-US" dirty="0"/>
          </a:p>
          <a:p>
            <a:endParaRPr lang="en-US" dirty="0"/>
          </a:p>
          <a:p>
            <a:pPr>
              <a:buClr>
                <a:schemeClr val="tx1"/>
              </a:buClr>
            </a:pPr>
            <a:r>
              <a:rPr lang="en-US" i="1" dirty="0"/>
              <a:t>n</a:t>
            </a:r>
            <a:r>
              <a:rPr lang="en-US" baseline="-25000" dirty="0"/>
              <a:t>1</a:t>
            </a:r>
            <a:r>
              <a:rPr lang="en-US" dirty="0"/>
              <a:t> and </a:t>
            </a:r>
            <a:r>
              <a:rPr lang="en-US" i="1" dirty="0"/>
              <a:t>n</a:t>
            </a:r>
            <a:r>
              <a:rPr lang="en-US" baseline="-25000" dirty="0"/>
              <a:t>2</a:t>
            </a:r>
            <a:r>
              <a:rPr lang="en-US" dirty="0"/>
              <a:t> are integers</a:t>
            </a:r>
          </a:p>
          <a:p>
            <a:pPr>
              <a:buClr>
                <a:schemeClr val="tx1"/>
              </a:buClr>
            </a:pPr>
            <a:r>
              <a:rPr lang="en-US" i="1" dirty="0"/>
              <a:t>n</a:t>
            </a:r>
            <a:r>
              <a:rPr lang="en-US" baseline="-25000" dirty="0"/>
              <a:t>1</a:t>
            </a:r>
            <a:r>
              <a:rPr lang="en-US" dirty="0"/>
              <a:t> &lt; </a:t>
            </a:r>
            <a:r>
              <a:rPr lang="en-US" i="1" dirty="0"/>
              <a:t>n</a:t>
            </a:r>
            <a:r>
              <a:rPr lang="en-US" baseline="-25000" dirty="0"/>
              <a:t>2</a:t>
            </a:r>
            <a:endParaRPr lang="en-US" dirty="0"/>
          </a:p>
          <a:p>
            <a:r>
              <a:rPr lang="en-US" i="1" dirty="0"/>
              <a:t>R</a:t>
            </a:r>
            <a:r>
              <a:rPr lang="en-US" baseline="-25000" dirty="0"/>
              <a:t>∞</a:t>
            </a:r>
            <a:r>
              <a:rPr lang="en-US" dirty="0"/>
              <a:t> is the </a:t>
            </a:r>
            <a:r>
              <a:rPr lang="en-US" b="1" dirty="0"/>
              <a:t>Rydberg constant (1.097 × 10</a:t>
            </a:r>
            <a:r>
              <a:rPr lang="en-US" b="1" baseline="30000" dirty="0"/>
              <a:t>7</a:t>
            </a:r>
            <a:r>
              <a:rPr lang="en-US" b="1" dirty="0"/>
              <a:t> m</a:t>
            </a:r>
            <a:r>
              <a:rPr lang="en-US" b="1" baseline="30000" dirty="0"/>
              <a:t>−1</a:t>
            </a:r>
            <a:r>
              <a:rPr lang="en-US" b="1" dirty="0"/>
              <a:t>)</a:t>
            </a:r>
          </a:p>
          <a:p>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22248903"/>
              </p:ext>
            </p:extLst>
          </p:nvPr>
        </p:nvGraphicFramePr>
        <p:xfrm>
          <a:off x="3141071" y="2582944"/>
          <a:ext cx="2636578" cy="1059943"/>
        </p:xfrm>
        <a:graphic>
          <a:graphicData uri="http://schemas.openxmlformats.org/presentationml/2006/ole">
            <mc:AlternateContent xmlns:mc="http://schemas.openxmlformats.org/markup-compatibility/2006">
              <mc:Choice xmlns:v="urn:schemas-microsoft-com:vml" Requires="v">
                <p:oleObj spid="_x0000_s7245" name="Equation" r:id="rId3" imgW="1096920" imgH="429480" progId="Equation.DSMT4">
                  <p:embed/>
                </p:oleObj>
              </mc:Choice>
              <mc:Fallback>
                <p:oleObj name="Equation" r:id="rId3" imgW="1096920" imgH="42948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41071" y="2582944"/>
                        <a:ext cx="2636578" cy="1059943"/>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2599428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p:txBody>
          <a:bodyPr/>
          <a:lstStyle/>
          <a:p>
            <a:r>
              <a:rPr lang="en-US" dirty="0"/>
              <a:t>6.2 The Bohr Model</a:t>
            </a:r>
          </a:p>
          <a:p>
            <a:pPr lvl="1"/>
            <a:r>
              <a:rPr lang="en-US" dirty="0"/>
              <a:t>Describe the Bohr model of the hydrogen atom</a:t>
            </a:r>
          </a:p>
          <a:p>
            <a:pPr lvl="1"/>
            <a:r>
              <a:rPr lang="en-US" dirty="0"/>
              <a:t>Use the Rydberg equation to calculate energies of light emitted or absorbed by hydrogen atoms</a:t>
            </a:r>
          </a:p>
        </p:txBody>
      </p:sp>
    </p:spTree>
    <p:extLst>
      <p:ext uri="{BB962C8B-B14F-4D97-AF65-F5344CB8AC3E}">
        <p14:creationId xmlns:p14="http://schemas.microsoft.com/office/powerpoint/2010/main" val="33913604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Bohr Model</a:t>
            </a:r>
          </a:p>
        </p:txBody>
      </p:sp>
      <p:sp>
        <p:nvSpPr>
          <p:cNvPr id="3" name="Content Placeholder 2"/>
          <p:cNvSpPr>
            <a:spLocks noGrp="1"/>
          </p:cNvSpPr>
          <p:nvPr>
            <p:ph idx="1"/>
          </p:nvPr>
        </p:nvSpPr>
        <p:spPr>
          <a:xfrm>
            <a:off x="628650" y="955965"/>
            <a:ext cx="7886700" cy="4718971"/>
          </a:xfrm>
        </p:spPr>
        <p:txBody>
          <a:bodyPr/>
          <a:lstStyle/>
          <a:p>
            <a:r>
              <a:rPr lang="en-US" dirty="0"/>
              <a:t>The emission spectra for hydrogen was eventually explained by Niels Bohr in 1913.</a:t>
            </a:r>
          </a:p>
          <a:p>
            <a:endParaRPr lang="en-US" dirty="0"/>
          </a:p>
          <a:p>
            <a:r>
              <a:rPr lang="en-US" dirty="0"/>
              <a:t>Bohr’s work convinced scientists to abandon classical physics and spurred the development of modern </a:t>
            </a:r>
            <a:r>
              <a:rPr lang="en-US" b="1" dirty="0"/>
              <a:t>quantum mechanics</a:t>
            </a:r>
            <a:r>
              <a:rPr lang="en-US" dirty="0"/>
              <a:t>.</a:t>
            </a:r>
          </a:p>
          <a:p>
            <a:endParaRPr lang="en-US" dirty="0"/>
          </a:p>
        </p:txBody>
      </p:sp>
    </p:spTree>
    <p:extLst>
      <p:ext uri="{BB962C8B-B14F-4D97-AF65-F5344CB8AC3E}">
        <p14:creationId xmlns:p14="http://schemas.microsoft.com/office/powerpoint/2010/main" val="307651967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Atomic Model Prior to Bohr</a:t>
            </a:r>
          </a:p>
        </p:txBody>
      </p:sp>
      <p:sp>
        <p:nvSpPr>
          <p:cNvPr id="3" name="Content Placeholder 2"/>
          <p:cNvSpPr>
            <a:spLocks noGrp="1"/>
          </p:cNvSpPr>
          <p:nvPr>
            <p:ph idx="1"/>
          </p:nvPr>
        </p:nvSpPr>
        <p:spPr>
          <a:xfrm>
            <a:off x="628650" y="955965"/>
            <a:ext cx="7886700" cy="4304192"/>
          </a:xfrm>
        </p:spPr>
        <p:txBody>
          <a:bodyPr/>
          <a:lstStyle/>
          <a:p>
            <a:r>
              <a:rPr lang="en-US" dirty="0"/>
              <a:t> Atoms consisted of tiny dense nuclei surrounded by lighter and even tinier electrons continually moving about the nucleus.</a:t>
            </a:r>
          </a:p>
          <a:p>
            <a:endParaRPr lang="en-US" dirty="0"/>
          </a:p>
          <a:p>
            <a:r>
              <a:rPr lang="en-US" dirty="0"/>
              <a:t>This classical mechanical description of the atom is incomplete, since an electron moving in an elliptical orbit would be accelerating.</a:t>
            </a:r>
          </a:p>
          <a:p>
            <a:endParaRPr lang="en-US" dirty="0"/>
          </a:p>
          <a:p>
            <a:r>
              <a:rPr lang="en-US" dirty="0"/>
              <a:t>According to classical electromagnetism, the electron should continuously emit electromagnetic radiation. </a:t>
            </a:r>
          </a:p>
          <a:p>
            <a:endParaRPr lang="en-US" dirty="0"/>
          </a:p>
        </p:txBody>
      </p:sp>
    </p:spTree>
    <p:extLst>
      <p:ext uri="{BB962C8B-B14F-4D97-AF65-F5344CB8AC3E}">
        <p14:creationId xmlns:p14="http://schemas.microsoft.com/office/powerpoint/2010/main" val="411061434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Atomic Model Prior to Bohr</a:t>
            </a:r>
          </a:p>
        </p:txBody>
      </p:sp>
      <p:sp>
        <p:nvSpPr>
          <p:cNvPr id="3" name="Content Placeholder 2"/>
          <p:cNvSpPr>
            <a:spLocks noGrp="1"/>
          </p:cNvSpPr>
          <p:nvPr>
            <p:ph idx="1"/>
          </p:nvPr>
        </p:nvSpPr>
        <p:spPr>
          <a:xfrm>
            <a:off x="628650" y="955965"/>
            <a:ext cx="7886700" cy="4605849"/>
          </a:xfrm>
        </p:spPr>
        <p:txBody>
          <a:bodyPr/>
          <a:lstStyle/>
          <a:p>
            <a:r>
              <a:rPr lang="en-US" dirty="0"/>
              <a:t>This loss in orbital energy should result in the electron’s orbit getting continually smaller until it spirals into the nucleus.</a:t>
            </a:r>
          </a:p>
          <a:p>
            <a:endParaRPr lang="en-US" dirty="0"/>
          </a:p>
          <a:p>
            <a:r>
              <a:rPr lang="en-US" dirty="0"/>
              <a:t>Niels Bohr attempted to resolve the atomic paradox by ignoring classical electromagnetism’s prediction that the orbiting electron in hydrogen would continuously emit light.</a:t>
            </a:r>
          </a:p>
        </p:txBody>
      </p:sp>
    </p:spTree>
    <p:extLst>
      <p:ext uri="{BB962C8B-B14F-4D97-AF65-F5344CB8AC3E}">
        <p14:creationId xmlns:p14="http://schemas.microsoft.com/office/powerpoint/2010/main" val="28027623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Electromagnetic Energy</a:t>
            </a:r>
          </a:p>
        </p:txBody>
      </p:sp>
      <p:sp>
        <p:nvSpPr>
          <p:cNvPr id="3" name="Content Placeholder 2"/>
          <p:cNvSpPr>
            <a:spLocks noGrp="1"/>
          </p:cNvSpPr>
          <p:nvPr>
            <p:ph idx="1"/>
          </p:nvPr>
        </p:nvSpPr>
        <p:spPr>
          <a:xfrm>
            <a:off x="628650" y="955965"/>
            <a:ext cx="7886700" cy="4473874"/>
          </a:xfrm>
        </p:spPr>
        <p:txBody>
          <a:bodyPr/>
          <a:lstStyle/>
          <a:p>
            <a:r>
              <a:rPr lang="en-US" dirty="0"/>
              <a:t>The nature of light has been a subject of inquiry since antiquity. </a:t>
            </a:r>
          </a:p>
          <a:p>
            <a:endParaRPr lang="en-US" dirty="0"/>
          </a:p>
          <a:p>
            <a:r>
              <a:rPr lang="en-US" dirty="0"/>
              <a:t> In the seventeenth century, Isaac Newton: </a:t>
            </a:r>
          </a:p>
          <a:p>
            <a:pPr lvl="1"/>
            <a:r>
              <a:rPr lang="en-US" dirty="0"/>
              <a:t>White light consists of the individual colors of the rainbow combined together. </a:t>
            </a:r>
          </a:p>
          <a:p>
            <a:pPr lvl="1"/>
            <a:r>
              <a:rPr lang="en-US" dirty="0"/>
              <a:t>Light was composed of streams of extremely tiny particles travelling at high speeds according to Newton's laws of motion. </a:t>
            </a:r>
          </a:p>
          <a:p>
            <a:endParaRPr lang="en-US" dirty="0"/>
          </a:p>
        </p:txBody>
      </p:sp>
    </p:spTree>
    <p:extLst>
      <p:ext uri="{BB962C8B-B14F-4D97-AF65-F5344CB8AC3E}">
        <p14:creationId xmlns:p14="http://schemas.microsoft.com/office/powerpoint/2010/main" val="297022502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Bohr Model</a:t>
            </a:r>
          </a:p>
        </p:txBody>
      </p:sp>
      <p:sp>
        <p:nvSpPr>
          <p:cNvPr id="3" name="Content Placeholder 2"/>
          <p:cNvSpPr>
            <a:spLocks noGrp="1"/>
          </p:cNvSpPr>
          <p:nvPr>
            <p:ph idx="1"/>
          </p:nvPr>
        </p:nvSpPr>
        <p:spPr>
          <a:xfrm>
            <a:off x="628650" y="955965"/>
            <a:ext cx="7886700" cy="4709544"/>
          </a:xfrm>
        </p:spPr>
        <p:txBody>
          <a:bodyPr/>
          <a:lstStyle/>
          <a:p>
            <a:r>
              <a:rPr lang="en-US" dirty="0"/>
              <a:t>Bohr incorporated the following into the classical mechanics description of the atom. </a:t>
            </a:r>
          </a:p>
          <a:p>
            <a:pPr lvl="1"/>
            <a:r>
              <a:rPr lang="en-US" dirty="0"/>
              <a:t>Planck’s ideas of quantization.</a:t>
            </a:r>
          </a:p>
          <a:p>
            <a:pPr lvl="1"/>
            <a:r>
              <a:rPr lang="en-US" dirty="0"/>
              <a:t>Einstein’s finding that light consists of photons whose energy is proportional to their frequency.</a:t>
            </a:r>
          </a:p>
          <a:p>
            <a:endParaRPr lang="en-US" dirty="0"/>
          </a:p>
          <a:p>
            <a:r>
              <a:rPr lang="en-US" dirty="0"/>
              <a:t>Bohr assumed that the electron orbiting the nucleus would not normally emit any radiation.</a:t>
            </a:r>
          </a:p>
          <a:p>
            <a:endParaRPr lang="en-US" dirty="0"/>
          </a:p>
          <a:p>
            <a:r>
              <a:rPr lang="en-US" dirty="0"/>
              <a:t>Rather the electron emits or absorbs a photon if it moved to a different orbit. </a:t>
            </a:r>
          </a:p>
          <a:p>
            <a:endParaRPr lang="en-US" dirty="0"/>
          </a:p>
        </p:txBody>
      </p:sp>
    </p:spTree>
    <p:extLst>
      <p:ext uri="{BB962C8B-B14F-4D97-AF65-F5344CB8AC3E}">
        <p14:creationId xmlns:p14="http://schemas.microsoft.com/office/powerpoint/2010/main" val="359857216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Bohr Model</a:t>
            </a:r>
          </a:p>
        </p:txBody>
      </p:sp>
      <p:sp>
        <p:nvSpPr>
          <p:cNvPr id="3" name="Content Placeholder 2"/>
          <p:cNvSpPr>
            <a:spLocks noGrp="1"/>
          </p:cNvSpPr>
          <p:nvPr>
            <p:ph idx="1"/>
          </p:nvPr>
        </p:nvSpPr>
        <p:spPr>
          <a:xfrm>
            <a:off x="628650" y="955965"/>
            <a:ext cx="7886700" cy="4662410"/>
          </a:xfrm>
        </p:spPr>
        <p:txBody>
          <a:bodyPr/>
          <a:lstStyle/>
          <a:p>
            <a:r>
              <a:rPr lang="en-US" dirty="0"/>
              <a:t>The energy absorbed or emitted would reflect differences in the orbital energies according to this equation:</a:t>
            </a:r>
          </a:p>
          <a:p>
            <a:endParaRPr lang="en-US" dirty="0"/>
          </a:p>
          <a:p>
            <a:endParaRPr lang="en-US" dirty="0"/>
          </a:p>
          <a:p>
            <a:endParaRPr lang="en-US" dirty="0"/>
          </a:p>
          <a:p>
            <a:endParaRPr lang="en-US" dirty="0"/>
          </a:p>
          <a:p>
            <a:r>
              <a:rPr lang="en-US" dirty="0"/>
              <a:t> </a:t>
            </a:r>
            <a:r>
              <a:rPr lang="en-US" i="1" dirty="0" err="1"/>
              <a:t>E</a:t>
            </a:r>
            <a:r>
              <a:rPr lang="en-US" i="1" baseline="-25000" dirty="0" err="1"/>
              <a:t>i</a:t>
            </a:r>
            <a:r>
              <a:rPr lang="en-US" dirty="0"/>
              <a:t> and </a:t>
            </a:r>
            <a:r>
              <a:rPr lang="en-US" i="1" dirty="0" err="1"/>
              <a:t>E</a:t>
            </a:r>
            <a:r>
              <a:rPr lang="en-US" i="1" baseline="-25000" dirty="0" err="1"/>
              <a:t>f</a:t>
            </a:r>
            <a:r>
              <a:rPr lang="en-US" dirty="0"/>
              <a:t> are the initial and final orbital energies.</a:t>
            </a:r>
          </a:p>
          <a:p>
            <a:endParaRPr lang="en-US" dirty="0"/>
          </a:p>
          <a:p>
            <a:r>
              <a:rPr lang="en-US" dirty="0"/>
              <a:t> Bohr assumed only discrete values for the energy difference (</a:t>
            </a:r>
            <a:r>
              <a:rPr lang="en-US" dirty="0">
                <a:latin typeface="Symbol"/>
              </a:rPr>
              <a:t>D</a:t>
            </a:r>
            <a:r>
              <a:rPr lang="en-US" dirty="0"/>
              <a:t>E) were possible. </a:t>
            </a:r>
          </a:p>
        </p:txBody>
      </p:sp>
      <p:graphicFrame>
        <p:nvGraphicFramePr>
          <p:cNvPr id="5" name="Object 4"/>
          <p:cNvGraphicFramePr>
            <a:graphicFrameLocks noChangeAspect="1"/>
          </p:cNvGraphicFramePr>
          <p:nvPr>
            <p:extLst>
              <p:ext uri="{D42A27DB-BD31-4B8C-83A1-F6EECF244321}">
                <p14:modId xmlns:p14="http://schemas.microsoft.com/office/powerpoint/2010/main" val="3205804976"/>
              </p:ext>
            </p:extLst>
          </p:nvPr>
        </p:nvGraphicFramePr>
        <p:xfrm>
          <a:off x="2432115" y="1926684"/>
          <a:ext cx="4079253" cy="898657"/>
        </p:xfrm>
        <a:graphic>
          <a:graphicData uri="http://schemas.openxmlformats.org/presentationml/2006/ole">
            <mc:AlternateContent xmlns:mc="http://schemas.openxmlformats.org/markup-compatibility/2006">
              <mc:Choice xmlns:v="urn:schemas-microsoft-com:vml" Requires="v">
                <p:oleObj spid="_x0000_s8267" name="Equation" r:id="rId3" imgW="1599840" imgH="347400" progId="Equation.3">
                  <p:embed/>
                </p:oleObj>
              </mc:Choice>
              <mc:Fallback>
                <p:oleObj name="Equation" r:id="rId3" imgW="1599840" imgH="3474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2115" y="1926684"/>
                        <a:ext cx="4079253" cy="898657"/>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91727636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Bohr Model</a:t>
            </a:r>
          </a:p>
        </p:txBody>
      </p:sp>
      <p:sp>
        <p:nvSpPr>
          <p:cNvPr id="3" name="Content Placeholder 2"/>
          <p:cNvSpPr>
            <a:spLocks noGrp="1"/>
          </p:cNvSpPr>
          <p:nvPr>
            <p:ph idx="1"/>
          </p:nvPr>
        </p:nvSpPr>
        <p:spPr>
          <a:xfrm>
            <a:off x="628650" y="955965"/>
            <a:ext cx="7886700" cy="4464447"/>
          </a:xfrm>
        </p:spPr>
        <p:txBody>
          <a:bodyPr/>
          <a:lstStyle/>
          <a:p>
            <a:r>
              <a:rPr lang="en-US" dirty="0"/>
              <a:t>Bohr’s expression for the quantized energies:</a:t>
            </a:r>
          </a:p>
          <a:p>
            <a:endParaRPr lang="en-US" dirty="0"/>
          </a:p>
          <a:p>
            <a:endParaRPr lang="en-US" dirty="0"/>
          </a:p>
          <a:p>
            <a:endParaRPr lang="en-US" dirty="0"/>
          </a:p>
          <a:p>
            <a:endParaRPr lang="en-US" dirty="0"/>
          </a:p>
          <a:p>
            <a:endParaRPr lang="en-US" i="1" dirty="0"/>
          </a:p>
          <a:p>
            <a:r>
              <a:rPr lang="en-US" i="1" dirty="0"/>
              <a:t>k</a:t>
            </a:r>
            <a:r>
              <a:rPr lang="en-US" dirty="0"/>
              <a:t> is a constant comprising fundamental constants such as the electron mass and charge and Planck’s constant.</a:t>
            </a:r>
          </a:p>
          <a:p>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603582491"/>
              </p:ext>
            </p:extLst>
          </p:nvPr>
        </p:nvGraphicFramePr>
        <p:xfrm>
          <a:off x="2092751" y="1895540"/>
          <a:ext cx="4577974" cy="985117"/>
        </p:xfrm>
        <a:graphic>
          <a:graphicData uri="http://schemas.openxmlformats.org/presentationml/2006/ole">
            <mc:AlternateContent xmlns:mc="http://schemas.openxmlformats.org/markup-compatibility/2006">
              <mc:Choice xmlns:v="urn:schemas-microsoft-com:vml" Requires="v">
                <p:oleObj spid="_x0000_s9291" name="Equation" r:id="rId3" imgW="1636560" imgH="347400" progId="Equation.3">
                  <p:embed/>
                </p:oleObj>
              </mc:Choice>
              <mc:Fallback>
                <p:oleObj name="Equation" r:id="rId3" imgW="1636560" imgH="3474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92751" y="1895540"/>
                        <a:ext cx="4577974" cy="985117"/>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37008827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Bohr Model</a:t>
            </a:r>
          </a:p>
        </p:txBody>
      </p:sp>
      <p:sp>
        <p:nvSpPr>
          <p:cNvPr id="3" name="Content Placeholder 2"/>
          <p:cNvSpPr>
            <a:spLocks noGrp="1"/>
          </p:cNvSpPr>
          <p:nvPr>
            <p:ph idx="1"/>
          </p:nvPr>
        </p:nvSpPr>
        <p:spPr>
          <a:xfrm>
            <a:off x="628650" y="955965"/>
            <a:ext cx="7886700" cy="4615276"/>
          </a:xfrm>
        </p:spPr>
        <p:txBody>
          <a:bodyPr/>
          <a:lstStyle/>
          <a:p>
            <a:r>
              <a:rPr lang="en-US" dirty="0"/>
              <a:t>Inserting the expression for the orbit energies into the equation for </a:t>
            </a:r>
            <a:r>
              <a:rPr lang="en-US" sz="2400" dirty="0">
                <a:latin typeface="Symbol"/>
              </a:rPr>
              <a:t>D</a:t>
            </a:r>
            <a:r>
              <a:rPr lang="en-US" i="1" dirty="0"/>
              <a:t>E</a:t>
            </a:r>
            <a:r>
              <a:rPr lang="en-US" dirty="0"/>
              <a:t> gives</a:t>
            </a:r>
          </a:p>
          <a:p>
            <a:endParaRPr lang="en-US" dirty="0"/>
          </a:p>
          <a:p>
            <a:endParaRPr lang="en-US" dirty="0"/>
          </a:p>
          <a:p>
            <a:endParaRPr lang="en-US" dirty="0"/>
          </a:p>
          <a:p>
            <a:pPr marL="0" indent="0">
              <a:buNone/>
            </a:pPr>
            <a:r>
              <a:rPr lang="en-US" dirty="0"/>
              <a:t>or</a:t>
            </a:r>
          </a:p>
          <a:p>
            <a:endParaRPr lang="en-US" dirty="0"/>
          </a:p>
          <a:p>
            <a:endParaRPr lang="en-US" dirty="0"/>
          </a:p>
          <a:p>
            <a:endParaRPr lang="en-US" dirty="0"/>
          </a:p>
          <a:p>
            <a:r>
              <a:rPr lang="en-US" dirty="0"/>
              <a:t>Which is identical to the Rydberg equation for                   .</a:t>
            </a:r>
          </a:p>
          <a:p>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742753587"/>
              </p:ext>
            </p:extLst>
          </p:nvPr>
        </p:nvGraphicFramePr>
        <p:xfrm>
          <a:off x="5917303" y="4185501"/>
          <a:ext cx="1008125" cy="655981"/>
        </p:xfrm>
        <a:graphic>
          <a:graphicData uri="http://schemas.openxmlformats.org/presentationml/2006/ole">
            <mc:AlternateContent xmlns:mc="http://schemas.openxmlformats.org/markup-compatibility/2006">
              <mc:Choice xmlns:v="urn:schemas-microsoft-com:vml" Requires="v">
                <p:oleObj spid="_x0000_s10458" name="Equation" r:id="rId3" imgW="530280" imgH="347400" progId="Equation.3">
                  <p:embed/>
                </p:oleObj>
              </mc:Choice>
              <mc:Fallback>
                <p:oleObj name="Equation" r:id="rId3" imgW="530280" imgH="3474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17303" y="4185501"/>
                        <a:ext cx="1008125" cy="655981"/>
                      </a:xfrm>
                      <a:prstGeom prst="rect">
                        <a:avLst/>
                      </a:prstGeom>
                      <a:noFill/>
                      <a:ln>
                        <a:noFill/>
                      </a:ln>
                      <a:effec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24013553"/>
              </p:ext>
            </p:extLst>
          </p:nvPr>
        </p:nvGraphicFramePr>
        <p:xfrm>
          <a:off x="2806360" y="1683179"/>
          <a:ext cx="2875273" cy="891038"/>
        </p:xfrm>
        <a:graphic>
          <a:graphicData uri="http://schemas.openxmlformats.org/presentationml/2006/ole">
            <mc:AlternateContent xmlns:mc="http://schemas.openxmlformats.org/markup-compatibility/2006">
              <mc:Choice xmlns:v="urn:schemas-microsoft-com:vml" Requires="v">
                <p:oleObj spid="_x0000_s10459" name="Equation" r:id="rId5" imgW="1425960" imgH="429480" progId="Equation.3">
                  <p:embed/>
                </p:oleObj>
              </mc:Choice>
              <mc:Fallback>
                <p:oleObj name="Equation" r:id="rId5" imgW="1425960" imgH="429480" progId="Equation.3">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06360" y="1683179"/>
                        <a:ext cx="2875273" cy="891038"/>
                      </a:xfrm>
                      <a:prstGeom prst="rect">
                        <a:avLst/>
                      </a:prstGeom>
                      <a:noFill/>
                      <a:ln>
                        <a:noFill/>
                      </a:ln>
                      <a:effec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632217579"/>
              </p:ext>
            </p:extLst>
          </p:nvPr>
        </p:nvGraphicFramePr>
        <p:xfrm>
          <a:off x="3159744" y="3186259"/>
          <a:ext cx="1977961" cy="795698"/>
        </p:xfrm>
        <a:graphic>
          <a:graphicData uri="http://schemas.openxmlformats.org/presentationml/2006/ole">
            <mc:AlternateContent xmlns:mc="http://schemas.openxmlformats.org/markup-compatibility/2006">
              <mc:Choice xmlns:v="urn:schemas-microsoft-com:vml" Requires="v">
                <p:oleObj spid="_x0000_s10460" name="Equation" r:id="rId7" imgW="1096920" imgH="429480" progId="Equation.3">
                  <p:embed/>
                </p:oleObj>
              </mc:Choice>
              <mc:Fallback>
                <p:oleObj name="Equation" r:id="rId7" imgW="1096920" imgH="429480" progId="Equation.3">
                  <p:embed/>
                  <p:pic>
                    <p:nvPicPr>
                      <p:cNvPr id="0" name="Object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59744" y="3186259"/>
                        <a:ext cx="1977961" cy="795698"/>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26219050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6.14</a:t>
            </a:r>
          </a:p>
        </p:txBody>
      </p:sp>
      <p:sp>
        <p:nvSpPr>
          <p:cNvPr id="7" name="Figure Legend"/>
          <p:cNvSpPr>
            <a:spLocks noGrp="1"/>
          </p:cNvSpPr>
          <p:nvPr>
            <p:ph idx="13"/>
          </p:nvPr>
        </p:nvSpPr>
        <p:spPr/>
        <p:txBody>
          <a:bodyPr>
            <a:normAutofit/>
          </a:bodyPr>
          <a:lstStyle/>
          <a:p>
            <a:r>
              <a:rPr lang="en-US" sz="1600" dirty="0"/>
              <a:t>Quantum numbers and energy levels in a hydrogen atom. The more negative the calculated value, the lower the energy.</a:t>
            </a:r>
          </a:p>
        </p:txBody>
      </p:sp>
      <p:pic>
        <p:nvPicPr>
          <p:cNvPr id="23554" name="Picture 2" descr="The figure includes a diagram representing the relative energy levels of the quantum numbers of the hydrogen atom. An upward pointing arrow at the left of the diagram is labeled, “E.” A grey shaded vertically-oriented rectangle is placed just right of the arrow. The rectangle height matches the arrow length. Colored horizontal line segments are placed inside the rectangle and labels are placed to the right of the box and arranged in a column with the heading, “Energy, n.” At the very base of the rectangle, a purple horizontal line segment is drawn. A black line segment extends to the right to the label, “negative 2.18 times 10 superscript negative 18 J, 1.” At a level approximately three-quarters of the distance to the top of the rectangle, a blue horizontal line segment is drawn. A black line segment extends to the right to the label, “negative 5.45 times 10 superscript negative 19 J, 2.” At a level approximately seven-eighths the distance from the base of the rectangle, a green horizontal line segment is drawn. A black line segment extends to the right to the label, “negative 2.42 times 10 superscript negative 19 J, 3.” Just a short distance above this segment, an orange horizontal line segment is drawn. A black line segment extends to the right to the label, “negative 1.36 times 10 superscript negative 19 J, 4.” Just above this segment, a red horizontal line segment is drawn. A black line segment extends to the right to the label, “negative 8.72 times 10 superscript negative 20 J, 5.” Just a short distance above this segment, a brown horizontal line segment is drawn. A black line segment extends to the right to the label, “0.00 J, infinity.”"/>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192488" y="989815"/>
            <a:ext cx="4525288" cy="38000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888298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Bohr Model</a:t>
            </a:r>
          </a:p>
        </p:txBody>
      </p:sp>
      <p:sp>
        <p:nvSpPr>
          <p:cNvPr id="3" name="Content Placeholder 2"/>
          <p:cNvSpPr>
            <a:spLocks noGrp="1"/>
          </p:cNvSpPr>
          <p:nvPr>
            <p:ph idx="1"/>
          </p:nvPr>
        </p:nvSpPr>
        <p:spPr/>
        <p:txBody>
          <a:bodyPr/>
          <a:lstStyle/>
          <a:p>
            <a:r>
              <a:rPr lang="en-US" dirty="0"/>
              <a:t>One of the fundamental laws of physics is that matter is most stable when it has the lowest possible energy. </a:t>
            </a:r>
          </a:p>
          <a:p>
            <a:endParaRPr lang="en-US" dirty="0"/>
          </a:p>
          <a:p>
            <a:r>
              <a:rPr lang="en-US" dirty="0"/>
              <a:t>When the electron is in this lowest energy orbit (</a:t>
            </a:r>
            <a:r>
              <a:rPr lang="en-US" i="1" dirty="0"/>
              <a:t>n</a:t>
            </a:r>
            <a:r>
              <a:rPr lang="en-US" dirty="0"/>
              <a:t> = 1), the atom is said to be in its </a:t>
            </a:r>
            <a:r>
              <a:rPr lang="en-US" b="1" dirty="0"/>
              <a:t>ground state</a:t>
            </a:r>
            <a:r>
              <a:rPr lang="en-US" dirty="0"/>
              <a:t>. </a:t>
            </a:r>
          </a:p>
          <a:p>
            <a:endParaRPr lang="en-US" dirty="0"/>
          </a:p>
          <a:p>
            <a:r>
              <a:rPr lang="en-US" dirty="0"/>
              <a:t>If the atom receives energy from an outside source, it is possible for the electron to move to an orbit with a higher n value (</a:t>
            </a:r>
            <a:r>
              <a:rPr lang="en-US" b="1" dirty="0"/>
              <a:t>excited state</a:t>
            </a:r>
            <a:r>
              <a:rPr lang="en-US" dirty="0"/>
              <a:t>), which has a higher energy. </a:t>
            </a:r>
          </a:p>
          <a:p>
            <a:endParaRPr lang="en-US" dirty="0"/>
          </a:p>
        </p:txBody>
      </p:sp>
    </p:spTree>
    <p:extLst>
      <p:ext uri="{BB962C8B-B14F-4D97-AF65-F5344CB8AC3E}">
        <p14:creationId xmlns:p14="http://schemas.microsoft.com/office/powerpoint/2010/main" val="49728610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Bohr Model</a:t>
            </a:r>
          </a:p>
        </p:txBody>
      </p:sp>
      <p:sp>
        <p:nvSpPr>
          <p:cNvPr id="3" name="Content Placeholder 2"/>
          <p:cNvSpPr>
            <a:spLocks noGrp="1"/>
          </p:cNvSpPr>
          <p:nvPr>
            <p:ph idx="1"/>
          </p:nvPr>
        </p:nvSpPr>
        <p:spPr>
          <a:xfrm>
            <a:off x="628650" y="955965"/>
            <a:ext cx="7886700" cy="4492728"/>
          </a:xfrm>
        </p:spPr>
        <p:txBody>
          <a:bodyPr>
            <a:normAutofit/>
          </a:bodyPr>
          <a:lstStyle/>
          <a:p>
            <a:r>
              <a:rPr lang="en-US" dirty="0"/>
              <a:t>When the atom absorbs energy as a photon, the electron moves from an orbit with a </a:t>
            </a:r>
            <a:r>
              <a:rPr lang="en-US" i="1" dirty="0"/>
              <a:t>lower n to a higher n</a:t>
            </a:r>
            <a:r>
              <a:rPr lang="en-US" dirty="0"/>
              <a:t>. </a:t>
            </a:r>
          </a:p>
          <a:p>
            <a:endParaRPr lang="en-US" dirty="0"/>
          </a:p>
          <a:p>
            <a:r>
              <a:rPr lang="en-US" dirty="0"/>
              <a:t> When an electron falls from an orbit with a </a:t>
            </a:r>
            <a:r>
              <a:rPr lang="en-US" i="1" dirty="0"/>
              <a:t>higher n to a lower n</a:t>
            </a:r>
            <a:r>
              <a:rPr lang="en-US" dirty="0"/>
              <a:t>, the atoms emits energy as a photon.  </a:t>
            </a:r>
          </a:p>
          <a:p>
            <a:endParaRPr lang="en-US" dirty="0"/>
          </a:p>
          <a:p>
            <a:r>
              <a:rPr lang="en-US" dirty="0"/>
              <a:t> Since </a:t>
            </a:r>
            <a:r>
              <a:rPr lang="en-US" sz="2000" dirty="0">
                <a:latin typeface="Symbol"/>
              </a:rPr>
              <a:t>D</a:t>
            </a:r>
            <a:r>
              <a:rPr lang="en-US" i="1" dirty="0"/>
              <a:t>E</a:t>
            </a:r>
            <a:r>
              <a:rPr lang="en-US" dirty="0"/>
              <a:t> can only be discrete values, the photon absorbed or emitted can only have a wavelength with a discrete value (not continuous).</a:t>
            </a:r>
          </a:p>
          <a:p>
            <a:endParaRPr lang="en-US" dirty="0"/>
          </a:p>
          <a:p>
            <a:r>
              <a:rPr lang="en-US" dirty="0"/>
              <a:t> This explained the line spectra for the hydrogen atom. </a:t>
            </a:r>
          </a:p>
          <a:p>
            <a:endParaRPr lang="en-US" dirty="0"/>
          </a:p>
        </p:txBody>
      </p:sp>
    </p:spTree>
    <p:extLst>
      <p:ext uri="{BB962C8B-B14F-4D97-AF65-F5344CB8AC3E}">
        <p14:creationId xmlns:p14="http://schemas.microsoft.com/office/powerpoint/2010/main" val="414189964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6.15</a:t>
            </a:r>
          </a:p>
        </p:txBody>
      </p:sp>
      <p:sp>
        <p:nvSpPr>
          <p:cNvPr id="7" name="Figure Legend"/>
          <p:cNvSpPr>
            <a:spLocks noGrp="1"/>
          </p:cNvSpPr>
          <p:nvPr>
            <p:ph idx="13"/>
          </p:nvPr>
        </p:nvSpPr>
        <p:spPr/>
        <p:txBody>
          <a:bodyPr>
            <a:normAutofit/>
          </a:bodyPr>
          <a:lstStyle/>
          <a:p>
            <a:r>
              <a:rPr lang="en-US" sz="1600" dirty="0"/>
              <a:t>The horizontal lines show the relative energy of orbits in the Bohr model of the hydrogen atom, and the vertical arrows depict the energy of photons absorbed (left) or emitted (right) as electrons move between these orbits.</a:t>
            </a:r>
          </a:p>
        </p:txBody>
      </p:sp>
      <p:pic>
        <p:nvPicPr>
          <p:cNvPr id="22530" name="Picture 2" descr="The figure includes a diagram representing the relative energy levels of the quantum numbers of the hydrogen atom. An upward pointing arrow at the left of the diagram is labeled, “E.” A grey shaded vertically oriented rectangle is placed just right of the arrow. The rectangle height matches the arrow length. Colored, horizontal line segments are placed inside the rectangle and labels are placed to the right of the box, arranged in a column with the heading, “Energy, n.” At the very base of the rectangle, a purple horizontal line segment is drawn. A black line extends to the right to the label, “1.” At a level approximately three-quarters of the distance to the top of the rectangle, a blue horizontal line segment is drawn. A black line extends to the right to the label, “2.” At a level approximately seven-eighths the distance from the base of the rectangle, a green horizontal line segment is drawn. A black line extends to the right to the label, “3.” Just a short distance above this segment, an orange horizontal line segment is drawn. A black line segment extends to the right to the label, “4.” Just above this segment, a red horizontal line segment is drawn. A black line extends to the right to the label, “5.” Just a short distance above this segment, a brown horizontal line segment is drawn. A black line extends to the right to the label, “infinity.” Arrows are drawn to depict energies of photons absorbed, as shown by upward pointing arrows on the left, or released as shown by downward pointing arrows on the right side of the diagram between the colored line segments. The label, “Electron moves to higher energy as light is absorbed,” is placed beneath the upward pointing arrows. Similarly, the label, “Electron moves to lower energy as light is emitted,” appears beneath the downward pointing arrows. Moving left to right across the diagram, arrows extend from one colored line segment to the next in the following order: purple to blue, purple to green, purple to orange, purple to red, purple to brown, blue to green, blue to orange, and blue to red. The arrows originating from the same colored segment are grouped together by close placement of the arrows. Similarly, the downward arrows follow in this sequence; brown to purple, red to purple, orange to purple, green to purple, blue to purple, red to blue, orange to blue, and green to blue. Arrows are again grouped by close placement according to the color at which the arrows end."/>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819373" y="971253"/>
            <a:ext cx="5469903" cy="37868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96534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6.5</a:t>
            </a:r>
          </a:p>
        </p:txBody>
      </p:sp>
      <p:sp>
        <p:nvSpPr>
          <p:cNvPr id="3" name="Content Placeholder 2"/>
          <p:cNvSpPr>
            <a:spLocks noGrp="1"/>
          </p:cNvSpPr>
          <p:nvPr>
            <p:ph idx="1"/>
          </p:nvPr>
        </p:nvSpPr>
        <p:spPr/>
        <p:txBody>
          <a:bodyPr/>
          <a:lstStyle/>
          <a:p>
            <a:r>
              <a:rPr lang="en-US" dirty="0"/>
              <a:t>What is the energy (in joules) and the wavelength (in meters) of the line in the spectrum of hydrogen that represents the movement of an electron from Bohr orbit with </a:t>
            </a:r>
            <a:r>
              <a:rPr lang="en-US" i="1" dirty="0"/>
              <a:t>n</a:t>
            </a:r>
            <a:r>
              <a:rPr lang="en-US" dirty="0"/>
              <a:t> = 4 to the orbit with </a:t>
            </a:r>
            <a:r>
              <a:rPr lang="en-US" i="1" dirty="0"/>
              <a:t>n</a:t>
            </a:r>
            <a:r>
              <a:rPr lang="en-US" dirty="0"/>
              <a:t> = 6? In what part of the electromagnetic spectrum do we find this radiation?</a:t>
            </a:r>
          </a:p>
          <a:p>
            <a:endParaRPr lang="en-US" dirty="0"/>
          </a:p>
          <a:p>
            <a:r>
              <a:rPr lang="en-US" dirty="0"/>
              <a:t>In this case, the electron starts out with </a:t>
            </a:r>
            <a:r>
              <a:rPr lang="en-US" i="1" dirty="0"/>
              <a:t>n</a:t>
            </a:r>
            <a:r>
              <a:rPr lang="en-US" dirty="0"/>
              <a:t> = 4, so </a:t>
            </a:r>
            <a:r>
              <a:rPr lang="en-US" i="1" dirty="0"/>
              <a:t>n</a:t>
            </a:r>
            <a:r>
              <a:rPr lang="en-US" baseline="-25000" dirty="0"/>
              <a:t>1</a:t>
            </a:r>
            <a:r>
              <a:rPr lang="en-US" dirty="0"/>
              <a:t> = 4. It comes to rest in the </a:t>
            </a:r>
            <a:r>
              <a:rPr lang="en-US" i="1" dirty="0"/>
              <a:t>n</a:t>
            </a:r>
            <a:r>
              <a:rPr lang="en-US" dirty="0"/>
              <a:t> = 6 orbit, so </a:t>
            </a:r>
            <a:r>
              <a:rPr lang="en-US" i="1" dirty="0"/>
              <a:t>n</a:t>
            </a:r>
            <a:r>
              <a:rPr lang="en-US" baseline="-25000" dirty="0"/>
              <a:t>2</a:t>
            </a:r>
            <a:r>
              <a:rPr lang="en-US" dirty="0"/>
              <a:t> = 6. The difference in energy between the two states is given by this expression where </a:t>
            </a:r>
            <a:r>
              <a:rPr lang="en-US" i="1" dirty="0"/>
              <a:t>k</a:t>
            </a:r>
            <a:r>
              <a:rPr lang="en-US" dirty="0"/>
              <a:t> = 2.179 × 10</a:t>
            </a:r>
            <a:r>
              <a:rPr lang="en-US" baseline="30000" dirty="0"/>
              <a:t>–18</a:t>
            </a:r>
            <a:r>
              <a:rPr lang="en-US" dirty="0"/>
              <a:t> J:</a:t>
            </a:r>
          </a:p>
          <a:p>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430927121"/>
              </p:ext>
            </p:extLst>
          </p:nvPr>
        </p:nvGraphicFramePr>
        <p:xfrm>
          <a:off x="3261674" y="4008276"/>
          <a:ext cx="2288963" cy="932370"/>
        </p:xfrm>
        <a:graphic>
          <a:graphicData uri="http://schemas.openxmlformats.org/presentationml/2006/ole">
            <mc:AlternateContent xmlns:mc="http://schemas.openxmlformats.org/markup-compatibility/2006">
              <mc:Choice xmlns:v="urn:schemas-microsoft-com:vml" Requires="v">
                <p:oleObj spid="_x0000_s11336" name="Equation" r:id="rId3" imgW="1078560" imgH="429480" progId="Equation.3">
                  <p:embed/>
                </p:oleObj>
              </mc:Choice>
              <mc:Fallback>
                <p:oleObj name="Equation" r:id="rId3" imgW="1078560" imgH="42948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61674" y="4008276"/>
                        <a:ext cx="2288963" cy="932370"/>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87018227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6.5</a:t>
            </a:r>
          </a:p>
        </p:txBody>
      </p:sp>
      <p:sp>
        <p:nvSpPr>
          <p:cNvPr id="3" name="Content Placeholder 2"/>
          <p:cNvSpPr>
            <a:spLocks noGrp="1"/>
          </p:cNvSpPr>
          <p:nvPr>
            <p:ph idx="1"/>
          </p:nvPr>
        </p:nvSpPr>
        <p:spPr>
          <a:xfrm>
            <a:off x="628650" y="955965"/>
            <a:ext cx="7886700" cy="4605849"/>
          </a:xfrm>
        </p:spPr>
        <p:txBody>
          <a:bodyPr/>
          <a:lstStyle/>
          <a:p>
            <a:endParaRPr lang="en-US" dirty="0"/>
          </a:p>
          <a:p>
            <a:endParaRPr lang="en-US" dirty="0"/>
          </a:p>
          <a:p>
            <a:endParaRPr lang="en-US" dirty="0"/>
          </a:p>
          <a:p>
            <a:pPr lvl="0"/>
            <a:endParaRPr lang="en-US" sz="2000" dirty="0">
              <a:solidFill>
                <a:srgbClr val="000000"/>
              </a:solidFill>
            </a:endParaRPr>
          </a:p>
          <a:p>
            <a:pPr lvl="0"/>
            <a:endParaRPr lang="en-US" dirty="0">
              <a:solidFill>
                <a:srgbClr val="000000"/>
              </a:solidFill>
            </a:endParaRPr>
          </a:p>
          <a:p>
            <a:pPr lvl="0"/>
            <a:r>
              <a:rPr lang="en-US" dirty="0">
                <a:solidFill>
                  <a:srgbClr val="000000"/>
                </a:solidFill>
              </a:rPr>
              <a:t>This energy difference is positive, indicating a photon enters the system (is absorbed) to excite the electron from the </a:t>
            </a:r>
            <a:r>
              <a:rPr lang="en-US" i="1" dirty="0">
                <a:solidFill>
                  <a:srgbClr val="000000"/>
                </a:solidFill>
              </a:rPr>
              <a:t>n</a:t>
            </a:r>
            <a:r>
              <a:rPr lang="en-US" dirty="0">
                <a:solidFill>
                  <a:srgbClr val="000000"/>
                </a:solidFill>
              </a:rPr>
              <a:t> = 4 orbit up to the </a:t>
            </a:r>
            <a:r>
              <a:rPr lang="en-US" i="1" dirty="0">
                <a:solidFill>
                  <a:srgbClr val="000000"/>
                </a:solidFill>
              </a:rPr>
              <a:t>n</a:t>
            </a:r>
            <a:r>
              <a:rPr lang="en-US" dirty="0">
                <a:solidFill>
                  <a:srgbClr val="000000"/>
                </a:solidFill>
              </a:rPr>
              <a:t> = 6 orbit. The wavelength of a photon with this energy is found by the expression: </a:t>
            </a:r>
          </a:p>
          <a:p>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935847397"/>
              </p:ext>
            </p:extLst>
          </p:nvPr>
        </p:nvGraphicFramePr>
        <p:xfrm>
          <a:off x="1108059" y="1511823"/>
          <a:ext cx="6818312" cy="984250"/>
        </p:xfrm>
        <a:graphic>
          <a:graphicData uri="http://schemas.openxmlformats.org/presentationml/2006/ole">
            <mc:AlternateContent xmlns:mc="http://schemas.openxmlformats.org/markup-compatibility/2006">
              <mc:Choice xmlns:v="urn:schemas-microsoft-com:vml" Requires="v">
                <p:oleObj spid="_x0000_s12430" name="Equation" r:id="rId3" imgW="3060360" imgH="431640" progId="Equation.DSMT4">
                  <p:embed/>
                </p:oleObj>
              </mc:Choice>
              <mc:Fallback>
                <p:oleObj name="Equation" r:id="rId3" imgW="3060360" imgH="431640" progId="Equation.DSMT4">
                  <p:embed/>
                  <p:pic>
                    <p:nvPicPr>
                      <p:cNvPr id="0" name="Object 3"/>
                      <p:cNvPicPr>
                        <a:picLocks noChangeAspect="1" noChangeArrowheads="1"/>
                      </p:cNvPicPr>
                      <p:nvPr/>
                    </p:nvPicPr>
                    <p:blipFill>
                      <a:blip r:embed="rId4"/>
                      <a:srcRect/>
                      <a:stretch>
                        <a:fillRect/>
                      </a:stretch>
                    </p:blipFill>
                    <p:spPr bwMode="auto">
                      <a:xfrm>
                        <a:off x="1108059" y="1511823"/>
                        <a:ext cx="6818312" cy="984250"/>
                      </a:xfrm>
                      <a:prstGeom prst="rect">
                        <a:avLst/>
                      </a:prstGeom>
                      <a:noFill/>
                      <a:ln>
                        <a:noFill/>
                      </a:ln>
                      <a:effec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21644556"/>
              </p:ext>
            </p:extLst>
          </p:nvPr>
        </p:nvGraphicFramePr>
        <p:xfrm>
          <a:off x="3789575" y="4189633"/>
          <a:ext cx="1431205" cy="891413"/>
        </p:xfrm>
        <a:graphic>
          <a:graphicData uri="http://schemas.openxmlformats.org/presentationml/2006/ole">
            <mc:AlternateContent xmlns:mc="http://schemas.openxmlformats.org/markup-compatibility/2006">
              <mc:Choice xmlns:v="urn:schemas-microsoft-com:vml" Requires="v">
                <p:oleObj spid="_x0000_s12431" name="Equation" r:id="rId5" imgW="557640" imgH="347400" progId="Equation.3">
                  <p:embed/>
                </p:oleObj>
              </mc:Choice>
              <mc:Fallback>
                <p:oleObj name="Equation" r:id="rId5" imgW="557640" imgH="347400" progId="Equation.3">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89575" y="4189633"/>
                        <a:ext cx="1431205" cy="891413"/>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1878021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Light</a:t>
            </a:r>
          </a:p>
        </p:txBody>
      </p:sp>
      <p:sp>
        <p:nvSpPr>
          <p:cNvPr id="3" name="Content Placeholder 2"/>
          <p:cNvSpPr>
            <a:spLocks noGrp="1"/>
          </p:cNvSpPr>
          <p:nvPr>
            <p:ph idx="1"/>
          </p:nvPr>
        </p:nvSpPr>
        <p:spPr>
          <a:xfrm>
            <a:off x="628650" y="955965"/>
            <a:ext cx="7886700" cy="4643557"/>
          </a:xfrm>
        </p:spPr>
        <p:txBody>
          <a:bodyPr>
            <a:normAutofit/>
          </a:bodyPr>
          <a:lstStyle/>
          <a:p>
            <a:r>
              <a:rPr lang="en-US" dirty="0"/>
              <a:t>Early in the nineteenth century, Thomas Young: </a:t>
            </a:r>
          </a:p>
          <a:p>
            <a:pPr lvl="1"/>
            <a:r>
              <a:rPr lang="en-US" dirty="0"/>
              <a:t>Light passing through narrow, closely spaced slits produced interference patterns</a:t>
            </a:r>
          </a:p>
          <a:p>
            <a:pPr lvl="1"/>
            <a:r>
              <a:rPr lang="en-US" dirty="0"/>
              <a:t>Could not be explained in terms of Newtonian particles but could be easily explained in terms of waves</a:t>
            </a:r>
          </a:p>
          <a:p>
            <a:endParaRPr lang="en-US" dirty="0"/>
          </a:p>
          <a:p>
            <a:r>
              <a:rPr lang="en-US" dirty="0"/>
              <a:t>James Clerk Maxwell:</a:t>
            </a:r>
          </a:p>
          <a:p>
            <a:pPr lvl="1"/>
            <a:r>
              <a:rPr lang="en-US" dirty="0"/>
              <a:t>Light was the visible part of a vast spectrum of electromagnetic waves.</a:t>
            </a:r>
          </a:p>
          <a:p>
            <a:endParaRPr lang="en-US" dirty="0"/>
          </a:p>
          <a:p>
            <a:r>
              <a:rPr lang="en-US" dirty="0"/>
              <a:t>Particles and waves are connected on a fundamental level called </a:t>
            </a:r>
            <a:r>
              <a:rPr lang="en-US" b="1" dirty="0"/>
              <a:t>wave-particle duality</a:t>
            </a:r>
            <a:r>
              <a:rPr lang="en-US" dirty="0"/>
              <a:t>.</a:t>
            </a:r>
          </a:p>
          <a:p>
            <a:endParaRPr lang="en-US" dirty="0"/>
          </a:p>
        </p:txBody>
      </p:sp>
    </p:spTree>
    <p:extLst>
      <p:ext uri="{BB962C8B-B14F-4D97-AF65-F5344CB8AC3E}">
        <p14:creationId xmlns:p14="http://schemas.microsoft.com/office/powerpoint/2010/main" val="270418895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6.5</a:t>
            </a:r>
          </a:p>
        </p:txBody>
      </p:sp>
      <p:sp>
        <p:nvSpPr>
          <p:cNvPr id="3" name="Content Placeholder 2"/>
          <p:cNvSpPr>
            <a:spLocks noGrp="1"/>
          </p:cNvSpPr>
          <p:nvPr>
            <p:ph idx="1"/>
          </p:nvPr>
        </p:nvSpPr>
        <p:spPr>
          <a:xfrm>
            <a:off x="628650" y="955965"/>
            <a:ext cx="7886700" cy="4511581"/>
          </a:xfrm>
        </p:spPr>
        <p:txBody>
          <a:bodyPr/>
          <a:lstStyle/>
          <a:p>
            <a:r>
              <a:rPr lang="en-US" sz="2000" dirty="0"/>
              <a:t>Rearrangement gives:</a:t>
            </a:r>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r>
              <a:rPr lang="en-US" sz="2000" dirty="0"/>
              <a:t>This wavelength is found in the infrared portion of the electromagnetic spectrum. </a:t>
            </a:r>
          </a:p>
          <a:p>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920638021"/>
              </p:ext>
            </p:extLst>
          </p:nvPr>
        </p:nvGraphicFramePr>
        <p:xfrm>
          <a:off x="1243013" y="1730375"/>
          <a:ext cx="7091362" cy="2220913"/>
        </p:xfrm>
        <a:graphic>
          <a:graphicData uri="http://schemas.openxmlformats.org/presentationml/2006/ole">
            <mc:AlternateContent xmlns:mc="http://schemas.openxmlformats.org/markup-compatibility/2006">
              <mc:Choice xmlns:v="urn:schemas-microsoft-com:vml" Requires="v">
                <p:oleObj spid="_x0000_s13383" name="Equation" r:id="rId3" imgW="3162240" imgH="977760" progId="Equation.DSMT4">
                  <p:embed/>
                </p:oleObj>
              </mc:Choice>
              <mc:Fallback>
                <p:oleObj name="Equation" r:id="rId3" imgW="3162240" imgH="977760" progId="Equation.DSMT4">
                  <p:embed/>
                  <p:pic>
                    <p:nvPicPr>
                      <p:cNvPr id="0" name="Object 4"/>
                      <p:cNvPicPr>
                        <a:picLocks noChangeAspect="1" noChangeArrowheads="1"/>
                      </p:cNvPicPr>
                      <p:nvPr/>
                    </p:nvPicPr>
                    <p:blipFill>
                      <a:blip r:embed="rId4"/>
                      <a:srcRect/>
                      <a:stretch>
                        <a:fillRect/>
                      </a:stretch>
                    </p:blipFill>
                    <p:spPr bwMode="auto">
                      <a:xfrm>
                        <a:off x="1243013" y="1730375"/>
                        <a:ext cx="7091362" cy="2220913"/>
                      </a:xfrm>
                      <a:prstGeom prst="rect">
                        <a:avLst/>
                      </a:prstGeom>
                      <a:noFill/>
                      <a:ln>
                        <a:noFill/>
                      </a:ln>
                      <a:effectLst/>
                    </p:spPr>
                  </p:pic>
                </p:oleObj>
              </mc:Fallback>
            </mc:AlternateContent>
          </a:graphicData>
        </a:graphic>
      </p:graphicFrame>
      <p:cxnSp>
        <p:nvCxnSpPr>
          <p:cNvPr id="6" name="Straight Connector 5"/>
          <p:cNvCxnSpPr/>
          <p:nvPr/>
        </p:nvCxnSpPr>
        <p:spPr>
          <a:xfrm flipH="1">
            <a:off x="5189100" y="2029653"/>
            <a:ext cx="137044" cy="8773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4917293" y="1985787"/>
            <a:ext cx="137044" cy="8773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26482" y="2011992"/>
            <a:ext cx="137044" cy="8773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6453863" y="2511991"/>
            <a:ext cx="137044" cy="8773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7232117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Limitations of the Bohr Model</a:t>
            </a:r>
          </a:p>
        </p:txBody>
      </p:sp>
      <p:sp>
        <p:nvSpPr>
          <p:cNvPr id="3" name="Content Placeholder 2"/>
          <p:cNvSpPr>
            <a:spLocks noGrp="1"/>
          </p:cNvSpPr>
          <p:nvPr>
            <p:ph idx="1"/>
          </p:nvPr>
        </p:nvSpPr>
        <p:spPr>
          <a:xfrm>
            <a:off x="628650" y="955965"/>
            <a:ext cx="7886700" cy="4803812"/>
          </a:xfrm>
        </p:spPr>
        <p:txBody>
          <a:bodyPr/>
          <a:lstStyle/>
          <a:p>
            <a:r>
              <a:rPr lang="en-US" dirty="0"/>
              <a:t>Bohr was unable to extend his theory to the next simplest atom, He, which only has two electrons.</a:t>
            </a:r>
          </a:p>
          <a:p>
            <a:endParaRPr lang="en-US" dirty="0"/>
          </a:p>
          <a:p>
            <a:r>
              <a:rPr lang="en-US" dirty="0"/>
              <a:t>It is does not account for electron–electron interactions in atoms with more than one electron.</a:t>
            </a:r>
          </a:p>
          <a:p>
            <a:endParaRPr lang="en-US" dirty="0"/>
          </a:p>
          <a:p>
            <a:r>
              <a:rPr lang="en-US" dirty="0"/>
              <a:t>Bohr’s model was severely flawed, since it was still based on the classical mechanics notion of precise orbits.</a:t>
            </a:r>
          </a:p>
          <a:p>
            <a:endParaRPr lang="en-US" dirty="0"/>
          </a:p>
        </p:txBody>
      </p:sp>
    </p:spTree>
    <p:extLst>
      <p:ext uri="{BB962C8B-B14F-4D97-AF65-F5344CB8AC3E}">
        <p14:creationId xmlns:p14="http://schemas.microsoft.com/office/powerpoint/2010/main" val="426847649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Bohr Model</a:t>
            </a:r>
          </a:p>
        </p:txBody>
      </p:sp>
      <p:sp>
        <p:nvSpPr>
          <p:cNvPr id="3" name="Content Placeholder 2"/>
          <p:cNvSpPr>
            <a:spLocks noGrp="1"/>
          </p:cNvSpPr>
          <p:nvPr>
            <p:ph idx="1"/>
          </p:nvPr>
        </p:nvSpPr>
        <p:spPr>
          <a:xfrm>
            <a:off x="628650" y="955965"/>
            <a:ext cx="7886700" cy="4049668"/>
          </a:xfrm>
        </p:spPr>
        <p:txBody>
          <a:bodyPr>
            <a:normAutofit/>
          </a:bodyPr>
          <a:lstStyle/>
          <a:p>
            <a:r>
              <a:rPr lang="en-US" dirty="0"/>
              <a:t>The Bohr model does introduce several important features of all models used to describe the distribution of electrons in an atom. </a:t>
            </a:r>
          </a:p>
          <a:p>
            <a:endParaRPr lang="en-US" dirty="0"/>
          </a:p>
          <a:p>
            <a:pPr lvl="1"/>
            <a:r>
              <a:rPr lang="en-US" dirty="0"/>
              <a:t>The energies of electrons (energy levels) in an atom are quantized, described by </a:t>
            </a:r>
            <a:r>
              <a:rPr lang="en-US" b="1" dirty="0"/>
              <a:t>quantum numbers</a:t>
            </a:r>
            <a:r>
              <a:rPr lang="en-US" dirty="0"/>
              <a:t>: integer numbers having only specific allowed values and used to characterize the arrangement of electrons in an atom.</a:t>
            </a:r>
          </a:p>
          <a:p>
            <a:pPr lvl="1"/>
            <a:endParaRPr lang="en-US" dirty="0"/>
          </a:p>
          <a:p>
            <a:pPr lvl="1"/>
            <a:r>
              <a:rPr lang="en-US" dirty="0"/>
              <a:t>An electron’s energy increases with increasing distance from the nucleus.</a:t>
            </a:r>
          </a:p>
          <a:p>
            <a:pPr lvl="1"/>
            <a:endParaRPr lang="en-US" dirty="0"/>
          </a:p>
          <a:p>
            <a:pPr lvl="1"/>
            <a:r>
              <a:rPr lang="en-US" dirty="0"/>
              <a:t>The discrete energies (lines) in the spectra of the elements result from quantized electronic energies.</a:t>
            </a:r>
          </a:p>
          <a:p>
            <a:endParaRPr lang="en-US" dirty="0"/>
          </a:p>
        </p:txBody>
      </p:sp>
    </p:spTree>
    <p:extLst>
      <p:ext uri="{BB962C8B-B14F-4D97-AF65-F5344CB8AC3E}">
        <p14:creationId xmlns:p14="http://schemas.microsoft.com/office/powerpoint/2010/main" val="277781204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Moving Forward</a:t>
            </a:r>
          </a:p>
        </p:txBody>
      </p:sp>
      <p:sp>
        <p:nvSpPr>
          <p:cNvPr id="3" name="Content Placeholder 2"/>
          <p:cNvSpPr>
            <a:spLocks noGrp="1"/>
          </p:cNvSpPr>
          <p:nvPr>
            <p:ph idx="1"/>
          </p:nvPr>
        </p:nvSpPr>
        <p:spPr>
          <a:xfrm>
            <a:off x="628650" y="955965"/>
            <a:ext cx="7886700" cy="4747251"/>
          </a:xfrm>
        </p:spPr>
        <p:txBody>
          <a:bodyPr/>
          <a:lstStyle/>
          <a:p>
            <a:r>
              <a:rPr lang="en-US" dirty="0"/>
              <a:t>Bohr won a Nobel Prize in Physics for his contributions.</a:t>
            </a:r>
          </a:p>
          <a:p>
            <a:endParaRPr lang="en-US" dirty="0"/>
          </a:p>
          <a:p>
            <a:r>
              <a:rPr lang="en-US" dirty="0"/>
              <a:t>It became clear to most physicists at that time that the classical theories that worked so well in the macroscopic world were fundamentally flawed and could not be extended down into the microscopic domain of atoms and molecules.</a:t>
            </a:r>
          </a:p>
          <a:p>
            <a:endParaRPr lang="en-US" dirty="0"/>
          </a:p>
          <a:p>
            <a:r>
              <a:rPr lang="en-US" dirty="0"/>
              <a:t>A proper model of quantum mechanics was later developed to supersede classical mechanics. </a:t>
            </a:r>
          </a:p>
          <a:p>
            <a:endParaRPr lang="en-US" dirty="0"/>
          </a:p>
        </p:txBody>
      </p:sp>
    </p:spTree>
    <p:extLst>
      <p:ext uri="{BB962C8B-B14F-4D97-AF65-F5344CB8AC3E}">
        <p14:creationId xmlns:p14="http://schemas.microsoft.com/office/powerpoint/2010/main" val="408866334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p:txBody>
          <a:bodyPr>
            <a:normAutofit/>
          </a:bodyPr>
          <a:lstStyle/>
          <a:p>
            <a:r>
              <a:rPr lang="en-US" dirty="0"/>
              <a:t>6.3 Development of Quantum Theory</a:t>
            </a:r>
          </a:p>
          <a:p>
            <a:pPr lvl="1"/>
            <a:r>
              <a:rPr lang="en-US" dirty="0"/>
              <a:t>Extend the concept of wave–particle duality that was observed in electromagnetic radiation to matter as well</a:t>
            </a:r>
          </a:p>
          <a:p>
            <a:pPr lvl="1"/>
            <a:r>
              <a:rPr lang="en-US" dirty="0"/>
              <a:t>Understand the general idea of the quantum mechanical description of electrons in an atom, and that it uses the notion of three-dimensional wave functions, or orbitals, that define the distribution of probability to find an electron in a particular part of space</a:t>
            </a:r>
          </a:p>
          <a:p>
            <a:pPr lvl="1"/>
            <a:r>
              <a:rPr lang="en-US" dirty="0"/>
              <a:t>List and describe traits of the four quantum numbers that form the basis for completely specifying the state of an electron in an atom</a:t>
            </a:r>
          </a:p>
        </p:txBody>
      </p:sp>
    </p:spTree>
    <p:extLst>
      <p:ext uri="{BB962C8B-B14F-4D97-AF65-F5344CB8AC3E}">
        <p14:creationId xmlns:p14="http://schemas.microsoft.com/office/powerpoint/2010/main" val="302200597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Development of Quantum Theory</a:t>
            </a:r>
          </a:p>
        </p:txBody>
      </p:sp>
      <p:sp>
        <p:nvSpPr>
          <p:cNvPr id="3" name="Content Placeholder 2"/>
          <p:cNvSpPr>
            <a:spLocks noGrp="1"/>
          </p:cNvSpPr>
          <p:nvPr>
            <p:ph idx="1"/>
          </p:nvPr>
        </p:nvSpPr>
        <p:spPr/>
        <p:txBody>
          <a:bodyPr/>
          <a:lstStyle/>
          <a:p>
            <a:r>
              <a:rPr lang="en-US" dirty="0"/>
              <a:t>Particles and waves are very different phenomena in the macroscopic realm.</a:t>
            </a:r>
          </a:p>
          <a:p>
            <a:endParaRPr lang="en-US" dirty="0"/>
          </a:p>
          <a:p>
            <a:r>
              <a:rPr lang="en-US" dirty="0"/>
              <a:t>By the 1920s it became increasingly clear that very small pieces of matter follow a different set of rules from those we observe for large objects. </a:t>
            </a:r>
          </a:p>
          <a:p>
            <a:endParaRPr lang="en-US" dirty="0"/>
          </a:p>
          <a:p>
            <a:r>
              <a:rPr lang="en-US" dirty="0"/>
              <a:t>The unquestionable separation of waves and particles was no longer the case for the microscopic world.</a:t>
            </a:r>
          </a:p>
          <a:p>
            <a:endParaRPr lang="en-US" dirty="0"/>
          </a:p>
        </p:txBody>
      </p:sp>
    </p:spTree>
    <p:extLst>
      <p:ext uri="{BB962C8B-B14F-4D97-AF65-F5344CB8AC3E}">
        <p14:creationId xmlns:p14="http://schemas.microsoft.com/office/powerpoint/2010/main" val="288163150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6.16</a:t>
            </a:r>
          </a:p>
        </p:txBody>
      </p:sp>
      <p:sp>
        <p:nvSpPr>
          <p:cNvPr id="7" name="Figure Legend"/>
          <p:cNvSpPr>
            <a:spLocks noGrp="1"/>
          </p:cNvSpPr>
          <p:nvPr>
            <p:ph idx="13"/>
          </p:nvPr>
        </p:nvSpPr>
        <p:spPr/>
        <p:txBody>
          <a:bodyPr>
            <a:normAutofit/>
          </a:bodyPr>
          <a:lstStyle/>
          <a:p>
            <a:r>
              <a:rPr lang="en-US" sz="1600" dirty="0"/>
              <a:t>An interference pattern on the water surface is formed by interacting waves. The waves are caused by reflection of water from the rocks. (credit: modification of work by </a:t>
            </a:r>
            <a:r>
              <a:rPr lang="en-US" sz="1600" dirty="0" err="1"/>
              <a:t>Sukanto</a:t>
            </a:r>
            <a:r>
              <a:rPr lang="en-US" sz="1600" dirty="0"/>
              <a:t> </a:t>
            </a:r>
            <a:r>
              <a:rPr lang="en-US" sz="1600" dirty="0" err="1"/>
              <a:t>Debnath</a:t>
            </a:r>
            <a:r>
              <a:rPr lang="en-US" sz="1600" dirty="0"/>
              <a:t>)</a:t>
            </a:r>
          </a:p>
        </p:txBody>
      </p:sp>
      <p:pic>
        <p:nvPicPr>
          <p:cNvPr id="9" name="Figure" descr="A photograph is shown of ripples in water. The ripples display an interference pattern with each other."/>
          <p:cNvPicPr>
            <a:picLocks noChangeAspect="1"/>
          </p:cNvPicPr>
          <p:nvPr/>
        </p:nvPicPr>
        <p:blipFill>
          <a:blip r:embed="rId2">
            <a:extLst>
              <a:ext uri="{28A0092B-C50C-407E-A947-70E740481C1C}">
                <a14:useLocalDpi xmlns:a14="http://schemas.microsoft.com/office/drawing/2010/main" val="0"/>
              </a:ext>
            </a:extLst>
          </a:blip>
          <a:srcRect l="-45335" r="-45335"/>
          <a:stretch>
            <a:fillRect/>
          </a:stretch>
        </p:blipFill>
        <p:spPr>
          <a:xfrm>
            <a:off x="457199" y="1122386"/>
            <a:ext cx="8062913" cy="3500071"/>
          </a:xfrm>
          <a:prstGeom prst="rect">
            <a:avLst/>
          </a:prstGeom>
        </p:spPr>
      </p:pic>
    </p:spTree>
    <p:extLst>
      <p:ext uri="{BB962C8B-B14F-4D97-AF65-F5344CB8AC3E}">
        <p14:creationId xmlns:p14="http://schemas.microsoft.com/office/powerpoint/2010/main" val="344630824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Louis de Broglie</a:t>
            </a:r>
          </a:p>
        </p:txBody>
      </p:sp>
      <p:sp>
        <p:nvSpPr>
          <p:cNvPr id="3" name="Content Placeholder 2"/>
          <p:cNvSpPr>
            <a:spLocks noGrp="1"/>
          </p:cNvSpPr>
          <p:nvPr>
            <p:ph idx="1"/>
          </p:nvPr>
        </p:nvSpPr>
        <p:spPr>
          <a:xfrm>
            <a:off x="628650" y="955965"/>
            <a:ext cx="7886700" cy="3974254"/>
          </a:xfrm>
        </p:spPr>
        <p:txBody>
          <a:bodyPr/>
          <a:lstStyle/>
          <a:p>
            <a:r>
              <a:rPr lang="en-US" i="1" dirty="0"/>
              <a:t>If electromagnetic radiation can have particle-like character, can electrons and other submicroscopic particles exhibit wavelike character?</a:t>
            </a:r>
          </a:p>
          <a:p>
            <a:endParaRPr lang="en-US" dirty="0"/>
          </a:p>
          <a:p>
            <a:r>
              <a:rPr lang="en-US" dirty="0"/>
              <a:t>In 1925 Louis de Broglie extended the wave–particle duality of light that Einstein used to resolve the photoelectric-effect paradox to material particles.</a:t>
            </a:r>
          </a:p>
        </p:txBody>
      </p:sp>
    </p:spTree>
    <p:extLst>
      <p:ext uri="{BB962C8B-B14F-4D97-AF65-F5344CB8AC3E}">
        <p14:creationId xmlns:p14="http://schemas.microsoft.com/office/powerpoint/2010/main" val="152567839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 Broglie Wavelength</a:t>
            </a:r>
          </a:p>
        </p:txBody>
      </p:sp>
      <p:sp>
        <p:nvSpPr>
          <p:cNvPr id="3" name="Content Placeholder 2"/>
          <p:cNvSpPr>
            <a:spLocks noGrp="1"/>
          </p:cNvSpPr>
          <p:nvPr>
            <p:ph idx="1"/>
          </p:nvPr>
        </p:nvSpPr>
        <p:spPr>
          <a:xfrm>
            <a:off x="628650" y="955965"/>
            <a:ext cx="7886700" cy="4473874"/>
          </a:xfrm>
        </p:spPr>
        <p:txBody>
          <a:bodyPr/>
          <a:lstStyle/>
          <a:p>
            <a:pPr>
              <a:buClr>
                <a:schemeClr val="tx1"/>
              </a:buClr>
            </a:pPr>
            <a:endParaRPr lang="en-US" sz="2000" dirty="0"/>
          </a:p>
          <a:p>
            <a:pPr>
              <a:buClr>
                <a:schemeClr val="tx1"/>
              </a:buClr>
            </a:pPr>
            <a:endParaRPr lang="en-US" sz="2000" dirty="0"/>
          </a:p>
          <a:p>
            <a:pPr>
              <a:buClr>
                <a:schemeClr val="tx1"/>
              </a:buClr>
            </a:pPr>
            <a:endParaRPr lang="en-US" i="1" dirty="0"/>
          </a:p>
          <a:p>
            <a:pPr>
              <a:buClr>
                <a:schemeClr val="tx1"/>
              </a:buClr>
            </a:pPr>
            <a:r>
              <a:rPr lang="en-US" i="1" dirty="0"/>
              <a:t>h</a:t>
            </a:r>
            <a:r>
              <a:rPr lang="en-US" dirty="0"/>
              <a:t> = Planck’s constant</a:t>
            </a:r>
          </a:p>
          <a:p>
            <a:pPr>
              <a:buClr>
                <a:schemeClr val="tx1"/>
              </a:buClr>
            </a:pPr>
            <a:r>
              <a:rPr lang="en-US" i="1" dirty="0">
                <a:solidFill>
                  <a:srgbClr val="000000"/>
                </a:solidFill>
                <a:cs typeface="MS PGothic" pitchFamily="34" charset="-128"/>
              </a:rPr>
              <a:t>m</a:t>
            </a:r>
            <a:r>
              <a:rPr lang="en-US" dirty="0">
                <a:solidFill>
                  <a:srgbClr val="000000"/>
                </a:solidFill>
                <a:cs typeface="MS PGothic" pitchFamily="34" charset="-128"/>
              </a:rPr>
              <a:t> = particle mass</a:t>
            </a:r>
          </a:p>
          <a:p>
            <a:pPr>
              <a:buClr>
                <a:schemeClr val="tx1"/>
              </a:buClr>
            </a:pPr>
            <a:r>
              <a:rPr lang="en-US" i="1" dirty="0">
                <a:solidFill>
                  <a:srgbClr val="000000"/>
                </a:solidFill>
                <a:cs typeface="MS PGothic" pitchFamily="34" charset="-128"/>
              </a:rPr>
              <a:t>v</a:t>
            </a:r>
            <a:r>
              <a:rPr lang="en-US" dirty="0">
                <a:solidFill>
                  <a:srgbClr val="000000"/>
                </a:solidFill>
                <a:cs typeface="MS PGothic" pitchFamily="34" charset="-128"/>
              </a:rPr>
              <a:t> = particle velocity</a:t>
            </a:r>
          </a:p>
          <a:p>
            <a:pPr>
              <a:buClr>
                <a:schemeClr val="tx1"/>
              </a:buClr>
            </a:pPr>
            <a:r>
              <a:rPr lang="en-US" i="1" dirty="0">
                <a:solidFill>
                  <a:srgbClr val="000000"/>
                </a:solidFill>
                <a:cs typeface="MS PGothic" pitchFamily="34" charset="-128"/>
              </a:rPr>
              <a:t>p</a:t>
            </a:r>
            <a:r>
              <a:rPr lang="en-US" dirty="0">
                <a:solidFill>
                  <a:srgbClr val="000000"/>
                </a:solidFill>
                <a:cs typeface="MS PGothic" pitchFamily="34" charset="-128"/>
              </a:rPr>
              <a:t> = particle momentum</a:t>
            </a:r>
          </a:p>
          <a:p>
            <a:pPr>
              <a:buClr>
                <a:schemeClr val="tx1"/>
              </a:buClr>
            </a:pPr>
            <a:r>
              <a:rPr lang="en-US" i="1" dirty="0">
                <a:solidFill>
                  <a:srgbClr val="000000"/>
                </a:solidFill>
                <a:latin typeface="Symbol"/>
                <a:cs typeface="MS PGothic" pitchFamily="34" charset="-128"/>
              </a:rPr>
              <a:t>l</a:t>
            </a:r>
            <a:r>
              <a:rPr lang="en-US" dirty="0">
                <a:solidFill>
                  <a:srgbClr val="000000"/>
                </a:solidFill>
                <a:latin typeface="Symbol"/>
                <a:cs typeface="MS PGothic" pitchFamily="34" charset="-128"/>
              </a:rPr>
              <a:t> </a:t>
            </a:r>
            <a:r>
              <a:rPr lang="en-US" dirty="0">
                <a:solidFill>
                  <a:srgbClr val="000000"/>
                </a:solidFill>
                <a:cs typeface="MS PGothic" pitchFamily="34" charset="-128"/>
              </a:rPr>
              <a:t>= de Broglie wavelength</a:t>
            </a:r>
          </a:p>
          <a:p>
            <a:pPr>
              <a:buClr>
                <a:schemeClr val="tx1"/>
              </a:buClr>
            </a:pPr>
            <a:endParaRPr lang="en-US" dirty="0">
              <a:solidFill>
                <a:srgbClr val="000000"/>
              </a:solidFill>
              <a:cs typeface="MS PGothic" pitchFamily="34" charset="-128"/>
            </a:endParaRPr>
          </a:p>
          <a:p>
            <a:pPr>
              <a:buClr>
                <a:schemeClr val="tx1"/>
              </a:buClr>
            </a:pPr>
            <a:r>
              <a:rPr lang="en-US" dirty="0">
                <a:solidFill>
                  <a:srgbClr val="000000"/>
                </a:solidFill>
                <a:cs typeface="MS PGothic" pitchFamily="34" charset="-128"/>
              </a:rPr>
              <a:t>T</a:t>
            </a:r>
            <a:r>
              <a:rPr lang="en-US" dirty="0"/>
              <a:t>he </a:t>
            </a:r>
            <a:r>
              <a:rPr lang="en-US" b="1" dirty="0">
                <a:solidFill>
                  <a:schemeClr val="accent5"/>
                </a:solidFill>
              </a:rPr>
              <a:t>de Broglie wavelength </a:t>
            </a:r>
            <a:r>
              <a:rPr lang="en-US" dirty="0"/>
              <a:t>is a characteristic of particles, not electromagnetic radiation.</a:t>
            </a:r>
            <a:endParaRPr lang="en-US" dirty="0">
              <a:solidFill>
                <a:srgbClr val="000000"/>
              </a:solidFill>
              <a:cs typeface="MS PGothic" pitchFamily="34" charset="-128"/>
            </a:endParaRPr>
          </a:p>
          <a:p>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327433793"/>
              </p:ext>
            </p:extLst>
          </p:nvPr>
        </p:nvGraphicFramePr>
        <p:xfrm>
          <a:off x="3553904" y="1075803"/>
          <a:ext cx="1590855" cy="794893"/>
        </p:xfrm>
        <a:graphic>
          <a:graphicData uri="http://schemas.openxmlformats.org/presentationml/2006/ole">
            <mc:AlternateContent xmlns:mc="http://schemas.openxmlformats.org/markup-compatibility/2006">
              <mc:Choice xmlns:v="urn:schemas-microsoft-com:vml" Requires="v">
                <p:oleObj spid="_x0000_s14404" name="Equation" r:id="rId3" imgW="17041270" imgH="8660317" progId="Equation.3">
                  <p:embed/>
                </p:oleObj>
              </mc:Choice>
              <mc:Fallback>
                <p:oleObj name="Equation" r:id="rId3" imgW="17041270" imgH="8660317"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53904" y="1075803"/>
                        <a:ext cx="1590855" cy="794893"/>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35226106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 Broglie Wavelength</a:t>
            </a:r>
          </a:p>
        </p:txBody>
      </p:sp>
      <p:sp>
        <p:nvSpPr>
          <p:cNvPr id="3" name="Content Placeholder 2"/>
          <p:cNvSpPr>
            <a:spLocks noGrp="1"/>
          </p:cNvSpPr>
          <p:nvPr>
            <p:ph idx="1"/>
          </p:nvPr>
        </p:nvSpPr>
        <p:spPr>
          <a:xfrm>
            <a:off x="628650" y="955965"/>
            <a:ext cx="7886700" cy="4690691"/>
          </a:xfrm>
        </p:spPr>
        <p:txBody>
          <a:bodyPr/>
          <a:lstStyle/>
          <a:p>
            <a:r>
              <a:rPr lang="en-US" dirty="0"/>
              <a:t>Bohr had postulated the electron as being a particle orbiting the nucleus in quantized orbits. </a:t>
            </a:r>
          </a:p>
          <a:p>
            <a:endParaRPr lang="en-US" dirty="0"/>
          </a:p>
          <a:p>
            <a:r>
              <a:rPr lang="en-US" dirty="0"/>
              <a:t>De Broglie argued that Bohr’s assumption of quantization can be explained if the electron is considered a circular standing wave.</a:t>
            </a:r>
          </a:p>
          <a:p>
            <a:endParaRPr lang="en-US" dirty="0"/>
          </a:p>
          <a:p>
            <a:r>
              <a:rPr lang="en-US" dirty="0"/>
              <a:t>Only an integer number of wavelengths can fit exactly within the orbit. </a:t>
            </a:r>
          </a:p>
          <a:p>
            <a:endParaRPr lang="en-US" dirty="0"/>
          </a:p>
        </p:txBody>
      </p:sp>
    </p:spTree>
    <p:extLst>
      <p:ext uri="{BB962C8B-B14F-4D97-AF65-F5344CB8AC3E}">
        <p14:creationId xmlns:p14="http://schemas.microsoft.com/office/powerpoint/2010/main" val="30285555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Waves</a:t>
            </a:r>
          </a:p>
        </p:txBody>
      </p:sp>
      <p:sp>
        <p:nvSpPr>
          <p:cNvPr id="3" name="Content Placeholder 2"/>
          <p:cNvSpPr>
            <a:spLocks noGrp="1"/>
          </p:cNvSpPr>
          <p:nvPr>
            <p:ph idx="1"/>
          </p:nvPr>
        </p:nvSpPr>
        <p:spPr>
          <a:xfrm>
            <a:off x="628650" y="955965"/>
            <a:ext cx="7886700" cy="4803812"/>
          </a:xfrm>
        </p:spPr>
        <p:txBody>
          <a:bodyPr/>
          <a:lstStyle/>
          <a:p>
            <a:r>
              <a:rPr lang="en-US" dirty="0"/>
              <a:t>A </a:t>
            </a:r>
            <a:r>
              <a:rPr lang="en-US" b="1" dirty="0"/>
              <a:t>wave</a:t>
            </a:r>
            <a:r>
              <a:rPr lang="en-US" dirty="0"/>
              <a:t> is an oscillation or periodic movement that can transport energy from one point in space to another. </a:t>
            </a:r>
          </a:p>
          <a:p>
            <a:endParaRPr lang="en-US" dirty="0"/>
          </a:p>
          <a:p>
            <a:r>
              <a:rPr lang="en-US" dirty="0"/>
              <a:t>Examples of waves:</a:t>
            </a:r>
          </a:p>
          <a:p>
            <a:pPr lvl="1"/>
            <a:r>
              <a:rPr lang="en-US" dirty="0"/>
              <a:t>Shaking the end of a rope</a:t>
            </a:r>
          </a:p>
          <a:p>
            <a:pPr lvl="1"/>
            <a:r>
              <a:rPr lang="en-US" dirty="0"/>
              <a:t>Dropping a pebble into a pond</a:t>
            </a:r>
          </a:p>
          <a:p>
            <a:pPr lvl="1"/>
            <a:r>
              <a:rPr lang="en-US" dirty="0"/>
              <a:t>The expansion of air that accompanies a lightning strike</a:t>
            </a:r>
          </a:p>
          <a:p>
            <a:endParaRPr lang="en-US" dirty="0"/>
          </a:p>
          <a:p>
            <a:r>
              <a:rPr lang="en-US" dirty="0"/>
              <a:t>In each of these cases, kinetic energy is transferred through matter (the rope, water, or air) while the matter remains essentially in place.</a:t>
            </a:r>
          </a:p>
          <a:p>
            <a:endParaRPr lang="en-US" dirty="0"/>
          </a:p>
        </p:txBody>
      </p:sp>
    </p:spTree>
    <p:extLst>
      <p:ext uri="{BB962C8B-B14F-4D97-AF65-F5344CB8AC3E}">
        <p14:creationId xmlns:p14="http://schemas.microsoft.com/office/powerpoint/2010/main" val="344506224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6.17</a:t>
            </a:r>
          </a:p>
        </p:txBody>
      </p:sp>
      <p:sp>
        <p:nvSpPr>
          <p:cNvPr id="7" name="Figure Legend"/>
          <p:cNvSpPr>
            <a:spLocks noGrp="1"/>
          </p:cNvSpPr>
          <p:nvPr>
            <p:ph idx="13"/>
          </p:nvPr>
        </p:nvSpPr>
        <p:spPr/>
        <p:txBody>
          <a:bodyPr>
            <a:normAutofit/>
          </a:bodyPr>
          <a:lstStyle/>
          <a:p>
            <a:r>
              <a:rPr lang="en-US" sz="1600" dirty="0"/>
              <a:t>If an electron is viewed as a wave circling around the nucleus, an integer number of wavelengths must fit into the orbit for this standing wave behavior to be possible.</a:t>
            </a:r>
          </a:p>
        </p:txBody>
      </p:sp>
      <p:pic>
        <p:nvPicPr>
          <p:cNvPr id="24578" name="Picture 2" descr="This figure includes a circle formed from a dashed line. A sinusoidal wave pattern indicated with a solid red line is wrapped around the circle, centered about the edge of the circle. Line segments extend outward from the circle extending through 2 wave crests along the circle. A double ended arrow is drawn between these segments and is labeled, “wavelength, lambda.” A dashed double headed arrow is drawn from the center to the edge of the circle and is labeled, “radius 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751979" y="1574277"/>
            <a:ext cx="5946186" cy="2598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764376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 Broglie Wavelength</a:t>
            </a:r>
          </a:p>
        </p:txBody>
      </p:sp>
      <p:sp>
        <p:nvSpPr>
          <p:cNvPr id="3" name="Content Placeholder 2"/>
          <p:cNvSpPr>
            <a:spLocks noGrp="1"/>
          </p:cNvSpPr>
          <p:nvPr>
            <p:ph idx="1"/>
          </p:nvPr>
        </p:nvSpPr>
        <p:spPr>
          <a:xfrm>
            <a:off x="628650" y="955965"/>
            <a:ext cx="7886700" cy="4737825"/>
          </a:xfrm>
        </p:spPr>
        <p:txBody>
          <a:bodyPr/>
          <a:lstStyle/>
          <a:p>
            <a:r>
              <a:rPr lang="en-US" dirty="0"/>
              <a:t> For a circular orbit of radius </a:t>
            </a:r>
            <a:r>
              <a:rPr lang="en-US" i="1" dirty="0"/>
              <a:t>r</a:t>
            </a:r>
            <a:r>
              <a:rPr lang="en-US" dirty="0"/>
              <a:t>, the circumference is 2</a:t>
            </a:r>
            <a:r>
              <a:rPr lang="en-US" i="1" dirty="0"/>
              <a:t>πr</a:t>
            </a:r>
            <a:r>
              <a:rPr lang="en-US" dirty="0"/>
              <a:t>, and so de Broglie’s condition is:</a:t>
            </a:r>
          </a:p>
          <a:p>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80557536"/>
              </p:ext>
            </p:extLst>
          </p:nvPr>
        </p:nvGraphicFramePr>
        <p:xfrm>
          <a:off x="2733771" y="2130071"/>
          <a:ext cx="3445547" cy="419649"/>
        </p:xfrm>
        <a:graphic>
          <a:graphicData uri="http://schemas.openxmlformats.org/presentationml/2006/ole">
            <mc:AlternateContent xmlns:mc="http://schemas.openxmlformats.org/markup-compatibility/2006">
              <mc:Choice xmlns:v="urn:schemas-microsoft-com:vml" Requires="v">
                <p:oleObj spid="_x0000_s15428" name="Equation" r:id="rId3" imgW="1444320" imgH="164520" progId="Equation.3">
                  <p:embed/>
                </p:oleObj>
              </mc:Choice>
              <mc:Fallback>
                <p:oleObj name="Equation" r:id="rId3" imgW="1444320" imgH="16452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33771" y="2130071"/>
                        <a:ext cx="3445547" cy="419649"/>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56482890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Wave Nature of Electrons</a:t>
            </a:r>
          </a:p>
        </p:txBody>
      </p:sp>
      <p:sp>
        <p:nvSpPr>
          <p:cNvPr id="3" name="Content Placeholder 2"/>
          <p:cNvSpPr>
            <a:spLocks noGrp="1"/>
          </p:cNvSpPr>
          <p:nvPr>
            <p:ph idx="1"/>
          </p:nvPr>
        </p:nvSpPr>
        <p:spPr>
          <a:xfrm>
            <a:off x="628650" y="955965"/>
            <a:ext cx="7886700" cy="4822666"/>
          </a:xfrm>
        </p:spPr>
        <p:txBody>
          <a:bodyPr/>
          <a:lstStyle/>
          <a:p>
            <a:r>
              <a:rPr lang="en-US" dirty="0"/>
              <a:t>C. J. Davisson and L. H. </a:t>
            </a:r>
            <a:r>
              <a:rPr lang="en-US" dirty="0" err="1"/>
              <a:t>Germer</a:t>
            </a:r>
            <a:r>
              <a:rPr lang="en-US" dirty="0"/>
              <a:t>, demonstrated experimentally that </a:t>
            </a:r>
            <a:r>
              <a:rPr lang="en-US" i="1" dirty="0"/>
              <a:t>electrons can exhibit wavelike behavior</a:t>
            </a:r>
            <a:r>
              <a:rPr lang="en-US" dirty="0"/>
              <a:t>.</a:t>
            </a:r>
          </a:p>
          <a:p>
            <a:endParaRPr lang="en-US" dirty="0"/>
          </a:p>
          <a:p>
            <a:r>
              <a:rPr lang="en-US" dirty="0"/>
              <a:t> They showed that electrons travelling through a regular atomic pattern in a crystal produced an interference pattern.</a:t>
            </a:r>
          </a:p>
          <a:p>
            <a:endParaRPr lang="en-US" dirty="0"/>
          </a:p>
          <a:p>
            <a:r>
              <a:rPr lang="en-US" dirty="0"/>
              <a:t> The interference pattern is strikingly similar to the interference patterns for light. </a:t>
            </a:r>
          </a:p>
        </p:txBody>
      </p:sp>
    </p:spTree>
    <p:extLst>
      <p:ext uri="{BB962C8B-B14F-4D97-AF65-F5344CB8AC3E}">
        <p14:creationId xmlns:p14="http://schemas.microsoft.com/office/powerpoint/2010/main" val="120193773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6.18</a:t>
            </a:r>
          </a:p>
        </p:txBody>
      </p:sp>
      <p:pic>
        <p:nvPicPr>
          <p:cNvPr id="2" name="Figure" descr="This figure has two parts. Part a shows a diagram of an electron source emitting waves that pass through two narrow slits in a barrier. A wave interference pattern results on the opposite side of the barrier that result in evenly spaced, relatively wide horizontal grey lines on a black surface. The black surface is placed at a distance beyond the barrier. Part b shows an electron source at the far left. Two gold arrows point toward two narrow horizontal slits in a barrier. Around these arrows are many small golden dots. On the right side of the barrier, the gold dots are more widely dispersed. A black surface a distance beyond the barrier shows evenly, yet widely dispersed gold dots. An arrow is present below this black surface and is labeled, “Time.” A second black surface is shown to the right that has many more golden dots that appear to be organizing into a pattern of evenly spaced horizontal line segments. A third black surface is shown even further to the right in which many more gold dots are shown in a very clearly established, evenly spaced pattern of horizontal line segments."/>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2257425" y="1119140"/>
            <a:ext cx="4629150" cy="3495675"/>
          </a:xfrm>
        </p:spPr>
      </p:pic>
      <p:sp>
        <p:nvSpPr>
          <p:cNvPr id="7" name="Figure Legend"/>
          <p:cNvSpPr>
            <a:spLocks noGrp="1"/>
          </p:cNvSpPr>
          <p:nvPr>
            <p:ph idx="13"/>
          </p:nvPr>
        </p:nvSpPr>
        <p:spPr/>
        <p:txBody>
          <a:bodyPr>
            <a:noAutofit/>
          </a:bodyPr>
          <a:lstStyle/>
          <a:p>
            <a:r>
              <a:rPr lang="en-US" sz="1600" dirty="0"/>
              <a:t>(a) The interference pattern for electrons passing through very closely spaced slits demonstrates that quantum particles such as electrons can exhibit wavelike behavior. (b) The experimental results illustrated here demonstrate the wave–particle duality in electrons.</a:t>
            </a:r>
          </a:p>
        </p:txBody>
      </p:sp>
    </p:spTree>
    <p:extLst>
      <p:ext uri="{BB962C8B-B14F-4D97-AF65-F5344CB8AC3E}">
        <p14:creationId xmlns:p14="http://schemas.microsoft.com/office/powerpoint/2010/main" val="45631247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Wave–Particle Duality</a:t>
            </a:r>
          </a:p>
        </p:txBody>
      </p:sp>
      <p:sp>
        <p:nvSpPr>
          <p:cNvPr id="3" name="Content Placeholder 2"/>
          <p:cNvSpPr>
            <a:spLocks noGrp="1"/>
          </p:cNvSpPr>
          <p:nvPr>
            <p:ph idx="1"/>
          </p:nvPr>
        </p:nvSpPr>
        <p:spPr>
          <a:xfrm>
            <a:off x="628650" y="955965"/>
            <a:ext cx="7886700" cy="4954641"/>
          </a:xfrm>
        </p:spPr>
        <p:txBody>
          <a:bodyPr/>
          <a:lstStyle/>
          <a:p>
            <a:r>
              <a:rPr lang="en-US" dirty="0"/>
              <a:t>Thus, it appears that while electrons are small localized particles, their motion does not follow the equations of motion implied by classical mechanics.</a:t>
            </a:r>
          </a:p>
          <a:p>
            <a:endParaRPr lang="en-US" dirty="0"/>
          </a:p>
          <a:p>
            <a:r>
              <a:rPr lang="en-US" dirty="0"/>
              <a:t>Instead some type of wave equation governs a probability distribution for an electron’s motion. </a:t>
            </a:r>
          </a:p>
          <a:p>
            <a:endParaRPr lang="en-US" dirty="0"/>
          </a:p>
          <a:p>
            <a:r>
              <a:rPr lang="en-US" dirty="0"/>
              <a:t>Thus the </a:t>
            </a:r>
            <a:r>
              <a:rPr lang="en-US" b="1" dirty="0"/>
              <a:t>wave–particle duality </a:t>
            </a:r>
            <a:r>
              <a:rPr lang="en-US" dirty="0"/>
              <a:t>first observed with photons is actually a fundamental behavior intrinsic to all quantum particles.</a:t>
            </a:r>
          </a:p>
        </p:txBody>
      </p:sp>
    </p:spTree>
    <p:extLst>
      <p:ext uri="{BB962C8B-B14F-4D97-AF65-F5344CB8AC3E}">
        <p14:creationId xmlns:p14="http://schemas.microsoft.com/office/powerpoint/2010/main" val="393613892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Heisenberg Uncertainty Principle</a:t>
            </a:r>
          </a:p>
        </p:txBody>
      </p:sp>
      <p:sp>
        <p:nvSpPr>
          <p:cNvPr id="3" name="Content Placeholder 2"/>
          <p:cNvSpPr>
            <a:spLocks noGrp="1"/>
          </p:cNvSpPr>
          <p:nvPr>
            <p:ph idx="1"/>
          </p:nvPr>
        </p:nvSpPr>
        <p:spPr>
          <a:xfrm>
            <a:off x="628650" y="955965"/>
            <a:ext cx="7886700" cy="4813239"/>
          </a:xfrm>
        </p:spPr>
        <p:txBody>
          <a:bodyPr/>
          <a:lstStyle/>
          <a:p>
            <a:r>
              <a:rPr lang="en-US" dirty="0"/>
              <a:t>Werner Heisenberg determined that there is a fundamental limit to how accurately one can measure both a particle’s position and its momentum simultaneously.</a:t>
            </a:r>
          </a:p>
          <a:p>
            <a:endParaRPr lang="en-US" dirty="0"/>
          </a:p>
          <a:p>
            <a:r>
              <a:rPr lang="en-US" dirty="0"/>
              <a:t>The more accurately we measure the momentum of a particle, the less accurately we can determine its position at that time, and vice versa. </a:t>
            </a:r>
          </a:p>
          <a:p>
            <a:endParaRPr lang="en-US" dirty="0"/>
          </a:p>
          <a:p>
            <a:r>
              <a:rPr lang="en-US" b="1" dirty="0"/>
              <a:t>Heisenberg Uncertainty Principle: </a:t>
            </a:r>
            <a:r>
              <a:rPr lang="en-US" dirty="0"/>
              <a:t>It is fundamentally impossible to determine simultaneously and exactly both the momentum and the position of a particle.</a:t>
            </a:r>
          </a:p>
          <a:p>
            <a:endParaRPr lang="en-US" dirty="0"/>
          </a:p>
        </p:txBody>
      </p:sp>
    </p:spTree>
    <p:extLst>
      <p:ext uri="{BB962C8B-B14F-4D97-AF65-F5344CB8AC3E}">
        <p14:creationId xmlns:p14="http://schemas.microsoft.com/office/powerpoint/2010/main" val="142762078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Heisenberg Uncertainty Principle</a:t>
            </a:r>
          </a:p>
        </p:txBody>
      </p:sp>
      <p:sp>
        <p:nvSpPr>
          <p:cNvPr id="3" name="Content Placeholder 2"/>
          <p:cNvSpPr>
            <a:spLocks noGrp="1"/>
          </p:cNvSpPr>
          <p:nvPr>
            <p:ph idx="1"/>
          </p:nvPr>
        </p:nvSpPr>
        <p:spPr>
          <a:xfrm>
            <a:off x="628650" y="955965"/>
            <a:ext cx="7886700" cy="4813239"/>
          </a:xfrm>
        </p:spPr>
        <p:txBody>
          <a:bodyPr/>
          <a:lstStyle/>
          <a:p>
            <a:pPr>
              <a:buClr>
                <a:schemeClr val="tx1"/>
              </a:buClr>
            </a:pPr>
            <a:endParaRPr lang="en-US" sz="2000" dirty="0"/>
          </a:p>
          <a:p>
            <a:pPr>
              <a:buClr>
                <a:schemeClr val="tx1"/>
              </a:buClr>
            </a:pPr>
            <a:endParaRPr lang="en-US" sz="2000" dirty="0"/>
          </a:p>
          <a:p>
            <a:pPr>
              <a:buClr>
                <a:schemeClr val="tx1"/>
              </a:buClr>
            </a:pPr>
            <a:endParaRPr lang="en-US" sz="2000" dirty="0"/>
          </a:p>
          <a:p>
            <a:pPr>
              <a:buClr>
                <a:schemeClr val="tx1"/>
              </a:buClr>
            </a:pPr>
            <a:endParaRPr lang="en-US" sz="2000" dirty="0"/>
          </a:p>
          <a:p>
            <a:pPr>
              <a:buClr>
                <a:schemeClr val="tx1"/>
              </a:buClr>
            </a:pPr>
            <a:endParaRPr lang="en-US" sz="2000" dirty="0"/>
          </a:p>
          <a:p>
            <a:pPr>
              <a:buClr>
                <a:schemeClr val="tx1"/>
              </a:buClr>
            </a:pPr>
            <a:r>
              <a:rPr lang="en-US" sz="2000" dirty="0" err="1">
                <a:latin typeface="Symbol"/>
              </a:rPr>
              <a:t>D</a:t>
            </a:r>
            <a:r>
              <a:rPr lang="en-US" sz="2000" i="1" dirty="0" err="1"/>
              <a:t>x</a:t>
            </a:r>
            <a:r>
              <a:rPr lang="en-US" sz="2000" i="1" dirty="0"/>
              <a:t> = </a:t>
            </a:r>
            <a:r>
              <a:rPr lang="en-US" sz="2000" dirty="0"/>
              <a:t>uncertainty in the position of the particle </a:t>
            </a:r>
          </a:p>
          <a:p>
            <a:pPr>
              <a:buClr>
                <a:schemeClr val="tx1"/>
              </a:buClr>
            </a:pPr>
            <a:endParaRPr lang="en-US" sz="2000" dirty="0"/>
          </a:p>
          <a:p>
            <a:pPr>
              <a:buClr>
                <a:schemeClr val="tx1"/>
              </a:buClr>
            </a:pPr>
            <a:r>
              <a:rPr lang="en-US" sz="2000" dirty="0"/>
              <a:t> </a:t>
            </a:r>
            <a:r>
              <a:rPr lang="en-US" sz="2000" dirty="0" err="1">
                <a:latin typeface="Symbol"/>
              </a:rPr>
              <a:t>D</a:t>
            </a:r>
            <a:r>
              <a:rPr lang="en-US" sz="2000" i="1" dirty="0" err="1"/>
              <a:t>p</a:t>
            </a:r>
            <a:r>
              <a:rPr lang="en-US" sz="2000" i="1" baseline="-25000" dirty="0" err="1"/>
              <a:t>x</a:t>
            </a:r>
            <a:r>
              <a:rPr lang="en-US" sz="2000" i="1" baseline="-25000" dirty="0"/>
              <a:t> </a:t>
            </a:r>
            <a:r>
              <a:rPr lang="en-US" sz="2000" dirty="0"/>
              <a:t>= uncertainty in the momentum of the particle in the </a:t>
            </a:r>
            <a:r>
              <a:rPr lang="en-US" sz="2000" i="1" dirty="0"/>
              <a:t>x </a:t>
            </a:r>
            <a:r>
              <a:rPr lang="en-US" sz="2000" dirty="0"/>
              <a:t>direction. </a:t>
            </a:r>
          </a:p>
          <a:p>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768106791"/>
              </p:ext>
            </p:extLst>
          </p:nvPr>
        </p:nvGraphicFramePr>
        <p:xfrm>
          <a:off x="3289954" y="1450774"/>
          <a:ext cx="2023441" cy="895288"/>
        </p:xfrm>
        <a:graphic>
          <a:graphicData uri="http://schemas.openxmlformats.org/presentationml/2006/ole">
            <mc:AlternateContent xmlns:mc="http://schemas.openxmlformats.org/markup-compatibility/2006">
              <mc:Choice xmlns:v="urn:schemas-microsoft-com:vml" Requires="v">
                <p:oleObj spid="_x0000_s16450" name="Equation" r:id="rId3" imgW="877680" imgH="383760" progId="Equation.3">
                  <p:embed/>
                </p:oleObj>
              </mc:Choice>
              <mc:Fallback>
                <p:oleObj name="Equation" r:id="rId3" imgW="877680" imgH="38376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89954" y="1450774"/>
                        <a:ext cx="2023441" cy="895288"/>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25502350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Quantum-Mechanical Model of an Atom</a:t>
            </a:r>
          </a:p>
        </p:txBody>
      </p:sp>
      <p:sp>
        <p:nvSpPr>
          <p:cNvPr id="3" name="Content Placeholder 2"/>
          <p:cNvSpPr>
            <a:spLocks noGrp="1"/>
          </p:cNvSpPr>
          <p:nvPr>
            <p:ph idx="1"/>
          </p:nvPr>
        </p:nvSpPr>
        <p:spPr>
          <a:xfrm>
            <a:off x="628650" y="955965"/>
            <a:ext cx="7886700" cy="4577569"/>
          </a:xfrm>
        </p:spPr>
        <p:txBody>
          <a:bodyPr/>
          <a:lstStyle/>
          <a:p>
            <a:pPr>
              <a:buClr>
                <a:schemeClr val="tx1"/>
              </a:buClr>
            </a:pPr>
            <a:r>
              <a:rPr lang="en-US" sz="2000" dirty="0">
                <a:solidFill>
                  <a:schemeClr val="accent5"/>
                </a:solidFill>
              </a:rPr>
              <a:t>Erwin Schrödinger extended de Broglie’s work by incorporating the de Broglie relation into a wave equation.</a:t>
            </a:r>
          </a:p>
          <a:p>
            <a:pPr>
              <a:buClr>
                <a:schemeClr val="tx1"/>
              </a:buClr>
            </a:pPr>
            <a:endParaRPr lang="en-US" sz="2000" dirty="0">
              <a:solidFill>
                <a:schemeClr val="accent5"/>
              </a:solidFill>
            </a:endParaRPr>
          </a:p>
          <a:p>
            <a:pPr>
              <a:buClr>
                <a:schemeClr val="tx1"/>
              </a:buClr>
            </a:pPr>
            <a:r>
              <a:rPr lang="en-US" sz="2000" dirty="0">
                <a:solidFill>
                  <a:schemeClr val="accent5"/>
                </a:solidFill>
              </a:rPr>
              <a:t>Today this equation is know as the </a:t>
            </a:r>
            <a:r>
              <a:rPr lang="en-US" sz="2000" b="1" dirty="0">
                <a:solidFill>
                  <a:schemeClr val="accent5"/>
                </a:solidFill>
              </a:rPr>
              <a:t>Schrödinger equation</a:t>
            </a:r>
            <a:r>
              <a:rPr lang="en-US" sz="2000" dirty="0">
                <a:solidFill>
                  <a:schemeClr val="accent5"/>
                </a:solidFill>
              </a:rPr>
              <a:t>.</a:t>
            </a:r>
          </a:p>
          <a:p>
            <a:pPr>
              <a:buClr>
                <a:schemeClr val="tx1"/>
              </a:buClr>
            </a:pPr>
            <a:endParaRPr lang="en-US" sz="2000" dirty="0">
              <a:solidFill>
                <a:schemeClr val="accent5"/>
              </a:solidFill>
            </a:endParaRPr>
          </a:p>
          <a:p>
            <a:pPr>
              <a:buClr>
                <a:schemeClr val="tx1"/>
              </a:buClr>
            </a:pPr>
            <a:r>
              <a:rPr lang="en-US" sz="2000" dirty="0">
                <a:solidFill>
                  <a:schemeClr val="accent5"/>
                </a:solidFill>
              </a:rPr>
              <a:t>Schrödinger properly thought of the electron in terms of a three-dimensional stationary wave, or </a:t>
            </a:r>
            <a:r>
              <a:rPr lang="en-US" sz="2000" b="1" dirty="0" err="1">
                <a:solidFill>
                  <a:schemeClr val="accent5"/>
                </a:solidFill>
              </a:rPr>
              <a:t>wavefunction</a:t>
            </a:r>
            <a:r>
              <a:rPr lang="en-US" sz="2000" dirty="0">
                <a:solidFill>
                  <a:schemeClr val="accent5"/>
                </a:solidFill>
              </a:rPr>
              <a:t>, represented by the Greek letter psi, </a:t>
            </a:r>
            <a:r>
              <a:rPr lang="en-US" sz="2000" b="1" dirty="0">
                <a:solidFill>
                  <a:schemeClr val="accent5"/>
                </a:solidFill>
              </a:rPr>
              <a:t>ψ</a:t>
            </a:r>
            <a:r>
              <a:rPr lang="en-US" sz="2000" dirty="0">
                <a:solidFill>
                  <a:schemeClr val="accent5"/>
                </a:solidFill>
              </a:rPr>
              <a:t>.</a:t>
            </a:r>
          </a:p>
          <a:p>
            <a:endParaRPr lang="en-US" dirty="0"/>
          </a:p>
        </p:txBody>
      </p:sp>
    </p:spTree>
    <p:extLst>
      <p:ext uri="{BB962C8B-B14F-4D97-AF65-F5344CB8AC3E}">
        <p14:creationId xmlns:p14="http://schemas.microsoft.com/office/powerpoint/2010/main" val="238302901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Quantum-Mechanical Model of an Atom</a:t>
            </a:r>
          </a:p>
        </p:txBody>
      </p:sp>
      <p:sp>
        <p:nvSpPr>
          <p:cNvPr id="3" name="Content Placeholder 2"/>
          <p:cNvSpPr>
            <a:spLocks noGrp="1"/>
          </p:cNvSpPr>
          <p:nvPr>
            <p:ph idx="1"/>
          </p:nvPr>
        </p:nvSpPr>
        <p:spPr/>
        <p:txBody>
          <a:bodyPr/>
          <a:lstStyle/>
          <a:p>
            <a:r>
              <a:rPr lang="en-US" dirty="0"/>
              <a:t>A few years later, Max Born: </a:t>
            </a:r>
          </a:p>
          <a:p>
            <a:pPr lvl="1"/>
            <a:r>
              <a:rPr lang="en-US" dirty="0"/>
              <a:t>Electrons are still particles, and so the waves represented by </a:t>
            </a:r>
            <a:r>
              <a:rPr lang="en-US" i="1" dirty="0"/>
              <a:t>ψ</a:t>
            </a:r>
            <a:r>
              <a:rPr lang="en-US" dirty="0"/>
              <a:t> are not physical waves but, instead, are complex probability amplitudes.</a:t>
            </a:r>
          </a:p>
          <a:p>
            <a:endParaRPr lang="en-US" dirty="0"/>
          </a:p>
          <a:p>
            <a:r>
              <a:rPr lang="en-US" dirty="0"/>
              <a:t>The square of the magnitude of a </a:t>
            </a:r>
            <a:r>
              <a:rPr lang="en-US" dirty="0" err="1"/>
              <a:t>wavefunction</a:t>
            </a:r>
            <a:r>
              <a:rPr lang="en-US" dirty="0"/>
              <a:t> ∣</a:t>
            </a:r>
            <a:r>
              <a:rPr lang="en-US" i="1" dirty="0"/>
              <a:t>ψ</a:t>
            </a:r>
            <a:r>
              <a:rPr lang="en-US" dirty="0"/>
              <a:t>∣</a:t>
            </a:r>
            <a:r>
              <a:rPr lang="en-US" baseline="30000" dirty="0"/>
              <a:t>2</a:t>
            </a:r>
            <a:r>
              <a:rPr lang="en-US" dirty="0"/>
              <a:t> describes the probability of the quantum particle being present near a certain location in space. </a:t>
            </a:r>
          </a:p>
          <a:p>
            <a:endParaRPr lang="en-US" dirty="0"/>
          </a:p>
          <a:p>
            <a:r>
              <a:rPr lang="en-US" dirty="0" err="1"/>
              <a:t>Wavefunctions</a:t>
            </a:r>
            <a:r>
              <a:rPr lang="en-US" dirty="0"/>
              <a:t> can be used to determine the distribution of the electron’s density with respect to the nucleus in an atom.</a:t>
            </a:r>
          </a:p>
          <a:p>
            <a:endParaRPr lang="en-US" dirty="0"/>
          </a:p>
        </p:txBody>
      </p:sp>
    </p:spTree>
    <p:extLst>
      <p:ext uri="{BB962C8B-B14F-4D97-AF65-F5344CB8AC3E}">
        <p14:creationId xmlns:p14="http://schemas.microsoft.com/office/powerpoint/2010/main" val="307702680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Schrödinger Equation</a:t>
            </a:r>
          </a:p>
        </p:txBody>
      </p:sp>
      <p:sp>
        <p:nvSpPr>
          <p:cNvPr id="3" name="Content Placeholder 2"/>
          <p:cNvSpPr>
            <a:spLocks noGrp="1"/>
          </p:cNvSpPr>
          <p:nvPr>
            <p:ph idx="1"/>
          </p:nvPr>
        </p:nvSpPr>
        <p:spPr>
          <a:xfrm>
            <a:off x="628650" y="955965"/>
            <a:ext cx="7886700" cy="4728398"/>
          </a:xfrm>
        </p:spPr>
        <p:txBody>
          <a:bodyPr/>
          <a:lstStyle/>
          <a:p>
            <a:r>
              <a:rPr lang="en-US" dirty="0"/>
              <a:t>In the most general form, the Schrödinger equation can be written as:</a:t>
            </a:r>
          </a:p>
          <a:p>
            <a:endParaRPr lang="en-US" dirty="0"/>
          </a:p>
          <a:p>
            <a:endParaRPr lang="en-US" dirty="0"/>
          </a:p>
          <a:p>
            <a:r>
              <a:rPr lang="en-US" dirty="0"/>
              <a:t> </a:t>
            </a:r>
            <a:r>
              <a:rPr lang="en-US" i="1" dirty="0"/>
              <a:t>Ĥ</a:t>
            </a:r>
            <a:r>
              <a:rPr lang="en-US" dirty="0"/>
              <a:t> is the Hamiltonian operator, a set of mathematical operations representing the total energy of the quantum particle. </a:t>
            </a:r>
          </a:p>
          <a:p>
            <a:endParaRPr lang="en-US" dirty="0"/>
          </a:p>
          <a:p>
            <a:r>
              <a:rPr lang="en-US" dirty="0"/>
              <a:t> </a:t>
            </a:r>
            <a:r>
              <a:rPr lang="en-US" i="1" dirty="0"/>
              <a:t>ψ</a:t>
            </a:r>
            <a:r>
              <a:rPr lang="en-US" dirty="0"/>
              <a:t> is the </a:t>
            </a:r>
            <a:r>
              <a:rPr lang="en-US" dirty="0" err="1"/>
              <a:t>wavefunction</a:t>
            </a:r>
            <a:r>
              <a:rPr lang="en-US" dirty="0"/>
              <a:t> of the particle. </a:t>
            </a:r>
          </a:p>
          <a:p>
            <a:endParaRPr lang="en-US" dirty="0"/>
          </a:p>
          <a:p>
            <a:r>
              <a:rPr lang="en-US" dirty="0"/>
              <a:t> </a:t>
            </a:r>
            <a:r>
              <a:rPr lang="en-US" i="1" dirty="0"/>
              <a:t>E</a:t>
            </a:r>
            <a:r>
              <a:rPr lang="en-US" dirty="0"/>
              <a:t> is the total energy of the particle. </a:t>
            </a:r>
          </a:p>
          <a:p>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27676351"/>
              </p:ext>
            </p:extLst>
          </p:nvPr>
        </p:nvGraphicFramePr>
        <p:xfrm>
          <a:off x="3575050" y="1628775"/>
          <a:ext cx="1531938" cy="663575"/>
        </p:xfrm>
        <a:graphic>
          <a:graphicData uri="http://schemas.openxmlformats.org/presentationml/2006/ole">
            <mc:AlternateContent xmlns:mc="http://schemas.openxmlformats.org/markup-compatibility/2006">
              <mc:Choice xmlns:v="urn:schemas-microsoft-com:vml" Requires="v">
                <p:oleObj spid="_x0000_s17471" name="Equation" r:id="rId3" imgW="749160" imgH="317160" progId="Equation.DSMT4">
                  <p:embed/>
                </p:oleObj>
              </mc:Choice>
              <mc:Fallback>
                <p:oleObj name="Equation" r:id="rId3" imgW="749160" imgH="317160" progId="Equation.DSMT4">
                  <p:embed/>
                  <p:pic>
                    <p:nvPicPr>
                      <p:cNvPr id="0" name="Object 4"/>
                      <p:cNvPicPr>
                        <a:picLocks noChangeAspect="1" noChangeArrowheads="1"/>
                      </p:cNvPicPr>
                      <p:nvPr/>
                    </p:nvPicPr>
                    <p:blipFill>
                      <a:blip r:embed="rId4"/>
                      <a:srcRect/>
                      <a:stretch>
                        <a:fillRect/>
                      </a:stretch>
                    </p:blipFill>
                    <p:spPr bwMode="auto">
                      <a:xfrm>
                        <a:off x="3575050" y="1628775"/>
                        <a:ext cx="1531938" cy="663575"/>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9652232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Speed of Light</a:t>
            </a:r>
          </a:p>
        </p:txBody>
      </p:sp>
      <p:sp>
        <p:nvSpPr>
          <p:cNvPr id="3" name="Content Placeholder 2"/>
          <p:cNvSpPr>
            <a:spLocks noGrp="1"/>
          </p:cNvSpPr>
          <p:nvPr>
            <p:ph idx="1"/>
          </p:nvPr>
        </p:nvSpPr>
        <p:spPr>
          <a:xfrm>
            <a:off x="628650" y="955965"/>
            <a:ext cx="7886700" cy="4775532"/>
          </a:xfrm>
        </p:spPr>
        <p:txBody>
          <a:bodyPr>
            <a:normAutofit/>
          </a:bodyPr>
          <a:lstStyle/>
          <a:p>
            <a:r>
              <a:rPr lang="en-US" dirty="0"/>
              <a:t>Waves are not restricted to travel through only matter.</a:t>
            </a:r>
          </a:p>
          <a:p>
            <a:endParaRPr lang="en-US" dirty="0"/>
          </a:p>
          <a:p>
            <a:r>
              <a:rPr lang="en-US" dirty="0"/>
              <a:t>Electromagnetic waves consist of an electric field oscillating in step with a perpendicular magnetic field, both of which are perpendicular to the direction of travel. </a:t>
            </a:r>
          </a:p>
          <a:p>
            <a:endParaRPr lang="en-US" dirty="0"/>
          </a:p>
          <a:p>
            <a:r>
              <a:rPr lang="en-US" dirty="0"/>
              <a:t>Electromagnetic waves can travel through a vacuum at a constant speed.</a:t>
            </a:r>
          </a:p>
          <a:p>
            <a:endParaRPr lang="en-US" dirty="0"/>
          </a:p>
          <a:p>
            <a:r>
              <a:rPr lang="en-US" dirty="0"/>
              <a:t>This speed is known as the speed of light (c).</a:t>
            </a:r>
          </a:p>
          <a:p>
            <a:endParaRPr lang="en-US" dirty="0"/>
          </a:p>
          <a:p>
            <a:pPr marL="0" indent="0" algn="ctr">
              <a:buNone/>
            </a:pPr>
            <a:r>
              <a:rPr lang="en-US" sz="2000" i="1" dirty="0">
                <a:solidFill>
                  <a:schemeClr val="accent5"/>
                </a:solidFill>
              </a:rPr>
              <a:t>c</a:t>
            </a:r>
            <a:r>
              <a:rPr lang="en-US" sz="2000" dirty="0">
                <a:solidFill>
                  <a:schemeClr val="accent5"/>
                </a:solidFill>
              </a:rPr>
              <a:t> = 2.998 × 10</a:t>
            </a:r>
            <a:r>
              <a:rPr lang="en-US" sz="2000" baseline="30000" dirty="0">
                <a:solidFill>
                  <a:schemeClr val="accent5"/>
                </a:solidFill>
              </a:rPr>
              <a:t>8</a:t>
            </a:r>
            <a:r>
              <a:rPr lang="en-US" sz="2000" dirty="0">
                <a:solidFill>
                  <a:schemeClr val="accent5"/>
                </a:solidFill>
              </a:rPr>
              <a:t> m/s</a:t>
            </a:r>
            <a:endParaRPr lang="en-US" sz="2000" dirty="0">
              <a:solidFill>
                <a:schemeClr val="accent5"/>
              </a:solidFill>
              <a:cs typeface="MS PGothic" pitchFamily="34" charset="-128"/>
            </a:endParaRPr>
          </a:p>
          <a:p>
            <a:endParaRPr lang="en-US" dirty="0"/>
          </a:p>
        </p:txBody>
      </p:sp>
    </p:spTree>
    <p:extLst>
      <p:ext uri="{BB962C8B-B14F-4D97-AF65-F5344CB8AC3E}">
        <p14:creationId xmlns:p14="http://schemas.microsoft.com/office/powerpoint/2010/main" val="290888268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Quantum Mechanics</a:t>
            </a:r>
          </a:p>
        </p:txBody>
      </p:sp>
      <p:sp>
        <p:nvSpPr>
          <p:cNvPr id="3" name="Content Placeholder 2"/>
          <p:cNvSpPr>
            <a:spLocks noGrp="1"/>
          </p:cNvSpPr>
          <p:nvPr>
            <p:ph idx="1"/>
          </p:nvPr>
        </p:nvSpPr>
        <p:spPr>
          <a:xfrm>
            <a:off x="628650" y="955965"/>
            <a:ext cx="7886700" cy="4850946"/>
          </a:xfrm>
        </p:spPr>
        <p:txBody>
          <a:bodyPr/>
          <a:lstStyle/>
          <a:p>
            <a:r>
              <a:rPr lang="en-US" sz="2000" dirty="0">
                <a:solidFill>
                  <a:schemeClr val="accent5"/>
                </a:solidFill>
              </a:rPr>
              <a:t>Schrödinger’s work, as well as that of Heisenberg and many other scientists following in their footsteps, is generally referred to as </a:t>
            </a:r>
            <a:r>
              <a:rPr lang="en-US" sz="2000" b="1" dirty="0">
                <a:solidFill>
                  <a:schemeClr val="accent5"/>
                </a:solidFill>
              </a:rPr>
              <a:t>quantum mechanics</a:t>
            </a:r>
            <a:r>
              <a:rPr lang="en-US" sz="2000" dirty="0">
                <a:solidFill>
                  <a:schemeClr val="accent5"/>
                </a:solidFill>
              </a:rPr>
              <a:t>.</a:t>
            </a:r>
          </a:p>
          <a:p>
            <a:endParaRPr lang="en-US" dirty="0"/>
          </a:p>
        </p:txBody>
      </p:sp>
    </p:spTree>
    <p:extLst>
      <p:ext uri="{BB962C8B-B14F-4D97-AF65-F5344CB8AC3E}">
        <p14:creationId xmlns:p14="http://schemas.microsoft.com/office/powerpoint/2010/main" val="413184559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Understanding Quantum Theory of Electrons in Atoms</a:t>
            </a:r>
          </a:p>
        </p:txBody>
      </p:sp>
      <p:sp>
        <p:nvSpPr>
          <p:cNvPr id="3" name="Content Placeholder 2"/>
          <p:cNvSpPr>
            <a:spLocks noGrp="1"/>
          </p:cNvSpPr>
          <p:nvPr>
            <p:ph idx="1"/>
          </p:nvPr>
        </p:nvSpPr>
        <p:spPr>
          <a:xfrm>
            <a:off x="628650" y="955965"/>
            <a:ext cx="7886700" cy="4040241"/>
          </a:xfrm>
        </p:spPr>
        <p:txBody>
          <a:bodyPr/>
          <a:lstStyle/>
          <a:p>
            <a:r>
              <a:rPr lang="en-US" dirty="0"/>
              <a:t>Electrons in atoms can exist only in discrete energy levels but not between them. </a:t>
            </a:r>
          </a:p>
          <a:p>
            <a:endParaRPr lang="en-US" dirty="0"/>
          </a:p>
          <a:p>
            <a:r>
              <a:rPr lang="en-US" dirty="0"/>
              <a:t> The energy of an electron in an atom is quantized.  </a:t>
            </a:r>
          </a:p>
          <a:p>
            <a:endParaRPr lang="en-US" dirty="0"/>
          </a:p>
          <a:p>
            <a:r>
              <a:rPr lang="en-US" dirty="0"/>
              <a:t> The energy can be equal only to certain specific values and can jump from one energy level to another but not transition smoothly or stay between these levels.</a:t>
            </a:r>
          </a:p>
          <a:p>
            <a:endParaRPr lang="en-US" dirty="0"/>
          </a:p>
        </p:txBody>
      </p:sp>
    </p:spTree>
    <p:extLst>
      <p:ext uri="{BB962C8B-B14F-4D97-AF65-F5344CB8AC3E}">
        <p14:creationId xmlns:p14="http://schemas.microsoft.com/office/powerpoint/2010/main" val="61042900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Principle Quantum Number</a:t>
            </a:r>
          </a:p>
        </p:txBody>
      </p:sp>
      <p:sp>
        <p:nvSpPr>
          <p:cNvPr id="3" name="Content Placeholder 2"/>
          <p:cNvSpPr>
            <a:spLocks noGrp="1"/>
          </p:cNvSpPr>
          <p:nvPr>
            <p:ph idx="1"/>
          </p:nvPr>
        </p:nvSpPr>
        <p:spPr/>
        <p:txBody>
          <a:bodyPr/>
          <a:lstStyle/>
          <a:p>
            <a:r>
              <a:rPr lang="en-US" dirty="0"/>
              <a:t>The energy levels are labeled with an </a:t>
            </a:r>
            <a:r>
              <a:rPr lang="en-US" b="1" i="1" dirty="0"/>
              <a:t>n</a:t>
            </a:r>
            <a:r>
              <a:rPr lang="en-US" b="1" dirty="0"/>
              <a:t> value</a:t>
            </a:r>
            <a:r>
              <a:rPr lang="en-US" dirty="0"/>
              <a:t>, where </a:t>
            </a:r>
            <a:r>
              <a:rPr lang="en-US" i="1" dirty="0"/>
              <a:t>n</a:t>
            </a:r>
            <a:r>
              <a:rPr lang="en-US" dirty="0"/>
              <a:t> = 1, 2, 3, …. </a:t>
            </a:r>
          </a:p>
          <a:p>
            <a:endParaRPr lang="en-US" dirty="0"/>
          </a:p>
          <a:p>
            <a:r>
              <a:rPr lang="en-US" dirty="0"/>
              <a:t> Generally speaking, the energy of an electron in an atom is greater for larger values of n. </a:t>
            </a:r>
          </a:p>
          <a:p>
            <a:endParaRPr lang="en-US" dirty="0"/>
          </a:p>
          <a:p>
            <a:r>
              <a:rPr lang="en-US" dirty="0"/>
              <a:t> n is referred to as the </a:t>
            </a:r>
            <a:r>
              <a:rPr lang="en-US" b="1" dirty="0"/>
              <a:t>principal quantum number </a:t>
            </a:r>
            <a:r>
              <a:rPr lang="en-US" dirty="0"/>
              <a:t>or </a:t>
            </a:r>
            <a:r>
              <a:rPr lang="en-US" b="1" dirty="0"/>
              <a:t>shell number</a:t>
            </a:r>
            <a:r>
              <a:rPr lang="en-US" dirty="0"/>
              <a:t>. </a:t>
            </a:r>
          </a:p>
          <a:p>
            <a:endParaRPr lang="en-US" dirty="0"/>
          </a:p>
          <a:p>
            <a:r>
              <a:rPr lang="en-US" dirty="0"/>
              <a:t> The principal quantum number defines the location of the energy level and is similar in concept to the Bohr model. </a:t>
            </a:r>
          </a:p>
        </p:txBody>
      </p:sp>
    </p:spTree>
    <p:extLst>
      <p:ext uri="{BB962C8B-B14F-4D97-AF65-F5344CB8AC3E}">
        <p14:creationId xmlns:p14="http://schemas.microsoft.com/office/powerpoint/2010/main" val="69674786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6.19</a:t>
            </a:r>
          </a:p>
        </p:txBody>
      </p:sp>
      <p:pic>
        <p:nvPicPr>
          <p:cNvPr id="2" name="Figure" descr="This figure contains a central green sphere labeled “nucleus.” There is a plus sign in the middle of the sphere. This sphere is encircled by 3 concentric, evenly spaced rings. The first and closest to the center is labeled, “n equals 1.” The second ring is labeled, “n equals 2,” and the third ring is labeled, “n equals 3.” An arrow is drawn from the edge of the central sphere to the right extending out of the concentric rings. It is labeled, “increasing energy.”"/>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2014537" y="1096169"/>
            <a:ext cx="5114925" cy="3514725"/>
          </a:xfrm>
        </p:spPr>
      </p:pic>
      <p:sp>
        <p:nvSpPr>
          <p:cNvPr id="7" name="Figure Legend"/>
          <p:cNvSpPr>
            <a:spLocks noGrp="1"/>
          </p:cNvSpPr>
          <p:nvPr>
            <p:ph idx="13"/>
          </p:nvPr>
        </p:nvSpPr>
        <p:spPr/>
        <p:txBody>
          <a:bodyPr>
            <a:normAutofit/>
          </a:bodyPr>
          <a:lstStyle/>
          <a:p>
            <a:r>
              <a:rPr lang="en-US" sz="1600" dirty="0"/>
              <a:t>Different shells are numbered by principle quantum numbers.</a:t>
            </a:r>
          </a:p>
        </p:txBody>
      </p:sp>
    </p:spTree>
    <p:extLst>
      <p:ext uri="{BB962C8B-B14F-4D97-AF65-F5344CB8AC3E}">
        <p14:creationId xmlns:p14="http://schemas.microsoft.com/office/powerpoint/2010/main" val="36647269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Atomic Orbitals</a:t>
            </a:r>
          </a:p>
        </p:txBody>
      </p:sp>
      <p:sp>
        <p:nvSpPr>
          <p:cNvPr id="3" name="Content Placeholder 2"/>
          <p:cNvSpPr>
            <a:spLocks noGrp="1"/>
          </p:cNvSpPr>
          <p:nvPr>
            <p:ph idx="1"/>
          </p:nvPr>
        </p:nvSpPr>
        <p:spPr>
          <a:xfrm>
            <a:off x="628650" y="955965"/>
            <a:ext cx="7886700" cy="4700117"/>
          </a:xfrm>
        </p:spPr>
        <p:txBody>
          <a:bodyPr/>
          <a:lstStyle/>
          <a:p>
            <a:r>
              <a:rPr lang="en-US" dirty="0"/>
              <a:t>The principal quantum number is one of three quantum numbers used to characterize an </a:t>
            </a:r>
            <a:r>
              <a:rPr lang="en-US" b="1" dirty="0"/>
              <a:t>orbital</a:t>
            </a:r>
            <a:r>
              <a:rPr lang="en-US" dirty="0"/>
              <a:t>. </a:t>
            </a:r>
          </a:p>
          <a:p>
            <a:endParaRPr lang="en-US" dirty="0"/>
          </a:p>
          <a:p>
            <a:r>
              <a:rPr lang="en-US" dirty="0"/>
              <a:t>An </a:t>
            </a:r>
            <a:r>
              <a:rPr lang="en-US" b="1" dirty="0"/>
              <a:t>atomic orbital </a:t>
            </a:r>
            <a:r>
              <a:rPr lang="en-US" dirty="0"/>
              <a:t>is a general region in an atom that an electron is most probable to reside. </a:t>
            </a:r>
          </a:p>
          <a:p>
            <a:endParaRPr lang="en-US" dirty="0"/>
          </a:p>
          <a:p>
            <a:r>
              <a:rPr lang="en-US" dirty="0"/>
              <a:t>An atomic orbital is distinct from an orbit. </a:t>
            </a:r>
          </a:p>
          <a:p>
            <a:endParaRPr lang="en-US" dirty="0"/>
          </a:p>
          <a:p>
            <a:r>
              <a:rPr lang="en-US" dirty="0"/>
              <a:t>The quantum mechanical model specifies the probability of finding an electron in a three-dimensional space around the nucleus. </a:t>
            </a:r>
          </a:p>
          <a:p>
            <a:endParaRPr lang="en-US" dirty="0"/>
          </a:p>
        </p:txBody>
      </p:sp>
    </p:spTree>
    <p:extLst>
      <p:ext uri="{BB962C8B-B14F-4D97-AF65-F5344CB8AC3E}">
        <p14:creationId xmlns:p14="http://schemas.microsoft.com/office/powerpoint/2010/main" val="288697738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Angular Momentum Quantum Number</a:t>
            </a:r>
          </a:p>
        </p:txBody>
      </p:sp>
      <p:sp>
        <p:nvSpPr>
          <p:cNvPr id="3" name="Content Placeholder 2"/>
          <p:cNvSpPr>
            <a:spLocks noGrp="1"/>
          </p:cNvSpPr>
          <p:nvPr>
            <p:ph idx="1"/>
          </p:nvPr>
        </p:nvSpPr>
        <p:spPr/>
        <p:txBody>
          <a:bodyPr/>
          <a:lstStyle/>
          <a:p>
            <a:r>
              <a:rPr lang="en-US" dirty="0"/>
              <a:t>The </a:t>
            </a:r>
            <a:r>
              <a:rPr lang="en-US" b="1" dirty="0"/>
              <a:t>angular momentum quantum number (</a:t>
            </a:r>
            <a:r>
              <a:rPr lang="en-US" b="1" i="1" dirty="0"/>
              <a:t>ℓ</a:t>
            </a:r>
            <a:r>
              <a:rPr lang="en-US" b="1" dirty="0"/>
              <a:t>)</a:t>
            </a:r>
            <a:r>
              <a:rPr lang="en-US" dirty="0"/>
              <a:t> is an integer that defines the shape of the orbital.</a:t>
            </a:r>
          </a:p>
          <a:p>
            <a:endParaRPr lang="en-US" dirty="0"/>
          </a:p>
          <a:p>
            <a:r>
              <a:rPr lang="en-US" dirty="0"/>
              <a:t>ℓ takes on the values, </a:t>
            </a:r>
            <a:r>
              <a:rPr lang="en-US" i="1" dirty="0"/>
              <a:t>ℓ</a:t>
            </a:r>
            <a:r>
              <a:rPr lang="en-US" dirty="0"/>
              <a:t> = 0, 1, 2, …, </a:t>
            </a:r>
            <a:r>
              <a:rPr lang="en-US" i="1" dirty="0"/>
              <a:t>n</a:t>
            </a:r>
            <a:r>
              <a:rPr lang="en-US" dirty="0"/>
              <a:t> – 1.</a:t>
            </a:r>
          </a:p>
          <a:p>
            <a:endParaRPr lang="en-US" dirty="0"/>
          </a:p>
          <a:p>
            <a:r>
              <a:rPr lang="en-US" dirty="0"/>
              <a:t>For an orbital with </a:t>
            </a:r>
            <a:r>
              <a:rPr lang="en-US" i="1" dirty="0"/>
              <a:t>n </a:t>
            </a:r>
            <a:r>
              <a:rPr lang="en-US" dirty="0"/>
              <a:t>= 1; </a:t>
            </a:r>
            <a:r>
              <a:rPr lang="en-US" i="1" dirty="0"/>
              <a:t>ℓ</a:t>
            </a:r>
            <a:r>
              <a:rPr lang="en-US" dirty="0"/>
              <a:t> = 0</a:t>
            </a:r>
          </a:p>
          <a:p>
            <a:endParaRPr lang="en-US" dirty="0"/>
          </a:p>
          <a:p>
            <a:r>
              <a:rPr lang="en-US" dirty="0"/>
              <a:t>For an orbital with </a:t>
            </a:r>
            <a:r>
              <a:rPr lang="en-US" i="1" dirty="0"/>
              <a:t>n </a:t>
            </a:r>
            <a:r>
              <a:rPr lang="en-US" dirty="0"/>
              <a:t>= 2; </a:t>
            </a:r>
            <a:r>
              <a:rPr lang="en-US" i="1" dirty="0"/>
              <a:t>ℓ</a:t>
            </a:r>
            <a:r>
              <a:rPr lang="en-US" dirty="0"/>
              <a:t> = 0 and 1</a:t>
            </a:r>
          </a:p>
          <a:p>
            <a:endParaRPr lang="en-US" dirty="0"/>
          </a:p>
          <a:p>
            <a:r>
              <a:rPr lang="en-US" dirty="0"/>
              <a:t>Orbitals with the same value of ℓ form a </a:t>
            </a:r>
            <a:r>
              <a:rPr lang="en-US" b="1" dirty="0"/>
              <a:t>subshell</a:t>
            </a:r>
            <a:r>
              <a:rPr lang="en-US" dirty="0"/>
              <a:t>. </a:t>
            </a:r>
          </a:p>
        </p:txBody>
      </p:sp>
    </p:spTree>
    <p:extLst>
      <p:ext uri="{BB962C8B-B14F-4D97-AF65-F5344CB8AC3E}">
        <p14:creationId xmlns:p14="http://schemas.microsoft.com/office/powerpoint/2010/main" val="372571276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Angular Momentum Quantum Number</a:t>
            </a:r>
          </a:p>
        </p:txBody>
      </p:sp>
      <p:sp>
        <p:nvSpPr>
          <p:cNvPr id="3" name="Content Placeholder 2"/>
          <p:cNvSpPr>
            <a:spLocks noGrp="1"/>
          </p:cNvSpPr>
          <p:nvPr>
            <p:ph idx="1"/>
          </p:nvPr>
        </p:nvSpPr>
        <p:spPr>
          <a:xfrm>
            <a:off x="628650" y="955965"/>
            <a:ext cx="7886700" cy="4728398"/>
          </a:xfrm>
        </p:spPr>
        <p:txBody>
          <a:bodyPr/>
          <a:lstStyle/>
          <a:p>
            <a:r>
              <a:rPr lang="en-US" dirty="0"/>
              <a:t>Instead of using numbers, the angular momentum quantum number is often designated by letters. </a:t>
            </a:r>
          </a:p>
          <a:p>
            <a:endParaRPr lang="en-US" dirty="0"/>
          </a:p>
          <a:p>
            <a:pPr lvl="1"/>
            <a:r>
              <a:rPr lang="en-US" dirty="0"/>
              <a:t>For </a:t>
            </a:r>
            <a:r>
              <a:rPr lang="en-US" i="1" dirty="0"/>
              <a:t>ℓ</a:t>
            </a:r>
            <a:r>
              <a:rPr lang="en-US" dirty="0"/>
              <a:t> = 0: </a:t>
            </a:r>
            <a:r>
              <a:rPr lang="en-US" b="1" i="1" dirty="0"/>
              <a:t>s</a:t>
            </a:r>
            <a:r>
              <a:rPr lang="en-US" b="1" dirty="0"/>
              <a:t> orbital</a:t>
            </a:r>
          </a:p>
          <a:p>
            <a:pPr lvl="1"/>
            <a:endParaRPr lang="en-US" dirty="0"/>
          </a:p>
          <a:p>
            <a:pPr lvl="1"/>
            <a:r>
              <a:rPr lang="en-US" dirty="0"/>
              <a:t>For </a:t>
            </a:r>
            <a:r>
              <a:rPr lang="en-US" i="1" dirty="0"/>
              <a:t>ℓ</a:t>
            </a:r>
            <a:r>
              <a:rPr lang="en-US" dirty="0"/>
              <a:t> = 1: </a:t>
            </a:r>
            <a:r>
              <a:rPr lang="en-US" b="1" i="1" dirty="0"/>
              <a:t>p</a:t>
            </a:r>
            <a:r>
              <a:rPr lang="en-US" b="1" dirty="0"/>
              <a:t> orbital</a:t>
            </a:r>
          </a:p>
          <a:p>
            <a:pPr lvl="1"/>
            <a:endParaRPr lang="en-US" dirty="0"/>
          </a:p>
          <a:p>
            <a:pPr lvl="1"/>
            <a:r>
              <a:rPr lang="en-US" dirty="0"/>
              <a:t>For </a:t>
            </a:r>
            <a:r>
              <a:rPr lang="en-US" i="1" dirty="0"/>
              <a:t>ℓ </a:t>
            </a:r>
            <a:r>
              <a:rPr lang="en-US" dirty="0"/>
              <a:t>= 2: </a:t>
            </a:r>
            <a:r>
              <a:rPr lang="en-US" b="1" i="1" dirty="0"/>
              <a:t>d</a:t>
            </a:r>
            <a:r>
              <a:rPr lang="en-US" b="1" dirty="0"/>
              <a:t> orbital</a:t>
            </a:r>
          </a:p>
          <a:p>
            <a:pPr lvl="1"/>
            <a:endParaRPr lang="en-US" dirty="0"/>
          </a:p>
          <a:p>
            <a:pPr lvl="1"/>
            <a:r>
              <a:rPr lang="en-US" dirty="0"/>
              <a:t>For </a:t>
            </a:r>
            <a:r>
              <a:rPr lang="en-US" i="1" dirty="0"/>
              <a:t>ℓ</a:t>
            </a:r>
            <a:r>
              <a:rPr lang="en-US" dirty="0"/>
              <a:t> = 3:</a:t>
            </a:r>
            <a:r>
              <a:rPr lang="en-US" i="1" dirty="0"/>
              <a:t> </a:t>
            </a:r>
            <a:r>
              <a:rPr lang="en-US" b="1" i="1" dirty="0"/>
              <a:t>f </a:t>
            </a:r>
            <a:r>
              <a:rPr lang="en-US" b="1" dirty="0"/>
              <a:t>orbital </a:t>
            </a:r>
          </a:p>
          <a:p>
            <a:endParaRPr lang="en-US" dirty="0"/>
          </a:p>
        </p:txBody>
      </p:sp>
    </p:spTree>
    <p:extLst>
      <p:ext uri="{BB962C8B-B14F-4D97-AF65-F5344CB8AC3E}">
        <p14:creationId xmlns:p14="http://schemas.microsoft.com/office/powerpoint/2010/main" val="280316503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Radial Nodes</a:t>
            </a:r>
          </a:p>
        </p:txBody>
      </p:sp>
      <p:sp>
        <p:nvSpPr>
          <p:cNvPr id="3" name="Content Placeholder 2"/>
          <p:cNvSpPr>
            <a:spLocks noGrp="1"/>
          </p:cNvSpPr>
          <p:nvPr>
            <p:ph idx="1"/>
          </p:nvPr>
        </p:nvSpPr>
        <p:spPr>
          <a:xfrm>
            <a:off x="628650" y="955965"/>
            <a:ext cx="7886700" cy="4898080"/>
          </a:xfrm>
        </p:spPr>
        <p:txBody>
          <a:bodyPr/>
          <a:lstStyle/>
          <a:p>
            <a:r>
              <a:rPr lang="en-US" dirty="0"/>
              <a:t>There are certain distances from the nucleus at which the probability density of finding an electron located in a particular orbital is zero. </a:t>
            </a:r>
          </a:p>
          <a:p>
            <a:endParaRPr lang="en-US" dirty="0"/>
          </a:p>
          <a:p>
            <a:r>
              <a:rPr lang="en-US" dirty="0"/>
              <a:t>The value of the </a:t>
            </a:r>
            <a:r>
              <a:rPr lang="en-US" dirty="0" err="1"/>
              <a:t>wavefunction</a:t>
            </a:r>
            <a:r>
              <a:rPr lang="en-US" dirty="0"/>
              <a:t> </a:t>
            </a:r>
            <a:r>
              <a:rPr lang="en-US" i="1" dirty="0"/>
              <a:t>ψ</a:t>
            </a:r>
            <a:r>
              <a:rPr lang="en-US" dirty="0"/>
              <a:t> is zero at this distance for this orbital. </a:t>
            </a:r>
          </a:p>
          <a:p>
            <a:endParaRPr lang="en-US" dirty="0"/>
          </a:p>
          <a:p>
            <a:r>
              <a:rPr lang="en-US" dirty="0"/>
              <a:t>Such a value of radius </a:t>
            </a:r>
            <a:r>
              <a:rPr lang="en-US" i="1" dirty="0"/>
              <a:t>r</a:t>
            </a:r>
            <a:r>
              <a:rPr lang="en-US" dirty="0"/>
              <a:t> is called a </a:t>
            </a:r>
            <a:r>
              <a:rPr lang="en-US" b="1" dirty="0"/>
              <a:t>radial node</a:t>
            </a:r>
            <a:r>
              <a:rPr lang="en-US" dirty="0"/>
              <a:t>. </a:t>
            </a:r>
          </a:p>
          <a:p>
            <a:endParaRPr lang="en-US" dirty="0"/>
          </a:p>
        </p:txBody>
      </p:sp>
    </p:spTree>
    <p:extLst>
      <p:ext uri="{BB962C8B-B14F-4D97-AF65-F5344CB8AC3E}">
        <p14:creationId xmlns:p14="http://schemas.microsoft.com/office/powerpoint/2010/main" val="221109546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Radial Nodes</a:t>
            </a:r>
          </a:p>
        </p:txBody>
      </p:sp>
      <p:sp>
        <p:nvSpPr>
          <p:cNvPr id="3" name="Content Placeholder 2"/>
          <p:cNvSpPr>
            <a:spLocks noGrp="1"/>
          </p:cNvSpPr>
          <p:nvPr>
            <p:ph idx="1"/>
          </p:nvPr>
        </p:nvSpPr>
        <p:spPr>
          <a:xfrm>
            <a:off x="628650" y="955965"/>
            <a:ext cx="7886700" cy="4850946"/>
          </a:xfrm>
        </p:spPr>
        <p:txBody>
          <a:bodyPr/>
          <a:lstStyle/>
          <a:p>
            <a:r>
              <a:rPr lang="en-US" dirty="0"/>
              <a:t>The number of radial nodes in an orbital is </a:t>
            </a:r>
            <a:r>
              <a:rPr lang="en-US" i="1" dirty="0"/>
              <a:t>n</a:t>
            </a:r>
            <a:r>
              <a:rPr lang="en-US" dirty="0"/>
              <a:t> – </a:t>
            </a:r>
            <a:r>
              <a:rPr lang="en-US" i="1" dirty="0"/>
              <a:t>ℓ</a:t>
            </a:r>
            <a:r>
              <a:rPr lang="en-US" dirty="0"/>
              <a:t> – 1.</a:t>
            </a:r>
          </a:p>
          <a:p>
            <a:endParaRPr lang="en-US" dirty="0"/>
          </a:p>
          <a:p>
            <a:r>
              <a:rPr lang="en-US" dirty="0"/>
              <a:t>For a 1</a:t>
            </a:r>
            <a:r>
              <a:rPr lang="en-US" i="1" dirty="0"/>
              <a:t>s</a:t>
            </a:r>
            <a:r>
              <a:rPr lang="en-US" dirty="0"/>
              <a:t> orbital (</a:t>
            </a:r>
            <a:r>
              <a:rPr lang="en-US" i="1" dirty="0"/>
              <a:t>n</a:t>
            </a:r>
            <a:r>
              <a:rPr lang="en-US" dirty="0"/>
              <a:t> = 1, </a:t>
            </a:r>
            <a:r>
              <a:rPr lang="en-US" i="1" dirty="0"/>
              <a:t>ℓ</a:t>
            </a:r>
            <a:r>
              <a:rPr lang="en-US" dirty="0"/>
              <a:t> = 0)</a:t>
            </a:r>
          </a:p>
          <a:p>
            <a:pPr lvl="1"/>
            <a:r>
              <a:rPr lang="en-US" dirty="0"/>
              <a:t>The number of nodes = 1 – 0 – 1 = 0</a:t>
            </a:r>
          </a:p>
          <a:p>
            <a:endParaRPr lang="en-US" dirty="0"/>
          </a:p>
          <a:p>
            <a:r>
              <a:rPr lang="en-US" dirty="0"/>
              <a:t>For a 2</a:t>
            </a:r>
            <a:r>
              <a:rPr lang="en-US" i="1" dirty="0"/>
              <a:t>s</a:t>
            </a:r>
            <a:r>
              <a:rPr lang="en-US" dirty="0"/>
              <a:t> orbital (</a:t>
            </a:r>
            <a:r>
              <a:rPr lang="en-US" i="1" dirty="0"/>
              <a:t>n</a:t>
            </a:r>
            <a:r>
              <a:rPr lang="en-US" dirty="0"/>
              <a:t> = 2, </a:t>
            </a:r>
            <a:r>
              <a:rPr lang="en-US" i="1" dirty="0"/>
              <a:t>ℓ</a:t>
            </a:r>
            <a:r>
              <a:rPr lang="en-US" dirty="0"/>
              <a:t> = 0)</a:t>
            </a:r>
          </a:p>
          <a:p>
            <a:pPr lvl="1"/>
            <a:r>
              <a:rPr lang="en-US" dirty="0"/>
              <a:t>The number of nodes = 2 – 0 – 1 = 1</a:t>
            </a:r>
          </a:p>
          <a:p>
            <a:endParaRPr lang="en-US" dirty="0"/>
          </a:p>
          <a:p>
            <a:r>
              <a:rPr lang="en-US" dirty="0"/>
              <a:t>For a 3</a:t>
            </a:r>
            <a:r>
              <a:rPr lang="en-US" i="1" dirty="0"/>
              <a:t>s</a:t>
            </a:r>
            <a:r>
              <a:rPr lang="en-US" dirty="0"/>
              <a:t> orbital (</a:t>
            </a:r>
            <a:r>
              <a:rPr lang="en-US" i="1" dirty="0"/>
              <a:t>n</a:t>
            </a:r>
            <a:r>
              <a:rPr lang="en-US" dirty="0"/>
              <a:t> = 3, </a:t>
            </a:r>
            <a:r>
              <a:rPr lang="en-US" i="1" dirty="0"/>
              <a:t>ℓ</a:t>
            </a:r>
            <a:r>
              <a:rPr lang="en-US" dirty="0"/>
              <a:t> = 0)</a:t>
            </a:r>
          </a:p>
          <a:p>
            <a:pPr lvl="1"/>
            <a:r>
              <a:rPr lang="en-US" dirty="0"/>
              <a:t>The number of nodes = 3 – 0 – 1 = 2</a:t>
            </a:r>
          </a:p>
          <a:p>
            <a:endParaRPr lang="en-US" dirty="0"/>
          </a:p>
        </p:txBody>
      </p:sp>
    </p:spTree>
    <p:extLst>
      <p:ext uri="{BB962C8B-B14F-4D97-AF65-F5344CB8AC3E}">
        <p14:creationId xmlns:p14="http://schemas.microsoft.com/office/powerpoint/2010/main" val="189524975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6.21</a:t>
            </a:r>
          </a:p>
        </p:txBody>
      </p:sp>
      <p:sp>
        <p:nvSpPr>
          <p:cNvPr id="7" name="Figure Legend"/>
          <p:cNvSpPr>
            <a:spLocks noGrp="1"/>
          </p:cNvSpPr>
          <p:nvPr>
            <p:ph idx="13"/>
          </p:nvPr>
        </p:nvSpPr>
        <p:spPr>
          <a:xfrm>
            <a:off x="628650" y="5326144"/>
            <a:ext cx="7886700" cy="863952"/>
          </a:xfrm>
        </p:spPr>
        <p:txBody>
          <a:bodyPr>
            <a:normAutofit/>
          </a:bodyPr>
          <a:lstStyle/>
          <a:p>
            <a:r>
              <a:rPr lang="en-US" sz="1600" dirty="0"/>
              <a:t>The graphs show the probability (</a:t>
            </a:r>
            <a:r>
              <a:rPr lang="en-US" sz="1600" i="1" dirty="0"/>
              <a:t>y </a:t>
            </a:r>
            <a:r>
              <a:rPr lang="en-US" sz="1600" dirty="0"/>
              <a:t>axis) of finding an electron for the 1</a:t>
            </a:r>
            <a:r>
              <a:rPr lang="en-US" sz="1600" i="1" dirty="0"/>
              <a:t>s</a:t>
            </a:r>
            <a:r>
              <a:rPr lang="en-US" sz="1600" dirty="0"/>
              <a:t>, 2</a:t>
            </a:r>
            <a:r>
              <a:rPr lang="en-US" sz="1600" i="1" dirty="0"/>
              <a:t>s</a:t>
            </a:r>
            <a:r>
              <a:rPr lang="en-US" sz="1600" dirty="0"/>
              <a:t>, 3</a:t>
            </a:r>
            <a:r>
              <a:rPr lang="en-US" sz="1600" i="1" dirty="0"/>
              <a:t>s </a:t>
            </a:r>
            <a:r>
              <a:rPr lang="en-US" sz="1600" dirty="0"/>
              <a:t>orbitals as a function of distance from the nucleus.</a:t>
            </a:r>
          </a:p>
        </p:txBody>
      </p:sp>
      <p:pic>
        <p:nvPicPr>
          <p:cNvPr id="25602" name="Picture 2" descr="This figure provides images and graphs to illustrate the probability of finding an electron in 1 s, 2 s, and 3 s orbitals as a function of the distance from the nucleus. The 1 s orbital is shown as a sphere with a chunk missing. Below it, a graph is marked on its horizontal axis at 0 and 50 p m. The related curve quickly reaches a maximum height and rapidly declines. The label, “1 s” appears below the graph. The 2 s orbital is shown as a red sphere with a blue middle. A chunk is missing from the sphere. A graph below it is marked on its horizontal axis at 0, 50, and 100 p m. The related curve quickly reaches a relative maximum height, a significantly higher absolute maximum height, and then rapidly declines. The label “2s” appears below it. The 3 s orbital is a blue sphere with a red sphere and another blue sphere at its core. A graph below it is marked on its horizontal axis at 0, 50, 100, and 150 p m. The related curve quickly reaches a relative maximum height, a second relative maximum height, a significantly higher absolute maximum, and then declines more gradually than illustrated in the previous 2 graphs. The label, “3 s,” appears below the graph."/>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036189" y="1110845"/>
            <a:ext cx="5007990" cy="38910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25242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Wave Properties</a:t>
            </a:r>
          </a:p>
        </p:txBody>
      </p:sp>
      <p:sp>
        <p:nvSpPr>
          <p:cNvPr id="3" name="Content Placeholder 2"/>
          <p:cNvSpPr>
            <a:spLocks noGrp="1"/>
          </p:cNvSpPr>
          <p:nvPr>
            <p:ph idx="1"/>
          </p:nvPr>
        </p:nvSpPr>
        <p:spPr>
          <a:xfrm>
            <a:off x="628650" y="955965"/>
            <a:ext cx="7886700" cy="5199738"/>
          </a:xfrm>
        </p:spPr>
        <p:txBody>
          <a:bodyPr/>
          <a:lstStyle/>
          <a:p>
            <a:r>
              <a:rPr lang="en-US" dirty="0"/>
              <a:t>All waves are characterized by the following:</a:t>
            </a:r>
          </a:p>
          <a:p>
            <a:endParaRPr lang="en-US" dirty="0"/>
          </a:p>
          <a:p>
            <a:pPr marL="457200" indent="-457200">
              <a:buFont typeface="+mj-lt"/>
              <a:buAutoNum type="arabicParenR"/>
            </a:pPr>
            <a:r>
              <a:rPr lang="en-US" dirty="0"/>
              <a:t>Wavelength (λ)</a:t>
            </a:r>
          </a:p>
          <a:p>
            <a:pPr lvl="1"/>
            <a:r>
              <a:rPr lang="en-US" dirty="0"/>
              <a:t>Distance between two consecutive peaks or troughs in a wave</a:t>
            </a:r>
          </a:p>
          <a:p>
            <a:endParaRPr lang="en-US" dirty="0"/>
          </a:p>
          <a:p>
            <a:pPr marL="457200" indent="-457200">
              <a:buFont typeface="+mj-lt"/>
              <a:buAutoNum type="arabicParenR" startAt="2"/>
            </a:pPr>
            <a:r>
              <a:rPr lang="en-US" dirty="0"/>
              <a:t>Frequency </a:t>
            </a:r>
            <a:r>
              <a:rPr lang="en-US" dirty="0">
                <a:solidFill>
                  <a:schemeClr val="accent5"/>
                </a:solidFill>
              </a:rPr>
              <a:t>(</a:t>
            </a:r>
            <a:r>
              <a:rPr lang="en-US" dirty="0">
                <a:solidFill>
                  <a:schemeClr val="accent5"/>
                </a:solidFill>
                <a:latin typeface="Symbol" pitchFamily="-110" charset="2"/>
                <a:ea typeface="Osaka" pitchFamily="-110" charset="-128"/>
                <a:cs typeface="Osaka" pitchFamily="-110" charset="-128"/>
              </a:rPr>
              <a:t>n</a:t>
            </a:r>
            <a:r>
              <a:rPr lang="en-US" dirty="0"/>
              <a:t>)</a:t>
            </a:r>
          </a:p>
          <a:p>
            <a:pPr lvl="1"/>
            <a:r>
              <a:rPr lang="en-US" dirty="0"/>
              <a:t>Number of successive wavelengths that pass a given point in a unit time </a:t>
            </a:r>
          </a:p>
          <a:p>
            <a:endParaRPr lang="en-US" dirty="0"/>
          </a:p>
          <a:p>
            <a:pPr marL="457200" indent="-457200">
              <a:buFont typeface="+mj-lt"/>
              <a:buAutoNum type="arabicParenR" startAt="3"/>
            </a:pPr>
            <a:r>
              <a:rPr lang="en-US" dirty="0"/>
              <a:t>Amplitude</a:t>
            </a:r>
          </a:p>
          <a:p>
            <a:pPr lvl="1"/>
            <a:r>
              <a:rPr lang="en-US" dirty="0"/>
              <a:t>One-half the distance between the peaks and troughs </a:t>
            </a:r>
          </a:p>
          <a:p>
            <a:endParaRPr lang="en-US" dirty="0"/>
          </a:p>
        </p:txBody>
      </p:sp>
    </p:spTree>
    <p:extLst>
      <p:ext uri="{BB962C8B-B14F-4D97-AF65-F5344CB8AC3E}">
        <p14:creationId xmlns:p14="http://schemas.microsoft.com/office/powerpoint/2010/main" val="212150421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Orbital Shapes</a:t>
            </a:r>
          </a:p>
        </p:txBody>
      </p:sp>
      <p:sp>
        <p:nvSpPr>
          <p:cNvPr id="3" name="Content Placeholder 2"/>
          <p:cNvSpPr>
            <a:spLocks noGrp="1"/>
          </p:cNvSpPr>
          <p:nvPr>
            <p:ph idx="1"/>
          </p:nvPr>
        </p:nvSpPr>
        <p:spPr/>
        <p:txBody>
          <a:bodyPr/>
          <a:lstStyle/>
          <a:p>
            <a:r>
              <a:rPr lang="en-US" dirty="0"/>
              <a:t>The </a:t>
            </a:r>
            <a:r>
              <a:rPr lang="en-US" b="1" i="1" dirty="0"/>
              <a:t>s</a:t>
            </a:r>
            <a:r>
              <a:rPr lang="en-US" b="1" dirty="0"/>
              <a:t> subshell </a:t>
            </a:r>
            <a:r>
              <a:rPr lang="en-US" dirty="0"/>
              <a:t>has a spherical shape. </a:t>
            </a:r>
          </a:p>
          <a:p>
            <a:endParaRPr lang="en-US" dirty="0"/>
          </a:p>
          <a:p>
            <a:r>
              <a:rPr lang="en-US" dirty="0"/>
              <a:t>The </a:t>
            </a:r>
            <a:r>
              <a:rPr lang="en-US" b="1" i="1" dirty="0"/>
              <a:t>p</a:t>
            </a:r>
            <a:r>
              <a:rPr lang="en-US" b="1" dirty="0"/>
              <a:t> subshell </a:t>
            </a:r>
            <a:r>
              <a:rPr lang="en-US" dirty="0"/>
              <a:t>has a dumbbell shape. </a:t>
            </a:r>
          </a:p>
          <a:p>
            <a:endParaRPr lang="en-US" dirty="0"/>
          </a:p>
          <a:p>
            <a:r>
              <a:rPr lang="en-US" dirty="0"/>
              <a:t>The </a:t>
            </a:r>
            <a:r>
              <a:rPr lang="en-US" b="1" i="1" dirty="0"/>
              <a:t>d</a:t>
            </a:r>
            <a:r>
              <a:rPr lang="en-US" b="1" dirty="0"/>
              <a:t> and </a:t>
            </a:r>
            <a:r>
              <a:rPr lang="en-US" b="1" i="1" dirty="0"/>
              <a:t>f </a:t>
            </a:r>
            <a:r>
              <a:rPr lang="en-US" b="1" dirty="0"/>
              <a:t>orbitals </a:t>
            </a:r>
            <a:r>
              <a:rPr lang="en-US" dirty="0"/>
              <a:t>are more complex. </a:t>
            </a:r>
          </a:p>
          <a:p>
            <a:endParaRPr lang="en-US" dirty="0"/>
          </a:p>
          <a:p>
            <a:r>
              <a:rPr lang="en-US" dirty="0"/>
              <a:t>These shapes represent the three-dimensional regions where the electron is likely to be found.</a:t>
            </a:r>
          </a:p>
          <a:p>
            <a:endParaRPr lang="en-US" dirty="0"/>
          </a:p>
        </p:txBody>
      </p:sp>
    </p:spTree>
    <p:extLst>
      <p:ext uri="{BB962C8B-B14F-4D97-AF65-F5344CB8AC3E}">
        <p14:creationId xmlns:p14="http://schemas.microsoft.com/office/powerpoint/2010/main" val="408737220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normAutofit/>
          </a:bodyPr>
          <a:lstStyle/>
          <a:p>
            <a:r>
              <a:rPr lang="en-US" dirty="0"/>
              <a:t>Figure 6.22</a:t>
            </a:r>
            <a:endParaRPr lang="en-US" sz="2400" dirty="0">
              <a:solidFill>
                <a:srgbClr val="6CB255"/>
              </a:solidFill>
            </a:endParaRPr>
          </a:p>
        </p:txBody>
      </p:sp>
      <p:pic>
        <p:nvPicPr>
          <p:cNvPr id="2" name="Figure" descr="This diagram illustrates the shapes and quantities of all s, p, d, and f orbitals. The s sublevel is composed of a single spherical orbital. The p sublevel is composed of 3 dumbbell shaped orbitals oriented along the x, y, and z axes. The five d sublevels and seven f sublevels are considerably more complex."/>
          <p:cNvPicPr>
            <a:picLocks noGrp="1" noChangeAspect="1"/>
          </p:cNvPicPr>
          <p:nvPr>
            <p:ph sz="half" idx="1"/>
          </p:nvPr>
        </p:nvPicPr>
        <p:blipFill>
          <a:blip r:embed="rId2" cstate="email">
            <a:extLst>
              <a:ext uri="{28A0092B-C50C-407E-A947-70E740481C1C}">
                <a14:useLocalDpi xmlns:a14="http://schemas.microsoft.com/office/drawing/2010/main" val="0"/>
              </a:ext>
            </a:extLst>
          </a:blip>
          <a:stretch>
            <a:fillRect/>
          </a:stretch>
        </p:blipFill>
        <p:spPr>
          <a:xfrm>
            <a:off x="628650" y="1201888"/>
            <a:ext cx="3886200" cy="4784425"/>
          </a:xfrm>
        </p:spPr>
      </p:pic>
      <p:sp>
        <p:nvSpPr>
          <p:cNvPr id="14" name="Figure Legend"/>
          <p:cNvSpPr>
            <a:spLocks noGrp="1"/>
          </p:cNvSpPr>
          <p:nvPr>
            <p:ph sz="half" idx="2"/>
          </p:nvPr>
        </p:nvSpPr>
        <p:spPr>
          <a:xfrm>
            <a:off x="4606925" y="1107617"/>
            <a:ext cx="3913188" cy="5256973"/>
          </a:xfrm>
        </p:spPr>
        <p:txBody>
          <a:bodyPr>
            <a:noAutofit/>
          </a:bodyPr>
          <a:lstStyle/>
          <a:p>
            <a:pPr marL="0" indent="0">
              <a:buNone/>
            </a:pPr>
            <a:r>
              <a:rPr lang="en-US" sz="1600" dirty="0">
                <a:solidFill>
                  <a:schemeClr val="accent5"/>
                </a:solidFill>
              </a:rPr>
              <a:t>Shapes of </a:t>
            </a:r>
            <a:r>
              <a:rPr lang="en-US" sz="1600" i="1" dirty="0">
                <a:solidFill>
                  <a:schemeClr val="accent5"/>
                </a:solidFill>
              </a:rPr>
              <a:t>s</a:t>
            </a:r>
            <a:r>
              <a:rPr lang="en-US" sz="1600" dirty="0">
                <a:solidFill>
                  <a:schemeClr val="accent5"/>
                </a:solidFill>
              </a:rPr>
              <a:t>, </a:t>
            </a:r>
            <a:r>
              <a:rPr lang="en-US" sz="1600" i="1" dirty="0">
                <a:solidFill>
                  <a:schemeClr val="accent5"/>
                </a:solidFill>
              </a:rPr>
              <a:t>p</a:t>
            </a:r>
            <a:r>
              <a:rPr lang="en-US" sz="1600" dirty="0">
                <a:solidFill>
                  <a:schemeClr val="accent5"/>
                </a:solidFill>
              </a:rPr>
              <a:t>, </a:t>
            </a:r>
            <a:r>
              <a:rPr lang="en-US" sz="1600" i="1" dirty="0">
                <a:solidFill>
                  <a:schemeClr val="accent5"/>
                </a:solidFill>
              </a:rPr>
              <a:t>d</a:t>
            </a:r>
            <a:r>
              <a:rPr lang="en-US" sz="1600" dirty="0">
                <a:solidFill>
                  <a:schemeClr val="accent5"/>
                </a:solidFill>
              </a:rPr>
              <a:t>, and </a:t>
            </a:r>
            <a:r>
              <a:rPr lang="en-US" sz="1600" i="1" dirty="0">
                <a:solidFill>
                  <a:schemeClr val="accent5"/>
                </a:solidFill>
              </a:rPr>
              <a:t>f </a:t>
            </a:r>
            <a:r>
              <a:rPr lang="en-US" sz="1600" dirty="0">
                <a:solidFill>
                  <a:schemeClr val="accent5"/>
                </a:solidFill>
              </a:rPr>
              <a:t>orbitals. </a:t>
            </a:r>
          </a:p>
        </p:txBody>
      </p:sp>
    </p:spTree>
    <p:extLst>
      <p:ext uri="{BB962C8B-B14F-4D97-AF65-F5344CB8AC3E}">
        <p14:creationId xmlns:p14="http://schemas.microsoft.com/office/powerpoint/2010/main" val="101310792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Magnetic Quantum Number</a:t>
            </a:r>
          </a:p>
        </p:txBody>
      </p:sp>
      <p:sp>
        <p:nvSpPr>
          <p:cNvPr id="3" name="Content Placeholder 2"/>
          <p:cNvSpPr>
            <a:spLocks noGrp="1"/>
          </p:cNvSpPr>
          <p:nvPr>
            <p:ph idx="1"/>
          </p:nvPr>
        </p:nvSpPr>
        <p:spPr/>
        <p:txBody>
          <a:bodyPr/>
          <a:lstStyle/>
          <a:p>
            <a:r>
              <a:rPr lang="en-US" dirty="0"/>
              <a:t>If an orbital has an angular momentum (</a:t>
            </a:r>
            <a:r>
              <a:rPr lang="en-US" i="1" dirty="0"/>
              <a:t>ℓ</a:t>
            </a:r>
            <a:r>
              <a:rPr lang="en-US" dirty="0"/>
              <a:t> ≠ 0), then this orbital can point in different directions.</a:t>
            </a:r>
          </a:p>
          <a:p>
            <a:endParaRPr lang="en-US" dirty="0"/>
          </a:p>
          <a:p>
            <a:r>
              <a:rPr lang="en-US" dirty="0"/>
              <a:t>The </a:t>
            </a:r>
            <a:r>
              <a:rPr lang="en-US" b="1" dirty="0"/>
              <a:t>magnetic quantum number,</a:t>
            </a:r>
            <a:r>
              <a:rPr lang="en-US" b="1" i="1" dirty="0"/>
              <a:t> m</a:t>
            </a:r>
            <a:r>
              <a:rPr lang="en-US" b="1" i="1" baseline="-25000" dirty="0"/>
              <a:t>l</a:t>
            </a:r>
            <a:r>
              <a:rPr lang="en-US" dirty="0"/>
              <a:t>, specifies the orientation of the orbital in space. </a:t>
            </a:r>
          </a:p>
          <a:p>
            <a:endParaRPr lang="en-US" dirty="0"/>
          </a:p>
        </p:txBody>
      </p:sp>
    </p:spTree>
    <p:extLst>
      <p:ext uri="{BB962C8B-B14F-4D97-AF65-F5344CB8AC3E}">
        <p14:creationId xmlns:p14="http://schemas.microsoft.com/office/powerpoint/2010/main" val="196788879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Magnetic Quantum Number</a:t>
            </a:r>
          </a:p>
        </p:txBody>
      </p:sp>
      <p:sp>
        <p:nvSpPr>
          <p:cNvPr id="3" name="Content Placeholder 2"/>
          <p:cNvSpPr>
            <a:spLocks noGrp="1"/>
          </p:cNvSpPr>
          <p:nvPr>
            <p:ph idx="1"/>
          </p:nvPr>
        </p:nvSpPr>
        <p:spPr>
          <a:xfrm>
            <a:off x="628650" y="955965"/>
            <a:ext cx="7886700" cy="4982922"/>
          </a:xfrm>
        </p:spPr>
        <p:txBody>
          <a:bodyPr/>
          <a:lstStyle/>
          <a:p>
            <a:r>
              <a:rPr lang="en-US" dirty="0"/>
              <a:t>The value of</a:t>
            </a:r>
            <a:r>
              <a:rPr lang="en-US" i="1" dirty="0"/>
              <a:t> mℓ </a:t>
            </a:r>
            <a:r>
              <a:rPr lang="en-US" dirty="0"/>
              <a:t>depends on the value of </a:t>
            </a:r>
            <a:r>
              <a:rPr lang="en-US" i="1" dirty="0"/>
              <a:t>ℓ</a:t>
            </a:r>
            <a:r>
              <a:rPr lang="en-US" dirty="0"/>
              <a:t>.</a:t>
            </a:r>
          </a:p>
          <a:p>
            <a:endParaRPr lang="en-US" dirty="0"/>
          </a:p>
          <a:p>
            <a:r>
              <a:rPr lang="en-US" i="1" dirty="0"/>
              <a:t>mℓ</a:t>
            </a:r>
            <a:r>
              <a:rPr lang="en-US" dirty="0"/>
              <a:t> = –</a:t>
            </a:r>
            <a:r>
              <a:rPr lang="en-US" i="1" dirty="0"/>
              <a:t>ℓ</a:t>
            </a:r>
            <a:r>
              <a:rPr lang="en-US" dirty="0"/>
              <a:t> … –1, 0, +1, … + </a:t>
            </a:r>
            <a:r>
              <a:rPr lang="en-US" i="1" dirty="0"/>
              <a:t>ℓ</a:t>
            </a:r>
          </a:p>
          <a:p>
            <a:endParaRPr lang="en-US" dirty="0"/>
          </a:p>
          <a:p>
            <a:r>
              <a:rPr lang="en-US" dirty="0"/>
              <a:t>There are 2</a:t>
            </a:r>
            <a:r>
              <a:rPr lang="en-US" i="1" dirty="0"/>
              <a:t>ℓ</a:t>
            </a:r>
            <a:r>
              <a:rPr lang="en-US" dirty="0"/>
              <a:t> + 1 orbitals with the same </a:t>
            </a:r>
            <a:r>
              <a:rPr lang="en-US" i="1" dirty="0"/>
              <a:t>ℓ</a:t>
            </a:r>
            <a:r>
              <a:rPr lang="en-US" dirty="0"/>
              <a:t> value. </a:t>
            </a:r>
          </a:p>
          <a:p>
            <a:pPr lvl="1"/>
            <a:r>
              <a:rPr lang="en-US" dirty="0"/>
              <a:t>One </a:t>
            </a:r>
            <a:r>
              <a:rPr lang="en-US" i="1" dirty="0"/>
              <a:t>s</a:t>
            </a:r>
            <a:r>
              <a:rPr lang="en-US" dirty="0"/>
              <a:t>-orbital for </a:t>
            </a:r>
            <a:r>
              <a:rPr lang="en-US" i="1" dirty="0"/>
              <a:t>ℓ</a:t>
            </a:r>
            <a:r>
              <a:rPr lang="en-US" dirty="0"/>
              <a:t> = 0</a:t>
            </a:r>
          </a:p>
          <a:p>
            <a:pPr lvl="1"/>
            <a:r>
              <a:rPr lang="en-US" dirty="0"/>
              <a:t>Three </a:t>
            </a:r>
            <a:r>
              <a:rPr lang="en-US" i="1" dirty="0"/>
              <a:t>p</a:t>
            </a:r>
            <a:r>
              <a:rPr lang="en-US" dirty="0"/>
              <a:t>-orbitals for </a:t>
            </a:r>
            <a:r>
              <a:rPr lang="en-US" i="1" dirty="0"/>
              <a:t>ℓ</a:t>
            </a:r>
            <a:r>
              <a:rPr lang="en-US" dirty="0"/>
              <a:t> = 1</a:t>
            </a:r>
          </a:p>
          <a:p>
            <a:pPr lvl="1"/>
            <a:r>
              <a:rPr lang="en-US" dirty="0"/>
              <a:t>Five </a:t>
            </a:r>
            <a:r>
              <a:rPr lang="en-US" i="1" dirty="0"/>
              <a:t>d</a:t>
            </a:r>
            <a:r>
              <a:rPr lang="en-US" dirty="0"/>
              <a:t>-orbitals for </a:t>
            </a:r>
            <a:r>
              <a:rPr lang="en-US" i="1" dirty="0"/>
              <a:t>ℓ</a:t>
            </a:r>
            <a:r>
              <a:rPr lang="en-US" dirty="0"/>
              <a:t> = 2</a:t>
            </a:r>
          </a:p>
          <a:p>
            <a:pPr lvl="1"/>
            <a:r>
              <a:rPr lang="en-US" dirty="0"/>
              <a:t>Seven </a:t>
            </a:r>
            <a:r>
              <a:rPr lang="en-US" i="1" dirty="0"/>
              <a:t>f</a:t>
            </a:r>
            <a:r>
              <a:rPr lang="en-US" dirty="0"/>
              <a:t>-orbitals for </a:t>
            </a:r>
            <a:r>
              <a:rPr lang="en-US" i="1" dirty="0"/>
              <a:t>ℓ</a:t>
            </a:r>
            <a:r>
              <a:rPr lang="en-US" dirty="0"/>
              <a:t> = 3</a:t>
            </a:r>
          </a:p>
          <a:p>
            <a:endParaRPr lang="en-US" dirty="0"/>
          </a:p>
        </p:txBody>
      </p:sp>
    </p:spTree>
    <p:extLst>
      <p:ext uri="{BB962C8B-B14F-4D97-AF65-F5344CB8AC3E}">
        <p14:creationId xmlns:p14="http://schemas.microsoft.com/office/powerpoint/2010/main" val="80589168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Orbital Relative Energies </a:t>
            </a:r>
          </a:p>
        </p:txBody>
      </p:sp>
      <p:sp>
        <p:nvSpPr>
          <p:cNvPr id="3" name="Content Placeholder 2"/>
          <p:cNvSpPr>
            <a:spLocks noGrp="1"/>
          </p:cNvSpPr>
          <p:nvPr>
            <p:ph idx="1"/>
          </p:nvPr>
        </p:nvSpPr>
        <p:spPr>
          <a:xfrm>
            <a:off x="628650" y="955965"/>
            <a:ext cx="7886700" cy="5020629"/>
          </a:xfrm>
        </p:spPr>
        <p:txBody>
          <a:bodyPr/>
          <a:lstStyle/>
          <a:p>
            <a:r>
              <a:rPr lang="en-US" dirty="0"/>
              <a:t>When referring to an orbital, usually both the </a:t>
            </a:r>
            <a:r>
              <a:rPr lang="en-US" i="1" dirty="0"/>
              <a:t>n</a:t>
            </a:r>
            <a:r>
              <a:rPr lang="en-US" dirty="0"/>
              <a:t> value and the letter designation for </a:t>
            </a:r>
            <a:r>
              <a:rPr lang="en-US" i="1" dirty="0"/>
              <a:t>ℓ</a:t>
            </a:r>
            <a:r>
              <a:rPr lang="en-US" dirty="0"/>
              <a:t> are reported. </a:t>
            </a:r>
          </a:p>
          <a:p>
            <a:pPr lvl="1"/>
            <a:r>
              <a:rPr lang="en-US" dirty="0"/>
              <a:t>Examples: 2</a:t>
            </a:r>
            <a:r>
              <a:rPr lang="en-US" i="1" dirty="0"/>
              <a:t>s</a:t>
            </a:r>
            <a:r>
              <a:rPr lang="en-US" dirty="0"/>
              <a:t>, 3</a:t>
            </a:r>
            <a:r>
              <a:rPr lang="en-US" i="1" dirty="0"/>
              <a:t>p</a:t>
            </a:r>
          </a:p>
          <a:p>
            <a:endParaRPr lang="en-US" dirty="0"/>
          </a:p>
          <a:p>
            <a:r>
              <a:rPr lang="en-US" dirty="0"/>
              <a:t>In the case of a hydrogen atom, energies of all the orbitals with the same n are the same. </a:t>
            </a:r>
          </a:p>
          <a:p>
            <a:pPr lvl="1"/>
            <a:r>
              <a:rPr lang="en-US" dirty="0"/>
              <a:t>This is called a </a:t>
            </a:r>
            <a:r>
              <a:rPr lang="en-US" b="1" dirty="0"/>
              <a:t>degeneracy</a:t>
            </a:r>
            <a:r>
              <a:rPr lang="en-US" dirty="0"/>
              <a:t>, and the energy levels with the same principal quantum number, n, are called </a:t>
            </a:r>
            <a:r>
              <a:rPr lang="en-US" b="1" dirty="0"/>
              <a:t>degenerate energy levels</a:t>
            </a:r>
            <a:r>
              <a:rPr lang="en-US" dirty="0"/>
              <a:t>. </a:t>
            </a:r>
          </a:p>
          <a:p>
            <a:endParaRPr lang="en-US" dirty="0"/>
          </a:p>
        </p:txBody>
      </p:sp>
    </p:spTree>
    <p:extLst>
      <p:ext uri="{BB962C8B-B14F-4D97-AF65-F5344CB8AC3E}">
        <p14:creationId xmlns:p14="http://schemas.microsoft.com/office/powerpoint/2010/main" val="348423053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Orbital Relative Energies </a:t>
            </a:r>
          </a:p>
        </p:txBody>
      </p:sp>
      <p:sp>
        <p:nvSpPr>
          <p:cNvPr id="3" name="Content Placeholder 2"/>
          <p:cNvSpPr>
            <a:spLocks noGrp="1"/>
          </p:cNvSpPr>
          <p:nvPr>
            <p:ph idx="1"/>
          </p:nvPr>
        </p:nvSpPr>
        <p:spPr>
          <a:xfrm>
            <a:off x="628650" y="955965"/>
            <a:ext cx="7886700" cy="4860373"/>
          </a:xfrm>
        </p:spPr>
        <p:txBody>
          <a:bodyPr/>
          <a:lstStyle/>
          <a:p>
            <a:r>
              <a:rPr lang="en-US" dirty="0"/>
              <a:t>However, in atoms with more than one electron, this degeneracy is eliminated by electron–electron interactions.</a:t>
            </a:r>
          </a:p>
          <a:p>
            <a:endParaRPr lang="en-US" dirty="0"/>
          </a:p>
          <a:p>
            <a:pPr lvl="1"/>
            <a:r>
              <a:rPr lang="en-US" dirty="0"/>
              <a:t>Orbitals that belong to different subshells have different energies.</a:t>
            </a:r>
          </a:p>
          <a:p>
            <a:pPr lvl="1"/>
            <a:endParaRPr lang="en-US" dirty="0"/>
          </a:p>
          <a:p>
            <a:pPr lvl="1"/>
            <a:r>
              <a:rPr lang="en-US" dirty="0"/>
              <a:t>Orbitals within the same subshell are still </a:t>
            </a:r>
            <a:r>
              <a:rPr lang="en-US" b="1" dirty="0"/>
              <a:t>degenerate</a:t>
            </a:r>
            <a:r>
              <a:rPr lang="en-US" dirty="0"/>
              <a:t> and have the same energy.</a:t>
            </a:r>
          </a:p>
          <a:p>
            <a:endParaRPr lang="en-US" dirty="0"/>
          </a:p>
        </p:txBody>
      </p:sp>
    </p:spTree>
    <p:extLst>
      <p:ext uri="{BB962C8B-B14F-4D97-AF65-F5344CB8AC3E}">
        <p14:creationId xmlns:p14="http://schemas.microsoft.com/office/powerpoint/2010/main" val="27260882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6.22</a:t>
            </a:r>
          </a:p>
        </p:txBody>
      </p:sp>
      <p:sp>
        <p:nvSpPr>
          <p:cNvPr id="7" name="Figure Legend"/>
          <p:cNvSpPr>
            <a:spLocks noGrp="1"/>
          </p:cNvSpPr>
          <p:nvPr>
            <p:ph idx="13"/>
          </p:nvPr>
        </p:nvSpPr>
        <p:spPr/>
        <p:txBody>
          <a:bodyPr>
            <a:normAutofit/>
          </a:bodyPr>
          <a:lstStyle/>
          <a:p>
            <a:r>
              <a:rPr lang="en-US" sz="1600" dirty="0"/>
              <a:t>The chart shows the energies of electron orbitals in a multi-electron atom.</a:t>
            </a:r>
          </a:p>
        </p:txBody>
      </p:sp>
      <p:pic>
        <p:nvPicPr>
          <p:cNvPr id="27650" name="Picture 2" descr="This diagram shown has an upward pointing arrow at the left which is labeled “E.” To the right of this arrow near the bottom of the image is a single line which is labeled, “1 s.” Above and just to the right is another black line that is labeled, “2 s.” Slightly up and to the right is a grouping of three black lines labeled, “2 p.” Above and to the right is a single black line labeled, “3 s.” Slightly up and to the right is a grouping of three black lines that are labeled, “3 p.” Just above and to the right is a grouping of 5 black lines labeled, “3 d.” Slightly below and to the right is a single black line which is labeled, “4 s.” Just above and to the right, at a level slightly higher than the previous black lines, is a grouping of three black lines all labeled, “4 p.”"/>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28650" y="1366888"/>
            <a:ext cx="7833135" cy="2880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668075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Spin Quantum Number</a:t>
            </a:r>
          </a:p>
        </p:txBody>
      </p:sp>
      <p:sp>
        <p:nvSpPr>
          <p:cNvPr id="3" name="Content Placeholder 2"/>
          <p:cNvSpPr>
            <a:spLocks noGrp="1"/>
          </p:cNvSpPr>
          <p:nvPr>
            <p:ph idx="1"/>
          </p:nvPr>
        </p:nvSpPr>
        <p:spPr>
          <a:xfrm>
            <a:off x="628650" y="955965"/>
            <a:ext cx="7886700" cy="4228777"/>
          </a:xfrm>
        </p:spPr>
        <p:txBody>
          <a:bodyPr/>
          <a:lstStyle/>
          <a:p>
            <a:r>
              <a:rPr lang="en-US" dirty="0"/>
              <a:t>The first three quantum numbers, </a:t>
            </a:r>
            <a:r>
              <a:rPr lang="en-US" i="1" dirty="0"/>
              <a:t>n</a:t>
            </a:r>
            <a:r>
              <a:rPr lang="en-US" dirty="0"/>
              <a:t>, </a:t>
            </a:r>
            <a:r>
              <a:rPr lang="en-US" i="1" dirty="0"/>
              <a:t>l</a:t>
            </a:r>
            <a:r>
              <a:rPr lang="en-US" dirty="0"/>
              <a:t>, and </a:t>
            </a:r>
            <a:r>
              <a:rPr lang="en-US" i="1" dirty="0"/>
              <a:t>m</a:t>
            </a:r>
            <a:r>
              <a:rPr lang="en-US" i="1" baseline="-25000" dirty="0"/>
              <a:t>l</a:t>
            </a:r>
            <a:r>
              <a:rPr lang="en-US" dirty="0"/>
              <a:t>, define the region of space where an electron is most likely to be located.</a:t>
            </a:r>
          </a:p>
          <a:p>
            <a:endParaRPr lang="en-US" dirty="0"/>
          </a:p>
          <a:p>
            <a:r>
              <a:rPr lang="en-US" dirty="0"/>
              <a:t> The electron spin is a different kind of property.</a:t>
            </a:r>
          </a:p>
          <a:p>
            <a:endParaRPr lang="en-US" dirty="0"/>
          </a:p>
          <a:p>
            <a:r>
              <a:rPr lang="en-US" dirty="0"/>
              <a:t> Electron spin describes an intrinsic electron “rotation” or “spinning”.</a:t>
            </a:r>
          </a:p>
          <a:p>
            <a:endParaRPr lang="en-US" dirty="0"/>
          </a:p>
          <a:p>
            <a:r>
              <a:rPr lang="en-US" dirty="0"/>
              <a:t> An electron can only “spin” in one of two quantized states. </a:t>
            </a:r>
          </a:p>
        </p:txBody>
      </p:sp>
    </p:spTree>
    <p:extLst>
      <p:ext uri="{BB962C8B-B14F-4D97-AF65-F5344CB8AC3E}">
        <p14:creationId xmlns:p14="http://schemas.microsoft.com/office/powerpoint/2010/main" val="381085515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Spin Quantum Number</a:t>
            </a:r>
          </a:p>
        </p:txBody>
      </p:sp>
      <p:sp>
        <p:nvSpPr>
          <p:cNvPr id="3" name="Content Placeholder 2"/>
          <p:cNvSpPr>
            <a:spLocks noGrp="1"/>
          </p:cNvSpPr>
          <p:nvPr>
            <p:ph idx="1"/>
          </p:nvPr>
        </p:nvSpPr>
        <p:spPr>
          <a:xfrm>
            <a:off x="628650" y="955965"/>
            <a:ext cx="7886700" cy="4681264"/>
          </a:xfrm>
        </p:spPr>
        <p:txBody>
          <a:bodyPr/>
          <a:lstStyle/>
          <a:p>
            <a:r>
              <a:rPr lang="en-US" dirty="0"/>
              <a:t> </a:t>
            </a:r>
            <a:r>
              <a:rPr lang="en-US" b="1" dirty="0"/>
              <a:t>The spin quantum number, </a:t>
            </a:r>
            <a:r>
              <a:rPr lang="en-US" b="1" i="1" dirty="0" err="1"/>
              <a:t>m</a:t>
            </a:r>
            <a:r>
              <a:rPr lang="en-US" b="1" i="1" baseline="-25000" dirty="0" err="1"/>
              <a:t>s</a:t>
            </a:r>
            <a:r>
              <a:rPr lang="en-US" dirty="0"/>
              <a:t>, describes the two possible states. </a:t>
            </a:r>
          </a:p>
          <a:p>
            <a:endParaRPr lang="en-US" dirty="0"/>
          </a:p>
          <a:p>
            <a:r>
              <a:rPr lang="en-US" i="1" dirty="0" err="1"/>
              <a:t>m</a:t>
            </a:r>
            <a:r>
              <a:rPr lang="en-US" i="1" baseline="-25000" dirty="0" err="1"/>
              <a:t>s</a:t>
            </a:r>
            <a:r>
              <a:rPr lang="en-US" dirty="0"/>
              <a:t> = +½ or –½ </a:t>
            </a:r>
          </a:p>
          <a:p>
            <a:endParaRPr lang="en-US" dirty="0"/>
          </a:p>
          <a:p>
            <a:r>
              <a:rPr lang="en-US" dirty="0"/>
              <a:t>Any electron, regardless of the atomic orbital it is located in, can only have one of those two values of the spin quantum number.</a:t>
            </a:r>
          </a:p>
          <a:p>
            <a:endParaRPr lang="en-US" dirty="0"/>
          </a:p>
        </p:txBody>
      </p:sp>
    </p:spTree>
    <p:extLst>
      <p:ext uri="{BB962C8B-B14F-4D97-AF65-F5344CB8AC3E}">
        <p14:creationId xmlns:p14="http://schemas.microsoft.com/office/powerpoint/2010/main" val="96320370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6.23</a:t>
            </a:r>
          </a:p>
        </p:txBody>
      </p:sp>
      <p:sp>
        <p:nvSpPr>
          <p:cNvPr id="7" name="Figure Legend"/>
          <p:cNvSpPr>
            <a:spLocks noGrp="1"/>
          </p:cNvSpPr>
          <p:nvPr>
            <p:ph idx="13"/>
          </p:nvPr>
        </p:nvSpPr>
        <p:spPr/>
        <p:txBody>
          <a:bodyPr>
            <a:normAutofit/>
          </a:bodyPr>
          <a:lstStyle/>
          <a:p>
            <a:r>
              <a:rPr lang="en-US" sz="1600" dirty="0"/>
              <a:t>Electrons with spin values ±1/2 in an external magnetic field.</a:t>
            </a:r>
          </a:p>
        </p:txBody>
      </p:sp>
      <p:pic>
        <p:nvPicPr>
          <p:cNvPr id="26626" name="Picture 2" descr="This diagram has an upward pointing arrow at the left which is labeled, “B subscript 0.” To the right, two spheres are shown. The first has a gray square at the top labeled, “N,” and a second gray square at the bottom labeled, “S.” A curved arrow is pointing right across the surface of the sphere and a gray arrow points upward through the center of the sphere. This sphere is labeled, “Spin plus one-half, spin-up.” The sphere just to the right has a gray square above it labeled, “S,” and a gray square below it labeled, “N.” This sphere has a curved arrow on its surface that is directed to the left and a gray arrow through the center of the sphere that points downward. This sphere is labeled, “Spin negative one-half spin-down.”"/>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329409" y="1055803"/>
            <a:ext cx="5759548" cy="3596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439542"/>
      </p:ext>
    </p:extLst>
  </p:cSld>
  <p:clrMapOvr>
    <a:masterClrMapping/>
  </p:clrMapOvr>
</p:sld>
</file>

<file path=ppt/theme/theme1.xml><?xml version="1.0" encoding="utf-8"?>
<a:theme xmlns:a="http://schemas.openxmlformats.org/drawingml/2006/main" name="Office Theme">
  <a:themeElements>
    <a:clrScheme name="OpenStax">
      <a:dk1>
        <a:srgbClr val="000000"/>
      </a:dk1>
      <a:lt1>
        <a:srgbClr val="FFFFFF"/>
      </a:lt1>
      <a:dk2>
        <a:srgbClr val="44546A"/>
      </a:dk2>
      <a:lt2>
        <a:srgbClr val="E7E6E6"/>
      </a:lt2>
      <a:accent1>
        <a:srgbClr val="609A33"/>
      </a:accent1>
      <a:accent2>
        <a:srgbClr val="DB5935"/>
      </a:accent2>
      <a:accent3>
        <a:srgbClr val="464846"/>
      </a:accent3>
      <a:accent4>
        <a:srgbClr val="EAC322"/>
      </a:accent4>
      <a:accent5>
        <a:srgbClr val="1B1E3F"/>
      </a:accent5>
      <a:accent6>
        <a:srgbClr val="70AD47"/>
      </a:accent6>
      <a:hlink>
        <a:srgbClr val="29749C"/>
      </a:hlink>
      <a:folHlink>
        <a:srgbClr val="9450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2223</TotalTime>
  <Words>8518</Words>
  <Application>Microsoft Office PowerPoint</Application>
  <PresentationFormat>On-screen Show (4:3)</PresentationFormat>
  <Paragraphs>993</Paragraphs>
  <Slides>158</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158</vt:i4>
      </vt:variant>
    </vt:vector>
  </HeadingPairs>
  <TitlesOfParts>
    <vt:vector size="167" baseType="lpstr">
      <vt:lpstr>MS PGothic</vt:lpstr>
      <vt:lpstr>Arial</vt:lpstr>
      <vt:lpstr>Calibri</vt:lpstr>
      <vt:lpstr>Calibri Light</vt:lpstr>
      <vt:lpstr>Osaka</vt:lpstr>
      <vt:lpstr>Symbol</vt:lpstr>
      <vt:lpstr>Wingdings</vt:lpstr>
      <vt:lpstr>Office Theme</vt:lpstr>
      <vt:lpstr>Equation</vt:lpstr>
      <vt:lpstr>PowerPoint Presentation</vt:lpstr>
      <vt:lpstr>Chapter Outline</vt:lpstr>
      <vt:lpstr>Figure 6.1</vt:lpstr>
      <vt:lpstr>Learning Objectives</vt:lpstr>
      <vt:lpstr>Electromagnetic Energy</vt:lpstr>
      <vt:lpstr>Light</vt:lpstr>
      <vt:lpstr>Waves</vt:lpstr>
      <vt:lpstr>Speed of Light</vt:lpstr>
      <vt:lpstr>Wave Properties</vt:lpstr>
      <vt:lpstr>Frequency</vt:lpstr>
      <vt:lpstr>Wavelength, Frequency, and Speed</vt:lpstr>
      <vt:lpstr>Figure 6.2</vt:lpstr>
      <vt:lpstr>Electromagnetic Spectrum</vt:lpstr>
      <vt:lpstr>Figure 6.3</vt:lpstr>
      <vt:lpstr>Example 6.1</vt:lpstr>
      <vt:lpstr>Example 6.1</vt:lpstr>
      <vt:lpstr>Figure 6.4</vt:lpstr>
      <vt:lpstr>Figure 6.5</vt:lpstr>
      <vt:lpstr>Interference Patterns</vt:lpstr>
      <vt:lpstr>Figure 6.6</vt:lpstr>
      <vt:lpstr>Standing Waves</vt:lpstr>
      <vt:lpstr>Figure 6.7</vt:lpstr>
      <vt:lpstr>Standing Waves</vt:lpstr>
      <vt:lpstr>Standing Waves</vt:lpstr>
      <vt:lpstr>Two-Dimensional Standing Waves</vt:lpstr>
      <vt:lpstr>Figure 6.8</vt:lpstr>
      <vt:lpstr>Blackbody Radiation and the Ultraviolet Catastrophe</vt:lpstr>
      <vt:lpstr>Figure 6.9</vt:lpstr>
      <vt:lpstr>Blackbody Radiation and the Ultraviolet Catastrophe</vt:lpstr>
      <vt:lpstr>Figure 6.10</vt:lpstr>
      <vt:lpstr>Blackbody Radiation and the Ultraviolet Catastrophe</vt:lpstr>
      <vt:lpstr>Planck’s Constant</vt:lpstr>
      <vt:lpstr>The Photoelectric Effect</vt:lpstr>
      <vt:lpstr>The Photoelectric Effect</vt:lpstr>
      <vt:lpstr>The Photoelectric Effect</vt:lpstr>
      <vt:lpstr>The Photoelectric Effect</vt:lpstr>
      <vt:lpstr>Figure 6.11</vt:lpstr>
      <vt:lpstr>Example 6.2</vt:lpstr>
      <vt:lpstr>Line Spectra</vt:lpstr>
      <vt:lpstr>Line Spectra</vt:lpstr>
      <vt:lpstr>Figure 6.12</vt:lpstr>
      <vt:lpstr>Line Spectra</vt:lpstr>
      <vt:lpstr>Figure 6.13</vt:lpstr>
      <vt:lpstr>Line Spectra</vt:lpstr>
      <vt:lpstr>Line Spectra</vt:lpstr>
      <vt:lpstr>Learning Objectives</vt:lpstr>
      <vt:lpstr>The Bohr Model</vt:lpstr>
      <vt:lpstr>Atomic Model Prior to Bohr</vt:lpstr>
      <vt:lpstr>Atomic Model Prior to Bohr</vt:lpstr>
      <vt:lpstr>Bohr Model</vt:lpstr>
      <vt:lpstr>Bohr Model</vt:lpstr>
      <vt:lpstr>Bohr Model</vt:lpstr>
      <vt:lpstr>Bohr Model</vt:lpstr>
      <vt:lpstr>Figure 6.14</vt:lpstr>
      <vt:lpstr>Bohr Model</vt:lpstr>
      <vt:lpstr>Bohr Model</vt:lpstr>
      <vt:lpstr>Figure 6.15</vt:lpstr>
      <vt:lpstr>Example 6.5</vt:lpstr>
      <vt:lpstr>Example 6.5</vt:lpstr>
      <vt:lpstr>Example 6.5</vt:lpstr>
      <vt:lpstr>Limitations of the Bohr Model</vt:lpstr>
      <vt:lpstr>The Bohr Model</vt:lpstr>
      <vt:lpstr>Moving Forward</vt:lpstr>
      <vt:lpstr>Learning Objectives</vt:lpstr>
      <vt:lpstr>Development of Quantum Theory</vt:lpstr>
      <vt:lpstr>Figure 6.16</vt:lpstr>
      <vt:lpstr>Louis de Broglie</vt:lpstr>
      <vt:lpstr>De Broglie Wavelength</vt:lpstr>
      <vt:lpstr>De Broglie Wavelength</vt:lpstr>
      <vt:lpstr>Figure 6.17</vt:lpstr>
      <vt:lpstr>De Broglie Wavelength</vt:lpstr>
      <vt:lpstr>Wave Nature of Electrons</vt:lpstr>
      <vt:lpstr>Figure 6.18</vt:lpstr>
      <vt:lpstr>Wave–Particle Duality</vt:lpstr>
      <vt:lpstr>Heisenberg Uncertainty Principle</vt:lpstr>
      <vt:lpstr>Heisenberg Uncertainty Principle</vt:lpstr>
      <vt:lpstr>The Quantum-Mechanical Model of an Atom</vt:lpstr>
      <vt:lpstr>The Quantum-Mechanical Model of an Atom</vt:lpstr>
      <vt:lpstr>The Schrödinger Equation</vt:lpstr>
      <vt:lpstr>Quantum Mechanics</vt:lpstr>
      <vt:lpstr>Understanding Quantum Theory of Electrons in Atoms</vt:lpstr>
      <vt:lpstr>Principle Quantum Number</vt:lpstr>
      <vt:lpstr>Figure 6.19</vt:lpstr>
      <vt:lpstr>Atomic Orbitals</vt:lpstr>
      <vt:lpstr>Angular Momentum Quantum Number</vt:lpstr>
      <vt:lpstr>Angular Momentum Quantum Number</vt:lpstr>
      <vt:lpstr>Radial Nodes</vt:lpstr>
      <vt:lpstr>Radial Nodes</vt:lpstr>
      <vt:lpstr>Figure 6.21</vt:lpstr>
      <vt:lpstr>Orbital Shapes</vt:lpstr>
      <vt:lpstr>Figure 6.22</vt:lpstr>
      <vt:lpstr>Magnetic Quantum Number</vt:lpstr>
      <vt:lpstr>Magnetic Quantum Number</vt:lpstr>
      <vt:lpstr>Orbital Relative Energies </vt:lpstr>
      <vt:lpstr>Orbital Relative Energies </vt:lpstr>
      <vt:lpstr>Figure 6.22</vt:lpstr>
      <vt:lpstr>Spin Quantum Number</vt:lpstr>
      <vt:lpstr>Spin Quantum Number</vt:lpstr>
      <vt:lpstr>Figure 6.23</vt:lpstr>
      <vt:lpstr>The Pauli Exclusion Principle</vt:lpstr>
      <vt:lpstr>The Pauli Exclusion Principle</vt:lpstr>
      <vt:lpstr>Table 6.1 Quantum Numbers, Their Properties, and  Significance</vt:lpstr>
      <vt:lpstr>Learning Objectives</vt:lpstr>
      <vt:lpstr>Electronic Structure of Atoms (Electron Configurations)</vt:lpstr>
      <vt:lpstr>Orbital Energies and Atomic Structure</vt:lpstr>
      <vt:lpstr>Figure 6.25</vt:lpstr>
      <vt:lpstr>Electron Configuration</vt:lpstr>
      <vt:lpstr>Figure 6.26</vt:lpstr>
      <vt:lpstr>The Aufbau Principle </vt:lpstr>
      <vt:lpstr>Figure 6.26</vt:lpstr>
      <vt:lpstr>Figure 6.27</vt:lpstr>
      <vt:lpstr>Electron Configurations and Orbital Diagrams</vt:lpstr>
      <vt:lpstr>Electron Configurations and Orbital Diagrams</vt:lpstr>
      <vt:lpstr>Electron Configurations and Orbital Diagrams</vt:lpstr>
      <vt:lpstr>Electron Configurations and Orbital Diagrams</vt:lpstr>
      <vt:lpstr>Valence and Core Electrons</vt:lpstr>
      <vt:lpstr>Figure 6.28</vt:lpstr>
      <vt:lpstr>Abbreviated Electron Configurations</vt:lpstr>
      <vt:lpstr>Figure 6.29</vt:lpstr>
      <vt:lpstr>Electron Configurations</vt:lpstr>
      <vt:lpstr>Electron Configurations</vt:lpstr>
      <vt:lpstr>Electron Configuration Exceptions </vt:lpstr>
      <vt:lpstr>Example 6.10</vt:lpstr>
      <vt:lpstr>Electron Configurations and the Periodic Table </vt:lpstr>
      <vt:lpstr>Electron Configurations and the Periodic Table </vt:lpstr>
      <vt:lpstr>Electron Configurations and the Periodic Table </vt:lpstr>
      <vt:lpstr>Electron Configurations and the Periodic Table </vt:lpstr>
      <vt:lpstr>Electron Configurations of Ions</vt:lpstr>
      <vt:lpstr>Electron Configurations of Ions</vt:lpstr>
      <vt:lpstr>Example 6.11</vt:lpstr>
      <vt:lpstr>Example 6.11</vt:lpstr>
      <vt:lpstr>Learning Objectives</vt:lpstr>
      <vt:lpstr>Periodic Variations in Element Properties</vt:lpstr>
      <vt:lpstr>Variations in Covalent Radii</vt:lpstr>
      <vt:lpstr>Effective Nuclear Charge</vt:lpstr>
      <vt:lpstr>Effective Nuclear Charge</vt:lpstr>
      <vt:lpstr>Variations in Covalent Radii</vt:lpstr>
      <vt:lpstr>Figure 6.30</vt:lpstr>
      <vt:lpstr>Figure 6.31</vt:lpstr>
      <vt:lpstr>Variations in Ionic Radii </vt:lpstr>
      <vt:lpstr>Variations in Ionic Radii </vt:lpstr>
      <vt:lpstr>Figure 6.32</vt:lpstr>
      <vt:lpstr>Isoelectronic</vt:lpstr>
      <vt:lpstr>Ionization Energy</vt:lpstr>
      <vt:lpstr>Variations in Ionization Energies</vt:lpstr>
      <vt:lpstr>Figure 6.33</vt:lpstr>
      <vt:lpstr>Figure 6.34</vt:lpstr>
      <vt:lpstr>Deviations in Ionization Energy Trend</vt:lpstr>
      <vt:lpstr>Deviations in Ionization Energy Trend</vt:lpstr>
      <vt:lpstr>Successive Ionization Energies</vt:lpstr>
      <vt:lpstr>Table 6.3 Successive Ionization Energies for Selected  Elements (kj/mol)</vt:lpstr>
      <vt:lpstr>Successive Ionization Energies</vt:lpstr>
      <vt:lpstr>Electron Affinity</vt:lpstr>
      <vt:lpstr>Variations in Electron Affinities</vt:lpstr>
      <vt:lpstr>Deviations in Electron Affinity Trend</vt:lpstr>
      <vt:lpstr>Figure 6.35</vt:lpstr>
      <vt:lpstr>Exercise 41</vt:lpstr>
      <vt:lpstr>PowerPoint Presentation</vt:lpstr>
    </vt:vector>
  </TitlesOfParts>
  <Company>WNI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Chemistry - Chapter 6 - Electronic Structure and Periodic Properties of Elements</dc:title>
  <dc:creator>Spuddy McSpare</dc:creator>
  <cp:lastModifiedBy>Grace Allen</cp:lastModifiedBy>
  <cp:revision>264</cp:revision>
  <cp:lastPrinted>2015-06-12T00:13:13Z</cp:lastPrinted>
  <dcterms:created xsi:type="dcterms:W3CDTF">2012-06-04T02:13:36Z</dcterms:created>
  <dcterms:modified xsi:type="dcterms:W3CDTF">2021-12-10T18:50:25Z</dcterms:modified>
</cp:coreProperties>
</file>